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C43E1B-A05F-4B59-B4BB-36E7218DBED8}">
  <a:tblStyle styleId="{EEC43E1B-A05F-4B59-B4BB-36E7218DBE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bded6d7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bded6d7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bded6d7f4_0_5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bded6d7f4_0_5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bded6d7f4_0_5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bded6d7f4_0_5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bded6d7f4_0_5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bded6d7f4_0_5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bded6d7f4_0_3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bded6d7f4_0_3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bded6d7f4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bded6d7f4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bded6d7f4_0_5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bded6d7f4_0_5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bded6d7f4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bded6d7f4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bded8eb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bded8eb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bded8eb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bded8eb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bded6d7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bded6d7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bded6d7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bded6d7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bded6d7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bded6d7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bded6d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bded6d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bded6d7f4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bded6d7f4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bded6d7f4_0_5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bded6d7f4_0_5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ded6d7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ded6d7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ded6d7f4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ded6d7f4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bded8eb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bded8eb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bded6d7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bded6d7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gauravduttakiit/resume-dataset/data" TargetMode="External"/><Relationship Id="rId4" Type="http://schemas.openxmlformats.org/officeDocument/2006/relationships/hyperlink" Target="https://www.kaggle.com/datasets/maitrip/resu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27000"/>
          </a:blip>
          <a:stretch>
            <a:fillRect/>
          </a:stretch>
        </p:blipFill>
        <p:spPr>
          <a:xfrm>
            <a:off x="714375" y="0"/>
            <a:ext cx="7715250" cy="5143500"/>
          </a:xfrm>
          <a:prstGeom prst="rect">
            <a:avLst/>
          </a:prstGeom>
          <a:noFill/>
          <a:ln>
            <a:noFill/>
          </a:ln>
          <a:effectLst>
            <a:outerShdw blurRad="1428750" rotWithShape="0" algn="bl" dir="21540000" dist="952500">
              <a:schemeClr val="lt1"/>
            </a:outerShdw>
          </a:effectLst>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Resume Screening</a:t>
            </a:r>
            <a:endParaRPr b="1">
              <a:latin typeface="Times New Roman"/>
              <a:ea typeface="Times New Roman"/>
              <a:cs typeface="Times New Roman"/>
              <a:sym typeface="Times New Roman"/>
            </a:endParaRPr>
          </a:p>
        </p:txBody>
      </p:sp>
      <p:sp>
        <p:nvSpPr>
          <p:cNvPr id="88" name="Google Shape;88;p13"/>
          <p:cNvSpPr txBox="1"/>
          <p:nvPr>
            <p:ph idx="1" type="subTitle"/>
          </p:nvPr>
        </p:nvSpPr>
        <p:spPr>
          <a:xfrm>
            <a:off x="313200" y="2987150"/>
            <a:ext cx="8520600" cy="104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D0D0D"/>
                </a:solidFill>
                <a:latin typeface="Times New Roman"/>
                <a:ea typeface="Times New Roman"/>
                <a:cs typeface="Times New Roman"/>
                <a:sym typeface="Times New Roman"/>
              </a:rPr>
              <a:t>Anuja Prakash Kolse</a:t>
            </a:r>
            <a:endParaRPr sz="18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D0D0D"/>
                </a:solidFill>
                <a:latin typeface="Times New Roman"/>
                <a:ea typeface="Times New Roman"/>
                <a:cs typeface="Times New Roman"/>
                <a:sym typeface="Times New Roman"/>
              </a:rPr>
              <a:t>Alexander Wilcox</a:t>
            </a:r>
            <a:endParaRPr sz="18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D0D0D"/>
                </a:solidFill>
                <a:latin typeface="Times New Roman"/>
                <a:ea typeface="Times New Roman"/>
                <a:cs typeface="Times New Roman"/>
                <a:sym typeface="Times New Roman"/>
              </a:rPr>
              <a:t>Oum Parikh</a:t>
            </a:r>
            <a:endParaRPr sz="18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Preprocessing</a:t>
            </a:r>
            <a:endParaRPr b="1" sz="3000">
              <a:latin typeface="Times New Roman"/>
              <a:ea typeface="Times New Roman"/>
              <a:cs typeface="Times New Roman"/>
              <a:sym typeface="Times New Roman"/>
            </a:endParaRPr>
          </a:p>
        </p:txBody>
      </p:sp>
      <p:sp>
        <p:nvSpPr>
          <p:cNvPr id="181" name="Google Shape;181;p22"/>
          <p:cNvSpPr txBox="1"/>
          <p:nvPr>
            <p:ph idx="1" type="body"/>
          </p:nvPr>
        </p:nvSpPr>
        <p:spPr>
          <a:xfrm>
            <a:off x="729450" y="2078875"/>
            <a:ext cx="76887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Removing Stopwords</a:t>
            </a:r>
            <a:r>
              <a:rPr lang="en" sz="1800">
                <a:solidFill>
                  <a:srgbClr val="0D0D0D"/>
                </a:solidFill>
                <a:latin typeface="Times New Roman"/>
                <a:ea typeface="Times New Roman"/>
                <a:cs typeface="Times New Roman"/>
                <a:sym typeface="Times New Roman"/>
              </a:rPr>
              <a:t>: Filters out common words that are considered “stopwords” (e.g., “the,” “is,” “and,” etc.). We identified stopwords using nltk.corpus.stopwords.</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Lemmatization</a:t>
            </a:r>
            <a:r>
              <a:rPr lang="en" sz="1800">
                <a:solidFill>
                  <a:srgbClr val="0D0D0D"/>
                </a:solidFill>
                <a:latin typeface="Times New Roman"/>
                <a:ea typeface="Times New Roman"/>
                <a:cs typeface="Times New Roman"/>
                <a:sym typeface="Times New Roman"/>
              </a:rPr>
              <a:t>: Reduces words to their base or root form (e.g., “running” → “run,” “better” → “good”, etc.). To lemmatize the raw resume texts, we used nltk.stem.WordNetLemmatizer.</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Joining Tokens Back</a:t>
            </a:r>
            <a:r>
              <a:rPr lang="en" sz="1800">
                <a:solidFill>
                  <a:srgbClr val="0D0D0D"/>
                </a:solidFill>
                <a:latin typeface="Times New Roman"/>
                <a:ea typeface="Times New Roman"/>
                <a:cs typeface="Times New Roman"/>
                <a:sym typeface="Times New Roman"/>
              </a:rPr>
              <a:t>: After processing, the tokens are joined back together into a single string, separated by spaces.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Vectorization: TF-IDF</a:t>
            </a:r>
            <a:endParaRPr b="1" sz="3000">
              <a:latin typeface="Times New Roman"/>
              <a:ea typeface="Times New Roman"/>
              <a:cs typeface="Times New Roman"/>
              <a:sym typeface="Times New Roman"/>
            </a:endParaRPr>
          </a:p>
        </p:txBody>
      </p:sp>
      <p:sp>
        <p:nvSpPr>
          <p:cNvPr id="187" name="Google Shape;187;p23"/>
          <p:cNvSpPr txBox="1"/>
          <p:nvPr>
            <p:ph idx="1" type="body"/>
          </p:nvPr>
        </p:nvSpPr>
        <p:spPr>
          <a:xfrm>
            <a:off x="729450" y="2078875"/>
            <a:ext cx="7688700" cy="2457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TF-IDF consists of two components:</a:t>
            </a:r>
            <a:endParaRPr sz="1800">
              <a:solidFill>
                <a:srgbClr val="0D0D0D"/>
              </a:solidFill>
              <a:latin typeface="Times New Roman"/>
              <a:ea typeface="Times New Roman"/>
              <a:cs typeface="Times New Roman"/>
              <a:sym typeface="Times New Roman"/>
            </a:endParaRPr>
          </a:p>
          <a:p>
            <a:pPr indent="-342900" lvl="0" marL="914400" rtl="0" algn="just">
              <a:spcBef>
                <a:spcPts val="0"/>
              </a:spcBef>
              <a:spcAft>
                <a:spcPts val="0"/>
              </a:spcAft>
              <a:buClr>
                <a:srgbClr val="0D0D0D"/>
              </a:buClr>
              <a:buSzPts val="1800"/>
              <a:buFont typeface="Times New Roman"/>
              <a:buAutoNum type="arabicPeriod"/>
            </a:pPr>
            <a:r>
              <a:rPr lang="en" sz="1800">
                <a:solidFill>
                  <a:srgbClr val="0D0D0D"/>
                </a:solidFill>
                <a:latin typeface="Times New Roman"/>
                <a:ea typeface="Times New Roman"/>
                <a:cs typeface="Times New Roman"/>
                <a:sym typeface="Times New Roman"/>
              </a:rPr>
              <a:t>Term Frequency (TF)</a:t>
            </a:r>
            <a:endParaRPr sz="1800">
              <a:solidFill>
                <a:srgbClr val="0D0D0D"/>
              </a:solidFill>
              <a:latin typeface="Times New Roman"/>
              <a:ea typeface="Times New Roman"/>
              <a:cs typeface="Times New Roman"/>
              <a:sym typeface="Times New Roman"/>
            </a:endParaRPr>
          </a:p>
          <a:p>
            <a:pPr indent="-342900" lvl="0" marL="914400" rtl="0" algn="just">
              <a:spcBef>
                <a:spcPts val="0"/>
              </a:spcBef>
              <a:spcAft>
                <a:spcPts val="0"/>
              </a:spcAft>
              <a:buClr>
                <a:srgbClr val="0D0D0D"/>
              </a:buClr>
              <a:buSzPts val="1800"/>
              <a:buFont typeface="Times New Roman"/>
              <a:buAutoNum type="arabicPeriod"/>
            </a:pPr>
            <a:r>
              <a:rPr lang="en" sz="1800">
                <a:solidFill>
                  <a:srgbClr val="0D0D0D"/>
                </a:solidFill>
                <a:latin typeface="Times New Roman"/>
                <a:ea typeface="Times New Roman"/>
                <a:cs typeface="Times New Roman"/>
                <a:sym typeface="Times New Roman"/>
              </a:rPr>
              <a:t>Inverse Document Frequency (IDF)</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Formula: </a:t>
            </a:r>
            <a:endParaRPr sz="1800">
              <a:solidFill>
                <a:srgbClr val="000000"/>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b="1" lang="en" sz="1800">
                <a:solidFill>
                  <a:srgbClr val="000000"/>
                </a:solidFill>
                <a:highlight>
                  <a:srgbClr val="FFFFFF"/>
                </a:highlight>
                <a:latin typeface="Times New Roman"/>
                <a:ea typeface="Times New Roman"/>
                <a:cs typeface="Times New Roman"/>
                <a:sym typeface="Times New Roman"/>
              </a:rPr>
              <a:t>TF-IDF = TF × IDF</a:t>
            </a:r>
            <a:endParaRPr sz="1800">
              <a:solidFill>
                <a:srgbClr val="0D0D0D"/>
              </a:solidFill>
              <a:latin typeface="Times New Roman"/>
              <a:ea typeface="Times New Roman"/>
              <a:cs typeface="Times New Roman"/>
              <a:sym typeface="Times New Roman"/>
            </a:endParaRPr>
          </a:p>
        </p:txBody>
      </p:sp>
      <p:pic>
        <p:nvPicPr>
          <p:cNvPr id="188" name="Google Shape;188;p23"/>
          <p:cNvPicPr preferRelativeResize="0"/>
          <p:nvPr/>
        </p:nvPicPr>
        <p:blipFill>
          <a:blip r:embed="rId3">
            <a:alphaModFix/>
          </a:blip>
          <a:stretch>
            <a:fillRect/>
          </a:stretch>
        </p:blipFill>
        <p:spPr>
          <a:xfrm>
            <a:off x="5334000" y="2381250"/>
            <a:ext cx="3648075" cy="381000"/>
          </a:xfrm>
          <a:prstGeom prst="rect">
            <a:avLst/>
          </a:prstGeom>
          <a:noFill/>
          <a:ln>
            <a:noFill/>
          </a:ln>
        </p:spPr>
      </p:pic>
      <p:pic>
        <p:nvPicPr>
          <p:cNvPr id="189" name="Google Shape;189;p23"/>
          <p:cNvPicPr preferRelativeResize="0"/>
          <p:nvPr/>
        </p:nvPicPr>
        <p:blipFill>
          <a:blip r:embed="rId4">
            <a:alphaModFix/>
          </a:blip>
          <a:stretch>
            <a:fillRect/>
          </a:stretch>
        </p:blipFill>
        <p:spPr>
          <a:xfrm>
            <a:off x="5314950" y="2819400"/>
            <a:ext cx="3686175"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Vectorization: Word2Vec</a:t>
            </a:r>
            <a:endParaRPr b="1" sz="3000">
              <a:latin typeface="Times New Roman"/>
              <a:ea typeface="Times New Roman"/>
              <a:cs typeface="Times New Roman"/>
              <a:sym typeface="Times New Roman"/>
            </a:endParaRPr>
          </a:p>
        </p:txBody>
      </p:sp>
      <p:sp>
        <p:nvSpPr>
          <p:cNvPr id="195" name="Google Shape;195;p24"/>
          <p:cNvSpPr txBox="1"/>
          <p:nvPr>
            <p:ph idx="1" type="body"/>
          </p:nvPr>
        </p:nvSpPr>
        <p:spPr>
          <a:xfrm>
            <a:off x="729450" y="2078875"/>
            <a:ext cx="7688700" cy="2997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Word2Vec has two variants:</a:t>
            </a:r>
            <a:endParaRPr sz="1800">
              <a:solidFill>
                <a:srgbClr val="0D0D0D"/>
              </a:solidFill>
              <a:latin typeface="Times New Roman"/>
              <a:ea typeface="Times New Roman"/>
              <a:cs typeface="Times New Roman"/>
              <a:sym typeface="Times New Roman"/>
            </a:endParaRPr>
          </a:p>
          <a:p>
            <a:pPr indent="-342900" lvl="0" marL="914400" rtl="0" algn="just">
              <a:spcBef>
                <a:spcPts val="0"/>
              </a:spcBef>
              <a:spcAft>
                <a:spcPts val="0"/>
              </a:spcAft>
              <a:buClr>
                <a:srgbClr val="0D0D0D"/>
              </a:buClr>
              <a:buSzPts val="1800"/>
              <a:buFont typeface="Times New Roman"/>
              <a:buAutoNum type="arabicPeriod"/>
            </a:pPr>
            <a:r>
              <a:rPr lang="en" sz="1800" u="sng">
                <a:solidFill>
                  <a:srgbClr val="0D0D0D"/>
                </a:solidFill>
                <a:latin typeface="Times New Roman"/>
                <a:ea typeface="Times New Roman"/>
                <a:cs typeface="Times New Roman"/>
                <a:sym typeface="Times New Roman"/>
              </a:rPr>
              <a:t>Continuous Bag of Words (CBOW):</a:t>
            </a:r>
            <a:r>
              <a:rPr lang="en" sz="1800">
                <a:solidFill>
                  <a:srgbClr val="0D0D0D"/>
                </a:solidFill>
                <a:latin typeface="Times New Roman"/>
                <a:ea typeface="Times New Roman"/>
                <a:cs typeface="Times New Roman"/>
                <a:sym typeface="Times New Roman"/>
              </a:rPr>
              <a:t> Predicts a target words based on surrounding context words.</a:t>
            </a:r>
            <a:endParaRPr sz="1800">
              <a:solidFill>
                <a:srgbClr val="0D0D0D"/>
              </a:solidFill>
              <a:latin typeface="Times New Roman"/>
              <a:ea typeface="Times New Roman"/>
              <a:cs typeface="Times New Roman"/>
              <a:sym typeface="Times New Roman"/>
            </a:endParaRPr>
          </a:p>
          <a:p>
            <a:pPr indent="-342900" lvl="0" marL="914400" rtl="0" algn="just">
              <a:spcBef>
                <a:spcPts val="0"/>
              </a:spcBef>
              <a:spcAft>
                <a:spcPts val="0"/>
              </a:spcAft>
              <a:buClr>
                <a:srgbClr val="0D0D0D"/>
              </a:buClr>
              <a:buSzPts val="1800"/>
              <a:buFont typeface="Times New Roman"/>
              <a:buAutoNum type="arabicPeriod"/>
            </a:pPr>
            <a:r>
              <a:rPr lang="en" sz="1800" u="sng">
                <a:solidFill>
                  <a:srgbClr val="0D0D0D"/>
                </a:solidFill>
                <a:latin typeface="Times New Roman"/>
                <a:ea typeface="Times New Roman"/>
                <a:cs typeface="Times New Roman"/>
                <a:sym typeface="Times New Roman"/>
              </a:rPr>
              <a:t>Skip-Gram:</a:t>
            </a:r>
            <a:r>
              <a:rPr lang="en" sz="1800">
                <a:solidFill>
                  <a:srgbClr val="0D0D0D"/>
                </a:solidFill>
                <a:latin typeface="Times New Roman"/>
                <a:ea typeface="Times New Roman"/>
                <a:cs typeface="Times New Roman"/>
                <a:sym typeface="Times New Roman"/>
              </a:rPr>
              <a:t> Predicts surrounding context words from a target word.</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Creates word embeddings by training on a corpus, leveraging the contexts in which words appear to learn their meanings.</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i="1" lang="en" sz="1800">
                <a:solidFill>
                  <a:srgbClr val="0D0D0D"/>
                </a:solidFill>
                <a:latin typeface="Times New Roman"/>
                <a:ea typeface="Times New Roman"/>
                <a:cs typeface="Times New Roman"/>
                <a:sym typeface="Times New Roman"/>
              </a:rPr>
              <a:t>Our initial experiments indicated the Skip-Gram model performed more effectively, and prompted us to adopt this approach for further analysis.</a:t>
            </a:r>
            <a:endParaRPr i="1" sz="1800">
              <a:solidFill>
                <a:srgbClr val="0D0D0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Vectorization: GloVe</a:t>
            </a:r>
            <a:endParaRPr b="1" sz="3000">
              <a:latin typeface="Times New Roman"/>
              <a:ea typeface="Times New Roman"/>
              <a:cs typeface="Times New Roman"/>
              <a:sym typeface="Times New Roman"/>
            </a:endParaRPr>
          </a:p>
        </p:txBody>
      </p:sp>
      <p:sp>
        <p:nvSpPr>
          <p:cNvPr id="201" name="Google Shape;20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GloVe - </a:t>
            </a:r>
            <a:r>
              <a:rPr lang="en" sz="1800">
                <a:solidFill>
                  <a:srgbClr val="000000"/>
                </a:solidFill>
                <a:highlight>
                  <a:srgbClr val="FFFFFF"/>
                </a:highlight>
                <a:latin typeface="Times New Roman"/>
                <a:ea typeface="Times New Roman"/>
                <a:cs typeface="Times New Roman"/>
                <a:sym typeface="Times New Roman"/>
              </a:rPr>
              <a:t>Global Vectors for Word Representation</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Unsupervised learning algorithm developed to generate word embeddings by aggregating global word-word co-occurrence statistics from a corpus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Shallow, two-layer neural networks that are trained to reconstruct linguistic contexts of words</a:t>
            </a:r>
            <a:endParaRPr sz="1800">
              <a:solidFill>
                <a:srgbClr val="0D0D0D"/>
              </a:solidFill>
              <a:latin typeface="Times New Roman"/>
              <a:ea typeface="Times New Roman"/>
              <a:cs typeface="Times New Roman"/>
              <a:sym typeface="Times New Roman"/>
            </a:endParaRPr>
          </a:p>
          <a:p>
            <a:pPr indent="0" lvl="0" marL="457200" rtl="0" algn="just">
              <a:spcBef>
                <a:spcPts val="1200"/>
              </a:spcBef>
              <a:spcAft>
                <a:spcPts val="1200"/>
              </a:spcAft>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Vectorization</a:t>
            </a:r>
            <a:endParaRPr b="1" sz="3000">
              <a:latin typeface="Times New Roman"/>
              <a:ea typeface="Times New Roman"/>
              <a:cs typeface="Times New Roman"/>
              <a:sym typeface="Times New Roman"/>
            </a:endParaRPr>
          </a:p>
        </p:txBody>
      </p:sp>
      <p:grpSp>
        <p:nvGrpSpPr>
          <p:cNvPr id="207" name="Google Shape;207;p26"/>
          <p:cNvGrpSpPr/>
          <p:nvPr/>
        </p:nvGrpSpPr>
        <p:grpSpPr>
          <a:xfrm>
            <a:off x="1593000" y="3841704"/>
            <a:ext cx="5957975" cy="643500"/>
            <a:chOff x="1593000" y="2322568"/>
            <a:chExt cx="5957975" cy="643500"/>
          </a:xfrm>
        </p:grpSpPr>
        <p:sp>
          <p:nvSpPr>
            <p:cNvPr id="208" name="Google Shape;208;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GloVe</a:t>
              </a:r>
              <a:endParaRPr>
                <a:solidFill>
                  <a:srgbClr val="FFFFFF"/>
                </a:solidFill>
                <a:latin typeface="Times New Roman"/>
                <a:ea typeface="Times New Roman"/>
                <a:cs typeface="Times New Roman"/>
                <a:sym typeface="Times New Roman"/>
              </a:endParaRPr>
            </a:p>
          </p:txBody>
        </p:sp>
        <p:sp>
          <p:nvSpPr>
            <p:cNvPr id="212" name="Google Shape;212;p26"/>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Times New Roman"/>
                  <a:ea typeface="Times New Roman"/>
                  <a:cs typeface="Times New Roman"/>
                  <a:sym typeface="Times New Roman"/>
                </a:rPr>
                <a:t>03</a:t>
              </a:r>
              <a:endParaRPr sz="2000">
                <a:solidFill>
                  <a:srgbClr val="FFFFFF"/>
                </a:solidFill>
                <a:latin typeface="Times New Roman"/>
                <a:ea typeface="Times New Roman"/>
                <a:cs typeface="Times New Roman"/>
                <a:sym typeface="Times New Roman"/>
              </a:endParaRPr>
            </a:p>
          </p:txBody>
        </p:sp>
        <p:sp>
          <p:nvSpPr>
            <p:cNvPr id="214" name="Google Shape;214;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F"/>
                </a:buClr>
                <a:buSzPts val="1400"/>
                <a:buFont typeface="Times New Roman"/>
                <a:buChar char="●"/>
              </a:pPr>
              <a:r>
                <a:rPr lang="en">
                  <a:solidFill>
                    <a:srgbClr val="1B786F"/>
                  </a:solidFill>
                  <a:latin typeface="Times New Roman"/>
                  <a:ea typeface="Times New Roman"/>
                  <a:cs typeface="Times New Roman"/>
                  <a:sym typeface="Times New Roman"/>
                </a:rPr>
                <a:t>glove-wiki-gigaword-300</a:t>
              </a:r>
              <a:endParaRPr>
                <a:solidFill>
                  <a:srgbClr val="1B786F"/>
                </a:solidFill>
                <a:latin typeface="Times New Roman"/>
                <a:ea typeface="Times New Roman"/>
                <a:cs typeface="Times New Roman"/>
                <a:sym typeface="Times New Roman"/>
              </a:endParaRPr>
            </a:p>
          </p:txBody>
        </p:sp>
      </p:grpSp>
      <p:grpSp>
        <p:nvGrpSpPr>
          <p:cNvPr id="215" name="Google Shape;215;p26"/>
          <p:cNvGrpSpPr/>
          <p:nvPr/>
        </p:nvGrpSpPr>
        <p:grpSpPr>
          <a:xfrm>
            <a:off x="1593000" y="3186586"/>
            <a:ext cx="5957975" cy="643500"/>
            <a:chOff x="1593000" y="2322568"/>
            <a:chExt cx="5957975" cy="643500"/>
          </a:xfrm>
        </p:grpSpPr>
        <p:sp>
          <p:nvSpPr>
            <p:cNvPr id="216" name="Google Shape;216;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Word2Vec (Skip-Gram)</a:t>
              </a:r>
              <a:endParaRPr>
                <a:solidFill>
                  <a:srgbClr val="FFFFFF"/>
                </a:solidFill>
                <a:latin typeface="Times New Roman"/>
                <a:ea typeface="Times New Roman"/>
                <a:cs typeface="Times New Roman"/>
                <a:sym typeface="Times New Roman"/>
              </a:endParaRPr>
            </a:p>
          </p:txBody>
        </p:sp>
        <p:sp>
          <p:nvSpPr>
            <p:cNvPr id="220" name="Google Shape;220;p26"/>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Times New Roman"/>
                  <a:ea typeface="Times New Roman"/>
                  <a:cs typeface="Times New Roman"/>
                  <a:sym typeface="Times New Roman"/>
                </a:rPr>
                <a:t>02</a:t>
              </a:r>
              <a:endParaRPr sz="2000">
                <a:solidFill>
                  <a:srgbClr val="FFFFFF"/>
                </a:solidFill>
                <a:latin typeface="Times New Roman"/>
                <a:ea typeface="Times New Roman"/>
                <a:cs typeface="Times New Roman"/>
                <a:sym typeface="Times New Roman"/>
              </a:endParaRPr>
            </a:p>
          </p:txBody>
        </p:sp>
        <p:sp>
          <p:nvSpPr>
            <p:cNvPr id="222" name="Google Shape;222;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F"/>
                </a:buClr>
                <a:buSzPts val="1400"/>
                <a:buFont typeface="Times New Roman"/>
                <a:buChar char="●"/>
              </a:pPr>
              <a:r>
                <a:rPr lang="en">
                  <a:solidFill>
                    <a:srgbClr val="1B786F"/>
                  </a:solidFill>
                  <a:latin typeface="Times New Roman"/>
                  <a:ea typeface="Times New Roman"/>
                  <a:cs typeface="Times New Roman"/>
                  <a:sym typeface="Times New Roman"/>
                </a:rPr>
                <a:t>vector_size = 50 </a:t>
              </a:r>
              <a:endParaRPr>
                <a:solidFill>
                  <a:srgbClr val="1B786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B786F"/>
                </a:buClr>
                <a:buSzPts val="1400"/>
                <a:buFont typeface="Times New Roman"/>
                <a:buChar char="●"/>
              </a:pPr>
              <a:r>
                <a:rPr lang="en">
                  <a:solidFill>
                    <a:srgbClr val="1B786F"/>
                  </a:solidFill>
                  <a:latin typeface="Times New Roman"/>
                  <a:ea typeface="Times New Roman"/>
                  <a:cs typeface="Times New Roman"/>
                  <a:sym typeface="Times New Roman"/>
                </a:rPr>
                <a:t>window = 3</a:t>
              </a:r>
              <a:endParaRPr>
                <a:solidFill>
                  <a:srgbClr val="1B786F"/>
                </a:solidFill>
                <a:latin typeface="Times New Roman"/>
                <a:ea typeface="Times New Roman"/>
                <a:cs typeface="Times New Roman"/>
                <a:sym typeface="Times New Roman"/>
              </a:endParaRPr>
            </a:p>
          </p:txBody>
        </p:sp>
      </p:grpSp>
      <p:grpSp>
        <p:nvGrpSpPr>
          <p:cNvPr id="223" name="Google Shape;223;p26"/>
          <p:cNvGrpSpPr/>
          <p:nvPr/>
        </p:nvGrpSpPr>
        <p:grpSpPr>
          <a:xfrm>
            <a:off x="1593000" y="2531459"/>
            <a:ext cx="5957975" cy="643500"/>
            <a:chOff x="1593000" y="2322568"/>
            <a:chExt cx="5957975" cy="643500"/>
          </a:xfrm>
        </p:grpSpPr>
        <p:sp>
          <p:nvSpPr>
            <p:cNvPr id="224" name="Google Shape;224;p2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TF-IDF</a:t>
              </a:r>
              <a:endParaRPr>
                <a:solidFill>
                  <a:srgbClr val="FFFFFF"/>
                </a:solidFill>
                <a:latin typeface="Times New Roman"/>
                <a:ea typeface="Times New Roman"/>
                <a:cs typeface="Times New Roman"/>
                <a:sym typeface="Times New Roman"/>
              </a:endParaRPr>
            </a:p>
          </p:txBody>
        </p:sp>
        <p:sp>
          <p:nvSpPr>
            <p:cNvPr id="228" name="Google Shape;228;p26"/>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Times New Roman"/>
                  <a:ea typeface="Times New Roman"/>
                  <a:cs typeface="Times New Roman"/>
                  <a:sym typeface="Times New Roman"/>
                </a:rPr>
                <a:t>01</a:t>
              </a:r>
              <a:endParaRPr sz="2200">
                <a:solidFill>
                  <a:srgbClr val="FFFFFF"/>
                </a:solidFill>
                <a:latin typeface="Times New Roman"/>
                <a:ea typeface="Times New Roman"/>
                <a:cs typeface="Times New Roman"/>
                <a:sym typeface="Times New Roman"/>
              </a:endParaRPr>
            </a:p>
          </p:txBody>
        </p:sp>
        <p:sp>
          <p:nvSpPr>
            <p:cNvPr id="230" name="Google Shape;230;p2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F"/>
                </a:buClr>
                <a:buSzPts val="1400"/>
                <a:buFont typeface="Times New Roman"/>
                <a:buChar char="●"/>
              </a:pPr>
              <a:r>
                <a:rPr lang="en">
                  <a:solidFill>
                    <a:srgbClr val="1B786F"/>
                  </a:solidFill>
                  <a:latin typeface="Times New Roman"/>
                  <a:ea typeface="Times New Roman"/>
                  <a:cs typeface="Times New Roman"/>
                  <a:sym typeface="Times New Roman"/>
                </a:rPr>
                <a:t>sublinear_tf = False</a:t>
              </a:r>
              <a:endParaRPr>
                <a:solidFill>
                  <a:srgbClr val="1B786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B786F"/>
                </a:buClr>
                <a:buSzPts val="1400"/>
                <a:buFont typeface="Times New Roman"/>
                <a:buChar char="●"/>
              </a:pPr>
              <a:r>
                <a:rPr lang="en">
                  <a:solidFill>
                    <a:srgbClr val="1B786F"/>
                  </a:solidFill>
                  <a:latin typeface="Times New Roman"/>
                  <a:ea typeface="Times New Roman"/>
                  <a:cs typeface="Times New Roman"/>
                  <a:sym typeface="Times New Roman"/>
                </a:rPr>
                <a:t>max_features = 500</a:t>
              </a:r>
              <a:endParaRPr>
                <a:solidFill>
                  <a:srgbClr val="1B786F"/>
                </a:solidFill>
                <a:latin typeface="Times New Roman"/>
                <a:ea typeface="Times New Roman"/>
                <a:cs typeface="Times New Roman"/>
                <a:sym typeface="Times New Roma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Modeling</a:t>
            </a:r>
            <a:endParaRPr b="1" sz="3000">
              <a:latin typeface="Times New Roman"/>
              <a:ea typeface="Times New Roman"/>
              <a:cs typeface="Times New Roman"/>
              <a:sym typeface="Times New Roman"/>
            </a:endParaRPr>
          </a:p>
        </p:txBody>
      </p:sp>
      <p:sp>
        <p:nvSpPr>
          <p:cNvPr id="236" name="Google Shape;236;p27"/>
          <p:cNvSpPr txBox="1"/>
          <p:nvPr>
            <p:ph idx="1" type="body"/>
          </p:nvPr>
        </p:nvSpPr>
        <p:spPr>
          <a:xfrm>
            <a:off x="729450" y="2078875"/>
            <a:ext cx="7688700" cy="2604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OneVsRestClassifier</a:t>
            </a:r>
            <a:r>
              <a:rPr b="1" lang="en" sz="1800">
                <a:solidFill>
                  <a:srgbClr val="0D0D0D"/>
                </a:solidFill>
                <a:latin typeface="Times New Roman"/>
                <a:ea typeface="Times New Roman"/>
                <a:cs typeface="Times New Roman"/>
                <a:sym typeface="Times New Roman"/>
              </a:rPr>
              <a:t>: </a:t>
            </a:r>
            <a:r>
              <a:rPr lang="en" sz="1800">
                <a:solidFill>
                  <a:srgbClr val="000000"/>
                </a:solidFill>
                <a:highlight>
                  <a:srgbClr val="FFFFFF"/>
                </a:highlight>
                <a:latin typeface="Times New Roman"/>
                <a:ea typeface="Times New Roman"/>
                <a:cs typeface="Times New Roman"/>
                <a:sym typeface="Times New Roman"/>
              </a:rPr>
              <a:t>A multi-class strategy that fits one classifier per class and predicts the class with the highest probability.</a:t>
            </a:r>
            <a:endParaRPr b="1"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Multi-Layer Perceptron (MLP):</a:t>
            </a:r>
            <a:r>
              <a:rPr b="1" lang="en" sz="1800">
                <a:solidFill>
                  <a:srgbClr val="0D0D0D"/>
                </a:solidFill>
                <a:latin typeface="Times New Roman"/>
                <a:ea typeface="Times New Roman"/>
                <a:cs typeface="Times New Roman"/>
                <a:sym typeface="Times New Roman"/>
              </a:rPr>
              <a:t> </a:t>
            </a:r>
            <a:r>
              <a:rPr lang="en" sz="1800">
                <a:solidFill>
                  <a:srgbClr val="0D0D0D"/>
                </a:solidFill>
                <a:latin typeface="Times New Roman"/>
                <a:ea typeface="Times New Roman"/>
                <a:cs typeface="Times New Roman"/>
                <a:sym typeface="Times New Roman"/>
              </a:rPr>
              <a:t>A </a:t>
            </a:r>
            <a:r>
              <a:rPr lang="en" sz="1800">
                <a:solidFill>
                  <a:srgbClr val="000000"/>
                </a:solidFill>
                <a:highlight>
                  <a:srgbClr val="FFFFFF"/>
                </a:highlight>
                <a:latin typeface="Times New Roman"/>
                <a:ea typeface="Times New Roman"/>
                <a:cs typeface="Times New Roman"/>
                <a:sym typeface="Times New Roman"/>
              </a:rPr>
              <a:t>type of neural network that consists of multiple</a:t>
            </a:r>
            <a:r>
              <a:rPr lang="en" sz="1800">
                <a:solidFill>
                  <a:srgbClr val="000000"/>
                </a:solidFill>
                <a:latin typeface="Times New Roman"/>
                <a:ea typeface="Times New Roman"/>
                <a:cs typeface="Times New Roman"/>
                <a:sym typeface="Times New Roman"/>
              </a:rPr>
              <a:t> </a:t>
            </a:r>
            <a:r>
              <a:rPr lang="en" sz="1800">
                <a:solidFill>
                  <a:srgbClr val="000000"/>
                </a:solidFill>
                <a:highlight>
                  <a:srgbClr val="FFFFFF"/>
                </a:highlight>
                <a:latin typeface="Times New Roman"/>
                <a:ea typeface="Times New Roman"/>
                <a:cs typeface="Times New Roman"/>
                <a:sym typeface="Times New Roman"/>
              </a:rPr>
              <a:t>layers of neurons, each connected to the next with weighted edges.</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Support Vector Machine (SVM):</a:t>
            </a:r>
            <a:r>
              <a:rPr b="1" lang="en" sz="1800">
                <a:solidFill>
                  <a:srgbClr val="0D0D0D"/>
                </a:solidFill>
                <a:latin typeface="Times New Roman"/>
                <a:ea typeface="Times New Roman"/>
                <a:cs typeface="Times New Roman"/>
                <a:sym typeface="Times New Roman"/>
              </a:rPr>
              <a:t> </a:t>
            </a:r>
            <a:r>
              <a:rPr lang="en" sz="1800">
                <a:solidFill>
                  <a:srgbClr val="000000"/>
                </a:solidFill>
                <a:highlight>
                  <a:schemeClr val="lt1"/>
                </a:highlight>
                <a:latin typeface="Times New Roman"/>
                <a:ea typeface="Times New Roman"/>
                <a:cs typeface="Times New Roman"/>
                <a:sym typeface="Times New Roman"/>
              </a:rPr>
              <a:t>A powerful algorithm that finds the optimal</a:t>
            </a:r>
            <a:r>
              <a:rPr lang="en" sz="1800">
                <a:solidFill>
                  <a:srgbClr val="000000"/>
                </a:solidFill>
                <a:latin typeface="Times New Roman"/>
                <a:ea typeface="Times New Roman"/>
                <a:cs typeface="Times New Roman"/>
                <a:sym typeface="Times New Roman"/>
              </a:rPr>
              <a:t> </a:t>
            </a:r>
            <a:r>
              <a:rPr lang="en" sz="1800">
                <a:solidFill>
                  <a:srgbClr val="000000"/>
                </a:solidFill>
                <a:highlight>
                  <a:schemeClr val="lt1"/>
                </a:highlight>
                <a:latin typeface="Times New Roman"/>
                <a:ea typeface="Times New Roman"/>
                <a:cs typeface="Times New Roman"/>
                <a:sym typeface="Times New Roman"/>
              </a:rPr>
              <a:t>hyperplane that separates different classes in the feature space.</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Results</a:t>
            </a:r>
            <a:endParaRPr sz="3040">
              <a:latin typeface="Times New Roman"/>
              <a:ea typeface="Times New Roman"/>
              <a:cs typeface="Times New Roman"/>
              <a:sym typeface="Times New Roman"/>
            </a:endParaRPr>
          </a:p>
        </p:txBody>
      </p:sp>
      <p:sp>
        <p:nvSpPr>
          <p:cNvPr id="242" name="Google Shape;24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thorough examination of two distinct datasets revealed considerable variations in model behavior and embedding efficacy, highlighting the complexity inherent in the resume screening process.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results are for the two datasets with different Machine Learning algorithms are as shown in the subsequent slides. </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nvSpPr>
        <p:spPr>
          <a:xfrm>
            <a:off x="727650" y="809575"/>
            <a:ext cx="718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Times New Roman"/>
                <a:ea typeface="Times New Roman"/>
                <a:cs typeface="Times New Roman"/>
                <a:sym typeface="Times New Roman"/>
              </a:rPr>
              <a:t>Dataset #1, </a:t>
            </a:r>
            <a:r>
              <a:rPr b="1" i="1" lang="en" sz="1500">
                <a:solidFill>
                  <a:schemeClr val="accent1"/>
                </a:solidFill>
                <a:latin typeface="Times New Roman"/>
                <a:ea typeface="Times New Roman"/>
                <a:cs typeface="Times New Roman"/>
                <a:sym typeface="Times New Roman"/>
              </a:rPr>
              <a:t>Comparison</a:t>
            </a:r>
            <a:r>
              <a:rPr b="1" i="1" lang="en" sz="1500">
                <a:solidFill>
                  <a:schemeClr val="accent1"/>
                </a:solidFill>
                <a:latin typeface="Times New Roman"/>
                <a:ea typeface="Times New Roman"/>
                <a:cs typeface="Times New Roman"/>
                <a:sym typeface="Times New Roman"/>
              </a:rPr>
              <a:t> of Model-Embedding Pair Performance</a:t>
            </a:r>
            <a:endParaRPr b="1" i="1" sz="1500">
              <a:solidFill>
                <a:schemeClr val="accent1"/>
              </a:solidFill>
              <a:latin typeface="Times New Roman"/>
              <a:ea typeface="Times New Roman"/>
              <a:cs typeface="Times New Roman"/>
              <a:sym typeface="Times New Roman"/>
            </a:endParaRPr>
          </a:p>
        </p:txBody>
      </p:sp>
      <p:graphicFrame>
        <p:nvGraphicFramePr>
          <p:cNvPr id="248" name="Google Shape;248;p29"/>
          <p:cNvGraphicFramePr/>
          <p:nvPr/>
        </p:nvGraphicFramePr>
        <p:xfrm>
          <a:off x="727650" y="1341600"/>
          <a:ext cx="3000000" cy="3000000"/>
        </p:xfrm>
        <a:graphic>
          <a:graphicData uri="http://schemas.openxmlformats.org/drawingml/2006/table">
            <a:tbl>
              <a:tblPr>
                <a:noFill/>
                <a:tableStyleId>{EEC43E1B-A05F-4B59-B4BB-36E7218DBED8}</a:tableStyleId>
              </a:tblPr>
              <a:tblGrid>
                <a:gridCol w="1933925"/>
                <a:gridCol w="1933925"/>
                <a:gridCol w="1933925"/>
                <a:gridCol w="1933925"/>
              </a:tblGrid>
              <a:tr h="3626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Embedding</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Training Accuracy</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Validation Accuracy</a:t>
                      </a:r>
                      <a:endParaRPr b="1" sz="1200">
                        <a:latin typeface="Times New Roman"/>
                        <a:ea typeface="Times New Roman"/>
                        <a:cs typeface="Times New Roman"/>
                        <a:sym typeface="Times New Roman"/>
                      </a:endParaRPr>
                    </a:p>
                  </a:txBody>
                  <a:tcPr marT="91425" marB="91425" marR="91425" marL="91425">
                    <a:solidFill>
                      <a:srgbClr val="D9D9D9"/>
                    </a:solidFill>
                  </a:tcPr>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97.9%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97.5%</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96.9%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94.0%</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97.4%</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94.5%</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99.7%</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80.5%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84.1%</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98.7%</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99.4%</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99.5%</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95.5%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92.7%</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99.7%</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98.8%</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nvSpPr>
        <p:spPr>
          <a:xfrm>
            <a:off x="727650" y="809575"/>
            <a:ext cx="718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Times New Roman"/>
                <a:ea typeface="Times New Roman"/>
                <a:cs typeface="Times New Roman"/>
                <a:sym typeface="Times New Roman"/>
              </a:rPr>
              <a:t>Dataset #2, Comparison of Model-Embedding Pair Performance</a:t>
            </a:r>
            <a:endParaRPr b="1" i="1" sz="1500">
              <a:solidFill>
                <a:schemeClr val="accent1"/>
              </a:solidFill>
              <a:latin typeface="Times New Roman"/>
              <a:ea typeface="Times New Roman"/>
              <a:cs typeface="Times New Roman"/>
              <a:sym typeface="Times New Roman"/>
            </a:endParaRPr>
          </a:p>
        </p:txBody>
      </p:sp>
      <p:graphicFrame>
        <p:nvGraphicFramePr>
          <p:cNvPr id="254" name="Google Shape;254;p30"/>
          <p:cNvGraphicFramePr/>
          <p:nvPr/>
        </p:nvGraphicFramePr>
        <p:xfrm>
          <a:off x="727650" y="1341600"/>
          <a:ext cx="3000000" cy="3000000"/>
        </p:xfrm>
        <a:graphic>
          <a:graphicData uri="http://schemas.openxmlformats.org/drawingml/2006/table">
            <a:tbl>
              <a:tblPr>
                <a:noFill/>
                <a:tableStyleId>{EEC43E1B-A05F-4B59-B4BB-36E7218DBED8}</a:tableStyleId>
              </a:tblPr>
              <a:tblGrid>
                <a:gridCol w="1933925"/>
                <a:gridCol w="1933925"/>
                <a:gridCol w="1933925"/>
                <a:gridCol w="1933925"/>
              </a:tblGrid>
              <a:tr h="3626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Embedding</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Training Accuracy</a:t>
                      </a:r>
                      <a:endParaRPr b="1" sz="1200">
                        <a:latin typeface="Times New Roman"/>
                        <a:ea typeface="Times New Roman"/>
                        <a:cs typeface="Times New Roman"/>
                        <a:sym typeface="Times New Roman"/>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Validation Accuracy</a:t>
                      </a:r>
                      <a:endParaRPr b="1" sz="1200">
                        <a:latin typeface="Times New Roman"/>
                        <a:ea typeface="Times New Roman"/>
                        <a:cs typeface="Times New Roman"/>
                        <a:sym typeface="Times New Roman"/>
                      </a:endParaRPr>
                    </a:p>
                  </a:txBody>
                  <a:tcPr marT="91425" marB="91425" marR="91425" marL="91425">
                    <a:solidFill>
                      <a:srgbClr val="D9D9D9"/>
                    </a:solidFill>
                  </a:tcPr>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59.0</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37.4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62.6</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45.0</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One-vs-Rest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66.9</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54.8</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94.0</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64.4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51.0</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49.2</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MLP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79.4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66.0</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TF-IDF</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73.1</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55.2</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Word2Vec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43.8</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40.7</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626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GloVe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77.1</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63.9</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Discussion </a:t>
            </a:r>
            <a:endParaRPr sz="3000">
              <a:latin typeface="Times New Roman"/>
              <a:ea typeface="Times New Roman"/>
              <a:cs typeface="Times New Roman"/>
              <a:sym typeface="Times New Roman"/>
            </a:endParaRPr>
          </a:p>
        </p:txBody>
      </p:sp>
      <p:sp>
        <p:nvSpPr>
          <p:cNvPr id="260" name="Google Shape;260;p31"/>
          <p:cNvSpPr txBox="1"/>
          <p:nvPr>
            <p:ph idx="1" type="body"/>
          </p:nvPr>
        </p:nvSpPr>
        <p:spPr>
          <a:xfrm>
            <a:off x="729450" y="2078875"/>
            <a:ext cx="7975200" cy="259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D0D0D"/>
                </a:solidFill>
                <a:highlight>
                  <a:srgbClr val="FFFFFF"/>
                </a:highlight>
                <a:latin typeface="Times New Roman"/>
                <a:ea typeface="Times New Roman"/>
                <a:cs typeface="Times New Roman"/>
                <a:sym typeface="Times New Roman"/>
              </a:rPr>
              <a:t>Different accuracy rates between two datasets raise key issues: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12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Dataset quality significantly affects model performance, especially with diverse resume formats during real-world deployment. </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TF-IDF and GloVe always demonstrate superior performance over Word2Vec.</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Models must generalize well across various data types to ensure consistent performance, despite potential information loss from further standardization in preprocessing.</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Contents</a:t>
            </a:r>
            <a:endParaRPr b="1" sz="3000">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Introduction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Procedure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Dataset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Preprocessing</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Vectorization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Modeling</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Discussion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Conclusion</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266" name="Google Shape;26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00">
                <a:solidFill>
                  <a:srgbClr val="000000"/>
                </a:solidFill>
                <a:highlight>
                  <a:srgbClr val="FFFFFF"/>
                </a:highlight>
                <a:latin typeface="Times New Roman"/>
                <a:ea typeface="Times New Roman"/>
                <a:cs typeface="Times New Roman"/>
                <a:sym typeface="Times New Roman"/>
              </a:rPr>
              <a:t>While specific job descriptions revealed a superiority of one embedding technique over others in terms of similarity scores, the general performance of the classifiers remained consistent across the board within datasets. This observation underscores the resilience and effectiveness of the models, which demonstrated consistent accuracy rates on both the training and validation datasets.</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5000">
                <a:solidFill>
                  <a:schemeClr val="dk1"/>
                </a:solidFill>
                <a:latin typeface="Times New Roman"/>
                <a:ea typeface="Times New Roman"/>
                <a:cs typeface="Times New Roman"/>
                <a:sym typeface="Times New Roman"/>
              </a:rPr>
              <a:t>DEMO</a:t>
            </a:r>
            <a:endParaRPr b="1" sz="5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highlight>
                  <a:srgbClr val="FFFFFF"/>
                </a:highlight>
                <a:latin typeface="Times New Roman"/>
                <a:ea typeface="Times New Roman"/>
                <a:cs typeface="Times New Roman"/>
                <a:sym typeface="Times New Roman"/>
              </a:rPr>
              <a:t>Our initiative aims to build on the way resumes are assessed by incorporating cutting-edge unsupervised NLP tools. By automating the comparison of resumes against various job descriptions and model resumes, we calculate similarity scores to streamline the candidate selection process. This not only saves time but also helps reduce the unconscious bias often present in manual screening.</a:t>
            </a:r>
            <a:endParaRPr sz="1800">
              <a:solidFill>
                <a:srgbClr val="000000"/>
              </a:solidFill>
              <a:highlight>
                <a:srgbClr val="FFFFFF"/>
              </a:highlight>
              <a:latin typeface="Times New Roman"/>
              <a:ea typeface="Times New Roman"/>
              <a:cs typeface="Times New Roman"/>
              <a:sym typeface="Times New Roman"/>
            </a:endParaRPr>
          </a:p>
          <a:p>
            <a:pPr indent="0" lvl="0" marL="0" rtl="0" algn="just">
              <a:spcBef>
                <a:spcPts val="15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800">
                <a:solidFill>
                  <a:srgbClr val="0D0D0D"/>
                </a:solidFill>
                <a:highlight>
                  <a:srgbClr val="FFFFFF"/>
                </a:highlight>
                <a:latin typeface="Times New Roman"/>
                <a:ea typeface="Times New Roman"/>
                <a:cs typeface="Times New Roman"/>
                <a:sym typeface="Times New Roman"/>
              </a:rPr>
              <a:t>We explored a range of vectorization techniques to convert textual resume data into numerical form, enabling us to harness these numerical embeddings to train an advanced categorization model. Our project's success lies in the novel calculation of similarity scores and in crafting a classifier that accurately categorizes resumes by profession. We utilized leading technologies such as Word2Vec, TF-IDF, and GloVe to achieve these results.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Procedure</a:t>
            </a:r>
            <a:endParaRPr b="1" sz="3000">
              <a:latin typeface="Times New Roman"/>
              <a:ea typeface="Times New Roman"/>
              <a:cs typeface="Times New Roman"/>
              <a:sym typeface="Times New Roman"/>
            </a:endParaRPr>
          </a:p>
        </p:txBody>
      </p:sp>
      <p:sp>
        <p:nvSpPr>
          <p:cNvPr id="112" name="Google Shape;112;p17"/>
          <p:cNvSpPr/>
          <p:nvPr/>
        </p:nvSpPr>
        <p:spPr>
          <a:xfrm flipH="1" rot="984884">
            <a:off x="6580090" y="34413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rot="-984884">
            <a:off x="5557569" y="34413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flipH="1" rot="984884">
            <a:off x="4522797" y="34413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984884">
            <a:off x="3500275" y="34413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rot="984884">
            <a:off x="2469620" y="3441305"/>
            <a:ext cx="1116820" cy="57901"/>
          </a:xfrm>
          <a:prstGeom prst="roundRect">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7"/>
          <p:cNvGrpSpPr/>
          <p:nvPr/>
        </p:nvGrpSpPr>
        <p:grpSpPr>
          <a:xfrm>
            <a:off x="2694353" y="3502113"/>
            <a:ext cx="1712700" cy="1230715"/>
            <a:chOff x="2683803" y="2543425"/>
            <a:chExt cx="1712700" cy="1230715"/>
          </a:xfrm>
        </p:grpSpPr>
        <p:sp>
          <p:nvSpPr>
            <p:cNvPr id="118" name="Google Shape;118;p17"/>
            <p:cNvSpPr txBox="1"/>
            <p:nvPr/>
          </p:nvSpPr>
          <p:spPr>
            <a:xfrm>
              <a:off x="3191705"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B786F"/>
                  </a:solidFill>
                  <a:latin typeface="Times New Roman"/>
                  <a:ea typeface="Times New Roman"/>
                  <a:cs typeface="Times New Roman"/>
                  <a:sym typeface="Times New Roman"/>
                </a:rPr>
                <a:t>Step 2</a:t>
              </a:r>
              <a:endParaRPr b="1" sz="1200">
                <a:solidFill>
                  <a:srgbClr val="1B786F"/>
                </a:solidFill>
                <a:latin typeface="Times New Roman"/>
                <a:ea typeface="Times New Roman"/>
                <a:cs typeface="Times New Roman"/>
                <a:sym typeface="Times New Roman"/>
              </a:endParaRPr>
            </a:p>
          </p:txBody>
        </p:sp>
        <p:sp>
          <p:nvSpPr>
            <p:cNvPr id="119" name="Google Shape;119;p17"/>
            <p:cNvSpPr/>
            <p:nvPr/>
          </p:nvSpPr>
          <p:spPr>
            <a:xfrm rot="-1789476">
              <a:off x="3457142" y="2572699"/>
              <a:ext cx="160451" cy="160451"/>
            </a:xfrm>
            <a:prstGeom prst="ellipse">
              <a:avLst/>
            </a:prstGeom>
            <a:solidFill>
              <a:srgbClr val="FFFFFF"/>
            </a:solidFill>
            <a:ln cap="flat" cmpd="sng" w="38100">
              <a:solidFill>
                <a:srgbClr val="1B78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2683803" y="3070640"/>
              <a:ext cx="1712700" cy="703500"/>
            </a:xfrm>
            <a:prstGeom prst="roundRect">
              <a:avLst>
                <a:gd fmla="val 4485"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7"/>
            <p:cNvSpPr txBox="1"/>
            <p:nvPr/>
          </p:nvSpPr>
          <p:spPr>
            <a:xfrm>
              <a:off x="27280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Vectorization technique</a:t>
              </a:r>
              <a:endParaRPr>
                <a:solidFill>
                  <a:schemeClr val="lt1"/>
                </a:solidFill>
                <a:latin typeface="Times New Roman"/>
                <a:ea typeface="Times New Roman"/>
                <a:cs typeface="Times New Roman"/>
                <a:sym typeface="Times New Roman"/>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122" name="Google Shape;122;p17"/>
            <p:cNvSpPr/>
            <p:nvPr/>
          </p:nvSpPr>
          <p:spPr>
            <a:xfrm>
              <a:off x="3495153" y="3005991"/>
              <a:ext cx="90000" cy="67500"/>
            </a:xfrm>
            <a:prstGeom prst="triangle">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7"/>
          <p:cNvGrpSpPr/>
          <p:nvPr/>
        </p:nvGrpSpPr>
        <p:grpSpPr>
          <a:xfrm>
            <a:off x="4744753" y="3502113"/>
            <a:ext cx="1712700" cy="1230715"/>
            <a:chOff x="4734203" y="2543425"/>
            <a:chExt cx="1712700" cy="1230715"/>
          </a:xfrm>
        </p:grpSpPr>
        <p:sp>
          <p:nvSpPr>
            <p:cNvPr id="124" name="Google Shape;124;p17"/>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5234191"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Times New Roman"/>
                  <a:ea typeface="Times New Roman"/>
                  <a:cs typeface="Times New Roman"/>
                  <a:sym typeface="Times New Roman"/>
                </a:rPr>
                <a:t>Step 4</a:t>
              </a:r>
              <a:endParaRPr b="1" sz="1200">
                <a:solidFill>
                  <a:srgbClr val="5E5E5E"/>
                </a:solidFill>
                <a:latin typeface="Times New Roman"/>
                <a:ea typeface="Times New Roman"/>
                <a:cs typeface="Times New Roman"/>
                <a:sym typeface="Times New Roman"/>
              </a:endParaRPr>
            </a:p>
          </p:txBody>
        </p:sp>
        <p:sp>
          <p:nvSpPr>
            <p:cNvPr id="126" name="Google Shape;126;p17"/>
            <p:cNvSpPr/>
            <p:nvPr/>
          </p:nvSpPr>
          <p:spPr>
            <a:xfrm>
              <a:off x="47342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7"/>
            <p:cNvSpPr txBox="1"/>
            <p:nvPr/>
          </p:nvSpPr>
          <p:spPr>
            <a:xfrm>
              <a:off x="47784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0D0D0D"/>
                  </a:solidFill>
                  <a:latin typeface="Times New Roman"/>
                  <a:ea typeface="Times New Roman"/>
                  <a:cs typeface="Times New Roman"/>
                  <a:sym typeface="Times New Roman"/>
                </a:rPr>
                <a:t>Modeling</a:t>
              </a:r>
              <a:endParaRPr sz="800">
                <a:solidFill>
                  <a:srgbClr val="0D0D0D"/>
                </a:solidFill>
                <a:latin typeface="Roboto"/>
                <a:ea typeface="Roboto"/>
                <a:cs typeface="Roboto"/>
                <a:sym typeface="Roboto"/>
              </a:endParaRPr>
            </a:p>
          </p:txBody>
        </p:sp>
        <p:sp>
          <p:nvSpPr>
            <p:cNvPr id="128" name="Google Shape;128;p17"/>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p:nvPr/>
        </p:nvSpPr>
        <p:spPr>
          <a:xfrm rot="-984884">
            <a:off x="1447098" y="3441305"/>
            <a:ext cx="1116820" cy="57901"/>
          </a:xfrm>
          <a:prstGeom prst="roundRect">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7"/>
          <p:cNvGrpSpPr/>
          <p:nvPr/>
        </p:nvGrpSpPr>
        <p:grpSpPr>
          <a:xfrm>
            <a:off x="1652403" y="2180257"/>
            <a:ext cx="1712700" cy="1246754"/>
            <a:chOff x="1641853" y="1221570"/>
            <a:chExt cx="1712700" cy="1246754"/>
          </a:xfrm>
        </p:grpSpPr>
        <p:sp>
          <p:nvSpPr>
            <p:cNvPr id="131" name="Google Shape;131;p17"/>
            <p:cNvSpPr/>
            <p:nvPr/>
          </p:nvSpPr>
          <p:spPr>
            <a:xfrm>
              <a:off x="1641853" y="1221570"/>
              <a:ext cx="1712700" cy="703500"/>
            </a:xfrm>
            <a:prstGeom prst="roundRect">
              <a:avLst>
                <a:gd fmla="val 4485"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17"/>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B786F"/>
                  </a:solidFill>
                  <a:latin typeface="Times New Roman"/>
                  <a:ea typeface="Times New Roman"/>
                  <a:cs typeface="Times New Roman"/>
                  <a:sym typeface="Times New Roman"/>
                </a:rPr>
                <a:t>Step 1</a:t>
              </a:r>
              <a:endParaRPr b="1" sz="1200">
                <a:solidFill>
                  <a:srgbClr val="1B786F"/>
                </a:solidFill>
                <a:latin typeface="Times New Roman"/>
                <a:ea typeface="Times New Roman"/>
                <a:cs typeface="Times New Roman"/>
                <a:sym typeface="Times New Roman"/>
              </a:endParaRPr>
            </a:p>
          </p:txBody>
        </p:sp>
        <p:sp>
          <p:nvSpPr>
            <p:cNvPr id="133" name="Google Shape;133;p17"/>
            <p:cNvSpPr/>
            <p:nvPr/>
          </p:nvSpPr>
          <p:spPr>
            <a:xfrm rot="10800000">
              <a:off x="2453178" y="1920663"/>
              <a:ext cx="90000" cy="67500"/>
            </a:xfrm>
            <a:prstGeom prst="triangle">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168610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lt1"/>
                  </a:solidFill>
                  <a:latin typeface="Times New Roman"/>
                  <a:ea typeface="Times New Roman"/>
                  <a:cs typeface="Times New Roman"/>
                  <a:sym typeface="Times New Roman"/>
                </a:rPr>
                <a:t>Data preprocessing</a:t>
              </a:r>
              <a:endParaRPr sz="800">
                <a:solidFill>
                  <a:srgbClr val="FFFFFF"/>
                </a:solidFill>
                <a:latin typeface="Roboto"/>
                <a:ea typeface="Roboto"/>
                <a:cs typeface="Roboto"/>
                <a:sym typeface="Roboto"/>
              </a:endParaRPr>
            </a:p>
          </p:txBody>
        </p:sp>
        <p:sp>
          <p:nvSpPr>
            <p:cNvPr id="135" name="Google Shape;135;p17"/>
            <p:cNvSpPr/>
            <p:nvPr/>
          </p:nvSpPr>
          <p:spPr>
            <a:xfrm rot="-1789476">
              <a:off x="2415143" y="2278597"/>
              <a:ext cx="160451" cy="160451"/>
            </a:xfrm>
            <a:prstGeom prst="ellipse">
              <a:avLst/>
            </a:prstGeom>
            <a:solidFill>
              <a:srgbClr val="FFFFFF"/>
            </a:solidFill>
            <a:ln cap="flat" cmpd="sng" w="38100">
              <a:solidFill>
                <a:srgbClr val="1B78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7"/>
          <p:cNvGrpSpPr/>
          <p:nvPr/>
        </p:nvGrpSpPr>
        <p:grpSpPr>
          <a:xfrm>
            <a:off x="5759760" y="2180257"/>
            <a:ext cx="1712700" cy="1246754"/>
            <a:chOff x="5770307" y="1221570"/>
            <a:chExt cx="1712700" cy="1246754"/>
          </a:xfrm>
        </p:grpSpPr>
        <p:sp>
          <p:nvSpPr>
            <p:cNvPr id="137" name="Google Shape;137;p17"/>
            <p:cNvSpPr/>
            <p:nvPr/>
          </p:nvSpPr>
          <p:spPr>
            <a:xfrm rot="-1789476">
              <a:off x="6546711"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a:off x="6290844"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Times New Roman"/>
                  <a:ea typeface="Times New Roman"/>
                  <a:cs typeface="Times New Roman"/>
                  <a:sym typeface="Times New Roman"/>
                </a:rPr>
                <a:t>Step 5</a:t>
              </a:r>
              <a:endParaRPr b="1" sz="1200">
                <a:solidFill>
                  <a:srgbClr val="5E5E5E"/>
                </a:solidFill>
                <a:latin typeface="Times New Roman"/>
                <a:ea typeface="Times New Roman"/>
                <a:cs typeface="Times New Roman"/>
                <a:sym typeface="Times New Roman"/>
              </a:endParaRPr>
            </a:p>
          </p:txBody>
        </p:sp>
        <p:sp>
          <p:nvSpPr>
            <p:cNvPr id="139" name="Google Shape;139;p17"/>
            <p:cNvSpPr/>
            <p:nvPr/>
          </p:nvSpPr>
          <p:spPr>
            <a:xfrm>
              <a:off x="5770307"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17"/>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nvSpPr>
          <p:spPr>
            <a:xfrm>
              <a:off x="5814557"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D0D0D"/>
                  </a:solidFill>
                  <a:latin typeface="Times New Roman"/>
                  <a:ea typeface="Times New Roman"/>
                  <a:cs typeface="Times New Roman"/>
                  <a:sym typeface="Times New Roman"/>
                </a:rPr>
                <a:t>Classification analysis</a:t>
              </a:r>
              <a:endParaRPr>
                <a:solidFill>
                  <a:srgbClr val="0D0D0D"/>
                </a:solidFill>
                <a:latin typeface="Times New Roman"/>
                <a:ea typeface="Times New Roman"/>
                <a:cs typeface="Times New Roman"/>
                <a:sym typeface="Times New Roman"/>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grpSp>
      <p:grpSp>
        <p:nvGrpSpPr>
          <p:cNvPr id="142" name="Google Shape;142;p17"/>
          <p:cNvGrpSpPr/>
          <p:nvPr/>
        </p:nvGrpSpPr>
        <p:grpSpPr>
          <a:xfrm>
            <a:off x="3702753" y="2180257"/>
            <a:ext cx="1712700" cy="1246754"/>
            <a:chOff x="3692203" y="1221570"/>
            <a:chExt cx="1712700" cy="1246754"/>
          </a:xfrm>
        </p:grpSpPr>
        <p:sp>
          <p:nvSpPr>
            <p:cNvPr id="143" name="Google Shape;143;p17"/>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4204633"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Times New Roman"/>
                  <a:ea typeface="Times New Roman"/>
                  <a:cs typeface="Times New Roman"/>
                  <a:sym typeface="Times New Roman"/>
                </a:rPr>
                <a:t>Step 3</a:t>
              </a:r>
              <a:endParaRPr b="1" sz="1200">
                <a:solidFill>
                  <a:srgbClr val="5E5E5E"/>
                </a:solidFill>
                <a:latin typeface="Times New Roman"/>
                <a:ea typeface="Times New Roman"/>
                <a:cs typeface="Times New Roman"/>
                <a:sym typeface="Times New Roman"/>
              </a:endParaRPr>
            </a:p>
          </p:txBody>
        </p:sp>
        <p:sp>
          <p:nvSpPr>
            <p:cNvPr id="145" name="Google Shape;145;p17"/>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17"/>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nvSpPr>
          <p:spPr>
            <a:xfrm>
              <a:off x="3736453"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D0D0D"/>
                  </a:solidFill>
                  <a:latin typeface="Times New Roman"/>
                  <a:ea typeface="Times New Roman"/>
                  <a:cs typeface="Times New Roman"/>
                  <a:sym typeface="Times New Roman"/>
                </a:rPr>
                <a:t>Similarity score calculation</a:t>
              </a:r>
              <a:endParaRPr>
                <a:solidFill>
                  <a:srgbClr val="0D0D0D"/>
                </a:solidFill>
                <a:latin typeface="Times New Roman"/>
                <a:ea typeface="Times New Roman"/>
                <a:cs typeface="Times New Roman"/>
                <a:sym typeface="Times New Roman"/>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Dataset</a:t>
            </a:r>
            <a:endParaRPr b="1" sz="3000">
              <a:latin typeface="Times New Roman"/>
              <a:ea typeface="Times New Roman"/>
              <a:cs typeface="Times New Roman"/>
              <a:sym typeface="Times New Roman"/>
            </a:endParaRPr>
          </a:p>
        </p:txBody>
      </p:sp>
      <p:sp>
        <p:nvSpPr>
          <p:cNvPr id="153" name="Google Shape;15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We used two datasets for our analysis, both containing industry-labeled resumes:</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AutoNum type="alphaLcPeriod"/>
            </a:pPr>
            <a:r>
              <a:rPr lang="en" sz="1800" u="sng">
                <a:solidFill>
                  <a:schemeClr val="hlink"/>
                </a:solidFill>
                <a:latin typeface="Times New Roman"/>
                <a:ea typeface="Times New Roman"/>
                <a:cs typeface="Times New Roman"/>
                <a:sym typeface="Times New Roman"/>
                <a:hlinkClick r:id="rId3"/>
              </a:rPr>
              <a:t>https://www.kaggle.com/datasets/gauravduttakiit/resume-dataset/data</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AutoNum type="alphaLcPeriod"/>
            </a:pPr>
            <a:r>
              <a:rPr lang="en" sz="1800" u="sng">
                <a:solidFill>
                  <a:schemeClr val="hlink"/>
                </a:solidFill>
                <a:latin typeface="Times New Roman"/>
                <a:ea typeface="Times New Roman"/>
                <a:cs typeface="Times New Roman"/>
                <a:sym typeface="Times New Roman"/>
                <a:hlinkClick r:id="rId4"/>
              </a:rPr>
              <a:t>https://www.kaggle.com/datasets/maitrip/resumes</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Both resume datasets contain a total of 25 unique industry labels, encompassing a broad category description for resumes.</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Dataset #1</a:t>
            </a:r>
            <a:endParaRPr b="1" sz="3000">
              <a:latin typeface="Times New Roman"/>
              <a:ea typeface="Times New Roman"/>
              <a:cs typeface="Times New Roman"/>
              <a:sym typeface="Times New Roman"/>
            </a:endParaRPr>
          </a:p>
        </p:txBody>
      </p:sp>
      <p:pic>
        <p:nvPicPr>
          <p:cNvPr id="159" name="Google Shape;159;p19"/>
          <p:cNvPicPr preferRelativeResize="0"/>
          <p:nvPr/>
        </p:nvPicPr>
        <p:blipFill>
          <a:blip r:embed="rId3">
            <a:alphaModFix/>
          </a:blip>
          <a:stretch>
            <a:fillRect/>
          </a:stretch>
        </p:blipFill>
        <p:spPr>
          <a:xfrm>
            <a:off x="4133475" y="905775"/>
            <a:ext cx="4678899" cy="3761474"/>
          </a:xfrm>
          <a:prstGeom prst="rect">
            <a:avLst/>
          </a:prstGeom>
          <a:noFill/>
          <a:ln>
            <a:noFill/>
          </a:ln>
        </p:spPr>
      </p:pic>
      <p:pic>
        <p:nvPicPr>
          <p:cNvPr id="160" name="Google Shape;160;p19"/>
          <p:cNvPicPr preferRelativeResize="0"/>
          <p:nvPr/>
        </p:nvPicPr>
        <p:blipFill>
          <a:blip r:embed="rId4">
            <a:alphaModFix/>
          </a:blip>
          <a:stretch>
            <a:fillRect/>
          </a:stretch>
        </p:blipFill>
        <p:spPr>
          <a:xfrm>
            <a:off x="729450" y="2849175"/>
            <a:ext cx="3404025" cy="954776"/>
          </a:xfrm>
          <a:prstGeom prst="rect">
            <a:avLst/>
          </a:prstGeom>
          <a:noFill/>
          <a:ln>
            <a:noFill/>
          </a:ln>
        </p:spPr>
      </p:pic>
      <p:sp>
        <p:nvSpPr>
          <p:cNvPr id="161" name="Google Shape;161;p19"/>
          <p:cNvSpPr txBox="1"/>
          <p:nvPr/>
        </p:nvSpPr>
        <p:spPr>
          <a:xfrm>
            <a:off x="729450" y="2186850"/>
            <a:ext cx="3144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Contains 962 total resumes.</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Dataset #2</a:t>
            </a:r>
            <a:endParaRPr b="1" sz="3000">
              <a:latin typeface="Times New Roman"/>
              <a:ea typeface="Times New Roman"/>
              <a:cs typeface="Times New Roman"/>
              <a:sym typeface="Times New Roman"/>
            </a:endParaRPr>
          </a:p>
        </p:txBody>
      </p:sp>
      <p:pic>
        <p:nvPicPr>
          <p:cNvPr id="167" name="Google Shape;167;p20"/>
          <p:cNvPicPr preferRelativeResize="0"/>
          <p:nvPr/>
        </p:nvPicPr>
        <p:blipFill>
          <a:blip r:embed="rId3">
            <a:alphaModFix/>
          </a:blip>
          <a:stretch>
            <a:fillRect/>
          </a:stretch>
        </p:blipFill>
        <p:spPr>
          <a:xfrm>
            <a:off x="4376150" y="1103125"/>
            <a:ext cx="4407225" cy="3795726"/>
          </a:xfrm>
          <a:prstGeom prst="rect">
            <a:avLst/>
          </a:prstGeom>
          <a:noFill/>
          <a:ln>
            <a:noFill/>
          </a:ln>
        </p:spPr>
      </p:pic>
      <p:pic>
        <p:nvPicPr>
          <p:cNvPr id="168" name="Google Shape;168;p20"/>
          <p:cNvPicPr preferRelativeResize="0"/>
          <p:nvPr/>
        </p:nvPicPr>
        <p:blipFill>
          <a:blip r:embed="rId4">
            <a:alphaModFix/>
          </a:blip>
          <a:stretch>
            <a:fillRect/>
          </a:stretch>
        </p:blipFill>
        <p:spPr>
          <a:xfrm>
            <a:off x="729438" y="2923737"/>
            <a:ext cx="3401569" cy="950976"/>
          </a:xfrm>
          <a:prstGeom prst="rect">
            <a:avLst/>
          </a:prstGeom>
          <a:noFill/>
          <a:ln>
            <a:noFill/>
          </a:ln>
        </p:spPr>
      </p:pic>
      <p:sp>
        <p:nvSpPr>
          <p:cNvPr id="169" name="Google Shape;169;p20"/>
          <p:cNvSpPr txBox="1"/>
          <p:nvPr/>
        </p:nvSpPr>
        <p:spPr>
          <a:xfrm>
            <a:off x="729450" y="2186850"/>
            <a:ext cx="3144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Contains 1,219 total resumes.</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Preprocessing</a:t>
            </a:r>
            <a:endParaRPr b="1" sz="3000">
              <a:latin typeface="Times New Roman"/>
              <a:ea typeface="Times New Roman"/>
              <a:cs typeface="Times New Roman"/>
              <a:sym typeface="Times New Roman"/>
            </a:endParaRPr>
          </a:p>
        </p:txBody>
      </p:sp>
      <p:sp>
        <p:nvSpPr>
          <p:cNvPr id="175" name="Google Shape;17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Lowercasing</a:t>
            </a:r>
            <a:r>
              <a:rPr lang="en" sz="1800">
                <a:solidFill>
                  <a:srgbClr val="0D0D0D"/>
                </a:solidFill>
                <a:latin typeface="Times New Roman"/>
                <a:ea typeface="Times New Roman"/>
                <a:cs typeface="Times New Roman"/>
                <a:sym typeface="Times New Roman"/>
              </a:rPr>
              <a:t>: Converts all characters in the text to lowercase. This is done to ensure that the same word in different cases (e.g., “Word” and “word”) is treated as the same word.</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Removing</a:t>
            </a:r>
            <a:r>
              <a:rPr lang="en" sz="1800" u="sng">
                <a:solidFill>
                  <a:srgbClr val="0D0D0D"/>
                </a:solidFill>
                <a:latin typeface="Times New Roman"/>
                <a:ea typeface="Times New Roman"/>
                <a:cs typeface="Times New Roman"/>
                <a:sym typeface="Times New Roman"/>
              </a:rPr>
              <a:t> </a:t>
            </a:r>
            <a:r>
              <a:rPr b="1" lang="en" sz="1800" u="sng">
                <a:solidFill>
                  <a:srgbClr val="0D0D0D"/>
                </a:solidFill>
                <a:latin typeface="Times New Roman"/>
                <a:ea typeface="Times New Roman"/>
                <a:cs typeface="Times New Roman"/>
                <a:sym typeface="Times New Roman"/>
              </a:rPr>
              <a:t>Punctuation</a:t>
            </a:r>
            <a:r>
              <a:rPr lang="en" sz="1800">
                <a:solidFill>
                  <a:srgbClr val="0D0D0D"/>
                </a:solidFill>
                <a:latin typeface="Times New Roman"/>
                <a:ea typeface="Times New Roman"/>
                <a:cs typeface="Times New Roman"/>
                <a:sym typeface="Times New Roman"/>
              </a:rPr>
              <a:t>: Removes all punctuation marks from the text using a regular expression. </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b="1" lang="en" sz="1800" u="sng">
                <a:solidFill>
                  <a:srgbClr val="0D0D0D"/>
                </a:solidFill>
                <a:latin typeface="Times New Roman"/>
                <a:ea typeface="Times New Roman"/>
                <a:cs typeface="Times New Roman"/>
                <a:sym typeface="Times New Roman"/>
              </a:rPr>
              <a:t>Tokenization</a:t>
            </a:r>
            <a:r>
              <a:rPr lang="en" sz="1800">
                <a:solidFill>
                  <a:srgbClr val="0D0D0D"/>
                </a:solidFill>
                <a:latin typeface="Times New Roman"/>
                <a:ea typeface="Times New Roman"/>
                <a:cs typeface="Times New Roman"/>
                <a:sym typeface="Times New Roman"/>
              </a:rPr>
              <a:t>: Tokenization splits the text into individual words or tokens. Here, we used nltk.tokenize.word_tokenize.</a:t>
            </a:r>
            <a:endParaRPr sz="1800">
              <a:solidFill>
                <a:srgbClr val="0D0D0D"/>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