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1" r:id="rId5"/>
    <p:sldId id="262" r:id="rId6"/>
    <p:sldId id="263" r:id="rId7"/>
    <p:sldId id="264" r:id="rId8"/>
    <p:sldId id="288"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0" r:id="rId22"/>
    <p:sldId id="279"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2" r:id="rId52"/>
    <p:sldId id="313" r:id="rId53"/>
    <p:sldId id="314" r:id="rId54"/>
    <p:sldId id="315" r:id="rId55"/>
    <p:sldId id="31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l-GR" dirty="0"/>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231137" y="937260"/>
            <a:ext cx="6198489" cy="498348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1160EA64-D806-43AC-9DF2-F8C432F32B4C}"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38317" y="2638044"/>
            <a:ext cx="4270247"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5"/>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83436" y="3143250"/>
            <a:ext cx="4270248" cy="259677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Content Placeholder 5"/>
          <p:cNvSpPr>
            <a:spLocks noGrp="1"/>
          </p:cNvSpPr>
          <p:nvPr>
            <p:ph sz="quarter" idx="4"/>
          </p:nvPr>
        </p:nvSpPr>
        <p:spPr>
          <a:xfrm>
            <a:off x="6338317" y="3143250"/>
            <a:ext cx="4253484" cy="2596776"/>
          </a:xfrm>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1" name="Text Placeholder 4"/>
          <p:cNvSpPr>
            <a:spLocks noGrp="1"/>
          </p:cNvSpPr>
          <p:nvPr>
            <p:ph type="body" sz="quarter" idx="13"/>
          </p:nvPr>
        </p:nvSpPr>
        <p:spPr>
          <a:xfrm>
            <a:off x="6338316" y="2313435"/>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4F7D4976-E339-4826-83B7-FBD03F55ECF8}"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30"/>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9" name="Date Placeholder 8"/>
          <p:cNvSpPr>
            <a:spLocks noGrp="1"/>
          </p:cNvSpPr>
          <p:nvPr>
            <p:ph type="dt" sz="half" idx="10"/>
          </p:nvPr>
        </p:nvSpPr>
        <p:spPr/>
        <p:txBody>
          <a:bodyPr/>
          <a:lstStyle/>
          <a:p>
            <a:fld id="{D1BE4249-C0D0-4B06-8692-E8BB871AF643}" type="datetimeFigureOut">
              <a:rPr lang="en-US" dirty="0"/>
              <a:t>9/9/2024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8" name="Rectangle 17"/>
          <p:cNvSpPr/>
          <p:nvPr/>
        </p:nvSpPr>
        <p:spPr>
          <a:xfrm>
            <a:off x="2"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9"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096001"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15568" y="3549920"/>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231136" y="2638046"/>
            <a:ext cx="7729728" cy="310198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821429" y="6238816"/>
            <a:ext cx="2753747"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3"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Πίνακας 10">
            <a:extLst>
              <a:ext uri="{FF2B5EF4-FFF2-40B4-BE49-F238E27FC236}">
                <a16:creationId xmlns:a16="http://schemas.microsoft.com/office/drawing/2014/main" id="{E4F9563B-BC44-28FE-6FC3-9E01D95F9F18}"/>
              </a:ext>
            </a:extLst>
          </p:cNvPr>
          <p:cNvGraphicFramePr>
            <a:graphicFrameLocks noGrp="1"/>
          </p:cNvGraphicFramePr>
          <p:nvPr>
            <p:extLst>
              <p:ext uri="{D42A27DB-BD31-4B8C-83A1-F6EECF244321}">
                <p14:modId xmlns:p14="http://schemas.microsoft.com/office/powerpoint/2010/main" val="1212290229"/>
              </p:ext>
            </p:extLst>
          </p:nvPr>
        </p:nvGraphicFramePr>
        <p:xfrm>
          <a:off x="6067221" y="452242"/>
          <a:ext cx="4524579" cy="642683"/>
        </p:xfrm>
        <a:graphic>
          <a:graphicData uri="http://schemas.openxmlformats.org/drawingml/2006/table">
            <a:tbl>
              <a:tblPr firstRow="1" firstCol="1" bandRow="1">
                <a:tableStyleId>{5C22544A-7EE6-4342-B048-85BDC9FD1C3A}</a:tableStyleId>
              </a:tblPr>
              <a:tblGrid>
                <a:gridCol w="3257304">
                  <a:extLst>
                    <a:ext uri="{9D8B030D-6E8A-4147-A177-3AD203B41FA5}">
                      <a16:colId xmlns:a16="http://schemas.microsoft.com/office/drawing/2014/main" val="2980066432"/>
                    </a:ext>
                  </a:extLst>
                </a:gridCol>
                <a:gridCol w="1267275">
                  <a:extLst>
                    <a:ext uri="{9D8B030D-6E8A-4147-A177-3AD203B41FA5}">
                      <a16:colId xmlns:a16="http://schemas.microsoft.com/office/drawing/2014/main" val="3973840093"/>
                    </a:ext>
                  </a:extLst>
                </a:gridCol>
              </a:tblGrid>
              <a:tr h="642683">
                <a:tc>
                  <a:txBody>
                    <a:bodyPr/>
                    <a:lstStyle/>
                    <a:p>
                      <a:pPr algn="r">
                        <a:spcAft>
                          <a:spcPts val="0"/>
                        </a:spcAft>
                      </a:pPr>
                      <a:r>
                        <a:rPr lang="el-GR" sz="1800" b="0" i="0" kern="1200" spc="0" baseline="0" dirty="0">
                          <a:solidFill>
                            <a:schemeClr val="tx1">
                              <a:lumMod val="85000"/>
                              <a:lumOff val="15000"/>
                            </a:schemeClr>
                          </a:solidFill>
                          <a:effectLst/>
                          <a:latin typeface="Conduit ITC Hel Light" pitchFamily="2" charset="0"/>
                        </a:rPr>
                        <a:t>Αλέξανδρος Ξιάρχος</a:t>
                      </a:r>
                    </a:p>
                    <a:p>
                      <a:pPr algn="r">
                        <a:spcAft>
                          <a:spcPts val="0"/>
                        </a:spcAft>
                      </a:pPr>
                      <a:r>
                        <a:rPr lang="el-GR" sz="1800" b="0" i="0" kern="1200" spc="0" baseline="0" dirty="0">
                          <a:solidFill>
                            <a:schemeClr val="tx1">
                              <a:lumMod val="85000"/>
                              <a:lumOff val="15000"/>
                            </a:schemeClr>
                          </a:solidFill>
                          <a:effectLst/>
                          <a:latin typeface="Conduit ITC Hel Light" pitchFamily="2" charset="0"/>
                        </a:rPr>
                        <a:t>st1059619@ceid.upatras.gr</a:t>
                      </a:r>
                      <a:r>
                        <a:rPr lang="el-GR" sz="1800" b="0" i="0" kern="1200" spc="0" dirty="0">
                          <a:solidFill>
                            <a:schemeClr val="tx1">
                              <a:lumMod val="85000"/>
                              <a:lumOff val="15000"/>
                            </a:schemeClr>
                          </a:solidFill>
                          <a:effectLst/>
                          <a:latin typeface="Conduit ITC Hel Light" pitchFamily="2" charset="0"/>
                        </a:rPr>
                        <a:t> </a:t>
                      </a:r>
                      <a:endParaRPr lang="el-GR" sz="1800" b="0" i="0" kern="1200" spc="0" dirty="0">
                        <a:solidFill>
                          <a:schemeClr val="tx1">
                            <a:lumMod val="85000"/>
                            <a:lumOff val="15000"/>
                          </a:schemeClr>
                        </a:solidFill>
                        <a:effectLst/>
                        <a:latin typeface="Conduit ITC Hel Light" pitchFamily="2" charset="0"/>
                        <a:ea typeface="MS Mincho" panose="02020609040205080304" pitchFamily="49" charset="-128"/>
                        <a:cs typeface="Times New Roman" panose="02020603050405020304" pitchFamily="18" charset="0"/>
                      </a:endParaRPr>
                    </a:p>
                  </a:txBody>
                  <a:tcPr marL="137160" marR="13716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tabLst>
                          <a:tab pos="2637155" algn="ctr"/>
                          <a:tab pos="5274310" algn="r"/>
                          <a:tab pos="2637155" algn="ctr"/>
                          <a:tab pos="6116320" algn="r"/>
                        </a:tabLst>
                      </a:pPr>
                      <a:r>
                        <a:rPr lang="el-GR" sz="2400" b="0" spc="50" dirty="0">
                          <a:effectLst/>
                          <a:latin typeface="CF Din Cond" pitchFamily="2" charset="0"/>
                        </a:rPr>
                        <a:t>1059619</a:t>
                      </a:r>
                    </a:p>
                  </a:txBody>
                  <a:tcPr marL="71755" marR="7175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998308098"/>
                  </a:ext>
                </a:extLst>
              </a:tr>
            </a:tbl>
          </a:graphicData>
        </a:graphic>
      </p:graphicFrame>
      <p:graphicFrame>
        <p:nvGraphicFramePr>
          <p:cNvPr id="17" name="Πίνακας 16">
            <a:extLst>
              <a:ext uri="{FF2B5EF4-FFF2-40B4-BE49-F238E27FC236}">
                <a16:creationId xmlns:a16="http://schemas.microsoft.com/office/drawing/2014/main" id="{5B781AF8-7198-049D-1409-61EEF24B7D9B}"/>
              </a:ext>
            </a:extLst>
          </p:cNvPr>
          <p:cNvGraphicFramePr>
            <a:graphicFrameLocks noGrp="1"/>
          </p:cNvGraphicFramePr>
          <p:nvPr>
            <p:extLst>
              <p:ext uri="{D42A27DB-BD31-4B8C-83A1-F6EECF244321}">
                <p14:modId xmlns:p14="http://schemas.microsoft.com/office/powerpoint/2010/main" val="1195694475"/>
              </p:ext>
            </p:extLst>
          </p:nvPr>
        </p:nvGraphicFramePr>
        <p:xfrm>
          <a:off x="1591800" y="2323094"/>
          <a:ext cx="9000000" cy="2906294"/>
        </p:xfrm>
        <a:graphic>
          <a:graphicData uri="http://schemas.openxmlformats.org/drawingml/2006/table">
            <a:tbl>
              <a:tblPr firstRow="1" firstCol="1" bandRow="1">
                <a:tableStyleId>{5C22544A-7EE6-4342-B048-85BDC9FD1C3A}</a:tableStyleId>
              </a:tblPr>
              <a:tblGrid>
                <a:gridCol w="9000000">
                  <a:extLst>
                    <a:ext uri="{9D8B030D-6E8A-4147-A177-3AD203B41FA5}">
                      <a16:colId xmlns:a16="http://schemas.microsoft.com/office/drawing/2014/main" val="2342245968"/>
                    </a:ext>
                  </a:extLst>
                </a:gridCol>
              </a:tblGrid>
              <a:tr h="694444">
                <a:tc>
                  <a:txBody>
                    <a:bodyPr/>
                    <a:lstStyle/>
                    <a:p>
                      <a:pPr algn="ctr">
                        <a:tabLst>
                          <a:tab pos="2637155" algn="ctr"/>
                          <a:tab pos="5274310" algn="r"/>
                          <a:tab pos="2637155" algn="ctr"/>
                          <a:tab pos="6116320" algn="r"/>
                        </a:tabLst>
                      </a:pPr>
                      <a:r>
                        <a:rPr lang="el-GR" sz="2000" b="0" spc="30">
                          <a:solidFill>
                            <a:schemeClr val="tx1"/>
                          </a:solidFill>
                          <a:effectLst/>
                          <a:latin typeface="CF Din Cond" pitchFamily="2" charset="0"/>
                        </a:rPr>
                        <a:t>ΠΑΝΕΠΙΣΤΗΜΙΟ ΠΑΤΡΩΝ ∙ ΤΜΗΜΑ ΜΗΧΑΝΙΚΩΝ Η/Υ ΚΑΙ ΠΛΗΡΟΦΟΡΙΚΗΣ</a:t>
                      </a:r>
                      <a:endParaRPr lang="el-GR" sz="20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71755" marR="7175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454602669"/>
                  </a:ext>
                </a:extLst>
              </a:tr>
              <a:tr h="1517406">
                <a:tc>
                  <a:txBody>
                    <a:bodyPr/>
                    <a:lstStyle/>
                    <a:p>
                      <a:pPr algn="ctr">
                        <a:tabLst>
                          <a:tab pos="2637155" algn="ctr"/>
                          <a:tab pos="5274310" algn="r"/>
                          <a:tab pos="2637155" algn="ctr"/>
                          <a:tab pos="6116320" algn="r"/>
                        </a:tabLst>
                      </a:pPr>
                      <a:r>
                        <a:rPr lang="el-GR" sz="4000" b="1" spc="30" dirty="0">
                          <a:effectLst/>
                          <a:latin typeface="CF Din Cond" pitchFamily="2" charset="0"/>
                        </a:rPr>
                        <a:t>ΕΙΣΑΓΩΓΗ ΣΤΗ ΒΙΟΠΛΗΡΟΦΟΡΙΚΗ:</a:t>
                      </a:r>
                    </a:p>
                    <a:p>
                      <a:pPr algn="ctr">
                        <a:tabLst>
                          <a:tab pos="2637155" algn="ctr"/>
                          <a:tab pos="5274310" algn="r"/>
                          <a:tab pos="2637155" algn="ctr"/>
                          <a:tab pos="6116320" algn="r"/>
                        </a:tabLst>
                      </a:pPr>
                      <a:r>
                        <a:rPr lang="el-GR" sz="4000" b="1" spc="30" dirty="0">
                          <a:effectLst/>
                          <a:latin typeface="CF Din Cond" pitchFamily="2" charset="0"/>
                        </a:rPr>
                        <a:t>XML ΚΑΙ ΒΙΟΠΛΗΡΟΦΟΡΙΚΗ</a:t>
                      </a:r>
                      <a:endParaRPr lang="el-GR" sz="2400" b="1" dirty="0">
                        <a:effectLst/>
                        <a:latin typeface="CF Din Cond" pitchFamily="2" charset="0"/>
                        <a:ea typeface="MS Mincho" panose="02020609040205080304" pitchFamily="49" charset="-128"/>
                        <a:cs typeface="Times New Roman" panose="02020603050405020304" pitchFamily="18" charset="0"/>
                      </a:endParaRPr>
                    </a:p>
                  </a:txBody>
                  <a:tcPr marL="71755" marR="71755"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328565352"/>
                  </a:ext>
                </a:extLst>
              </a:tr>
              <a:tr h="694444">
                <a:tc>
                  <a:txBody>
                    <a:bodyPr/>
                    <a:lstStyle/>
                    <a:p>
                      <a:pPr algn="ctr">
                        <a:tabLst>
                          <a:tab pos="2637155" algn="ctr"/>
                          <a:tab pos="5274310" algn="r"/>
                          <a:tab pos="2637155" algn="ctr"/>
                          <a:tab pos="6116320" algn="r"/>
                        </a:tabLst>
                      </a:pPr>
                      <a:r>
                        <a:rPr lang="el-GR" sz="2000" b="0" spc="30" dirty="0">
                          <a:solidFill>
                            <a:schemeClr val="tx2"/>
                          </a:solidFill>
                          <a:effectLst/>
                          <a:latin typeface="CF Din Cond" pitchFamily="2" charset="0"/>
                        </a:rPr>
                        <a:t>ΔΕΥΤΕΡΟ ΣΥΝΟΛΟ ΑΣΚΗΣΕΩΝ · 2023 – 2024</a:t>
                      </a:r>
                      <a:endParaRPr lang="el-GR" sz="2000" b="0" dirty="0">
                        <a:solidFill>
                          <a:schemeClr val="tx2"/>
                        </a:solidFill>
                        <a:effectLst/>
                        <a:latin typeface="CF Din Cond" pitchFamily="2" charset="0"/>
                        <a:ea typeface="MS Mincho" panose="02020609040205080304" pitchFamily="49" charset="-128"/>
                        <a:cs typeface="Times New Roman" panose="02020603050405020304" pitchFamily="18" charset="0"/>
                      </a:endParaRPr>
                    </a:p>
                  </a:txBody>
                  <a:tcPr marL="71755" marR="7175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491284757"/>
                  </a:ext>
                </a:extLst>
              </a:tr>
            </a:tbl>
          </a:graphicData>
        </a:graphic>
      </p:graphicFrame>
    </p:spTree>
    <p:extLst>
      <p:ext uri="{BB962C8B-B14F-4D97-AF65-F5344CB8AC3E}">
        <p14:creationId xmlns:p14="http://schemas.microsoft.com/office/powerpoint/2010/main" val="286060792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3</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RNA Markup Language - RNAML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13932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Υπάρχει η δυνατότητα δημιουργίας ενός </a:t>
            </a:r>
            <a:r>
              <a:rPr lang="el-GR" sz="2200" b="1" dirty="0" err="1">
                <a:latin typeface="Conduit ITC Hel Light" pitchFamily="2" charset="0"/>
              </a:rPr>
              <a:t>Document</a:t>
            </a:r>
            <a:r>
              <a:rPr lang="el-GR" sz="2200" b="1" dirty="0">
                <a:latin typeface="Conduit ITC Hel Light" pitchFamily="2" charset="0"/>
              </a:rPr>
              <a:t> </a:t>
            </a:r>
            <a:r>
              <a:rPr lang="el-GR" sz="2200" b="1" dirty="0" err="1">
                <a:latin typeface="Conduit ITC Hel Light" pitchFamily="2" charset="0"/>
              </a:rPr>
              <a:t>Type</a:t>
            </a:r>
            <a:r>
              <a:rPr lang="el-GR" sz="2200" b="1" dirty="0">
                <a:latin typeface="Conduit ITC Hel Light" pitchFamily="2" charset="0"/>
              </a:rPr>
              <a:t> </a:t>
            </a:r>
            <a:r>
              <a:rPr lang="el-GR" sz="2200" b="1" dirty="0" err="1">
                <a:latin typeface="Conduit ITC Hel Light" pitchFamily="2" charset="0"/>
              </a:rPr>
              <a:t>Definition</a:t>
            </a:r>
            <a:r>
              <a:rPr lang="el-GR" sz="2200" dirty="0">
                <a:latin typeface="Conduit ITC Hel Light" pitchFamily="2" charset="0"/>
              </a:rPr>
              <a:t> (DTD)</a:t>
            </a:r>
            <a:r>
              <a:rPr lang="en-US" sz="2200" dirty="0">
                <a:latin typeface="Conduit ITC Hel Light" pitchFamily="2" charset="0"/>
              </a:rPr>
              <a:t> </a:t>
            </a:r>
            <a:r>
              <a:rPr lang="el-GR" sz="2200" dirty="0">
                <a:latin typeface="Conduit ITC Hel Light" pitchFamily="2" charset="0"/>
              </a:rPr>
              <a:t>το οποίο καθορίζει τη δομή του εγγράφου, τα ονόματα και τον τύπο των στοιχείων και τη ιεραρχική δομή τους, κάτι</a:t>
            </a:r>
            <a:r>
              <a:rPr lang="en-US" sz="2200" dirty="0">
                <a:latin typeface="Conduit ITC Hel Light" pitchFamily="2" charset="0"/>
              </a:rPr>
              <a:t> </a:t>
            </a:r>
            <a:r>
              <a:rPr lang="el-GR" sz="2200" dirty="0">
                <a:latin typeface="Conduit ITC Hel Light" pitchFamily="2" charset="0"/>
              </a:rPr>
              <a:t>που διασφαλίζει τη συνέπεια και τη συμμόρφωση στο πώς αναπαρίσταται το RNA.</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Επίσης, μπορεί να </a:t>
            </a:r>
            <a:r>
              <a:rPr lang="el-GR" sz="2200" b="1" dirty="0">
                <a:latin typeface="Conduit ITC Hel Light" pitchFamily="2" charset="0"/>
              </a:rPr>
              <a:t>αναπαριστά</a:t>
            </a:r>
            <a:r>
              <a:rPr lang="en-US" sz="2200" b="1" dirty="0">
                <a:latin typeface="Conduit ITC Hel Light" pitchFamily="2" charset="0"/>
              </a:rPr>
              <a:t> </a:t>
            </a:r>
            <a:r>
              <a:rPr lang="el-GR" sz="2200" b="1" dirty="0">
                <a:latin typeface="Conduit ITC Hel Light" pitchFamily="2" charset="0"/>
              </a:rPr>
              <a:t>την αλληλεπίδραση πολλαπλών μορίων RNA</a:t>
            </a:r>
            <a:r>
              <a:rPr lang="el-GR" sz="2200" dirty="0">
                <a:latin typeface="Conduit ITC Hel Light" pitchFamily="2" charset="0"/>
              </a:rPr>
              <a:t>, την απόσταση τους, τη σύζευξη των </a:t>
            </a:r>
            <a:r>
              <a:rPr lang="el-GR" sz="2200" dirty="0" err="1">
                <a:latin typeface="Conduit ITC Hel Light" pitchFamily="2" charset="0"/>
              </a:rPr>
              <a:t>βάσεών</a:t>
            </a:r>
            <a:r>
              <a:rPr lang="el-GR" sz="2200" dirty="0">
                <a:latin typeface="Conduit ITC Hel Light" pitchFamily="2" charset="0"/>
              </a:rPr>
              <a:t> τους, και οποιαδήποτε</a:t>
            </a:r>
            <a:r>
              <a:rPr lang="en-US" sz="2200" dirty="0">
                <a:latin typeface="Conduit ITC Hel Light" pitchFamily="2" charset="0"/>
              </a:rPr>
              <a:t> </a:t>
            </a:r>
            <a:r>
              <a:rPr lang="el-GR" sz="2200" dirty="0">
                <a:latin typeface="Conduit ITC Hel Light" pitchFamily="2" charset="0"/>
              </a:rPr>
              <a:t>άλλη σχέση έχουν μεταξύ τους.</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Τέλος, πέρα από δυνατότητες για </a:t>
            </a:r>
            <a:r>
              <a:rPr lang="el-GR" sz="2200" b="1" dirty="0">
                <a:latin typeface="Conduit ITC Hel Light" pitchFamily="2" charset="0"/>
              </a:rPr>
              <a:t>σχολιασμό</a:t>
            </a:r>
            <a:r>
              <a:rPr lang="el-GR" sz="2200" dirty="0">
                <a:latin typeface="Conduit ITC Hel Light" pitchFamily="2" charset="0"/>
              </a:rPr>
              <a:t> (</a:t>
            </a:r>
            <a:r>
              <a:rPr lang="el-GR" sz="2200" dirty="0" err="1">
                <a:latin typeface="Conduit ITC Hel Light" pitchFamily="2" charset="0"/>
              </a:rPr>
              <a:t>annotation</a:t>
            </a:r>
            <a:r>
              <a:rPr lang="el-GR" sz="2200" dirty="0">
                <a:latin typeface="Conduit ITC Hel Light" pitchFamily="2" charset="0"/>
              </a:rPr>
              <a:t>) και </a:t>
            </a:r>
            <a:r>
              <a:rPr lang="el-GR" sz="2200" dirty="0" err="1">
                <a:latin typeface="Conduit ITC Hel Light" pitchFamily="2" charset="0"/>
              </a:rPr>
              <a:t>documentation</a:t>
            </a:r>
            <a:r>
              <a:rPr lang="en-US" sz="2200" dirty="0">
                <a:latin typeface="Conduit ITC Hel Light" pitchFamily="2" charset="0"/>
              </a:rPr>
              <a:t> </a:t>
            </a:r>
            <a:r>
              <a:rPr lang="el-GR" sz="2200" dirty="0">
                <a:latin typeface="Conduit ITC Hel Light" pitchFamily="2" charset="0"/>
              </a:rPr>
              <a:t>σε κάθε στοιχείο, είναι δυνατή η </a:t>
            </a:r>
            <a:r>
              <a:rPr lang="el-GR" sz="2200" b="1" dirty="0">
                <a:latin typeface="Conduit ITC Hel Light" pitchFamily="2" charset="0"/>
              </a:rPr>
              <a:t>ομαδοποίηση των εμφανίσεων</a:t>
            </a:r>
            <a:r>
              <a:rPr lang="el-GR" sz="2200" dirty="0">
                <a:latin typeface="Conduit ITC Hel Light" pitchFamily="2" charset="0"/>
              </a:rPr>
              <a:t> του ίδιου λειτουργικού RNA σε διαφορετικούς</a:t>
            </a:r>
            <a:r>
              <a:rPr lang="en-US" sz="2200" dirty="0">
                <a:latin typeface="Conduit ITC Hel Light" pitchFamily="2" charset="0"/>
              </a:rPr>
              <a:t> </a:t>
            </a:r>
            <a:r>
              <a:rPr lang="el-GR" sz="2200" dirty="0">
                <a:latin typeface="Conduit ITC Hel Light" pitchFamily="2" charset="0"/>
              </a:rPr>
              <a:t>οργανισμούς, κάνοντας εφικτή την αναπαράσταση </a:t>
            </a:r>
            <a:r>
              <a:rPr lang="el-GR" sz="2200" b="1" dirty="0">
                <a:latin typeface="Conduit ITC Hel Light" pitchFamily="2" charset="0"/>
              </a:rPr>
              <a:t>ευθυγραμμίσεων</a:t>
            </a:r>
            <a:r>
              <a:rPr lang="el-GR" sz="2200" dirty="0">
                <a:latin typeface="Conduit ITC Hel Light" pitchFamily="2" charset="0"/>
              </a:rPr>
              <a:t> και κοινών δομικών συστατικών.</a:t>
            </a:r>
          </a:p>
        </p:txBody>
      </p:sp>
    </p:spTree>
    <p:extLst>
      <p:ext uri="{BB962C8B-B14F-4D97-AF65-F5344CB8AC3E}">
        <p14:creationId xmlns:p14="http://schemas.microsoft.com/office/powerpoint/2010/main" val="61765852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231979602"/>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4</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System Biology Markup Language (SBML)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13932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Δημιουργήθηκε στα πλαίσια του ERATO </a:t>
            </a:r>
            <a:r>
              <a:rPr lang="el-GR" sz="2200" dirty="0" err="1">
                <a:latin typeface="Conduit ITC Hel Light" pitchFamily="2" charset="0"/>
              </a:rPr>
              <a:t>Kitano</a:t>
            </a:r>
            <a:r>
              <a:rPr lang="el-GR" sz="2200" dirty="0">
                <a:latin typeface="Conduit ITC Hel Light" pitchFamily="2" charset="0"/>
              </a:rPr>
              <a:t> Systems </a:t>
            </a:r>
            <a:r>
              <a:rPr lang="el-GR" sz="2200" dirty="0" err="1">
                <a:latin typeface="Conduit ITC Hel Light" pitchFamily="2" charset="0"/>
              </a:rPr>
              <a:t>Biology</a:t>
            </a:r>
            <a:r>
              <a:rPr lang="el-GR" sz="2200" dirty="0">
                <a:latin typeface="Conduit ITC Hel Light" pitchFamily="2" charset="0"/>
              </a:rPr>
              <a:t> Project </a:t>
            </a:r>
            <a:r>
              <a:rPr lang="el-GR" sz="2200" b="1" dirty="0">
                <a:latin typeface="Conduit ITC Hel Light" pitchFamily="2" charset="0"/>
              </a:rPr>
              <a:t>για να διευκολύνει την ανταλλαγή</a:t>
            </a:r>
            <a:r>
              <a:rPr lang="en-US" sz="2200" b="1" dirty="0">
                <a:latin typeface="Conduit ITC Hel Light" pitchFamily="2" charset="0"/>
              </a:rPr>
              <a:t> </a:t>
            </a:r>
            <a:r>
              <a:rPr lang="el-GR" sz="2200" b="1" dirty="0">
                <a:latin typeface="Conduit ITC Hel Light" pitchFamily="2" charset="0"/>
              </a:rPr>
              <a:t>μοντέλων μεταξύ διαφορετικών εργαλείων</a:t>
            </a:r>
            <a:r>
              <a:rPr lang="el-GR" sz="2200" dirty="0">
                <a:latin typeface="Conduit ITC Hel Light" pitchFamily="2" charset="0"/>
              </a:rPr>
              <a:t> προσομοίωσης και ανάλυσης. </a:t>
            </a:r>
          </a:p>
          <a:p>
            <a:pPr marL="342900" indent="-342900" algn="just">
              <a:buFont typeface="Wingdings" panose="05000000000000000000" pitchFamily="2" charset="2"/>
              <a:buChar char="§"/>
            </a:pPr>
            <a:r>
              <a:rPr lang="el-GR" sz="2200" dirty="0">
                <a:latin typeface="Conduit ITC Hel Light" pitchFamily="2" charset="0"/>
              </a:rPr>
              <a:t>Ένα SBML μοντέλο περιλαμβάνεται από το </a:t>
            </a:r>
            <a:r>
              <a:rPr lang="el-GR" sz="2200" b="1" dirty="0">
                <a:latin typeface="Conduit ITC Hel Light" pitchFamily="2" charset="0"/>
              </a:rPr>
              <a:t>Διαμέρισμα</a:t>
            </a:r>
            <a:r>
              <a:rPr lang="el-GR" sz="2200" dirty="0">
                <a:latin typeface="Conduit ITC Hel Light" pitchFamily="2" charset="0"/>
              </a:rPr>
              <a:t> (</a:t>
            </a:r>
            <a:r>
              <a:rPr lang="el-GR" sz="2200" dirty="0" err="1">
                <a:latin typeface="Conduit ITC Hel Light" pitchFamily="2" charset="0"/>
              </a:rPr>
              <a:t>Compartment</a:t>
            </a:r>
            <a:r>
              <a:rPr lang="el-GR" sz="2200" dirty="0">
                <a:latin typeface="Conduit ITC Hel Light" pitchFamily="2" charset="0"/>
              </a:rPr>
              <a:t>), έναν καθορισμένο χώρο όπου</a:t>
            </a:r>
            <a:r>
              <a:rPr lang="en-US" sz="2200" dirty="0">
                <a:latin typeface="Conduit ITC Hel Light" pitchFamily="2" charset="0"/>
              </a:rPr>
              <a:t> </a:t>
            </a:r>
            <a:r>
              <a:rPr lang="el-GR" sz="2200" dirty="0">
                <a:latin typeface="Conduit ITC Hel Light" pitchFamily="2" charset="0"/>
              </a:rPr>
              <a:t>συμβαίνουν οι αντιδράσεις όπως ένα κύτταρο ή ένα οργανίδιο, ένα </a:t>
            </a:r>
            <a:r>
              <a:rPr lang="el-GR" sz="2200" b="1" dirty="0" err="1">
                <a:latin typeface="Conduit ITC Hel Light" pitchFamily="2" charset="0"/>
              </a:rPr>
              <a:t>Eίδος</a:t>
            </a:r>
            <a:r>
              <a:rPr lang="el-GR" sz="2200" dirty="0">
                <a:latin typeface="Conduit ITC Hel Light" pitchFamily="2" charset="0"/>
              </a:rPr>
              <a:t> (</a:t>
            </a:r>
            <a:r>
              <a:rPr lang="el-GR" sz="2200" dirty="0" err="1">
                <a:latin typeface="Conduit ITC Hel Light" pitchFamily="2" charset="0"/>
              </a:rPr>
              <a:t>Species</a:t>
            </a:r>
            <a:r>
              <a:rPr lang="el-GR" sz="2200" dirty="0">
                <a:latin typeface="Conduit ITC Hel Light" pitchFamily="2" charset="0"/>
              </a:rPr>
              <a:t>), οι χημικές οντότητες που</a:t>
            </a:r>
            <a:r>
              <a:rPr lang="en-US" sz="2200" dirty="0">
                <a:latin typeface="Conduit ITC Hel Light" pitchFamily="2" charset="0"/>
              </a:rPr>
              <a:t> </a:t>
            </a:r>
            <a:r>
              <a:rPr lang="el-GR" sz="2200" dirty="0">
                <a:latin typeface="Conduit ITC Hel Light" pitchFamily="2" charset="0"/>
              </a:rPr>
              <a:t>συμμετέχουν στις αντιδράσεις όπως τα ιόντα ή τα μόρια, η </a:t>
            </a:r>
            <a:r>
              <a:rPr lang="el-GR" sz="2200" b="1" dirty="0">
                <a:latin typeface="Conduit ITC Hel Light" pitchFamily="2" charset="0"/>
              </a:rPr>
              <a:t>Αντίδραση</a:t>
            </a:r>
            <a:r>
              <a:rPr lang="el-GR" sz="2200" dirty="0">
                <a:latin typeface="Conduit ITC Hel Light" pitchFamily="2" charset="0"/>
              </a:rPr>
              <a:t> (</a:t>
            </a:r>
            <a:r>
              <a:rPr lang="el-GR" sz="2200" dirty="0" err="1">
                <a:latin typeface="Conduit ITC Hel Light" pitchFamily="2" charset="0"/>
              </a:rPr>
              <a:t>Reaction</a:t>
            </a:r>
            <a:r>
              <a:rPr lang="el-GR" sz="2200" dirty="0">
                <a:latin typeface="Conduit ITC Hel Light" pitchFamily="2" charset="0"/>
              </a:rPr>
              <a:t>), η διαδικασία σχηματισμού</a:t>
            </a:r>
            <a:r>
              <a:rPr lang="en-US" sz="2200" dirty="0">
                <a:latin typeface="Conduit ITC Hel Light" pitchFamily="2" charset="0"/>
              </a:rPr>
              <a:t> </a:t>
            </a:r>
            <a:r>
              <a:rPr lang="el-GR" sz="2200" dirty="0">
                <a:latin typeface="Conduit ITC Hel Light" pitchFamily="2" charset="0"/>
              </a:rPr>
              <a:t>μεταξύ των ειδών, η </a:t>
            </a:r>
            <a:r>
              <a:rPr lang="el-GR" sz="2200" b="1" dirty="0">
                <a:latin typeface="Conduit ITC Hel Light" pitchFamily="2" charset="0"/>
              </a:rPr>
              <a:t>Παράμετρος</a:t>
            </a:r>
            <a:r>
              <a:rPr lang="el-GR" sz="2200" dirty="0">
                <a:latin typeface="Conduit ITC Hel Light" pitchFamily="2" charset="0"/>
              </a:rPr>
              <a:t> (</a:t>
            </a:r>
            <a:r>
              <a:rPr lang="el-GR" sz="2200" dirty="0" err="1">
                <a:latin typeface="Conduit ITC Hel Light" pitchFamily="2" charset="0"/>
              </a:rPr>
              <a:t>Parameter</a:t>
            </a:r>
            <a:r>
              <a:rPr lang="el-GR" sz="2200" dirty="0">
                <a:latin typeface="Conduit ITC Hel Light" pitchFamily="2" charset="0"/>
              </a:rPr>
              <a:t>), η οποία αναπαριστά ποσότητες με συμβολικά ονόματα τοπικά η</a:t>
            </a:r>
            <a:r>
              <a:rPr lang="en-US" sz="2200" dirty="0">
                <a:latin typeface="Conduit ITC Hel Light" pitchFamily="2" charset="0"/>
              </a:rPr>
              <a:t> </a:t>
            </a:r>
            <a:r>
              <a:rPr lang="el-GR" sz="2200" dirty="0">
                <a:latin typeface="Conduit ITC Hel Light" pitchFamily="2" charset="0"/>
              </a:rPr>
              <a:t>καθολικά, οι </a:t>
            </a:r>
            <a:r>
              <a:rPr lang="el-GR" sz="2200" b="1" dirty="0">
                <a:latin typeface="Conduit ITC Hel Light" pitchFamily="2" charset="0"/>
              </a:rPr>
              <a:t>Ορισμοί Μονάδων</a:t>
            </a:r>
            <a:r>
              <a:rPr lang="el-GR" sz="2200" dirty="0">
                <a:latin typeface="Conduit ITC Hel Light" pitchFamily="2" charset="0"/>
              </a:rPr>
              <a:t> (</a:t>
            </a:r>
            <a:r>
              <a:rPr lang="el-GR" sz="2200" dirty="0" err="1">
                <a:latin typeface="Conduit ITC Hel Light" pitchFamily="2" charset="0"/>
              </a:rPr>
              <a:t>Unit</a:t>
            </a:r>
            <a:r>
              <a:rPr lang="el-GR" sz="2200" dirty="0">
                <a:latin typeface="Conduit ITC Hel Light" pitchFamily="2" charset="0"/>
              </a:rPr>
              <a:t> </a:t>
            </a:r>
            <a:r>
              <a:rPr lang="el-GR" sz="2200" dirty="0" err="1">
                <a:latin typeface="Conduit ITC Hel Light" pitchFamily="2" charset="0"/>
              </a:rPr>
              <a:t>Definitions</a:t>
            </a:r>
            <a:r>
              <a:rPr lang="el-GR" sz="2200" dirty="0">
                <a:latin typeface="Conduit ITC Hel Light" pitchFamily="2" charset="0"/>
              </a:rPr>
              <a:t>), για τον προσδιορισμό των μονάδων που χρησιμοποιούνται</a:t>
            </a:r>
            <a:r>
              <a:rPr lang="en-US" sz="2200" dirty="0">
                <a:latin typeface="Conduit ITC Hel Light" pitchFamily="2" charset="0"/>
              </a:rPr>
              <a:t> </a:t>
            </a:r>
            <a:r>
              <a:rPr lang="el-GR" sz="2200" dirty="0">
                <a:latin typeface="Conduit ITC Hel Light" pitchFamily="2" charset="0"/>
              </a:rPr>
              <a:t>στο μοντέλο, και τέλος οι </a:t>
            </a:r>
            <a:r>
              <a:rPr lang="el-GR" sz="2200" b="1" dirty="0">
                <a:latin typeface="Conduit ITC Hel Light" pitchFamily="2" charset="0"/>
              </a:rPr>
              <a:t>Κανόνες</a:t>
            </a:r>
            <a:r>
              <a:rPr lang="el-GR" sz="2200" dirty="0">
                <a:latin typeface="Conduit ITC Hel Light" pitchFamily="2" charset="0"/>
              </a:rPr>
              <a:t> (</a:t>
            </a:r>
            <a:r>
              <a:rPr lang="el-GR" sz="2200" dirty="0" err="1">
                <a:latin typeface="Conduit ITC Hel Light" pitchFamily="2" charset="0"/>
              </a:rPr>
              <a:t>Rules</a:t>
            </a:r>
            <a:r>
              <a:rPr lang="el-GR" sz="2200" dirty="0">
                <a:latin typeface="Conduit ITC Hel Light" pitchFamily="2" charset="0"/>
              </a:rPr>
              <a:t>), μαθηματικές εκφράσεις που ορίζουν τις τιμές των παραμέτρων ή</a:t>
            </a:r>
            <a:r>
              <a:rPr lang="en-US" sz="2200" dirty="0">
                <a:latin typeface="Conduit ITC Hel Light" pitchFamily="2" charset="0"/>
              </a:rPr>
              <a:t> </a:t>
            </a:r>
            <a:r>
              <a:rPr lang="el-GR" sz="2200" dirty="0">
                <a:latin typeface="Conduit ITC Hel Light" pitchFamily="2" charset="0"/>
              </a:rPr>
              <a:t>θέτουν περιορισμούς στο μοντέλο.</a:t>
            </a:r>
          </a:p>
        </p:txBody>
      </p:sp>
    </p:spTree>
    <p:extLst>
      <p:ext uri="{BB962C8B-B14F-4D97-AF65-F5344CB8AC3E}">
        <p14:creationId xmlns:p14="http://schemas.microsoft.com/office/powerpoint/2010/main" val="54527832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4</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System Biology Markup Language (SBML)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5" name="Εικόνα 4">
            <a:extLst>
              <a:ext uri="{FF2B5EF4-FFF2-40B4-BE49-F238E27FC236}">
                <a16:creationId xmlns:a16="http://schemas.microsoft.com/office/drawing/2014/main" id="{3799B9E0-C963-E1BD-5B77-F6DBD512152E}"/>
              </a:ext>
            </a:extLst>
          </p:cNvPr>
          <p:cNvPicPr>
            <a:picLocks noChangeAspect="1"/>
          </p:cNvPicPr>
          <p:nvPr/>
        </p:nvPicPr>
        <p:blipFill>
          <a:blip r:embed="rId2"/>
          <a:stretch>
            <a:fillRect/>
          </a:stretch>
        </p:blipFill>
        <p:spPr>
          <a:xfrm>
            <a:off x="3259062" y="1330392"/>
            <a:ext cx="5673876" cy="4851332"/>
          </a:xfrm>
          <a:prstGeom prst="rect">
            <a:avLst/>
          </a:prstGeom>
        </p:spPr>
      </p:pic>
    </p:spTree>
    <p:extLst>
      <p:ext uri="{BB962C8B-B14F-4D97-AF65-F5344CB8AC3E}">
        <p14:creationId xmlns:p14="http://schemas.microsoft.com/office/powerpoint/2010/main" val="101117729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379374492"/>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5</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Cell Markup Language (</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CellML</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13932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Το </a:t>
            </a:r>
            <a:r>
              <a:rPr lang="el-GR" sz="2200" dirty="0" err="1">
                <a:latin typeface="Conduit ITC Hel Light" pitchFamily="2" charset="0"/>
              </a:rPr>
              <a:t>CellML</a:t>
            </a:r>
            <a:r>
              <a:rPr lang="el-GR" sz="2200" dirty="0">
                <a:latin typeface="Conduit ITC Hel Light" pitchFamily="2" charset="0"/>
              </a:rPr>
              <a:t> προσφέρει μια σαφή μέθοδο ορισμού μοντέλων κυτταρικής λειτουργίας, σε ένα πιο γενικό</a:t>
            </a:r>
            <a:r>
              <a:rPr lang="en-US" sz="2200" dirty="0">
                <a:latin typeface="Conduit ITC Hel Light" pitchFamily="2" charset="0"/>
              </a:rPr>
              <a:t> </a:t>
            </a:r>
            <a:r>
              <a:rPr lang="el-GR" sz="2200" dirty="0">
                <a:latin typeface="Conduit ITC Hel Light" pitchFamily="2" charset="0"/>
              </a:rPr>
              <a:t>πλαίσιο σε σχέση με τα προηγούμενα. Το βάθος στο οποίο μπορεί το </a:t>
            </a:r>
            <a:r>
              <a:rPr lang="el-GR" sz="2200" dirty="0" err="1">
                <a:latin typeface="Conduit ITC Hel Light" pitchFamily="2" charset="0"/>
              </a:rPr>
              <a:t>CellML</a:t>
            </a:r>
            <a:r>
              <a:rPr lang="el-GR" sz="2200" dirty="0">
                <a:latin typeface="Conduit ITC Hel Light" pitchFamily="2" charset="0"/>
              </a:rPr>
              <a:t> να αναπαραστήσει τις έννοιες</a:t>
            </a:r>
            <a:r>
              <a:rPr lang="en-US" sz="2200" dirty="0">
                <a:latin typeface="Conduit ITC Hel Light" pitchFamily="2" charset="0"/>
              </a:rPr>
              <a:t> </a:t>
            </a:r>
            <a:r>
              <a:rPr lang="el-GR" sz="2200" dirty="0">
                <a:latin typeface="Conduit ITC Hel Light" pitchFamily="2" charset="0"/>
              </a:rPr>
              <a:t>επικαλύπτει γλώσσες όπως η SBML, με τη διαφορά ότι η SBML βασίζεται περισσότερο στην περιγραφή</a:t>
            </a:r>
            <a:r>
              <a:rPr lang="en-US" sz="2200" dirty="0">
                <a:latin typeface="Conduit ITC Hel Light" pitchFamily="2" charset="0"/>
              </a:rPr>
              <a:t> </a:t>
            </a:r>
            <a:r>
              <a:rPr lang="el-GR" sz="2200" dirty="0">
                <a:latin typeface="Conduit ITC Hel Light" pitchFamily="2" charset="0"/>
              </a:rPr>
              <a:t>βιοχημικών αντιδράσεων, χάνοντας πληροφορία για τη δομή των μοντέλων.</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Η </a:t>
            </a:r>
            <a:r>
              <a:rPr lang="el-GR" sz="2200" dirty="0" err="1">
                <a:latin typeface="Conduit ITC Hel Light" pitchFamily="2" charset="0"/>
              </a:rPr>
              <a:t>CellML</a:t>
            </a:r>
            <a:r>
              <a:rPr lang="el-GR" sz="2200" dirty="0">
                <a:latin typeface="Conduit ITC Hel Light" pitchFamily="2" charset="0"/>
              </a:rPr>
              <a:t> από την αρχή σχεδιάστηκε για να υποστηρίξει </a:t>
            </a:r>
            <a:r>
              <a:rPr lang="el-GR" sz="2200" b="1" dirty="0">
                <a:latin typeface="Conduit ITC Hel Light" pitchFamily="2" charset="0"/>
              </a:rPr>
              <a:t>μοντέλα μεγάλης κλίμακας</a:t>
            </a:r>
            <a:r>
              <a:rPr lang="el-GR" sz="2200" dirty="0">
                <a:latin typeface="Conduit ITC Hel Light" pitchFamily="2" charset="0"/>
              </a:rPr>
              <a:t>, επιτρέπεται (λόγω της</a:t>
            </a:r>
            <a:r>
              <a:rPr lang="en-US" sz="2200" dirty="0">
                <a:latin typeface="Conduit ITC Hel Light" pitchFamily="2" charset="0"/>
              </a:rPr>
              <a:t> </a:t>
            </a:r>
            <a:r>
              <a:rPr lang="el-GR" sz="2200" dirty="0">
                <a:latin typeface="Conduit ITC Hel Light" pitchFamily="2" charset="0"/>
              </a:rPr>
              <a:t>XML βάσης της) η ανεξάρτητη κατασκευή μοντέλων και τμημάτων και η ενσωμάτωσή τους σε ένα μεγαλύτερο</a:t>
            </a:r>
            <a:r>
              <a:rPr lang="en-US" sz="2200" dirty="0">
                <a:latin typeface="Conduit ITC Hel Light" pitchFamily="2" charset="0"/>
              </a:rPr>
              <a:t> </a:t>
            </a:r>
            <a:r>
              <a:rPr lang="el-GR" sz="2200" dirty="0">
                <a:latin typeface="Conduit ITC Hel Light" pitchFamily="2" charset="0"/>
              </a:rPr>
              <a:t>μοντέλο, και παρέχει τρόπους για την απόκρυψη </a:t>
            </a:r>
            <a:r>
              <a:rPr lang="el-GR" sz="2200" dirty="0" err="1">
                <a:latin typeface="Conduit ITC Hel Light" pitchFamily="2" charset="0"/>
              </a:rPr>
              <a:t>low-level</a:t>
            </a:r>
            <a:r>
              <a:rPr lang="el-GR" sz="2200" dirty="0">
                <a:latin typeface="Conduit ITC Hel Light" pitchFamily="2" charset="0"/>
              </a:rPr>
              <a:t> πληροφοριών ώστε να μη συγχέονται με το</a:t>
            </a:r>
            <a:r>
              <a:rPr lang="en-US" sz="2200" dirty="0">
                <a:latin typeface="Conduit ITC Hel Light" pitchFamily="2" charset="0"/>
              </a:rPr>
              <a:t> </a:t>
            </a:r>
            <a:r>
              <a:rPr lang="el-GR" sz="2200" dirty="0">
                <a:latin typeface="Conduit ITC Hel Light" pitchFamily="2" charset="0"/>
              </a:rPr>
              <a:t>υψηλότερο επίπεδο αναπαράστασης του μοντέλου.</a:t>
            </a:r>
          </a:p>
        </p:txBody>
      </p:sp>
    </p:spTree>
    <p:extLst>
      <p:ext uri="{BB962C8B-B14F-4D97-AF65-F5344CB8AC3E}">
        <p14:creationId xmlns:p14="http://schemas.microsoft.com/office/powerpoint/2010/main" val="3807013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5</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Cell Markup Language (</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CellML</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5" name="Εικόνα 4">
            <a:extLst>
              <a:ext uri="{FF2B5EF4-FFF2-40B4-BE49-F238E27FC236}">
                <a16:creationId xmlns:a16="http://schemas.microsoft.com/office/drawing/2014/main" id="{63BF4A1C-6C0A-94DB-FEB1-F30D78BC864F}"/>
              </a:ext>
            </a:extLst>
          </p:cNvPr>
          <p:cNvPicPr>
            <a:picLocks noChangeAspect="1"/>
          </p:cNvPicPr>
          <p:nvPr/>
        </p:nvPicPr>
        <p:blipFill>
          <a:blip r:embed="rId2"/>
          <a:stretch>
            <a:fillRect/>
          </a:stretch>
        </p:blipFill>
        <p:spPr>
          <a:xfrm>
            <a:off x="2443254" y="1221427"/>
            <a:ext cx="7305492" cy="4709115"/>
          </a:xfrm>
          <a:prstGeom prst="rect">
            <a:avLst/>
          </a:prstGeom>
        </p:spPr>
      </p:pic>
    </p:spTree>
    <p:extLst>
      <p:ext uri="{BB962C8B-B14F-4D97-AF65-F5344CB8AC3E}">
        <p14:creationId xmlns:p14="http://schemas.microsoft.com/office/powerpoint/2010/main" val="261189755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693118008"/>
              </p:ext>
            </p:extLst>
          </p:nvPr>
        </p:nvGraphicFramePr>
        <p:xfrm>
          <a:off x="376455" y="397948"/>
          <a:ext cx="7241314"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.1.4</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Διαχείριση ετερογενών βιολογικών δεδομένων</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816429"/>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Οι βιολόγοι συνήθως χρησιμοποιούν διαφορετικές βάσεις δεδομένων, η κάθε μία με το δικό της σχεδιασμό</a:t>
            </a:r>
            <a:r>
              <a:rPr lang="en-US" sz="2200" dirty="0">
                <a:latin typeface="Conduit ITC Hel Light" pitchFamily="2" charset="0"/>
              </a:rPr>
              <a:t> </a:t>
            </a:r>
            <a:r>
              <a:rPr lang="el-GR" sz="2200" dirty="0">
                <a:latin typeface="Conduit ITC Hel Light" pitchFamily="2" charset="0"/>
              </a:rPr>
              <a:t>της πληροφορίας, που καθιστά χρονοβόρα την ανάκτηση πληροφορίας. Επομένως, είναι αυξημένη η ανάγκη</a:t>
            </a:r>
            <a:r>
              <a:rPr lang="en-US" sz="2200" dirty="0">
                <a:latin typeface="Conduit ITC Hel Light" pitchFamily="2" charset="0"/>
              </a:rPr>
              <a:t> </a:t>
            </a:r>
            <a:r>
              <a:rPr lang="el-GR" sz="2200" dirty="0">
                <a:latin typeface="Conduit ITC Hel Light" pitchFamily="2" charset="0"/>
              </a:rPr>
              <a:t>για πρόσβαση σε μια </a:t>
            </a:r>
            <a:r>
              <a:rPr lang="el-GR" sz="2200" b="1" dirty="0" err="1">
                <a:latin typeface="Conduit ITC Hel Light" pitchFamily="2" charset="0"/>
              </a:rPr>
              <a:t>ομογενοποιημένη</a:t>
            </a:r>
            <a:r>
              <a:rPr lang="el-GR" sz="2200" b="1" dirty="0">
                <a:latin typeface="Conduit ITC Hel Light" pitchFamily="2" charset="0"/>
              </a:rPr>
              <a:t> βάση δεδομένων</a:t>
            </a:r>
            <a:r>
              <a:rPr lang="el-GR" sz="2200" dirty="0">
                <a:latin typeface="Conduit ITC Hel Light" pitchFamily="2" charset="0"/>
              </a:rPr>
              <a:t>, κάτι που δεν είναι πάντα εύκολο να επιτευχθεί λόγω</a:t>
            </a:r>
            <a:r>
              <a:rPr lang="en-US" sz="2200" dirty="0">
                <a:latin typeface="Conduit ITC Hel Light" pitchFamily="2" charset="0"/>
              </a:rPr>
              <a:t> </a:t>
            </a:r>
            <a:r>
              <a:rPr lang="el-GR" sz="2200" dirty="0">
                <a:latin typeface="Conduit ITC Hel Light" pitchFamily="2" charset="0"/>
              </a:rPr>
              <a:t>της ετερογένειας της πληροφορίας.</a:t>
            </a:r>
          </a:p>
          <a:p>
            <a:pPr marL="342900" indent="-342900" algn="just">
              <a:buFont typeface="Wingdings" panose="05000000000000000000" pitchFamily="2" charset="2"/>
              <a:buChar char="§"/>
            </a:pPr>
            <a:r>
              <a:rPr lang="el-GR" sz="2200" b="1" dirty="0">
                <a:latin typeface="Conduit ITC Hel Light" pitchFamily="2" charset="0"/>
              </a:rPr>
              <a:t>Λύση σε αυτό είναι η γλώσσα XML</a:t>
            </a:r>
            <a:r>
              <a:rPr lang="el-GR" sz="2200" dirty="0">
                <a:latin typeface="Conduit ITC Hel Light" pitchFamily="2" charset="0"/>
              </a:rPr>
              <a:t>, που προφέρει έναν τρόπο για τη συντακτική ενσωμάτωση των</a:t>
            </a:r>
            <a:r>
              <a:rPr lang="en-US" sz="2200" dirty="0">
                <a:latin typeface="Conduit ITC Hel Light" pitchFamily="2" charset="0"/>
              </a:rPr>
              <a:t> </a:t>
            </a:r>
            <a:r>
              <a:rPr lang="el-GR" sz="2200" dirty="0">
                <a:latin typeface="Conduit ITC Hel Light" pitchFamily="2" charset="0"/>
              </a:rPr>
              <a:t>δεδομένων, αν και στερείται των μεθόδων με τους οποίους μπορεί να επιτευχθεί αυτή η ενσωμάτωση. Τέτοιες</a:t>
            </a:r>
            <a:r>
              <a:rPr lang="en-US" sz="2200" dirty="0">
                <a:latin typeface="Conduit ITC Hel Light" pitchFamily="2" charset="0"/>
              </a:rPr>
              <a:t> </a:t>
            </a:r>
            <a:r>
              <a:rPr lang="el-GR" sz="2200" dirty="0">
                <a:latin typeface="Conduit ITC Hel Light" pitchFamily="2" charset="0"/>
              </a:rPr>
              <a:t>μέθοδοι ονομάζονται </a:t>
            </a:r>
            <a:r>
              <a:rPr lang="el-GR" sz="2200" b="1" dirty="0">
                <a:latin typeface="Conduit ITC Hel Light" pitchFamily="2" charset="0"/>
              </a:rPr>
              <a:t>αρχιτεκτονικές ενσωμάτωσης</a:t>
            </a:r>
            <a:r>
              <a:rPr lang="el-GR" sz="2200" dirty="0">
                <a:latin typeface="Conduit ITC Hel Light" pitchFamily="2" charset="0"/>
              </a:rPr>
              <a:t> (</a:t>
            </a:r>
            <a:r>
              <a:rPr lang="el-GR" sz="2200" dirty="0" err="1">
                <a:latin typeface="Conduit ITC Hel Light" pitchFamily="2" charset="0"/>
              </a:rPr>
              <a:t>integration</a:t>
            </a:r>
            <a:r>
              <a:rPr lang="el-GR" sz="2200" dirty="0">
                <a:latin typeface="Conduit ITC Hel Light" pitchFamily="2" charset="0"/>
              </a:rPr>
              <a:t> </a:t>
            </a:r>
            <a:r>
              <a:rPr lang="el-GR" sz="2200" dirty="0" err="1">
                <a:latin typeface="Conduit ITC Hel Light" pitchFamily="2" charset="0"/>
              </a:rPr>
              <a:t>architectures</a:t>
            </a:r>
            <a:r>
              <a:rPr lang="el-GR" sz="2200" dirty="0">
                <a:latin typeface="Conduit ITC Hel Light" pitchFamily="2" charset="0"/>
              </a:rPr>
              <a:t>) και χωρίζονται στις </a:t>
            </a:r>
            <a:r>
              <a:rPr lang="el-GR" sz="2200" dirty="0" err="1">
                <a:latin typeface="Conduit ITC Hel Light" pitchFamily="2" charset="0"/>
              </a:rPr>
              <a:t>Data</a:t>
            </a:r>
            <a:r>
              <a:rPr lang="en-US" sz="2200" dirty="0">
                <a:latin typeface="Conduit ITC Hel Light" pitchFamily="2" charset="0"/>
              </a:rPr>
              <a:t> </a:t>
            </a:r>
            <a:r>
              <a:rPr lang="el-GR" sz="2200" dirty="0" err="1">
                <a:latin typeface="Conduit ITC Hel Light" pitchFamily="2" charset="0"/>
              </a:rPr>
              <a:t>warehouse</a:t>
            </a:r>
            <a:r>
              <a:rPr lang="el-GR" sz="2200" dirty="0">
                <a:latin typeface="Conduit ITC Hel Light" pitchFamily="2" charset="0"/>
              </a:rPr>
              <a:t>, </a:t>
            </a:r>
            <a:r>
              <a:rPr lang="el-GR" sz="2200" dirty="0" err="1">
                <a:latin typeface="Conduit ITC Hel Light" pitchFamily="2" charset="0"/>
              </a:rPr>
              <a:t>Mediator-based</a:t>
            </a:r>
            <a:r>
              <a:rPr lang="el-GR" sz="2200" dirty="0">
                <a:latin typeface="Conduit ITC Hel Light" pitchFamily="2" charset="0"/>
              </a:rPr>
              <a:t>, </a:t>
            </a:r>
            <a:r>
              <a:rPr lang="el-GR" sz="2200" dirty="0" err="1">
                <a:latin typeface="Conduit ITC Hel Light" pitchFamily="2" charset="0"/>
              </a:rPr>
              <a:t>Service-oriented</a:t>
            </a:r>
            <a:r>
              <a:rPr lang="el-GR" sz="2200" dirty="0">
                <a:latin typeface="Conduit ITC Hel Light" pitchFamily="2" charset="0"/>
              </a:rPr>
              <a:t> και </a:t>
            </a:r>
            <a:r>
              <a:rPr lang="el-GR" sz="2200" dirty="0" err="1">
                <a:latin typeface="Conduit ITC Hel Light" pitchFamily="2" charset="0"/>
              </a:rPr>
              <a:t>Peer-based</a:t>
            </a:r>
            <a:r>
              <a:rPr lang="el-GR" sz="2200" dirty="0">
                <a:latin typeface="Conduit ITC Hel Light" pitchFamily="2" charset="0"/>
              </a:rPr>
              <a:t> αρχιτεκτονικές.</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Το δεύτερο μέρος του άρθρου αναλύει τη χρήση αυτών των αρχιτεκτονικών σε συνδυασμό με την XML για</a:t>
            </a:r>
            <a:r>
              <a:rPr lang="en-US" sz="2200" dirty="0">
                <a:latin typeface="Conduit ITC Hel Light" pitchFamily="2" charset="0"/>
              </a:rPr>
              <a:t> </a:t>
            </a:r>
            <a:r>
              <a:rPr lang="el-GR" sz="2200" dirty="0">
                <a:latin typeface="Conduit ITC Hel Light" pitchFamily="2" charset="0"/>
              </a:rPr>
              <a:t>την ενσωμάτωση των δεδομένων</a:t>
            </a:r>
          </a:p>
        </p:txBody>
      </p:sp>
    </p:spTree>
    <p:extLst>
      <p:ext uri="{BB962C8B-B14F-4D97-AF65-F5344CB8AC3E}">
        <p14:creationId xmlns:p14="http://schemas.microsoft.com/office/powerpoint/2010/main" val="137996460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085343893"/>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Data warehouse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συστήματα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446550"/>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Η </a:t>
            </a:r>
            <a:r>
              <a:rPr lang="el-GR" sz="2200" dirty="0" err="1">
                <a:latin typeface="Conduit ITC Hel Light" pitchFamily="2" charset="0"/>
              </a:rPr>
              <a:t>Data</a:t>
            </a:r>
            <a:r>
              <a:rPr lang="el-GR" sz="2200" dirty="0">
                <a:latin typeface="Conduit ITC Hel Light" pitchFamily="2" charset="0"/>
              </a:rPr>
              <a:t> </a:t>
            </a:r>
            <a:r>
              <a:rPr lang="en-US" sz="2200" dirty="0">
                <a:latin typeface="Conduit ITC Hel Light" pitchFamily="2" charset="0"/>
              </a:rPr>
              <a:t>w</a:t>
            </a:r>
            <a:r>
              <a:rPr lang="el-GR" sz="2200" dirty="0" err="1">
                <a:latin typeface="Conduit ITC Hel Light" pitchFamily="2" charset="0"/>
              </a:rPr>
              <a:t>arehouse</a:t>
            </a:r>
            <a:r>
              <a:rPr lang="el-GR" sz="2200" dirty="0">
                <a:latin typeface="Conduit ITC Hel Light" pitchFamily="2" charset="0"/>
              </a:rPr>
              <a:t> αρχιτεκτονική </a:t>
            </a:r>
            <a:r>
              <a:rPr lang="el-GR" sz="2200" b="1" dirty="0">
                <a:latin typeface="Conduit ITC Hel Light" pitchFamily="2" charset="0"/>
              </a:rPr>
              <a:t>ενσωματώνει δεδομένα από διαφορετικές βάσεις δεδομένων σε μια</a:t>
            </a:r>
            <a:r>
              <a:rPr lang="el-GR" sz="2200" dirty="0">
                <a:latin typeface="Conduit ITC Hel Light" pitchFamily="2" charset="0"/>
              </a:rPr>
              <a:t>,</a:t>
            </a:r>
            <a:r>
              <a:rPr lang="en-US" sz="2200" dirty="0">
                <a:latin typeface="Conduit ITC Hel Light" pitchFamily="2" charset="0"/>
              </a:rPr>
              <a:t> </a:t>
            </a:r>
            <a:r>
              <a:rPr lang="el-GR" sz="2200" dirty="0">
                <a:latin typeface="Conduit ITC Hel Light" pitchFamily="2" charset="0"/>
              </a:rPr>
              <a:t>καταφέρνοντας μια υψηλότερου βαθμού </a:t>
            </a:r>
            <a:r>
              <a:rPr lang="el-GR" sz="2200" dirty="0" err="1">
                <a:latin typeface="Conduit ITC Hel Light" pitchFamily="2" charset="0"/>
              </a:rPr>
              <a:t>ομογενοποίηση</a:t>
            </a:r>
            <a:r>
              <a:rPr lang="el-GR" sz="2200" dirty="0">
                <a:latin typeface="Conduit ITC Hel Light" pitchFamily="2" charset="0"/>
              </a:rPr>
              <a:t> και χωρίς να χρειάζονται συχνές ανανεώσεις.</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Ακολουθούν παραδείγματα τέτοιων συστημάτων.</a:t>
            </a:r>
          </a:p>
        </p:txBody>
      </p:sp>
    </p:spTree>
    <p:extLst>
      <p:ext uri="{BB962C8B-B14F-4D97-AF65-F5344CB8AC3E}">
        <p14:creationId xmlns:p14="http://schemas.microsoft.com/office/powerpoint/2010/main" val="22460561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DWARF</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477875"/>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Πρόκειται για ένα </a:t>
            </a:r>
            <a:r>
              <a:rPr lang="en-US" sz="2200" dirty="0">
                <a:latin typeface="Conduit ITC Hel Light" pitchFamily="2" charset="0"/>
              </a:rPr>
              <a:t>D</a:t>
            </a:r>
            <a:r>
              <a:rPr lang="el-GR" sz="2200" dirty="0" err="1">
                <a:latin typeface="Conduit ITC Hel Light" pitchFamily="2" charset="0"/>
              </a:rPr>
              <a:t>ata</a:t>
            </a:r>
            <a:r>
              <a:rPr lang="el-GR" sz="2200" dirty="0">
                <a:latin typeface="Conduit ITC Hel Light" pitchFamily="2" charset="0"/>
              </a:rPr>
              <a:t> </a:t>
            </a:r>
            <a:r>
              <a:rPr lang="en-US" sz="2200" dirty="0">
                <a:latin typeface="Conduit ITC Hel Light" pitchFamily="2" charset="0"/>
              </a:rPr>
              <a:t>W</a:t>
            </a:r>
            <a:r>
              <a:rPr lang="el-GR" sz="2200" dirty="0" err="1">
                <a:latin typeface="Conduit ITC Hel Light" pitchFamily="2" charset="0"/>
              </a:rPr>
              <a:t>arehouse</a:t>
            </a:r>
            <a:r>
              <a:rPr lang="el-GR" sz="2200" dirty="0">
                <a:latin typeface="Conduit ITC Hel Light" pitchFamily="2" charset="0"/>
              </a:rPr>
              <a:t> σύστημα που σχεδιάστηκε για την ανάλυση μεγάλων πρωτεϊνικών οικογενειών.</a:t>
            </a:r>
          </a:p>
          <a:p>
            <a:pPr marL="342900" indent="-342900" algn="just">
              <a:buFont typeface="Wingdings" panose="05000000000000000000" pitchFamily="2" charset="2"/>
              <a:buChar char="§"/>
            </a:pPr>
            <a:r>
              <a:rPr lang="el-GR" sz="2200" dirty="0">
                <a:latin typeface="Conduit ITC Hel Light" pitchFamily="2" charset="0"/>
              </a:rPr>
              <a:t>Ενσωματώνει δεδομένα που αφορούν την αλληλουχία, τη δομή και τον χαρακτηρισμό πρωτεϊνών, συνδυάζοντας δεδομένα από διαφορετικές δημόσιες βάσεις δεδομένων όπως </a:t>
            </a:r>
            <a:r>
              <a:rPr lang="el-GR" sz="2200" dirty="0" err="1">
                <a:latin typeface="Conduit ITC Hel Light" pitchFamily="2" charset="0"/>
              </a:rPr>
              <a:t>GenBank</a:t>
            </a:r>
            <a:r>
              <a:rPr lang="el-GR" sz="2200" dirty="0">
                <a:latin typeface="Conduit ITC Hel Light" pitchFamily="2" charset="0"/>
              </a:rPr>
              <a:t>, </a:t>
            </a:r>
            <a:r>
              <a:rPr lang="el-GR" sz="2200" dirty="0" err="1">
                <a:latin typeface="Conduit ITC Hel Light" pitchFamily="2" charset="0"/>
              </a:rPr>
              <a:t>ExPDB</a:t>
            </a:r>
            <a:r>
              <a:rPr lang="el-GR" sz="2200" dirty="0">
                <a:latin typeface="Conduit ITC Hel Light" pitchFamily="2" charset="0"/>
              </a:rPr>
              <a:t>, κ.α.</a:t>
            </a:r>
          </a:p>
          <a:p>
            <a:pPr marL="342900" indent="-342900" algn="just">
              <a:buFont typeface="Wingdings" panose="05000000000000000000" pitchFamily="2" charset="2"/>
              <a:buChar char="§"/>
            </a:pPr>
            <a:r>
              <a:rPr lang="el-GR" sz="2200" dirty="0">
                <a:latin typeface="Conduit ITC Hel Light" pitchFamily="2" charset="0"/>
              </a:rPr>
              <a:t>Το σχεσιακό του μοντέλο δεδομένων αναπτύχθηκε στο </a:t>
            </a:r>
            <a:r>
              <a:rPr lang="el-GR" sz="2200" dirty="0" err="1">
                <a:latin typeface="Conduit ITC Hel Light" pitchFamily="2" charset="0"/>
              </a:rPr>
              <a:t>Firebird</a:t>
            </a:r>
            <a:r>
              <a:rPr lang="el-GR" sz="2200" dirty="0">
                <a:latin typeface="Conduit ITC Hel Light" pitchFamily="2" charset="0"/>
              </a:rPr>
              <a:t>, ένα ανοιχτού κώδικα σύστημα διαχείρισης σχεσιακών βάσεων SQL, και είναι οργανωμένο σε τρία μεγάλα τμήματα που αντιπροσωπεύουν διαφορετικές οντότητες: την </a:t>
            </a:r>
            <a:r>
              <a:rPr lang="el-GR" sz="2200" b="1" dirty="0">
                <a:latin typeface="Conduit ITC Hel Light" pitchFamily="2" charset="0"/>
              </a:rPr>
              <a:t>πρωτεΐνη</a:t>
            </a:r>
            <a:r>
              <a:rPr lang="el-GR" sz="2200" dirty="0">
                <a:latin typeface="Conduit ITC Hel Light" pitchFamily="2" charset="0"/>
              </a:rPr>
              <a:t> (περιγράφει τη βιοχημική λειτουργία, τον οργανισμό προέλευσης και</a:t>
            </a:r>
            <a:r>
              <a:rPr lang="en-US" sz="2200" dirty="0">
                <a:latin typeface="Conduit ITC Hel Light" pitchFamily="2" charset="0"/>
              </a:rPr>
              <a:t> </a:t>
            </a:r>
            <a:r>
              <a:rPr lang="el-GR" sz="2200" dirty="0">
                <a:latin typeface="Conduit ITC Hel Light" pitchFamily="2" charset="0"/>
              </a:rPr>
              <a:t>την</a:t>
            </a:r>
            <a:r>
              <a:rPr lang="en-US" sz="2200" dirty="0">
                <a:latin typeface="Conduit ITC Hel Light" pitchFamily="2" charset="0"/>
              </a:rPr>
              <a:t> </a:t>
            </a:r>
            <a:r>
              <a:rPr lang="el-GR" sz="2200" dirty="0">
                <a:latin typeface="Conduit ITC Hel Light" pitchFamily="2" charset="0"/>
              </a:rPr>
              <a:t>ταξινόμηση</a:t>
            </a:r>
            <a:r>
              <a:rPr lang="en-US" sz="2200" dirty="0">
                <a:latin typeface="Conduit ITC Hel Light" pitchFamily="2" charset="0"/>
              </a:rPr>
              <a:t> </a:t>
            </a:r>
            <a:r>
              <a:rPr lang="el-GR" sz="2200" dirty="0">
                <a:latin typeface="Conduit ITC Hel Light" pitchFamily="2" charset="0"/>
              </a:rPr>
              <a:t>των πρωτεϊνών), την </a:t>
            </a:r>
            <a:r>
              <a:rPr lang="el-GR" sz="2200" b="1" dirty="0">
                <a:latin typeface="Conduit ITC Hel Light" pitchFamily="2" charset="0"/>
              </a:rPr>
              <a:t>αλληλουχία των πρωτεϊνών </a:t>
            </a:r>
            <a:r>
              <a:rPr lang="el-GR" sz="2200" dirty="0">
                <a:latin typeface="Conduit ITC Hel Light" pitchFamily="2" charset="0"/>
              </a:rPr>
              <a:t>(σχολιασμός συγκεκριμένων θέσεων, λεπτομέρειες για μεταλλάξεις) και τη </a:t>
            </a:r>
            <a:r>
              <a:rPr lang="el-GR" sz="2200" b="1" dirty="0">
                <a:latin typeface="Conduit ITC Hel Light" pitchFamily="2" charset="0"/>
              </a:rPr>
              <a:t>δομή της πρωτεΐνης </a:t>
            </a:r>
            <a:r>
              <a:rPr lang="el-GR" sz="2200" dirty="0">
                <a:latin typeface="Conduit ITC Hel Light" pitchFamily="2" charset="0"/>
              </a:rPr>
              <a:t>(δεδομένα που σχετίζονται με τις δευτερογενείς και τριτογενείς δομές της πρωτεΐνης).</a:t>
            </a:r>
          </a:p>
        </p:txBody>
      </p:sp>
    </p:spTree>
    <p:extLst>
      <p:ext uri="{BB962C8B-B14F-4D97-AF65-F5344CB8AC3E}">
        <p14:creationId xmlns:p14="http://schemas.microsoft.com/office/powerpoint/2010/main" val="386615167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4026287354"/>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BioWarehouse</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477875"/>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Πρόκειται για ένα </a:t>
            </a:r>
            <a:r>
              <a:rPr lang="el-GR" sz="2200" dirty="0" err="1">
                <a:latin typeface="Conduit ITC Hel Light" pitchFamily="2" charset="0"/>
              </a:rPr>
              <a:t>toolkit</a:t>
            </a:r>
            <a:r>
              <a:rPr lang="el-GR" sz="2200" dirty="0">
                <a:latin typeface="Conduit ITC Hel Light" pitchFamily="2" charset="0"/>
              </a:rPr>
              <a:t> ανοιχτού κώδικα που έχει σχεδιαστεί για τη διευκόλυνση της διασύνδεσης</a:t>
            </a:r>
            <a:r>
              <a:rPr lang="en-US" sz="2200" dirty="0">
                <a:latin typeface="Conduit ITC Hel Light" pitchFamily="2" charset="0"/>
              </a:rPr>
              <a:t> </a:t>
            </a:r>
            <a:r>
              <a:rPr lang="el-GR" sz="2200" dirty="0">
                <a:latin typeface="Conduit ITC Hel Light" pitchFamily="2" charset="0"/>
              </a:rPr>
              <a:t>διαφορετικών βάσεων δεδομένων </a:t>
            </a:r>
            <a:r>
              <a:rPr lang="el-GR" sz="2200" dirty="0" err="1">
                <a:latin typeface="Conduit ITC Hel Light" pitchFamily="2" charset="0"/>
              </a:rPr>
              <a:t>βιοπληροφορικής</a:t>
            </a:r>
            <a:r>
              <a:rPr lang="el-GR" sz="2200" dirty="0">
                <a:latin typeface="Conduit ITC Hel Light" pitchFamily="2" charset="0"/>
              </a:rPr>
              <a:t>.</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Χρησιμοποιεί τη </a:t>
            </a:r>
            <a:r>
              <a:rPr lang="el-GR" sz="2200" dirty="0" err="1">
                <a:latin typeface="Conduit ITC Hel Light" pitchFamily="2" charset="0"/>
              </a:rPr>
              <a:t>MySQL</a:t>
            </a:r>
            <a:r>
              <a:rPr lang="el-GR" sz="2200" dirty="0">
                <a:latin typeface="Conduit ITC Hel Light" pitchFamily="2" charset="0"/>
              </a:rPr>
              <a:t> και την </a:t>
            </a:r>
            <a:r>
              <a:rPr lang="el-GR" sz="2200" dirty="0" err="1">
                <a:latin typeface="Conduit ITC Hel Light" pitchFamily="2" charset="0"/>
              </a:rPr>
              <a:t>Oracle</a:t>
            </a:r>
            <a:r>
              <a:rPr lang="el-GR" sz="2200" dirty="0">
                <a:latin typeface="Conduit ITC Hel Light" pitchFamily="2" charset="0"/>
              </a:rPr>
              <a:t> ως </a:t>
            </a:r>
            <a:r>
              <a:rPr lang="el-GR" sz="2200" dirty="0" err="1">
                <a:latin typeface="Conduit ITC Hel Light" pitchFamily="2" charset="0"/>
              </a:rPr>
              <a:t>relational</a:t>
            </a:r>
            <a:r>
              <a:rPr lang="en-US" sz="2200" dirty="0">
                <a:latin typeface="Conduit ITC Hel Light" pitchFamily="2" charset="0"/>
              </a:rPr>
              <a:t> </a:t>
            </a:r>
            <a:r>
              <a:rPr lang="el-GR" sz="2200" dirty="0" err="1">
                <a:latin typeface="Conduit ITC Hel Light" pitchFamily="2" charset="0"/>
              </a:rPr>
              <a:t>database</a:t>
            </a:r>
            <a:r>
              <a:rPr lang="el-GR" sz="2200" dirty="0">
                <a:latin typeface="Conduit ITC Hel Light" pitchFamily="2" charset="0"/>
              </a:rPr>
              <a:t> </a:t>
            </a:r>
            <a:r>
              <a:rPr lang="el-GR" sz="2200" dirty="0" err="1">
                <a:latin typeface="Conduit ITC Hel Light" pitchFamily="2" charset="0"/>
              </a:rPr>
              <a:t>managers</a:t>
            </a:r>
            <a:r>
              <a:rPr lang="el-GR" sz="2200" dirty="0">
                <a:latin typeface="Conduit ITC Hel Light" pitchFamily="2" charset="0"/>
              </a:rPr>
              <a:t>, και επιτρέπει την ομαλή σύνδεση διαφορετικών βάσεων δεδομένων με σκοπό να γίνονται</a:t>
            </a:r>
            <a:r>
              <a:rPr lang="en-US" sz="2200" dirty="0">
                <a:latin typeface="Conduit ITC Hel Light" pitchFamily="2" charset="0"/>
              </a:rPr>
              <a:t> </a:t>
            </a:r>
            <a:r>
              <a:rPr lang="el-GR" sz="2200" dirty="0">
                <a:latin typeface="Conduit ITC Hel Light" pitchFamily="2" charset="0"/>
              </a:rPr>
              <a:t>αποτελεσματικά </a:t>
            </a:r>
            <a:r>
              <a:rPr lang="el-GR" sz="2200" dirty="0" err="1">
                <a:latin typeface="Conduit ITC Hel Light" pitchFamily="2" charset="0"/>
              </a:rPr>
              <a:t>queries</a:t>
            </a:r>
            <a:r>
              <a:rPr lang="el-GR" sz="2200" dirty="0">
                <a:latin typeface="Conduit ITC Hel Light" pitchFamily="2" charset="0"/>
              </a:rPr>
              <a:t> και για την εξόρυξη δεδομένων.</a:t>
            </a:r>
          </a:p>
          <a:p>
            <a:pPr marL="342900" indent="-342900" algn="just">
              <a:buFont typeface="Wingdings" panose="05000000000000000000" pitchFamily="2" charset="2"/>
              <a:buChar char="§"/>
            </a:pPr>
            <a:r>
              <a:rPr lang="el-GR" sz="2200" dirty="0">
                <a:latin typeface="Conduit ITC Hel Light" pitchFamily="2" charset="0"/>
              </a:rPr>
              <a:t>Περιλαμβάνονται εργαλεία σε C και σε </a:t>
            </a:r>
            <a:r>
              <a:rPr lang="el-GR" sz="2200" dirty="0" err="1">
                <a:latin typeface="Conduit ITC Hel Light" pitchFamily="2" charset="0"/>
              </a:rPr>
              <a:t>Java</a:t>
            </a:r>
            <a:r>
              <a:rPr lang="el-GR" sz="2200" dirty="0">
                <a:latin typeface="Conduit ITC Hel Light" pitchFamily="2" charset="0"/>
              </a:rPr>
              <a:t> που κάνουν </a:t>
            </a:r>
            <a:r>
              <a:rPr lang="el-GR" sz="2200" b="1" dirty="0">
                <a:latin typeface="Conduit ITC Hel Light" pitchFamily="2" charset="0"/>
              </a:rPr>
              <a:t>συντακτική ανάλυση </a:t>
            </a:r>
            <a:r>
              <a:rPr lang="el-GR" sz="2200" dirty="0">
                <a:latin typeface="Conduit ITC Hel Light" pitchFamily="2" charset="0"/>
              </a:rPr>
              <a:t>(</a:t>
            </a:r>
            <a:r>
              <a:rPr lang="el-GR" sz="2200" dirty="0" err="1">
                <a:latin typeface="Conduit ITC Hel Light" pitchFamily="2" charset="0"/>
              </a:rPr>
              <a:t>parsing</a:t>
            </a:r>
            <a:r>
              <a:rPr lang="el-GR" sz="2200" dirty="0">
                <a:latin typeface="Conduit ITC Hel Light" pitchFamily="2" charset="0"/>
              </a:rPr>
              <a:t>) και </a:t>
            </a:r>
            <a:r>
              <a:rPr lang="el-GR" sz="2200" b="1" dirty="0" err="1">
                <a:latin typeface="Conduit ITC Hel Light" pitchFamily="2" charset="0"/>
              </a:rPr>
              <a:t>κανονικοποιούν</a:t>
            </a:r>
            <a:r>
              <a:rPr lang="el-GR" sz="2200" dirty="0">
                <a:latin typeface="Conduit ITC Hel Light" pitchFamily="2" charset="0"/>
              </a:rPr>
              <a:t> τα δεδομένα για να μειώσουν την ετερογένεια, ενώ έχει σχεδιαστεί ώστε να επιτρέπεται η </a:t>
            </a:r>
            <a:r>
              <a:rPr lang="el-GR" sz="2200" b="1" dirty="0">
                <a:latin typeface="Conduit ITC Hel Light" pitchFamily="2" charset="0"/>
              </a:rPr>
              <a:t>κλιμάκωση</a:t>
            </a:r>
            <a:r>
              <a:rPr lang="el-GR" sz="2200" dirty="0">
                <a:latin typeface="Conduit ITC Hel Light" pitchFamily="2" charset="0"/>
              </a:rPr>
              <a:t> για πολλά </a:t>
            </a:r>
            <a:r>
              <a:rPr lang="el-GR" sz="2200" dirty="0" err="1">
                <a:latin typeface="Conduit ITC Hel Light" pitchFamily="2" charset="0"/>
              </a:rPr>
              <a:t>terabytes</a:t>
            </a:r>
            <a:r>
              <a:rPr lang="el-GR" sz="2200" dirty="0">
                <a:latin typeface="Conduit ITC Hel Light" pitchFamily="2" charset="0"/>
              </a:rPr>
              <a:t> δεδομένων.</a:t>
            </a:r>
          </a:p>
          <a:p>
            <a:pPr marL="342900" indent="-342900" algn="just">
              <a:buFont typeface="Wingdings" panose="05000000000000000000" pitchFamily="2" charset="2"/>
              <a:buChar char="§"/>
            </a:pPr>
            <a:r>
              <a:rPr lang="el-GR" sz="2200" dirty="0">
                <a:latin typeface="Conduit ITC Hel Light" pitchFamily="2" charset="0"/>
              </a:rPr>
              <a:t>Όλα αυτά κάνουν το </a:t>
            </a:r>
            <a:r>
              <a:rPr lang="el-GR" sz="2200" dirty="0" err="1">
                <a:latin typeface="Conduit ITC Hel Light" pitchFamily="2" charset="0"/>
              </a:rPr>
              <a:t>BioWarehouse</a:t>
            </a:r>
            <a:r>
              <a:rPr lang="el-GR" sz="2200" dirty="0">
                <a:latin typeface="Conduit ITC Hel Light" pitchFamily="2" charset="0"/>
              </a:rPr>
              <a:t> ένα χρήσιμο εργαλείο με πολλές πρακτικές εφαρμογές, όπως για παράδειγμα για τον προσδιορισμό κενών σε αλληλουχίες</a:t>
            </a:r>
          </a:p>
        </p:txBody>
      </p:sp>
    </p:spTree>
    <p:extLst>
      <p:ext uri="{BB962C8B-B14F-4D97-AF65-F5344CB8AC3E}">
        <p14:creationId xmlns:p14="http://schemas.microsoft.com/office/powerpoint/2010/main" val="181644056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499278114"/>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Atlas</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123658"/>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err="1">
                <a:latin typeface="Conduit ITC Hel Light" pitchFamily="2" charset="0"/>
              </a:rPr>
              <a:t>Data</a:t>
            </a:r>
            <a:r>
              <a:rPr lang="el-GR" sz="2200" dirty="0">
                <a:latin typeface="Conduit ITC Hel Light" pitchFamily="2" charset="0"/>
              </a:rPr>
              <a:t> </a:t>
            </a:r>
            <a:r>
              <a:rPr lang="el-GR" sz="2200" dirty="0" err="1">
                <a:latin typeface="Conduit ITC Hel Light" pitchFamily="2" charset="0"/>
              </a:rPr>
              <a:t>warehouse</a:t>
            </a:r>
            <a:r>
              <a:rPr lang="el-GR" sz="2200" dirty="0">
                <a:latin typeface="Conduit ITC Hel Light" pitchFamily="2" charset="0"/>
              </a:rPr>
              <a:t> σύστημα που αποθηκεύει και ενοποιεί διαφορετικούς τύπους βιολογικών δεδομένων.</a:t>
            </a:r>
          </a:p>
          <a:p>
            <a:pPr marL="342900" indent="-342900" algn="just">
              <a:buFont typeface="Wingdings" panose="05000000000000000000" pitchFamily="2" charset="2"/>
              <a:buChar char="§"/>
            </a:pPr>
            <a:r>
              <a:rPr lang="el-GR" sz="2200" dirty="0">
                <a:latin typeface="Conduit ITC Hel Light" pitchFamily="2" charset="0"/>
              </a:rPr>
              <a:t>Χρησιμοποιεί την SQL η οποία καλεί (μέσω API) εφαρμογές σε C++, </a:t>
            </a:r>
            <a:r>
              <a:rPr lang="el-GR" sz="2200" dirty="0" err="1">
                <a:latin typeface="Conduit ITC Hel Light" pitchFamily="2" charset="0"/>
              </a:rPr>
              <a:t>Java</a:t>
            </a:r>
            <a:r>
              <a:rPr lang="el-GR" sz="2200" dirty="0">
                <a:latin typeface="Conduit ITC Hel Light" pitchFamily="2" charset="0"/>
              </a:rPr>
              <a:t> και </a:t>
            </a:r>
            <a:r>
              <a:rPr lang="el-GR" sz="2200" dirty="0" err="1">
                <a:latin typeface="Conduit ITC Hel Light" pitchFamily="2" charset="0"/>
              </a:rPr>
              <a:t>Perl</a:t>
            </a:r>
            <a:r>
              <a:rPr lang="el-GR" sz="2200" dirty="0">
                <a:latin typeface="Conduit ITC Hel Light" pitchFamily="2" charset="0"/>
              </a:rPr>
              <a:t> γλώσσες, οι οποίες διαβάζουν πληροφορίες από άλλες βάσεις δεδομένων (</a:t>
            </a:r>
            <a:r>
              <a:rPr lang="el-GR" sz="2200" dirty="0" err="1">
                <a:latin typeface="Conduit ITC Hel Light" pitchFamily="2" charset="0"/>
              </a:rPr>
              <a:t>GenBank</a:t>
            </a:r>
            <a:r>
              <a:rPr lang="el-GR" sz="2200" dirty="0">
                <a:latin typeface="Conduit ITC Hel Light" pitchFamily="2" charset="0"/>
              </a:rPr>
              <a:t>, </a:t>
            </a:r>
            <a:r>
              <a:rPr lang="el-GR" sz="2200" dirty="0" err="1">
                <a:latin typeface="Conduit ITC Hel Light" pitchFamily="2" charset="0"/>
              </a:rPr>
              <a:t>RefSeq</a:t>
            </a:r>
            <a:r>
              <a:rPr lang="el-GR" sz="2200" dirty="0">
                <a:latin typeface="Conduit ITC Hel Light" pitchFamily="2" charset="0"/>
              </a:rPr>
              <a:t>, </a:t>
            </a:r>
            <a:r>
              <a:rPr lang="el-GR" sz="2200" dirty="0" err="1">
                <a:latin typeface="Conduit ITC Hel Light" pitchFamily="2" charset="0"/>
              </a:rPr>
              <a:t>UniProt</a:t>
            </a:r>
            <a:r>
              <a:rPr lang="el-GR" sz="2200" dirty="0">
                <a:latin typeface="Conduit ITC Hel Light" pitchFamily="2" charset="0"/>
              </a:rPr>
              <a:t> κ.α.) στη βάση δεδομένων του </a:t>
            </a:r>
            <a:r>
              <a:rPr lang="el-GR" sz="2200" dirty="0" err="1">
                <a:latin typeface="Conduit ITC Hel Light" pitchFamily="2" charset="0"/>
              </a:rPr>
              <a:t>Atlas</a:t>
            </a:r>
            <a:r>
              <a:rPr lang="el-GR" sz="2200" dirty="0">
                <a:latin typeface="Conduit ITC Hel Light" pitchFamily="2" charset="0"/>
              </a:rPr>
              <a:t>.</a:t>
            </a:r>
          </a:p>
          <a:p>
            <a:pPr marL="342900" indent="-342900" algn="just">
              <a:buFont typeface="Wingdings" panose="05000000000000000000" pitchFamily="2" charset="2"/>
              <a:buChar char="§"/>
            </a:pPr>
            <a:r>
              <a:rPr lang="el-GR" sz="2200" dirty="0">
                <a:latin typeface="Conduit ITC Hel Light" pitchFamily="2" charset="0"/>
              </a:rPr>
              <a:t>Επίσης, περιλαμβάνει κάποια εργαλεία που χρησιμοποιούνται για την εξόρυξη δεδομένων.</a:t>
            </a:r>
          </a:p>
        </p:txBody>
      </p:sp>
    </p:spTree>
    <p:extLst>
      <p:ext uri="{BB962C8B-B14F-4D97-AF65-F5344CB8AC3E}">
        <p14:creationId xmlns:p14="http://schemas.microsoft.com/office/powerpoint/2010/main" val="40233440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579019833"/>
              </p:ext>
            </p:extLst>
          </p:nvPr>
        </p:nvGraphicFramePr>
        <p:xfrm>
          <a:off x="376455" y="397948"/>
          <a:ext cx="2980491" cy="432000"/>
        </p:xfrm>
        <a:graphic>
          <a:graphicData uri="http://schemas.openxmlformats.org/drawingml/2006/table">
            <a:tbl>
              <a:tblPr firstRow="1" firstCol="1" bandRow="1">
                <a:tableStyleId>{5C22544A-7EE6-4342-B048-85BDC9FD1C3A}</a:tableStyleId>
              </a:tblPr>
              <a:tblGrid>
                <a:gridCol w="720000">
                  <a:extLst>
                    <a:ext uri="{9D8B030D-6E8A-4147-A177-3AD203B41FA5}">
                      <a16:colId xmlns:a16="http://schemas.microsoft.com/office/drawing/2014/main" val="978038034"/>
                    </a:ext>
                  </a:extLst>
                </a:gridCol>
                <a:gridCol w="2260491">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spc="50" dirty="0">
                          <a:solidFill>
                            <a:schemeClr val="bg1"/>
                          </a:solidFill>
                          <a:effectLst/>
                          <a:latin typeface="CF Din Cond" pitchFamily="2" charset="0"/>
                        </a:rPr>
                        <a:t>1</a:t>
                      </a:r>
                      <a:endParaRPr lang="el-GR" sz="2400" b="0" dirty="0">
                        <a:solidFill>
                          <a:schemeClr val="bg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a:tabLst>
                          <a:tab pos="2637155" algn="ctr"/>
                          <a:tab pos="5274310" algn="r"/>
                          <a:tab pos="2637155" algn="ctr"/>
                          <a:tab pos="6116320" algn="r"/>
                        </a:tabLst>
                      </a:pPr>
                      <a:r>
                        <a:rPr lang="el-GR" sz="2400" b="1" i="0" spc="5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ΕΙΣΑΓΩΓΗ</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4154984"/>
          </a:xfrm>
          <a:prstGeom prst="rect">
            <a:avLst/>
          </a:prstGeom>
          <a:noFill/>
        </p:spPr>
        <p:txBody>
          <a:bodyPr wrap="square" rtlCol="0" anchor="t">
            <a:spAutoFit/>
          </a:bodyPr>
          <a:lstStyle/>
          <a:p>
            <a:pPr marL="285750" indent="-285750" algn="just">
              <a:buFont typeface="Wingdings" pitchFamily="2" charset="2"/>
              <a:buChar char="§"/>
            </a:pPr>
            <a:r>
              <a:rPr lang="en-US" sz="2200" dirty="0">
                <a:latin typeface="Conduit ITC Hel Light" pitchFamily="2" charset="0"/>
              </a:rPr>
              <a:t>H </a:t>
            </a:r>
            <a:r>
              <a:rPr lang="el-GR" sz="2200" dirty="0" err="1">
                <a:latin typeface="Conduit ITC Hel Light" pitchFamily="2" charset="0"/>
              </a:rPr>
              <a:t>Βιοπληροφορική</a:t>
            </a:r>
            <a:r>
              <a:rPr lang="el-GR" sz="2200" dirty="0">
                <a:latin typeface="Conduit ITC Hel Light" pitchFamily="2" charset="0"/>
              </a:rPr>
              <a:t> έχει αναδειχθεί ως το </a:t>
            </a:r>
            <a:r>
              <a:rPr lang="el-GR" sz="2200" b="1" dirty="0">
                <a:latin typeface="Conduit ITC Hel Light" pitchFamily="2" charset="0"/>
              </a:rPr>
              <a:t>κομβικό επιστημονικό πεδίο </a:t>
            </a:r>
            <a:r>
              <a:rPr lang="el-GR" sz="2200" dirty="0">
                <a:latin typeface="Conduit ITC Hel Light" pitchFamily="2" charset="0"/>
              </a:rPr>
              <a:t>ανάμεσα στη βιολογία και την επιστήμη των υπολογιστών.</a:t>
            </a:r>
          </a:p>
          <a:p>
            <a:pPr marL="285750" indent="-285750" algn="just">
              <a:buFont typeface="Wingdings" pitchFamily="2" charset="2"/>
              <a:buChar char="§"/>
            </a:pPr>
            <a:r>
              <a:rPr lang="el-GR" sz="2200" dirty="0">
                <a:latin typeface="Conduit ITC Hel Light" pitchFamily="2" charset="0"/>
              </a:rPr>
              <a:t>Ήρθε στο προσκήνιο με την </a:t>
            </a:r>
            <a:r>
              <a:rPr lang="el-GR" sz="2200" b="1" dirty="0">
                <a:latin typeface="Conduit ITC Hel Light" pitchFamily="2" charset="0"/>
              </a:rPr>
              <a:t>ανακάλυψη του ανθρώπινου </a:t>
            </a:r>
            <a:r>
              <a:rPr lang="el-GR" sz="2200" b="1" dirty="0" err="1">
                <a:latin typeface="Conduit ITC Hel Light" pitchFamily="2" charset="0"/>
              </a:rPr>
              <a:t>γονιδιώματος</a:t>
            </a:r>
            <a:r>
              <a:rPr lang="el-GR" sz="2200" dirty="0">
                <a:latin typeface="Conduit ITC Hel Light" pitchFamily="2" charset="0"/>
              </a:rPr>
              <a:t>, κάτι που οι παραδοσιακές μέθοδοι ανάλυσης δεδομένων ήταν </a:t>
            </a:r>
            <a:r>
              <a:rPr lang="el-GR" sz="2200" b="1" dirty="0">
                <a:latin typeface="Conduit ITC Hel Light" pitchFamily="2" charset="0"/>
              </a:rPr>
              <a:t>ανεπαρκείς για να χειριστούν τον τεράστιο όγκο </a:t>
            </a:r>
            <a:r>
              <a:rPr lang="el-GR" sz="2200" dirty="0">
                <a:latin typeface="Conduit ITC Hel Light" pitchFamily="2" charset="0"/>
              </a:rPr>
              <a:t>των πληροφοριών που παράγονταν. </a:t>
            </a:r>
          </a:p>
          <a:p>
            <a:pPr marL="285750" indent="-285750" algn="just">
              <a:buFont typeface="Wingdings" pitchFamily="2" charset="2"/>
              <a:buChar char="§"/>
            </a:pPr>
            <a:r>
              <a:rPr lang="el-GR" sz="2200" dirty="0">
                <a:latin typeface="Conduit ITC Hel Light" pitchFamily="2" charset="0"/>
              </a:rPr>
              <a:t>Χρησιμοποιεί υπολογιστικά εργαλεία για την μελέτη και τη κατανόηση βιολογικών δεδομένων όπως το DNA και οι πρωτεΐνες.</a:t>
            </a:r>
          </a:p>
          <a:p>
            <a:pPr marL="285750" indent="-285750" algn="just">
              <a:buFont typeface="Wingdings" pitchFamily="2" charset="2"/>
              <a:buChar char="§"/>
            </a:pPr>
            <a:r>
              <a:rPr lang="el-GR" sz="2200" dirty="0">
                <a:latin typeface="Conduit ITC Hel Light" pitchFamily="2" charset="0"/>
              </a:rPr>
              <a:t>Έχει εξελιχθεί σε ένα αναγκαίο εργαλείο για ερευνητικούς σκοπούς, αφού συντελεί στην ανακάλυψη νέων φαρμάκων, στην εξατομικευμένη και προληπτική ιατρική, στη γονιδιακή θεραπεία, στη </a:t>
            </a:r>
            <a:r>
              <a:rPr lang="el-GR" sz="2200" dirty="0" err="1">
                <a:latin typeface="Conduit ITC Hel Light" pitchFamily="2" charset="0"/>
              </a:rPr>
              <a:t>βελτιώση</a:t>
            </a:r>
            <a:r>
              <a:rPr lang="el-GR" sz="2200" dirty="0">
                <a:latin typeface="Conduit ITC Hel Light" pitchFamily="2" charset="0"/>
              </a:rPr>
              <a:t> της καλλιέργειας κ.α., οδηγώντας σε συμπεράσματα πολύ πιο αποτελεσματικά και με μεγαλύτερη ακρίβεια.</a:t>
            </a:r>
          </a:p>
          <a:p>
            <a:pPr marL="285750" indent="-285750" algn="just">
              <a:buFont typeface="Wingdings" pitchFamily="2" charset="2"/>
              <a:buChar char="§"/>
            </a:pPr>
            <a:endParaRPr lang="el-GR" sz="2200" dirty="0">
              <a:latin typeface="Conduit ITC Hel Light" pitchFamily="2" charset="0"/>
            </a:endParaRPr>
          </a:p>
        </p:txBody>
      </p:sp>
    </p:spTree>
    <p:extLst>
      <p:ext uri="{BB962C8B-B14F-4D97-AF65-F5344CB8AC3E}">
        <p14:creationId xmlns:p14="http://schemas.microsoft.com/office/powerpoint/2010/main" val="161555682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835129721"/>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Biozone</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76944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Ενοποιημένη πηγή για DNA αλληλουχίες, πρωτεΐνες κ.α., που ενσωματώνει μοντέλα γράφων και ιεραρχικές κλάσεις για την αναπαράσταση και την κατηγοριοποίηση βιολογικών οντοτήτων.</a:t>
            </a:r>
          </a:p>
        </p:txBody>
      </p:sp>
      <p:graphicFrame>
        <p:nvGraphicFramePr>
          <p:cNvPr id="4" name="Πίνακας 3">
            <a:extLst>
              <a:ext uri="{FF2B5EF4-FFF2-40B4-BE49-F238E27FC236}">
                <a16:creationId xmlns:a16="http://schemas.microsoft.com/office/drawing/2014/main" id="{42C33EB9-F808-6C14-C0B8-093786447050}"/>
              </a:ext>
            </a:extLst>
          </p:cNvPr>
          <p:cNvGraphicFramePr>
            <a:graphicFrameLocks noGrp="1"/>
          </p:cNvGraphicFramePr>
          <p:nvPr>
            <p:extLst>
              <p:ext uri="{D42A27DB-BD31-4B8C-83A1-F6EECF244321}">
                <p14:modId xmlns:p14="http://schemas.microsoft.com/office/powerpoint/2010/main" val="467530580"/>
              </p:ext>
            </p:extLst>
          </p:nvPr>
        </p:nvGraphicFramePr>
        <p:xfrm>
          <a:off x="376455" y="2824954"/>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cPath</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5" name="TextBox 4">
            <a:extLst>
              <a:ext uri="{FF2B5EF4-FFF2-40B4-BE49-F238E27FC236}">
                <a16:creationId xmlns:a16="http://schemas.microsoft.com/office/drawing/2014/main" id="{EE372832-0954-B58F-C84A-62C2A29A5587}"/>
              </a:ext>
            </a:extLst>
          </p:cNvPr>
          <p:cNvSpPr txBox="1"/>
          <p:nvPr/>
        </p:nvSpPr>
        <p:spPr>
          <a:xfrm>
            <a:off x="682278" y="3506506"/>
            <a:ext cx="10797297" cy="1785104"/>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Λογισμικό βάσης δεδομένων ανοιχτού κώδικα για τη συλλογή, αποθήκευση και αναζήτηση δεδομένων βιολογικών μονοπατιών.</a:t>
            </a:r>
          </a:p>
          <a:p>
            <a:pPr marL="342900" indent="-342900" algn="just">
              <a:buFont typeface="Wingdings" panose="05000000000000000000" pitchFamily="2" charset="2"/>
              <a:buChar char="§"/>
            </a:pPr>
            <a:r>
              <a:rPr lang="el-GR" sz="2200" dirty="0">
                <a:latin typeface="Conduit ITC Hel Light" pitchFamily="2" charset="0"/>
              </a:rPr>
              <a:t>Τα δεδομένα μπορούν και προβάλλονται σε </a:t>
            </a:r>
            <a:r>
              <a:rPr lang="el-GR" sz="2200" dirty="0" err="1">
                <a:latin typeface="Conduit ITC Hel Light" pitchFamily="2" charset="0"/>
              </a:rPr>
              <a:t>browser</a:t>
            </a:r>
            <a:r>
              <a:rPr lang="el-GR" sz="2200" dirty="0">
                <a:latin typeface="Conduit ITC Hel Light" pitchFamily="2" charset="0"/>
              </a:rPr>
              <a:t> ή να εξαχθούν μέσω API που βασίζεται σε XML, κάτι που επιτρέπει τη χρήση του σε </a:t>
            </a:r>
            <a:r>
              <a:rPr lang="el-GR" sz="2200" dirty="0" err="1">
                <a:latin typeface="Conduit ITC Hel Light" pitchFamily="2" charset="0"/>
              </a:rPr>
              <a:t>third-party</a:t>
            </a:r>
            <a:r>
              <a:rPr lang="el-GR" sz="2200" dirty="0">
                <a:latin typeface="Conduit ITC Hel Light" pitchFamily="2" charset="0"/>
              </a:rPr>
              <a:t> εφαρμογές φτιαγμένες για την </a:t>
            </a:r>
            <a:r>
              <a:rPr lang="el-GR" sz="2200" dirty="0" err="1">
                <a:latin typeface="Conduit ITC Hel Light" pitchFamily="2" charset="0"/>
              </a:rPr>
              <a:t>οπτικοποίηση</a:t>
            </a:r>
            <a:r>
              <a:rPr lang="el-GR" sz="2200" dirty="0">
                <a:latin typeface="Conduit ITC Hel Light" pitchFamily="2" charset="0"/>
              </a:rPr>
              <a:t> και ανάλυση μονοπατιών.</a:t>
            </a:r>
          </a:p>
        </p:txBody>
      </p:sp>
    </p:spTree>
    <p:extLst>
      <p:ext uri="{BB962C8B-B14F-4D97-AF65-F5344CB8AC3E}">
        <p14:creationId xmlns:p14="http://schemas.microsoft.com/office/powerpoint/2010/main" val="362087142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Data warehouse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συστήματα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5" name="Εικόνα 4">
            <a:extLst>
              <a:ext uri="{FF2B5EF4-FFF2-40B4-BE49-F238E27FC236}">
                <a16:creationId xmlns:a16="http://schemas.microsoft.com/office/drawing/2014/main" id="{F0385F16-0004-5B01-00B2-3A2760F7F6A9}"/>
              </a:ext>
            </a:extLst>
          </p:cNvPr>
          <p:cNvPicPr>
            <a:picLocks noChangeAspect="1"/>
          </p:cNvPicPr>
          <p:nvPr/>
        </p:nvPicPr>
        <p:blipFill>
          <a:blip r:embed="rId2"/>
          <a:stretch>
            <a:fillRect/>
          </a:stretch>
        </p:blipFill>
        <p:spPr>
          <a:xfrm>
            <a:off x="858852" y="2073220"/>
            <a:ext cx="10474295" cy="2957244"/>
          </a:xfrm>
          <a:prstGeom prst="rect">
            <a:avLst/>
          </a:prstGeom>
        </p:spPr>
      </p:pic>
    </p:spTree>
    <p:extLst>
      <p:ext uri="{BB962C8B-B14F-4D97-AF65-F5344CB8AC3E}">
        <p14:creationId xmlns:p14="http://schemas.microsoft.com/office/powerpoint/2010/main" val="383495396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288234137"/>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Mediator-based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συστήματα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816429"/>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Σε αυτή την αρχιτεκτονική, οι </a:t>
            </a:r>
            <a:r>
              <a:rPr lang="el-GR" sz="2200" b="1" dirty="0">
                <a:latin typeface="Conduit ITC Hel Light" pitchFamily="2" charset="0"/>
              </a:rPr>
              <a:t>ξένες βάσεις δεδομένων διατηρούν την αυτονομία τους </a:t>
            </a:r>
            <a:r>
              <a:rPr lang="el-GR" sz="2200" dirty="0">
                <a:latin typeface="Conduit ITC Hel Light" pitchFamily="2" charset="0"/>
              </a:rPr>
              <a:t>και τα </a:t>
            </a:r>
            <a:r>
              <a:rPr lang="el-GR" sz="2200" dirty="0" err="1">
                <a:latin typeface="Conduit ITC Hel Light" pitchFamily="2" charset="0"/>
              </a:rPr>
              <a:t>mediator-based</a:t>
            </a:r>
            <a:r>
              <a:rPr lang="el-GR" sz="2200" dirty="0">
                <a:latin typeface="Conduit ITC Hel Light" pitchFamily="2" charset="0"/>
              </a:rPr>
              <a:t> συστήματα δρουν ως </a:t>
            </a:r>
            <a:r>
              <a:rPr lang="el-GR" sz="2200" b="1" dirty="0">
                <a:latin typeface="Conduit ITC Hel Light" pitchFamily="2" charset="0"/>
              </a:rPr>
              <a:t>μεσάζοντες</a:t>
            </a:r>
            <a:r>
              <a:rPr lang="el-GR" sz="2200" dirty="0">
                <a:latin typeface="Conduit ITC Hel Light" pitchFamily="2" charset="0"/>
              </a:rPr>
              <a:t>. Ο στόχος είναι η δημιουργία μιας ενοποιημένης προβολής των δεδομένων (</a:t>
            </a:r>
            <a:r>
              <a:rPr lang="el-GR" sz="2200" dirty="0" err="1">
                <a:latin typeface="Conduit ITC Hel Light" pitchFamily="2" charset="0"/>
              </a:rPr>
              <a:t>globalview</a:t>
            </a:r>
            <a:r>
              <a:rPr lang="el-GR" sz="2200" dirty="0">
                <a:latin typeface="Conduit ITC Hel Light" pitchFamily="2" charset="0"/>
              </a:rPr>
              <a:t>) </a:t>
            </a:r>
            <a:r>
              <a:rPr lang="el-GR" sz="2200" b="1" dirty="0">
                <a:latin typeface="Conduit ITC Hel Light" pitchFamily="2" charset="0"/>
              </a:rPr>
              <a:t>χωρίς να είναι απαραίτητη η φυσική μεταφορά </a:t>
            </a:r>
            <a:r>
              <a:rPr lang="el-GR" sz="2200" dirty="0">
                <a:latin typeface="Conduit ITC Hel Light" pitchFamily="2" charset="0"/>
              </a:rPr>
              <a:t>των δεδομένων σε μια βάση. Κάθε ξεχωριστή βάση απαιτεί τον ορισμό ενός </a:t>
            </a:r>
            <a:r>
              <a:rPr lang="el-GR" sz="2200" dirty="0" err="1">
                <a:latin typeface="Conduit ITC Hel Light" pitchFamily="2" charset="0"/>
              </a:rPr>
              <a:t>wrapper</a:t>
            </a:r>
            <a:r>
              <a:rPr lang="el-GR" sz="2200" dirty="0">
                <a:latin typeface="Conduit ITC Hel Light" pitchFamily="2" charset="0"/>
              </a:rPr>
              <a:t>, ο οποίος θα μετατρέψει τη μορφή των δεδομένων τους(από/σε XML για παράδειγμα).</a:t>
            </a:r>
          </a:p>
          <a:p>
            <a:pPr marL="342900" indent="-342900" algn="just">
              <a:buFont typeface="Wingdings" panose="05000000000000000000" pitchFamily="2" charset="2"/>
              <a:buChar char="§"/>
            </a:pPr>
            <a:r>
              <a:rPr lang="el-GR" sz="2200" dirty="0">
                <a:latin typeface="Conduit ITC Hel Light" pitchFamily="2" charset="0"/>
              </a:rPr>
              <a:t>Τα κύρια πλεονεκτήματα της συγκεκριμένης αρχιτεκτονικής είναι ότι τα δεδομένα είναι πάντα </a:t>
            </a:r>
            <a:r>
              <a:rPr lang="el-GR" sz="2200" b="1" dirty="0">
                <a:latin typeface="Conduit ITC Hel Light" pitchFamily="2" charset="0"/>
              </a:rPr>
              <a:t>ανανεωμένα</a:t>
            </a:r>
            <a:r>
              <a:rPr lang="el-GR" sz="2200" dirty="0">
                <a:latin typeface="Conduit ITC Hel Light" pitchFamily="2" charset="0"/>
              </a:rPr>
              <a:t> (</a:t>
            </a:r>
            <a:r>
              <a:rPr lang="el-GR" sz="2200" dirty="0" err="1">
                <a:latin typeface="Conduit ITC Hel Light" pitchFamily="2" charset="0"/>
              </a:rPr>
              <a:t>up-to-date</a:t>
            </a:r>
            <a:r>
              <a:rPr lang="el-GR" sz="2200" dirty="0">
                <a:latin typeface="Conduit ITC Hel Light" pitchFamily="2" charset="0"/>
              </a:rPr>
              <a:t>), δεν υπάρχουν διπλότυπα και είναι ευκολότερη η ενσωμάτωση νέων πηγών δεδομένων.</a:t>
            </a:r>
          </a:p>
          <a:p>
            <a:pPr marL="342900" indent="-342900" algn="just">
              <a:buFont typeface="Wingdings" panose="05000000000000000000" pitchFamily="2" charset="2"/>
              <a:buChar char="§"/>
            </a:pPr>
            <a:r>
              <a:rPr lang="el-GR" sz="2200" dirty="0">
                <a:latin typeface="Conduit ITC Hel Light" pitchFamily="2" charset="0"/>
              </a:rPr>
              <a:t>Το μεγάλο μειονέκτημα προφανώς είναι το </a:t>
            </a:r>
            <a:r>
              <a:rPr lang="el-GR" sz="2200" b="1" dirty="0">
                <a:latin typeface="Conduit ITC Hel Light" pitchFamily="2" charset="0"/>
              </a:rPr>
              <a:t>χειροκίνητο </a:t>
            </a:r>
            <a:r>
              <a:rPr lang="el-GR" sz="2200" b="1" dirty="0" err="1">
                <a:latin typeface="Conduit ITC Hel Light" pitchFamily="2" charset="0"/>
              </a:rPr>
              <a:t>configuration</a:t>
            </a:r>
            <a:r>
              <a:rPr lang="el-GR" sz="2200" b="1" dirty="0">
                <a:latin typeface="Conduit ITC Hel Light" pitchFamily="2" charset="0"/>
              </a:rPr>
              <a:t> του </a:t>
            </a:r>
            <a:r>
              <a:rPr lang="el-GR" sz="2200" b="1" dirty="0" err="1">
                <a:latin typeface="Conduit ITC Hel Light" pitchFamily="2" charset="0"/>
              </a:rPr>
              <a:t>wrapper</a:t>
            </a:r>
            <a:r>
              <a:rPr lang="el-GR" sz="2200" dirty="0">
                <a:latin typeface="Conduit ITC Hel Light" pitchFamily="2" charset="0"/>
              </a:rPr>
              <a:t> που απαιτείται για την ενσωμάτωση των δεδομένων, αν και έχουν προταθεί κάποιες τεχνικές αυτοματοποίησης.</a:t>
            </a:r>
          </a:p>
          <a:p>
            <a:pPr marL="342900" indent="-342900" algn="just">
              <a:buFont typeface="Wingdings" panose="05000000000000000000" pitchFamily="2" charset="2"/>
              <a:buChar char="§"/>
            </a:pPr>
            <a:r>
              <a:rPr lang="el-GR" sz="2200" dirty="0">
                <a:latin typeface="Conduit ITC Hel Light" pitchFamily="2" charset="0"/>
              </a:rPr>
              <a:t>Παραδείγματα τέτοιων συστημάτων είναι τα εξής:</a:t>
            </a:r>
          </a:p>
        </p:txBody>
      </p:sp>
    </p:spTree>
    <p:extLst>
      <p:ext uri="{BB962C8B-B14F-4D97-AF65-F5344CB8AC3E}">
        <p14:creationId xmlns:p14="http://schemas.microsoft.com/office/powerpoint/2010/main" val="173998974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189356211"/>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Ontofusion</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800767"/>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Σύστημα οντολογίας που βασίζεται σε δύο διεργασίες: τη </a:t>
            </a:r>
            <a:r>
              <a:rPr lang="el-GR" sz="2200" b="1" dirty="0">
                <a:latin typeface="Conduit ITC Hel Light" pitchFamily="2" charset="0"/>
              </a:rPr>
              <a:t>χαρτογράφηση</a:t>
            </a:r>
            <a:r>
              <a:rPr lang="el-GR" sz="2200" dirty="0">
                <a:latin typeface="Conduit ITC Hel Light" pitchFamily="2" charset="0"/>
              </a:rPr>
              <a:t> (</a:t>
            </a:r>
            <a:r>
              <a:rPr lang="el-GR" sz="2200" dirty="0" err="1">
                <a:latin typeface="Conduit ITC Hel Light" pitchFamily="2" charset="0"/>
              </a:rPr>
              <a:t>mapping</a:t>
            </a:r>
            <a:r>
              <a:rPr lang="el-GR" sz="2200" dirty="0">
                <a:latin typeface="Conduit ITC Hel Light" pitchFamily="2" charset="0"/>
              </a:rPr>
              <a:t>) και την </a:t>
            </a:r>
            <a:r>
              <a:rPr lang="el-GR" sz="2200" b="1" dirty="0">
                <a:latin typeface="Conduit ITC Hel Light" pitchFamily="2" charset="0"/>
              </a:rPr>
              <a:t>ενοποίηση</a:t>
            </a:r>
            <a:r>
              <a:rPr lang="el-GR" sz="2200" dirty="0">
                <a:latin typeface="Conduit ITC Hel Light" pitchFamily="2" charset="0"/>
              </a:rPr>
              <a:t> (</a:t>
            </a:r>
            <a:r>
              <a:rPr lang="el-GR" sz="2200" dirty="0" err="1">
                <a:latin typeface="Conduit ITC Hel Light" pitchFamily="2" charset="0"/>
              </a:rPr>
              <a:t>unification</a:t>
            </a:r>
            <a:r>
              <a:rPr lang="el-GR" sz="2200" dirty="0">
                <a:latin typeface="Conduit ITC Hel Light" pitchFamily="2" charset="0"/>
              </a:rPr>
              <a:t>).</a:t>
            </a:r>
          </a:p>
          <a:p>
            <a:pPr marL="342900" indent="-342900" algn="just">
              <a:buFont typeface="Wingdings" panose="05000000000000000000" pitchFamily="2" charset="2"/>
              <a:buChar char="§"/>
            </a:pPr>
            <a:r>
              <a:rPr lang="el-GR" sz="2200" dirty="0">
                <a:latin typeface="Conduit ITC Hel Light" pitchFamily="2" charset="0"/>
              </a:rPr>
              <a:t>Η </a:t>
            </a:r>
            <a:r>
              <a:rPr lang="el-GR" sz="2200" b="1" dirty="0">
                <a:latin typeface="Conduit ITC Hel Light" pitchFamily="2" charset="0"/>
              </a:rPr>
              <a:t>χαρτογράφηση</a:t>
            </a:r>
            <a:r>
              <a:rPr lang="el-GR" sz="2200" dirty="0">
                <a:latin typeface="Conduit ITC Hel Light" pitchFamily="2" charset="0"/>
              </a:rPr>
              <a:t> είναι μια ημιαυτόματη διαδικασία που χρησιμοποιεί </a:t>
            </a:r>
            <a:r>
              <a:rPr lang="el-GR" sz="2200" b="1" dirty="0">
                <a:latin typeface="Conduit ITC Hel Light" pitchFamily="2" charset="0"/>
              </a:rPr>
              <a:t>οντολογίες</a:t>
            </a:r>
            <a:r>
              <a:rPr lang="el-GR" sz="2200" dirty="0">
                <a:latin typeface="Conduit ITC Hel Light" pitchFamily="2" charset="0"/>
              </a:rPr>
              <a:t> (</a:t>
            </a:r>
            <a:r>
              <a:rPr lang="el-GR" sz="2200" dirty="0" err="1">
                <a:latin typeface="Conduit ITC Hel Light" pitchFamily="2" charset="0"/>
              </a:rPr>
              <a:t>virtual</a:t>
            </a:r>
            <a:r>
              <a:rPr lang="el-GR" sz="2200" dirty="0">
                <a:latin typeface="Conduit ITC Hel Light" pitchFamily="2" charset="0"/>
              </a:rPr>
              <a:t> </a:t>
            </a:r>
            <a:r>
              <a:rPr lang="el-GR" sz="2200" dirty="0" err="1">
                <a:latin typeface="Conduit ITC Hel Light" pitchFamily="2" charset="0"/>
              </a:rPr>
              <a:t>schemas</a:t>
            </a:r>
            <a:r>
              <a:rPr lang="el-GR" sz="2200" dirty="0">
                <a:latin typeface="Conduit ITC Hel Light" pitchFamily="2" charset="0"/>
              </a:rPr>
              <a:t>) για τη σύνδεση των εξωτερικών βάσεων δεδομένων. Χρησιμοποιούνται τρεις μέθοδοι για τη δημιουργία των οντολογιών: η </a:t>
            </a:r>
            <a:r>
              <a:rPr lang="el-GR" sz="2200" dirty="0" err="1">
                <a:latin typeface="Conduit ITC Hel Light" pitchFamily="2" charset="0"/>
              </a:rPr>
              <a:t>top-down</a:t>
            </a:r>
            <a:r>
              <a:rPr lang="el-GR" sz="2200" dirty="0">
                <a:latin typeface="Conduit ITC Hel Light" pitchFamily="2" charset="0"/>
              </a:rPr>
              <a:t> (χρησιμοποιώντας μια υπάρχουσα UML οντολογία), η </a:t>
            </a:r>
            <a:r>
              <a:rPr lang="el-GR" sz="2200" dirty="0" err="1">
                <a:latin typeface="Conduit ITC Hel Light" pitchFamily="2" charset="0"/>
              </a:rPr>
              <a:t>bottom-up</a:t>
            </a:r>
            <a:r>
              <a:rPr lang="el-GR" sz="2200" dirty="0">
                <a:latin typeface="Conduit ITC Hel Light" pitchFamily="2" charset="0"/>
              </a:rPr>
              <a:t> (χτίζοντας μια νέα οντολογία) και ο συνδυασμός αυτών των δύο.</a:t>
            </a:r>
          </a:p>
          <a:p>
            <a:pPr marL="342900" indent="-342900" algn="just">
              <a:buFont typeface="Wingdings" panose="05000000000000000000" pitchFamily="2" charset="2"/>
              <a:buChar char="§"/>
            </a:pPr>
            <a:r>
              <a:rPr lang="el-GR" sz="2200" dirty="0">
                <a:latin typeface="Conduit ITC Hel Light" pitchFamily="2" charset="0"/>
              </a:rPr>
              <a:t>Οι οντολογίες αυτές συνενώνονται σε ένα ξεχωριστό «</a:t>
            </a:r>
            <a:r>
              <a:rPr lang="el-GR" sz="2200" dirty="0" err="1">
                <a:latin typeface="Conduit ITC Hel Light" pitchFamily="2" charset="0"/>
              </a:rPr>
              <a:t>global</a:t>
            </a:r>
            <a:r>
              <a:rPr lang="el-GR" sz="2200" dirty="0">
                <a:latin typeface="Conduit ITC Hel Light" pitchFamily="2" charset="0"/>
              </a:rPr>
              <a:t> </a:t>
            </a:r>
            <a:r>
              <a:rPr lang="el-GR" sz="2200" dirty="0" err="1">
                <a:latin typeface="Conduit ITC Hel Light" pitchFamily="2" charset="0"/>
              </a:rPr>
              <a:t>schema</a:t>
            </a:r>
            <a:r>
              <a:rPr lang="el-GR" sz="2200" dirty="0">
                <a:latin typeface="Conduit ITC Hel Light" pitchFamily="2" charset="0"/>
              </a:rPr>
              <a:t>» όπου πλέον είναι </a:t>
            </a:r>
            <a:r>
              <a:rPr lang="el-GR" sz="2200" dirty="0" err="1">
                <a:latin typeface="Conduit ITC Hel Light" pitchFamily="2" charset="0"/>
              </a:rPr>
              <a:t>ομογενοποιημένες</a:t>
            </a:r>
            <a:r>
              <a:rPr lang="el-GR" sz="2200" dirty="0">
                <a:latin typeface="Conduit ITC Hel Light" pitchFamily="2" charset="0"/>
              </a:rPr>
              <a:t>.</a:t>
            </a:r>
          </a:p>
        </p:txBody>
      </p:sp>
    </p:spTree>
    <p:extLst>
      <p:ext uri="{BB962C8B-B14F-4D97-AF65-F5344CB8AC3E}">
        <p14:creationId xmlns:p14="http://schemas.microsoft.com/office/powerpoint/2010/main" val="117590657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735590102"/>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TAMBIS</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123658"/>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err="1">
                <a:latin typeface="Conduit ITC Hel Light" pitchFamily="2" charset="0"/>
              </a:rPr>
              <a:t>To</a:t>
            </a:r>
            <a:r>
              <a:rPr lang="el-GR" sz="2200" dirty="0">
                <a:latin typeface="Conduit ITC Hel Light" pitchFamily="2" charset="0"/>
              </a:rPr>
              <a:t> TAMBIS (</a:t>
            </a:r>
            <a:r>
              <a:rPr lang="el-GR" sz="2200" dirty="0" err="1">
                <a:latin typeface="Conduit ITC Hel Light" pitchFamily="2" charset="0"/>
              </a:rPr>
              <a:t>Transparent</a:t>
            </a:r>
            <a:r>
              <a:rPr lang="el-GR" sz="2200" dirty="0">
                <a:latin typeface="Conduit ITC Hel Light" pitchFamily="2" charset="0"/>
              </a:rPr>
              <a:t> Access </a:t>
            </a:r>
            <a:r>
              <a:rPr lang="el-GR" sz="2200" dirty="0" err="1">
                <a:latin typeface="Conduit ITC Hel Light" pitchFamily="2" charset="0"/>
              </a:rPr>
              <a:t>to</a:t>
            </a:r>
            <a:r>
              <a:rPr lang="el-GR" sz="2200" dirty="0">
                <a:latin typeface="Conduit ITC Hel Light" pitchFamily="2" charset="0"/>
              </a:rPr>
              <a:t> </a:t>
            </a:r>
            <a:r>
              <a:rPr lang="el-GR" sz="2200" dirty="0" err="1">
                <a:latin typeface="Conduit ITC Hel Light" pitchFamily="2" charset="0"/>
              </a:rPr>
              <a:t>Multiple</a:t>
            </a:r>
            <a:r>
              <a:rPr lang="el-GR" sz="2200" dirty="0">
                <a:latin typeface="Conduit ITC Hel Light" pitchFamily="2" charset="0"/>
              </a:rPr>
              <a:t> </a:t>
            </a:r>
            <a:r>
              <a:rPr lang="el-GR" sz="2200" dirty="0" err="1">
                <a:latin typeface="Conduit ITC Hel Light" pitchFamily="2" charset="0"/>
              </a:rPr>
              <a:t>Bioinformatics</a:t>
            </a:r>
            <a:r>
              <a:rPr lang="el-GR" sz="2200" dirty="0">
                <a:latin typeface="Conduit ITC Hel Light" pitchFamily="2" charset="0"/>
              </a:rPr>
              <a:t> Information </a:t>
            </a:r>
            <a:r>
              <a:rPr lang="el-GR" sz="2200" dirty="0" err="1">
                <a:latin typeface="Conduit ITC Hel Light" pitchFamily="2" charset="0"/>
              </a:rPr>
              <a:t>Sources</a:t>
            </a:r>
            <a:r>
              <a:rPr lang="el-GR" sz="2200" dirty="0">
                <a:latin typeface="Conduit ITC Hel Light" pitchFamily="2" charset="0"/>
              </a:rPr>
              <a:t>) χρησιμοποιεί την </a:t>
            </a:r>
            <a:r>
              <a:rPr lang="el-GR" sz="2200" dirty="0" err="1">
                <a:latin typeface="Conduit ITC Hel Light" pitchFamily="2" charset="0"/>
              </a:rPr>
              <a:t>Tambis</a:t>
            </a:r>
            <a:r>
              <a:rPr lang="el-GR" sz="2200" dirty="0">
                <a:latin typeface="Conduit ITC Hel Light" pitchFamily="2" charset="0"/>
              </a:rPr>
              <a:t> Οντολογία (TAO), ως ένα κοινό </a:t>
            </a:r>
            <a:r>
              <a:rPr lang="el-GR" sz="2200" dirty="0" err="1">
                <a:latin typeface="Conduit ITC Hel Light" pitchFamily="2" charset="0"/>
              </a:rPr>
              <a:t>framework</a:t>
            </a:r>
            <a:r>
              <a:rPr lang="el-GR" sz="2200" dirty="0">
                <a:latin typeface="Conduit ITC Hel Light" pitchFamily="2" charset="0"/>
              </a:rPr>
              <a:t> για την ενσωμάτωση διαφορετικών βάσεων δεδομένων.</a:t>
            </a:r>
          </a:p>
          <a:p>
            <a:pPr marL="342900" indent="-342900" algn="just">
              <a:buFont typeface="Wingdings" panose="05000000000000000000" pitchFamily="2" charset="2"/>
              <a:buChar char="§"/>
            </a:pPr>
            <a:r>
              <a:rPr lang="el-GR" sz="2200" dirty="0">
                <a:latin typeface="Conduit ITC Hel Light" pitchFamily="2" charset="0"/>
              </a:rPr>
              <a:t>Υπάρχουν δύο εκδοχές του, μια </a:t>
            </a:r>
            <a:r>
              <a:rPr lang="el-GR" sz="2200" dirty="0" err="1">
                <a:latin typeface="Conduit ITC Hel Light" pitchFamily="2" charset="0"/>
              </a:rPr>
              <a:t>unlinked</a:t>
            </a:r>
            <a:r>
              <a:rPr lang="el-GR" sz="2200" dirty="0">
                <a:latin typeface="Conduit ITC Hel Light" pitchFamily="2" charset="0"/>
              </a:rPr>
              <a:t> εφαρμογή που επιτρέπει στον χρήστη να </a:t>
            </a:r>
            <a:r>
              <a:rPr lang="el-GR" sz="2200" dirty="0" err="1">
                <a:latin typeface="Conduit ITC Hel Light" pitchFamily="2" charset="0"/>
              </a:rPr>
              <a:t>πλοηγηθεί</a:t>
            </a:r>
            <a:r>
              <a:rPr lang="el-GR" sz="2200" dirty="0">
                <a:latin typeface="Conduit ITC Hel Light" pitchFamily="2" charset="0"/>
              </a:rPr>
              <a:t> σε ένα μοντέλο με 1800 βιολογικές έννοιες και ένα μοντέλο που είναι συνδεδεμένο με εξωτερικές βάσεις δεδομένων. </a:t>
            </a:r>
          </a:p>
        </p:txBody>
      </p:sp>
    </p:spTree>
    <p:extLst>
      <p:ext uri="{BB962C8B-B14F-4D97-AF65-F5344CB8AC3E}">
        <p14:creationId xmlns:p14="http://schemas.microsoft.com/office/powerpoint/2010/main" val="83630512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Mediator-based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συστήματα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5" name="Εικόνα 4">
            <a:extLst>
              <a:ext uri="{FF2B5EF4-FFF2-40B4-BE49-F238E27FC236}">
                <a16:creationId xmlns:a16="http://schemas.microsoft.com/office/drawing/2014/main" id="{C02EF7DA-B756-E616-382E-B6A99A4C52D3}"/>
              </a:ext>
            </a:extLst>
          </p:cNvPr>
          <p:cNvPicPr>
            <a:picLocks noChangeAspect="1"/>
          </p:cNvPicPr>
          <p:nvPr/>
        </p:nvPicPr>
        <p:blipFill>
          <a:blip r:embed="rId2"/>
          <a:stretch>
            <a:fillRect/>
          </a:stretch>
        </p:blipFill>
        <p:spPr>
          <a:xfrm>
            <a:off x="897308" y="1982532"/>
            <a:ext cx="10397383" cy="2892936"/>
          </a:xfrm>
          <a:prstGeom prst="rect">
            <a:avLst/>
          </a:prstGeom>
        </p:spPr>
      </p:pic>
    </p:spTree>
    <p:extLst>
      <p:ext uri="{BB962C8B-B14F-4D97-AF65-F5344CB8AC3E}">
        <p14:creationId xmlns:p14="http://schemas.microsoft.com/office/powerpoint/2010/main" val="195633404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318775198"/>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3</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Service-oriented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συστήματα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107996"/>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Η </a:t>
            </a:r>
            <a:r>
              <a:rPr lang="el-GR" sz="2200" dirty="0" err="1">
                <a:latin typeface="Conduit ITC Hel Light" pitchFamily="2" charset="0"/>
              </a:rPr>
              <a:t>Service-oriented</a:t>
            </a:r>
            <a:r>
              <a:rPr lang="el-GR" sz="2200" dirty="0">
                <a:latin typeface="Conduit ITC Hel Light" pitchFamily="2" charset="0"/>
              </a:rPr>
              <a:t> αρχιτεκτονική προσφέρει μια τυποποιημένη μέθοδο για την ενσωμάτωση και των δεδομένων και του λογισμικού, θεωρώντας τα ως </a:t>
            </a:r>
            <a:r>
              <a:rPr lang="el-GR" sz="2200" b="1" dirty="0">
                <a:latin typeface="Conduit ITC Hel Light" pitchFamily="2" charset="0"/>
              </a:rPr>
              <a:t>υπηρεσίες</a:t>
            </a:r>
            <a:r>
              <a:rPr lang="el-GR" sz="2200" dirty="0">
                <a:latin typeface="Conduit ITC Hel Light" pitchFamily="2" charset="0"/>
              </a:rPr>
              <a:t>. Έτσι οι εφαρμογές θα τις συνδυάσουν για να υλοποιήσουν τις προβλεπόμενες εργασίες τους.</a:t>
            </a:r>
          </a:p>
        </p:txBody>
      </p:sp>
    </p:spTree>
    <p:extLst>
      <p:ext uri="{BB962C8B-B14F-4D97-AF65-F5344CB8AC3E}">
        <p14:creationId xmlns:p14="http://schemas.microsoft.com/office/powerpoint/2010/main" val="369966782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896419704"/>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2.1.4.</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4</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Peer-based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συστήματα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123658"/>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Προσφέρουν μια </a:t>
            </a:r>
            <a:r>
              <a:rPr lang="el-GR" sz="2200" b="1" dirty="0">
                <a:latin typeface="Conduit ITC Hel Light" pitchFamily="2" charset="0"/>
              </a:rPr>
              <a:t>αποκεντρωμένη</a:t>
            </a:r>
            <a:r>
              <a:rPr lang="el-GR" sz="2200" dirty="0">
                <a:latin typeface="Conduit ITC Hel Light" pitchFamily="2" charset="0"/>
              </a:rPr>
              <a:t> προσέγγιση για την ενσωμάτωση δεδομένων μεταξύ διαφορετικών πηγών δεδομένων σε ένα δίκτυο.</a:t>
            </a:r>
          </a:p>
          <a:p>
            <a:pPr marL="342900" indent="-342900" algn="just">
              <a:buFont typeface="Wingdings" panose="05000000000000000000" pitchFamily="2" charset="2"/>
              <a:buChar char="§"/>
            </a:pPr>
            <a:r>
              <a:rPr lang="el-GR" sz="2200" dirty="0">
                <a:latin typeface="Conduit ITC Hel Light" pitchFamily="2" charset="0"/>
              </a:rPr>
              <a:t>Η αποκέντρωση προσφέρει μεγαλύτερη ευελιξία και επεκτασιμότητα, ενώ </a:t>
            </a:r>
            <a:r>
              <a:rPr lang="el-GR" sz="2200" b="1" dirty="0">
                <a:latin typeface="Conduit ITC Hel Light" pitchFamily="2" charset="0"/>
              </a:rPr>
              <a:t>δεν είναι απαραίτητη η δημιουργία μιας κεντρικής οντολογίας </a:t>
            </a:r>
            <a:r>
              <a:rPr lang="el-GR" sz="2200" dirty="0">
                <a:latin typeface="Conduit ITC Hel Light" pitchFamily="2" charset="0"/>
              </a:rPr>
              <a:t>στην οποία πρέπει να μετατραπούν όλα τα δεδομένα. Από την άλλη, αυτά τα συστήματα </a:t>
            </a:r>
            <a:r>
              <a:rPr lang="el-GR" sz="2200" b="1" dirty="0">
                <a:latin typeface="Conduit ITC Hel Light" pitchFamily="2" charset="0"/>
              </a:rPr>
              <a:t>δεν είναι τόσο αποδοτικά</a:t>
            </a:r>
            <a:r>
              <a:rPr lang="el-GR" sz="2200" dirty="0">
                <a:latin typeface="Conduit ITC Hel Light" pitchFamily="2" charset="0"/>
              </a:rPr>
              <a:t>, καθώς η πολυπλοκότητα των δεδομένων είναι αυξημένη.</a:t>
            </a:r>
          </a:p>
        </p:txBody>
      </p:sp>
    </p:spTree>
    <p:extLst>
      <p:ext uri="{BB962C8B-B14F-4D97-AF65-F5344CB8AC3E}">
        <p14:creationId xmlns:p14="http://schemas.microsoft.com/office/powerpoint/2010/main" val="235908181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4113211035"/>
              </p:ext>
            </p:extLst>
          </p:nvPr>
        </p:nvGraphicFramePr>
        <p:xfrm>
          <a:off x="376455" y="397948"/>
          <a:ext cx="7241314"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5</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Παράμετροι για την ενοποίηση των δεδομένων</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123658"/>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Κάποιες από τις παραμέτρους που επηρεάζουν την αρχιτεκτονική που θα χρησιμοποιήσουμε για την ενοποίηση των δεδομένων είναι οι </a:t>
            </a:r>
            <a:r>
              <a:rPr lang="el-GR" sz="2200" b="1" dirty="0">
                <a:latin typeface="Conduit ITC Hel Light" pitchFamily="2" charset="0"/>
              </a:rPr>
              <a:t>τύποι των δεδομένων </a:t>
            </a:r>
            <a:r>
              <a:rPr lang="el-GR" sz="2200" dirty="0">
                <a:latin typeface="Conduit ITC Hel Light" pitchFamily="2" charset="0"/>
              </a:rPr>
              <a:t>(όλα βασίζονται στο XML, αλλά διαφορετικά συστήματα ενοποίησης εστιάζουν σε διαφορετικούς τύπους δεδομένων όπως αλληλουχίες, γονιδιακές εκφράσεις </a:t>
            </a:r>
            <a:r>
              <a:rPr lang="el-GR" sz="2200" dirty="0" err="1">
                <a:latin typeface="Conduit ITC Hel Light" pitchFamily="2" charset="0"/>
              </a:rPr>
              <a:t>κτλ</a:t>
            </a:r>
            <a:r>
              <a:rPr lang="el-GR" sz="2200" dirty="0">
                <a:latin typeface="Conduit ITC Hel Light" pitchFamily="2" charset="0"/>
              </a:rPr>
              <a:t>), το </a:t>
            </a:r>
            <a:r>
              <a:rPr lang="el-GR" sz="2200" b="1" dirty="0" err="1">
                <a:latin typeface="Conduit ITC Hel Light" pitchFamily="2" charset="0"/>
              </a:rPr>
              <a:t>global</a:t>
            </a:r>
            <a:r>
              <a:rPr lang="el-GR" sz="2200" b="1" dirty="0">
                <a:latin typeface="Conduit ITC Hel Light" pitchFamily="2" charset="0"/>
              </a:rPr>
              <a:t> </a:t>
            </a:r>
            <a:r>
              <a:rPr lang="el-GR" sz="2200" b="1" dirty="0" err="1">
                <a:latin typeface="Conduit ITC Hel Light" pitchFamily="2" charset="0"/>
              </a:rPr>
              <a:t>model</a:t>
            </a:r>
            <a:r>
              <a:rPr lang="el-GR" sz="2200" b="1" dirty="0">
                <a:latin typeface="Conduit ITC Hel Light" pitchFamily="2" charset="0"/>
              </a:rPr>
              <a:t> </a:t>
            </a:r>
            <a:r>
              <a:rPr lang="el-GR" sz="2200" dirty="0">
                <a:latin typeface="Conduit ITC Hel Light" pitchFamily="2" charset="0"/>
              </a:rPr>
              <a:t>(η μορφή της αναπαράστασης: </a:t>
            </a:r>
            <a:r>
              <a:rPr lang="el-GR" sz="2200" dirty="0" err="1">
                <a:latin typeface="Conduit ITC Hel Light" pitchFamily="2" charset="0"/>
              </a:rPr>
              <a:t>relation-based</a:t>
            </a:r>
            <a:r>
              <a:rPr lang="el-GR" sz="2200" dirty="0">
                <a:latin typeface="Conduit ITC Hel Light" pitchFamily="2" charset="0"/>
              </a:rPr>
              <a:t> (SQL), </a:t>
            </a:r>
            <a:r>
              <a:rPr lang="el-GR" sz="2200" dirty="0" err="1">
                <a:latin typeface="Conduit ITC Hel Light" pitchFamily="2" charset="0"/>
              </a:rPr>
              <a:t>tree-based</a:t>
            </a:r>
            <a:r>
              <a:rPr lang="el-GR" sz="2200" dirty="0">
                <a:latin typeface="Conduit ITC Hel Light" pitchFamily="2" charset="0"/>
              </a:rPr>
              <a:t> (XML), </a:t>
            </a:r>
            <a:r>
              <a:rPr lang="el-GR" sz="2200" dirty="0" err="1">
                <a:latin typeface="Conduit ITC Hel Light" pitchFamily="2" charset="0"/>
              </a:rPr>
              <a:t>graph-based</a:t>
            </a:r>
            <a:r>
              <a:rPr lang="el-GR" sz="2200" dirty="0">
                <a:latin typeface="Conduit ITC Hel Light" pitchFamily="2" charset="0"/>
              </a:rPr>
              <a:t> (RDF)), το </a:t>
            </a:r>
            <a:r>
              <a:rPr lang="el-GR" sz="2200" b="1" dirty="0" err="1">
                <a:latin typeface="Conduit ITC Hel Light" pitchFamily="2" charset="0"/>
              </a:rPr>
              <a:t>query</a:t>
            </a:r>
            <a:r>
              <a:rPr lang="el-GR" sz="2200" b="1" dirty="0">
                <a:latin typeface="Conduit ITC Hel Light" pitchFamily="2" charset="0"/>
              </a:rPr>
              <a:t> </a:t>
            </a:r>
            <a:r>
              <a:rPr lang="el-GR" sz="2200" b="1" dirty="0" err="1">
                <a:latin typeface="Conduit ITC Hel Light" pitchFamily="2" charset="0"/>
              </a:rPr>
              <a:t>model</a:t>
            </a:r>
            <a:r>
              <a:rPr lang="el-GR" sz="2200" b="1" dirty="0">
                <a:latin typeface="Conduit ITC Hel Light" pitchFamily="2" charset="0"/>
              </a:rPr>
              <a:t> </a:t>
            </a:r>
            <a:r>
              <a:rPr lang="el-GR" sz="2200" dirty="0">
                <a:latin typeface="Conduit ITC Hel Light" pitchFamily="2" charset="0"/>
              </a:rPr>
              <a:t>(οι γλώσσες που χρησιμοποιούνται για την πρόσβαση στα δεδομένα όπως SQL, </a:t>
            </a:r>
            <a:r>
              <a:rPr lang="el-GR" sz="2200" dirty="0" err="1">
                <a:latin typeface="Conduit ITC Hel Light" pitchFamily="2" charset="0"/>
              </a:rPr>
              <a:t>XQuery</a:t>
            </a:r>
            <a:r>
              <a:rPr lang="el-GR" sz="2200" dirty="0">
                <a:latin typeface="Conduit ITC Hel Light" pitchFamily="2" charset="0"/>
              </a:rPr>
              <a:t> </a:t>
            </a:r>
            <a:r>
              <a:rPr lang="el-GR" sz="2200" dirty="0" err="1">
                <a:latin typeface="Conduit ITC Hel Light" pitchFamily="2" charset="0"/>
              </a:rPr>
              <a:t>κτλ</a:t>
            </a:r>
            <a:r>
              <a:rPr lang="el-GR" sz="2200" dirty="0">
                <a:latin typeface="Conduit ITC Hel Light" pitchFamily="2" charset="0"/>
              </a:rPr>
              <a:t>), η </a:t>
            </a:r>
            <a:r>
              <a:rPr lang="el-GR" sz="2200" b="1" dirty="0">
                <a:latin typeface="Conduit ITC Hel Light" pitchFamily="2" charset="0"/>
              </a:rPr>
              <a:t>επεκτασιμότητα</a:t>
            </a:r>
            <a:r>
              <a:rPr lang="el-GR" sz="2200" dirty="0">
                <a:latin typeface="Conduit ITC Hel Light" pitchFamily="2" charset="0"/>
              </a:rPr>
              <a:t> κ.α.</a:t>
            </a:r>
          </a:p>
        </p:txBody>
      </p:sp>
    </p:spTree>
    <p:extLst>
      <p:ext uri="{BB962C8B-B14F-4D97-AF65-F5344CB8AC3E}">
        <p14:creationId xmlns:p14="http://schemas.microsoft.com/office/powerpoint/2010/main" val="175365881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1060890"/>
              </p:ext>
            </p:extLst>
          </p:nvPr>
        </p:nvGraphicFramePr>
        <p:xfrm>
          <a:off x="376455" y="397948"/>
          <a:ext cx="7241314"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.1.6</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Εξειδικευμένα θέματα στην ενοποίηση XML δεδομένων</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477875"/>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Το άρθρο κάνει αναφορά σε κάποια επιπλέον ζητήματα που αφορούν την ενοποίηση των δεδομένων που</a:t>
            </a:r>
            <a:r>
              <a:rPr lang="en-US" sz="2200" dirty="0">
                <a:latin typeface="Conduit ITC Hel Light" pitchFamily="2" charset="0"/>
              </a:rPr>
              <a:t> </a:t>
            </a:r>
            <a:r>
              <a:rPr lang="el-GR" sz="2200" dirty="0">
                <a:latin typeface="Conduit ITC Hel Light" pitchFamily="2" charset="0"/>
              </a:rPr>
              <a:t>βασίζονται στο XML.</a:t>
            </a:r>
          </a:p>
          <a:p>
            <a:pPr marL="342900" indent="-342900" algn="just">
              <a:buFont typeface="Wingdings" panose="05000000000000000000" pitchFamily="2" charset="2"/>
              <a:buChar char="§"/>
            </a:pPr>
            <a:r>
              <a:rPr lang="el-GR" sz="2200" dirty="0" err="1">
                <a:latin typeface="Conduit ITC Hel Light" pitchFamily="2" charset="0"/>
              </a:rPr>
              <a:t>Τίθονται</a:t>
            </a:r>
            <a:r>
              <a:rPr lang="el-GR" sz="2200" dirty="0">
                <a:latin typeface="Conduit ITC Hel Light" pitchFamily="2" charset="0"/>
              </a:rPr>
              <a:t> θέματα που αφορούν την ασφάλεια των δεδομένων, την εξέλιξη των δεδομένων λόγω της</a:t>
            </a:r>
            <a:r>
              <a:rPr lang="en-US" sz="2200" dirty="0">
                <a:latin typeface="Conduit ITC Hel Light" pitchFamily="2" charset="0"/>
              </a:rPr>
              <a:t> </a:t>
            </a:r>
            <a:r>
              <a:rPr lang="el-GR" sz="2200" dirty="0">
                <a:latin typeface="Conduit ITC Hel Light" pitchFamily="2" charset="0"/>
              </a:rPr>
              <a:t>δυναμικής φύσης τους, την αποτελεσματικότητα των ερωτήσεων (</a:t>
            </a:r>
            <a:r>
              <a:rPr lang="el-GR" sz="2200" dirty="0" err="1">
                <a:latin typeface="Conduit ITC Hel Light" pitchFamily="2" charset="0"/>
              </a:rPr>
              <a:t>queries</a:t>
            </a:r>
            <a:r>
              <a:rPr lang="el-GR" sz="2200" dirty="0">
                <a:latin typeface="Conduit ITC Hel Light" pitchFamily="2" charset="0"/>
              </a:rPr>
              <a:t>) που θέτουμε όπως επίσης και την</a:t>
            </a:r>
            <a:r>
              <a:rPr lang="en-US" sz="2200" dirty="0">
                <a:latin typeface="Conduit ITC Hel Light" pitchFamily="2" charset="0"/>
              </a:rPr>
              <a:t> </a:t>
            </a:r>
            <a:r>
              <a:rPr lang="el-GR" sz="2200" dirty="0">
                <a:latin typeface="Conduit ITC Hel Light" pitchFamily="2" charset="0"/>
              </a:rPr>
              <a:t>έλλειψη -για την ώρα- μιας τυποποιημένης αρχιτεκτονικής που να εφαρμόζεται καθολικά.</a:t>
            </a:r>
          </a:p>
          <a:p>
            <a:pPr marL="342900" indent="-342900" algn="just">
              <a:buFont typeface="Wingdings" panose="05000000000000000000" pitchFamily="2" charset="2"/>
              <a:buChar char="§"/>
            </a:pPr>
            <a:r>
              <a:rPr lang="el-GR" sz="2200" dirty="0">
                <a:latin typeface="Conduit ITC Hel Light" pitchFamily="2" charset="0"/>
              </a:rPr>
              <a:t>Σε κάθε περίπτωση, γίνεται σαφές πως το XML έχει ξεκάθαρα επιτύχει ως τη συντακτική κόλλα που</a:t>
            </a:r>
            <a:r>
              <a:rPr lang="en-US" sz="2200" dirty="0">
                <a:latin typeface="Conduit ITC Hel Light" pitchFamily="2" charset="0"/>
              </a:rPr>
              <a:t> </a:t>
            </a:r>
            <a:r>
              <a:rPr lang="el-GR" sz="2200" dirty="0">
                <a:latin typeface="Conduit ITC Hel Light" pitchFamily="2" charset="0"/>
              </a:rPr>
              <a:t>συνδέει διάφορες πηγές με βιολογικά δεδομένα. Το αρνητικό είναι πως έχει δημιουργήσει μια μεγάλη</a:t>
            </a:r>
            <a:r>
              <a:rPr lang="en-US" sz="2200" dirty="0">
                <a:latin typeface="Conduit ITC Hel Light" pitchFamily="2" charset="0"/>
              </a:rPr>
              <a:t> </a:t>
            </a:r>
            <a:r>
              <a:rPr lang="el-GR" sz="2200" dirty="0">
                <a:latin typeface="Conduit ITC Hel Light" pitchFamily="2" charset="0"/>
              </a:rPr>
              <a:t>ποικιλία διαφορετικών μορφών δεδομένων, κάτι που καθιστά δύσκολη την αποτελεσματική ενσωμάτωσή τους.</a:t>
            </a:r>
          </a:p>
        </p:txBody>
      </p:sp>
    </p:spTree>
    <p:extLst>
      <p:ext uri="{BB962C8B-B14F-4D97-AF65-F5344CB8AC3E}">
        <p14:creationId xmlns:p14="http://schemas.microsoft.com/office/powerpoint/2010/main" val="45838691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710857603"/>
              </p:ext>
            </p:extLst>
          </p:nvPr>
        </p:nvGraphicFramePr>
        <p:xfrm>
          <a:off x="376455" y="397948"/>
          <a:ext cx="2980491" cy="432000"/>
        </p:xfrm>
        <a:graphic>
          <a:graphicData uri="http://schemas.openxmlformats.org/drawingml/2006/table">
            <a:tbl>
              <a:tblPr firstRow="1" firstCol="1" bandRow="1">
                <a:tableStyleId>{5C22544A-7EE6-4342-B048-85BDC9FD1C3A}</a:tableStyleId>
              </a:tblPr>
              <a:tblGrid>
                <a:gridCol w="720000">
                  <a:extLst>
                    <a:ext uri="{9D8B030D-6E8A-4147-A177-3AD203B41FA5}">
                      <a16:colId xmlns:a16="http://schemas.microsoft.com/office/drawing/2014/main" val="978038034"/>
                    </a:ext>
                  </a:extLst>
                </a:gridCol>
                <a:gridCol w="2260491">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spc="50" dirty="0">
                          <a:solidFill>
                            <a:schemeClr val="bg1"/>
                          </a:solidFill>
                          <a:effectLst/>
                          <a:latin typeface="CF Din Cond" pitchFamily="2" charset="0"/>
                        </a:rPr>
                        <a:t>1</a:t>
                      </a:r>
                      <a:endParaRPr lang="el-GR" sz="2400" b="0" dirty="0">
                        <a:solidFill>
                          <a:schemeClr val="bg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a:tabLst>
                          <a:tab pos="2637155" algn="ctr"/>
                          <a:tab pos="5274310" algn="r"/>
                          <a:tab pos="2637155" algn="ctr"/>
                          <a:tab pos="6116320" algn="r"/>
                        </a:tabLst>
                      </a:pPr>
                      <a:r>
                        <a:rPr lang="el-GR" sz="2400" b="1" i="0" spc="5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ΕΙΣΑΓΩΓΗ</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477875"/>
          </a:xfrm>
          <a:prstGeom prst="rect">
            <a:avLst/>
          </a:prstGeom>
          <a:noFill/>
        </p:spPr>
        <p:txBody>
          <a:bodyPr wrap="square" rtlCol="0" anchor="t">
            <a:spAutoFit/>
          </a:bodyPr>
          <a:lstStyle/>
          <a:p>
            <a:pPr marL="285750" indent="-285750" algn="just">
              <a:buFont typeface="Wingdings" pitchFamily="2" charset="2"/>
              <a:buChar char="§"/>
            </a:pPr>
            <a:r>
              <a:rPr lang="el-GR" sz="2200" dirty="0">
                <a:latin typeface="Conduit ITC Hel Light" pitchFamily="2" charset="0"/>
              </a:rPr>
              <a:t>Μια μεγάλη πρόκληση στη </a:t>
            </a:r>
            <a:r>
              <a:rPr lang="el-GR" sz="2200" dirty="0" err="1">
                <a:latin typeface="Conduit ITC Hel Light" pitchFamily="2" charset="0"/>
              </a:rPr>
              <a:t>Βιοπληροφορική</a:t>
            </a:r>
            <a:r>
              <a:rPr lang="el-GR" sz="2200" dirty="0">
                <a:latin typeface="Conduit ITC Hel Light" pitchFamily="2" charset="0"/>
              </a:rPr>
              <a:t> είναι η ανάγκη για </a:t>
            </a:r>
            <a:r>
              <a:rPr lang="el-GR" sz="2200" b="1" dirty="0">
                <a:latin typeface="Conduit ITC Hel Light" pitchFamily="2" charset="0"/>
              </a:rPr>
              <a:t>τυποποίηση</a:t>
            </a:r>
            <a:r>
              <a:rPr lang="el-GR" sz="2200" dirty="0">
                <a:latin typeface="Conduit ITC Hel Light" pitchFamily="2" charset="0"/>
              </a:rPr>
              <a:t> των τρόπων αναπαράστασης και</a:t>
            </a:r>
            <a:r>
              <a:rPr lang="en-US" sz="2200" dirty="0">
                <a:latin typeface="Conduit ITC Hel Light" pitchFamily="2" charset="0"/>
              </a:rPr>
              <a:t> </a:t>
            </a:r>
            <a:r>
              <a:rPr lang="el-GR" sz="2200" dirty="0">
                <a:latin typeface="Conduit ITC Hel Light" pitchFamily="2" charset="0"/>
              </a:rPr>
              <a:t>ανταλλαγής πολύπλοκων βιολογικών δεδομένων.</a:t>
            </a:r>
            <a:endParaRPr lang="en-US" sz="2200" dirty="0">
              <a:latin typeface="Conduit ITC Hel Light" pitchFamily="2" charset="0"/>
            </a:endParaRPr>
          </a:p>
          <a:p>
            <a:pPr marL="285750" indent="-285750" algn="just">
              <a:buFont typeface="Wingdings" pitchFamily="2" charset="2"/>
              <a:buChar char="§"/>
            </a:pPr>
            <a:r>
              <a:rPr lang="el-GR" sz="2200" dirty="0">
                <a:latin typeface="Conduit ITC Hel Light" pitchFamily="2" charset="0"/>
              </a:rPr>
              <a:t>Αυτή η τυποποίηση μπορεί να λυθεί αποτελεσματικά με τη</a:t>
            </a:r>
            <a:r>
              <a:rPr lang="en-US" sz="2200" dirty="0">
                <a:latin typeface="Conduit ITC Hel Light" pitchFamily="2" charset="0"/>
              </a:rPr>
              <a:t> </a:t>
            </a:r>
            <a:r>
              <a:rPr lang="el-GR" sz="2200" dirty="0">
                <a:latin typeface="Conduit ITC Hel Light" pitchFamily="2" charset="0"/>
              </a:rPr>
              <a:t>χρήση της </a:t>
            </a:r>
            <a:r>
              <a:rPr lang="el-GR" sz="2200" b="1" dirty="0">
                <a:latin typeface="Conduit ITC Hel Light" pitchFamily="2" charset="0"/>
              </a:rPr>
              <a:t>XML</a:t>
            </a:r>
            <a:r>
              <a:rPr lang="el-GR" sz="2200" dirty="0">
                <a:latin typeface="Conduit ITC Hel Light" pitchFamily="2" charset="0"/>
              </a:rPr>
              <a:t> (</a:t>
            </a:r>
            <a:r>
              <a:rPr lang="el-GR" sz="2200" dirty="0" err="1">
                <a:latin typeface="Conduit ITC Hel Light" pitchFamily="2" charset="0"/>
              </a:rPr>
              <a:t>eXtensive</a:t>
            </a:r>
            <a:r>
              <a:rPr lang="el-GR" sz="2200" dirty="0">
                <a:latin typeface="Conduit ITC Hel Light" pitchFamily="2" charset="0"/>
              </a:rPr>
              <a:t> </a:t>
            </a:r>
            <a:r>
              <a:rPr lang="el-GR" sz="2200" dirty="0" err="1">
                <a:latin typeface="Conduit ITC Hel Light" pitchFamily="2" charset="0"/>
              </a:rPr>
              <a:t>Markup</a:t>
            </a:r>
            <a:r>
              <a:rPr lang="el-GR" sz="2200" dirty="0">
                <a:latin typeface="Conduit ITC Hel Light" pitchFamily="2" charset="0"/>
              </a:rPr>
              <a:t> </a:t>
            </a:r>
            <a:r>
              <a:rPr lang="el-GR" sz="2200" dirty="0" err="1">
                <a:latin typeface="Conduit ITC Hel Light" pitchFamily="2" charset="0"/>
              </a:rPr>
              <a:t>Language</a:t>
            </a:r>
            <a:r>
              <a:rPr lang="el-GR" sz="2200" dirty="0">
                <a:latin typeface="Conduit ITC Hel Light" pitchFamily="2" charset="0"/>
              </a:rPr>
              <a:t>) γλώσσας.</a:t>
            </a:r>
            <a:endParaRPr lang="en-US" sz="2200" dirty="0">
              <a:latin typeface="Conduit ITC Hel Light" pitchFamily="2" charset="0"/>
            </a:endParaRPr>
          </a:p>
          <a:p>
            <a:pPr marL="285750" indent="-285750" algn="just">
              <a:buFont typeface="Wingdings" pitchFamily="2" charset="2"/>
              <a:buChar char="§"/>
            </a:pPr>
            <a:r>
              <a:rPr lang="el-GR" sz="2200" dirty="0">
                <a:latin typeface="Conduit ITC Hel Light" pitchFamily="2" charset="0"/>
              </a:rPr>
              <a:t>Πρόκειται για μια γλώσσα σήμανσης αρκετά ευέλικτη</a:t>
            </a:r>
            <a:r>
              <a:rPr lang="en-US" sz="2200" dirty="0">
                <a:latin typeface="Conduit ITC Hel Light" pitchFamily="2" charset="0"/>
              </a:rPr>
              <a:t> </a:t>
            </a:r>
            <a:r>
              <a:rPr lang="el-GR" sz="2200" dirty="0">
                <a:latin typeface="Conduit ITC Hel Light" pitchFamily="2" charset="0"/>
              </a:rPr>
              <a:t>και ισχυρή για την </a:t>
            </a:r>
            <a:r>
              <a:rPr lang="el-GR" sz="2200" b="1" dirty="0">
                <a:latin typeface="Conduit ITC Hel Light" pitchFamily="2" charset="0"/>
              </a:rPr>
              <a:t>αναπαράσταση ιεραρχικών σχέσεων</a:t>
            </a:r>
            <a:r>
              <a:rPr lang="el-GR" sz="2200" dirty="0">
                <a:latin typeface="Conduit ITC Hel Light" pitchFamily="2" charset="0"/>
              </a:rPr>
              <a:t> (</a:t>
            </a:r>
            <a:r>
              <a:rPr lang="el-GR" sz="2200" dirty="0" err="1">
                <a:latin typeface="Conduit ITC Hel Light" pitchFamily="2" charset="0"/>
              </a:rPr>
              <a:t>hierarchical</a:t>
            </a:r>
            <a:r>
              <a:rPr lang="el-GR" sz="2200" dirty="0">
                <a:latin typeface="Conduit ITC Hel Light" pitchFamily="2" charset="0"/>
              </a:rPr>
              <a:t> </a:t>
            </a:r>
            <a:r>
              <a:rPr lang="el-GR" sz="2200" dirty="0" err="1">
                <a:latin typeface="Conduit ITC Hel Light" pitchFamily="2" charset="0"/>
              </a:rPr>
              <a:t>relationships</a:t>
            </a:r>
            <a:r>
              <a:rPr lang="el-GR" sz="2200" dirty="0">
                <a:latin typeface="Conduit ITC Hel Light" pitchFamily="2" charset="0"/>
              </a:rPr>
              <a:t>), κάτι αρκετά κοινότυπο στη</a:t>
            </a:r>
            <a:r>
              <a:rPr lang="en-US" sz="2200" dirty="0">
                <a:latin typeface="Conduit ITC Hel Light" pitchFamily="2" charset="0"/>
              </a:rPr>
              <a:t> </a:t>
            </a:r>
            <a:r>
              <a:rPr lang="el-GR" sz="2200" dirty="0">
                <a:latin typeface="Conduit ITC Hel Light" pitchFamily="2" charset="0"/>
              </a:rPr>
              <a:t>μελέτη βιολογικών δεδομένων. </a:t>
            </a:r>
            <a:endParaRPr lang="en-US" sz="2200" dirty="0">
              <a:latin typeface="Conduit ITC Hel Light" pitchFamily="2" charset="0"/>
            </a:endParaRPr>
          </a:p>
          <a:p>
            <a:pPr marL="285750" indent="-285750" algn="just">
              <a:buFont typeface="Wingdings" pitchFamily="2" charset="2"/>
              <a:buChar char="§"/>
            </a:pPr>
            <a:r>
              <a:rPr lang="el-GR" sz="2200" dirty="0">
                <a:latin typeface="Conduit ITC Hel Light" pitchFamily="2" charset="0"/>
              </a:rPr>
              <a:t>Στη συγκεκριμένη εργασία θα δοθεί βάση στους </a:t>
            </a:r>
            <a:r>
              <a:rPr lang="el-GR" sz="2200" b="1" dirty="0">
                <a:latin typeface="Conduit ITC Hel Light" pitchFamily="2" charset="0"/>
              </a:rPr>
              <a:t>τρόπους αναπαράστασης βιολογικής πληροφορίας με τη</a:t>
            </a:r>
            <a:r>
              <a:rPr lang="en-US" sz="2200" b="1" dirty="0">
                <a:latin typeface="Conduit ITC Hel Light" pitchFamily="2" charset="0"/>
              </a:rPr>
              <a:t> </a:t>
            </a:r>
            <a:r>
              <a:rPr lang="el-GR" sz="2200" b="1" dirty="0">
                <a:latin typeface="Conduit ITC Hel Light" pitchFamily="2" charset="0"/>
              </a:rPr>
              <a:t>χρήση XML-</a:t>
            </a:r>
            <a:r>
              <a:rPr lang="el-GR" sz="2200" b="1" dirty="0" err="1">
                <a:latin typeface="Conduit ITC Hel Light" pitchFamily="2" charset="0"/>
              </a:rPr>
              <a:t>based</a:t>
            </a:r>
            <a:r>
              <a:rPr lang="el-GR" sz="2200" b="1" dirty="0">
                <a:latin typeface="Conduit ITC Hel Light" pitchFamily="2" charset="0"/>
              </a:rPr>
              <a:t> γλωσσών</a:t>
            </a:r>
            <a:r>
              <a:rPr lang="el-GR" sz="2200" dirty="0">
                <a:latin typeface="Conduit ITC Hel Light" pitchFamily="2" charset="0"/>
              </a:rPr>
              <a:t>, τα συστήματα που γίνεται αποθήκευση και μεταφορά αυτής της πληροφορίας, ο</a:t>
            </a:r>
            <a:r>
              <a:rPr lang="en-US" sz="2200" dirty="0">
                <a:latin typeface="Conduit ITC Hel Light" pitchFamily="2" charset="0"/>
              </a:rPr>
              <a:t> </a:t>
            </a:r>
            <a:r>
              <a:rPr lang="el-GR" sz="2200" dirty="0">
                <a:latin typeface="Conduit ITC Hel Light" pitchFamily="2" charset="0"/>
              </a:rPr>
              <a:t>τρόπος που είναι δομημένη, πώς μπορεί να επιτευχθεί ομογένεια λόγω των διαφορετικών πηγών πληροφορίας</a:t>
            </a:r>
            <a:r>
              <a:rPr lang="en-US" sz="2200" dirty="0">
                <a:latin typeface="Conduit ITC Hel Light" pitchFamily="2" charset="0"/>
              </a:rPr>
              <a:t> </a:t>
            </a:r>
            <a:r>
              <a:rPr lang="el-GR" sz="2200" dirty="0">
                <a:latin typeface="Conduit ITC Hel Light" pitchFamily="2" charset="0"/>
              </a:rPr>
              <a:t>που οδηγεί σε αρχεία διαφορετικού τύπου μορφολογίας, κ.α.</a:t>
            </a:r>
          </a:p>
        </p:txBody>
      </p:sp>
    </p:spTree>
    <p:extLst>
      <p:ext uri="{BB962C8B-B14F-4D97-AF65-F5344CB8AC3E}">
        <p14:creationId xmlns:p14="http://schemas.microsoft.com/office/powerpoint/2010/main" val="38891244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186582907"/>
              </p:ext>
            </p:extLst>
          </p:nvPr>
        </p:nvGraphicFramePr>
        <p:xfrm>
          <a:off x="376456" y="397948"/>
          <a:ext cx="2520000" cy="432000"/>
        </p:xfrm>
        <a:graphic>
          <a:graphicData uri="http://schemas.openxmlformats.org/drawingml/2006/table">
            <a:tbl>
              <a:tblPr firstRow="1" firstCol="1" bandRow="1">
                <a:tableStyleId>{5C22544A-7EE6-4342-B048-85BDC9FD1C3A}</a:tableStyleId>
              </a:tblPr>
              <a:tblGrid>
                <a:gridCol w="720000">
                  <a:extLst>
                    <a:ext uri="{9D8B030D-6E8A-4147-A177-3AD203B41FA5}">
                      <a16:colId xmlns:a16="http://schemas.microsoft.com/office/drawing/2014/main" val="978038034"/>
                    </a:ext>
                  </a:extLst>
                </a:gridCol>
                <a:gridCol w="18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spc="50" dirty="0">
                          <a:solidFill>
                            <a:schemeClr val="bg1"/>
                          </a:solidFill>
                          <a:effectLst/>
                          <a:latin typeface="CF Din Cond" pitchFamily="2" charset="0"/>
                          <a:ea typeface="MS Mincho" panose="02020609040205080304" pitchFamily="49" charset="-128"/>
                          <a:cs typeface="Times New Roman" panose="02020603050405020304" pitchFamily="18" charset="0"/>
                        </a:rPr>
                        <a:t>2.</a:t>
                      </a:r>
                      <a:r>
                        <a:rPr lang="el-GR" sz="2400" b="0" spc="50" dirty="0">
                          <a:solidFill>
                            <a:schemeClr val="bg1"/>
                          </a:solidFill>
                          <a:effectLst/>
                          <a:latin typeface="CF Din Cond" pitchFamily="2" charset="0"/>
                          <a:ea typeface="MS Mincho" panose="02020609040205080304" pitchFamily="49" charset="-128"/>
                          <a:cs typeface="Times New Roman" panose="02020603050405020304" pitchFamily="18" charset="0"/>
                        </a:rPr>
                        <a:t>2</a:t>
                      </a:r>
                      <a:endParaRPr lang="el-GR" sz="2400" b="0" dirty="0">
                        <a:solidFill>
                          <a:schemeClr val="bg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EDAM</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462213"/>
          </a:xfrm>
          <a:prstGeom prst="rect">
            <a:avLst/>
          </a:prstGeom>
          <a:noFill/>
        </p:spPr>
        <p:txBody>
          <a:bodyPr wrap="square" rtlCol="0" anchor="t">
            <a:spAutoFit/>
          </a:bodyPr>
          <a:lstStyle/>
          <a:p>
            <a:pPr marL="285750" indent="-285750" algn="just">
              <a:buFont typeface="Wingdings" pitchFamily="2" charset="2"/>
              <a:buChar char="§"/>
            </a:pPr>
            <a:r>
              <a:rPr lang="el-GR" sz="2200" dirty="0"/>
              <a:t>Το άρθρο ”</a:t>
            </a:r>
            <a:r>
              <a:rPr lang="el-GR" sz="2200" b="1" dirty="0"/>
              <a:t>EDAM: </a:t>
            </a:r>
            <a:r>
              <a:rPr lang="el-GR" sz="2200" b="1" dirty="0" err="1"/>
              <a:t>An</a:t>
            </a:r>
            <a:r>
              <a:rPr lang="el-GR" sz="2200" b="1" dirty="0"/>
              <a:t> </a:t>
            </a:r>
            <a:r>
              <a:rPr lang="el-GR" sz="2200" b="1" dirty="0" err="1"/>
              <a:t>ontology</a:t>
            </a:r>
            <a:r>
              <a:rPr lang="el-GR" sz="2200" b="1" dirty="0"/>
              <a:t> of </a:t>
            </a:r>
            <a:r>
              <a:rPr lang="el-GR" sz="2200" b="1" dirty="0" err="1"/>
              <a:t>bioinformatics</a:t>
            </a:r>
            <a:r>
              <a:rPr lang="el-GR" sz="2200" b="1" dirty="0"/>
              <a:t> </a:t>
            </a:r>
            <a:r>
              <a:rPr lang="el-GR" sz="2200" b="1" dirty="0" err="1"/>
              <a:t>operations</a:t>
            </a:r>
            <a:r>
              <a:rPr lang="el-GR" sz="2200" b="1" dirty="0"/>
              <a:t>, </a:t>
            </a:r>
            <a:r>
              <a:rPr lang="el-GR" sz="2200" b="1" dirty="0" err="1"/>
              <a:t>types</a:t>
            </a:r>
            <a:r>
              <a:rPr lang="el-GR" sz="2200" b="1" dirty="0"/>
              <a:t> of </a:t>
            </a:r>
            <a:r>
              <a:rPr lang="el-GR" sz="2200" b="1" dirty="0" err="1"/>
              <a:t>data</a:t>
            </a:r>
            <a:r>
              <a:rPr lang="el-GR" sz="2200" b="1" dirty="0"/>
              <a:t> and </a:t>
            </a:r>
            <a:r>
              <a:rPr lang="el-GR" sz="2200" b="1" dirty="0" err="1"/>
              <a:t>identifiers</a:t>
            </a:r>
            <a:r>
              <a:rPr lang="el-GR" sz="2200" b="1" dirty="0"/>
              <a:t>, </a:t>
            </a:r>
            <a:r>
              <a:rPr lang="el-GR" sz="2200" b="1" dirty="0" err="1"/>
              <a:t>topics</a:t>
            </a:r>
            <a:r>
              <a:rPr lang="el-GR" sz="2200" b="1" dirty="0"/>
              <a:t> and </a:t>
            </a:r>
            <a:r>
              <a:rPr lang="el-GR" sz="2200" b="1" dirty="0" err="1"/>
              <a:t>formats</a:t>
            </a:r>
            <a:r>
              <a:rPr lang="el-GR" sz="2200" dirty="0"/>
              <a:t>” των </a:t>
            </a:r>
            <a:r>
              <a:rPr lang="el-GR" sz="2200" dirty="0" err="1"/>
              <a:t>Ison</a:t>
            </a:r>
            <a:r>
              <a:rPr lang="el-GR" sz="2200" dirty="0"/>
              <a:t>, </a:t>
            </a:r>
            <a:r>
              <a:rPr lang="el-GR" sz="2200" dirty="0" err="1"/>
              <a:t>Kalas</a:t>
            </a:r>
            <a:r>
              <a:rPr lang="el-GR" sz="2200" dirty="0"/>
              <a:t>, </a:t>
            </a:r>
            <a:r>
              <a:rPr lang="el-GR" sz="2200" dirty="0" err="1"/>
              <a:t>Jonassen</a:t>
            </a:r>
            <a:r>
              <a:rPr lang="el-GR" sz="2200" dirty="0"/>
              <a:t> κ.α. πραγματεύεται την οντολογία EDAM, μια οντολογία που έχει σχεδιαστεί για την </a:t>
            </a:r>
            <a:r>
              <a:rPr lang="el-GR" sz="2200" dirty="0" err="1"/>
              <a:t>κατηγοροποίηση</a:t>
            </a:r>
            <a:r>
              <a:rPr lang="el-GR" sz="2200" dirty="0"/>
              <a:t> πράξεων και τύπων δεδομένων στην </a:t>
            </a:r>
            <a:r>
              <a:rPr lang="el-GR" sz="2200" dirty="0" err="1"/>
              <a:t>βιοπληροφορική</a:t>
            </a:r>
            <a:r>
              <a:rPr lang="el-GR" sz="2200" dirty="0"/>
              <a:t>.</a:t>
            </a:r>
          </a:p>
          <a:p>
            <a:pPr marL="285750" indent="-285750" algn="just">
              <a:buFont typeface="Wingdings" pitchFamily="2" charset="2"/>
              <a:buChar char="§"/>
            </a:pPr>
            <a:r>
              <a:rPr lang="el-GR" sz="2200" dirty="0"/>
              <a:t>Η EDAM (EMBRACE </a:t>
            </a:r>
            <a:r>
              <a:rPr lang="el-GR" sz="2200" dirty="0" err="1"/>
              <a:t>Data</a:t>
            </a:r>
            <a:r>
              <a:rPr lang="el-GR" sz="2200" dirty="0"/>
              <a:t> and </a:t>
            </a:r>
            <a:r>
              <a:rPr lang="el-GR" sz="2200" dirty="0" err="1"/>
              <a:t>Models</a:t>
            </a:r>
            <a:r>
              <a:rPr lang="el-GR" sz="2200" dirty="0"/>
              <a:t>) είναι μια οντολογία από έννοιες που είναι διαδεδομένες στην ανάλυση </a:t>
            </a:r>
            <a:r>
              <a:rPr lang="el-GR" sz="2200" dirty="0" err="1"/>
              <a:t>βιοεπιστημονικών</a:t>
            </a:r>
            <a:r>
              <a:rPr lang="el-GR" sz="2200" dirty="0"/>
              <a:t> δεδομένων, περιλαμβάνει πράξεις (</a:t>
            </a:r>
            <a:r>
              <a:rPr lang="el-GR" sz="2200" dirty="0" err="1"/>
              <a:t>operations</a:t>
            </a:r>
            <a:r>
              <a:rPr lang="el-GR" sz="2200" dirty="0"/>
              <a:t>), τύπους δεδομένων (</a:t>
            </a:r>
            <a:r>
              <a:rPr lang="el-GR" sz="2200" dirty="0" err="1"/>
              <a:t>data</a:t>
            </a:r>
            <a:r>
              <a:rPr lang="el-GR" sz="2200" dirty="0"/>
              <a:t> </a:t>
            </a:r>
            <a:r>
              <a:rPr lang="el-GR" sz="2200" dirty="0" err="1"/>
              <a:t>types</a:t>
            </a:r>
            <a:r>
              <a:rPr lang="el-GR" sz="2200" dirty="0"/>
              <a:t>), </a:t>
            </a:r>
            <a:r>
              <a:rPr lang="el-GR" sz="2200" dirty="0" err="1"/>
              <a:t>data</a:t>
            </a:r>
            <a:r>
              <a:rPr lang="el-GR" sz="2200" dirty="0"/>
              <a:t> </a:t>
            </a:r>
            <a:r>
              <a:rPr lang="el-GR" sz="2200" dirty="0" err="1"/>
              <a:t>identifiers</a:t>
            </a:r>
            <a:r>
              <a:rPr lang="el-GR" sz="2200" dirty="0"/>
              <a:t> και </a:t>
            </a:r>
            <a:r>
              <a:rPr lang="el-GR" sz="2200" dirty="0" err="1"/>
              <a:t>data</a:t>
            </a:r>
            <a:r>
              <a:rPr lang="el-GR" sz="2200" dirty="0"/>
              <a:t> </a:t>
            </a:r>
            <a:r>
              <a:rPr lang="el-GR" sz="2200" dirty="0" err="1"/>
              <a:t>formats</a:t>
            </a:r>
            <a:r>
              <a:rPr lang="el-GR" sz="2200" dirty="0"/>
              <a:t>, όπως επίσης και συνώνυμα, συναφείς όρους, ορισμούς και άλλες πληροφορίες, όλα </a:t>
            </a:r>
            <a:r>
              <a:rPr lang="el-GR" sz="2200" b="1" dirty="0"/>
              <a:t>οργανωμένα με ιεραρχικό τρόπο</a:t>
            </a:r>
            <a:r>
              <a:rPr lang="el-GR" sz="2200" dirty="0"/>
              <a:t>.</a:t>
            </a:r>
            <a:endParaRPr lang="el-GR" sz="2200" dirty="0">
              <a:latin typeface="Conduit ITC Hel Light" pitchFamily="2" charset="0"/>
            </a:endParaRPr>
          </a:p>
        </p:txBody>
      </p:sp>
    </p:spTree>
    <p:extLst>
      <p:ext uri="{BB962C8B-B14F-4D97-AF65-F5344CB8AC3E}">
        <p14:creationId xmlns:p14="http://schemas.microsoft.com/office/powerpoint/2010/main" val="203550860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486909516"/>
              </p:ext>
            </p:extLst>
          </p:nvPr>
        </p:nvGraphicFramePr>
        <p:xfrm>
          <a:off x="376455" y="397948"/>
          <a:ext cx="7241314"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Τι είναι η οντολογία;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800767"/>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Γενικά οντολογία είναι μια επίσημη αναπαράσταση γνώσης σε ένα συγκεκριμένο πεδίο.</a:t>
            </a:r>
          </a:p>
          <a:p>
            <a:pPr marL="342900" indent="-342900" algn="just">
              <a:buFont typeface="Wingdings" panose="05000000000000000000" pitchFamily="2" charset="2"/>
              <a:buChar char="§"/>
            </a:pPr>
            <a:r>
              <a:rPr lang="el-GR" sz="2200" dirty="0"/>
              <a:t>Ορίζει ένα </a:t>
            </a:r>
            <a:r>
              <a:rPr lang="el-GR" sz="2200" b="1" dirty="0"/>
              <a:t>σύνολο εννοιών και κανόνων </a:t>
            </a:r>
            <a:r>
              <a:rPr lang="el-GR" sz="2200" dirty="0"/>
              <a:t>όπως επίσης και </a:t>
            </a:r>
            <a:r>
              <a:rPr lang="el-GR" sz="2200" b="1" dirty="0"/>
              <a:t>τις μεταξύ τους σχέσεις </a:t>
            </a:r>
            <a:r>
              <a:rPr lang="el-GR" sz="2200" dirty="0"/>
              <a:t>σε ένα δομημένο </a:t>
            </a:r>
            <a:r>
              <a:rPr lang="el-GR" sz="2200" dirty="0" err="1"/>
              <a:t>format</a:t>
            </a:r>
            <a:r>
              <a:rPr lang="el-GR" sz="2200" dirty="0"/>
              <a:t> που μπορεί να διαβαστεί εύκολα και από της μηχανές.</a:t>
            </a:r>
          </a:p>
          <a:p>
            <a:pPr marL="342900" indent="-342900" algn="just">
              <a:buFont typeface="Wingdings" panose="05000000000000000000" pitchFamily="2" charset="2"/>
              <a:buChar char="§"/>
            </a:pPr>
            <a:r>
              <a:rPr lang="el-GR" sz="2200" dirty="0"/>
              <a:t>Υπάρχει </a:t>
            </a:r>
            <a:r>
              <a:rPr lang="el-GR" sz="2200" b="1" dirty="0"/>
              <a:t>ιεράρχηση</a:t>
            </a:r>
            <a:r>
              <a:rPr lang="el-GR" sz="2200" dirty="0"/>
              <a:t> στις έννοιες μέσω της δημιουργίας </a:t>
            </a:r>
            <a:r>
              <a:rPr lang="el-GR" sz="2200" b="1" dirty="0"/>
              <a:t>κλάσεων</a:t>
            </a:r>
            <a:r>
              <a:rPr lang="el-GR" sz="2200" dirty="0"/>
              <a:t>, </a:t>
            </a:r>
            <a:r>
              <a:rPr lang="el-GR" sz="2200" b="1" dirty="0"/>
              <a:t>ιδιότητες</a:t>
            </a:r>
            <a:r>
              <a:rPr lang="el-GR" sz="2200" dirty="0"/>
              <a:t> (</a:t>
            </a:r>
            <a:r>
              <a:rPr lang="el-GR" sz="2200" dirty="0" err="1"/>
              <a:t>attributes</a:t>
            </a:r>
            <a:r>
              <a:rPr lang="el-GR" sz="2200" dirty="0"/>
              <a:t>) από αυτές τις έννοιες, </a:t>
            </a:r>
            <a:r>
              <a:rPr lang="el-GR" sz="2200" b="1" dirty="0"/>
              <a:t>σχέσεις</a:t>
            </a:r>
            <a:r>
              <a:rPr lang="el-GR" sz="2200" dirty="0"/>
              <a:t> (</a:t>
            </a:r>
            <a:r>
              <a:rPr lang="el-GR" sz="2200" dirty="0" err="1"/>
              <a:t>relationships</a:t>
            </a:r>
            <a:r>
              <a:rPr lang="el-GR" sz="2200" dirty="0"/>
              <a:t>) μεταξύ τους όπως επίσης και </a:t>
            </a:r>
            <a:r>
              <a:rPr lang="el-GR" sz="2200" b="1" dirty="0"/>
              <a:t>παραδείγματα</a:t>
            </a:r>
            <a:r>
              <a:rPr lang="el-GR" sz="2200" dirty="0"/>
              <a:t> (</a:t>
            </a:r>
            <a:r>
              <a:rPr lang="el-GR" sz="2200" dirty="0" err="1"/>
              <a:t>instances</a:t>
            </a:r>
            <a:r>
              <a:rPr lang="el-GR" sz="2200" dirty="0"/>
              <a:t>) από τις έννοιες.</a:t>
            </a:r>
          </a:p>
          <a:p>
            <a:pPr marL="342900" indent="-342900" algn="just">
              <a:buFont typeface="Wingdings" panose="05000000000000000000" pitchFamily="2" charset="2"/>
              <a:buChar char="§"/>
            </a:pPr>
            <a:r>
              <a:rPr lang="el-GR" sz="2200" dirty="0"/>
              <a:t>Μια οντολογία αναπαρίσταται σε γλώσσες σήμανσης όπως η OWL (Web </a:t>
            </a:r>
            <a:r>
              <a:rPr lang="el-GR" sz="2200" dirty="0" err="1"/>
              <a:t>Ontology</a:t>
            </a:r>
            <a:r>
              <a:rPr lang="el-GR" sz="2200" dirty="0"/>
              <a:t> </a:t>
            </a:r>
            <a:r>
              <a:rPr lang="el-GR" sz="2200" dirty="0" err="1"/>
              <a:t>Language</a:t>
            </a:r>
            <a:r>
              <a:rPr lang="el-GR" sz="2200" dirty="0"/>
              <a:t>) ή RDF (</a:t>
            </a:r>
            <a:r>
              <a:rPr lang="el-GR" sz="2200" dirty="0" err="1"/>
              <a:t>Resource</a:t>
            </a:r>
            <a:r>
              <a:rPr lang="el-GR" sz="2200" dirty="0"/>
              <a:t> </a:t>
            </a:r>
            <a:r>
              <a:rPr lang="el-GR" sz="2200" dirty="0" err="1"/>
              <a:t>Description</a:t>
            </a:r>
            <a:r>
              <a:rPr lang="el-GR" sz="2200" dirty="0"/>
              <a:t> </a:t>
            </a:r>
            <a:r>
              <a:rPr lang="el-GR" sz="2200" dirty="0" err="1"/>
              <a:t>Framework</a:t>
            </a:r>
            <a:r>
              <a:rPr lang="el-GR" sz="2200" dirty="0"/>
              <a:t> XML), γλώσσες που έχουν βασιστεί πάνω στην XML.</a:t>
            </a:r>
            <a:endParaRPr lang="el-GR" sz="2200" dirty="0">
              <a:latin typeface="Conduit ITC Hel Light" pitchFamily="2" charset="0"/>
            </a:endParaRPr>
          </a:p>
        </p:txBody>
      </p:sp>
    </p:spTree>
    <p:extLst>
      <p:ext uri="{BB962C8B-B14F-4D97-AF65-F5344CB8AC3E}">
        <p14:creationId xmlns:p14="http://schemas.microsoft.com/office/powerpoint/2010/main" val="298450893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704926645"/>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2.2</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Πώς δημιουργήθηκε η ανάγκη για να δημιουργηθεί η οντολογία EDAM;</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785104"/>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Σε μια εποχή ταχείας ανάπτυξης της βιολογίας και της πληροφορικής με αποτέλεσμα την αύξηση των πληροφοριακών αναγκών, μέχρι πρότινος </a:t>
            </a:r>
            <a:r>
              <a:rPr lang="el-GR" sz="2200" b="1" dirty="0"/>
              <a:t>δεν υπήρχε μια ολοκληρωμένη οντολογία </a:t>
            </a:r>
            <a:r>
              <a:rPr lang="el-GR" sz="2200" dirty="0"/>
              <a:t>με σωστές ταξινομημένες πληροφορίες κατά ένα τρόπο </a:t>
            </a:r>
            <a:r>
              <a:rPr lang="el-GR" sz="2200" b="1" dirty="0"/>
              <a:t>που να υποστηρίζονται πράξεις μεγάλης κλίμακας</a:t>
            </a:r>
            <a:r>
              <a:rPr lang="el-GR" sz="2200" dirty="0"/>
              <a:t>.</a:t>
            </a:r>
          </a:p>
          <a:p>
            <a:pPr marL="342900" indent="-342900" algn="just">
              <a:buFont typeface="Wingdings" panose="05000000000000000000" pitchFamily="2" charset="2"/>
              <a:buChar char="§"/>
            </a:pPr>
            <a:r>
              <a:rPr lang="el-GR" sz="2200" dirty="0"/>
              <a:t>Τα λεξικά και οι οντολογίες που είχαν δημιουργηθεί ως τότε δεν κάλυπταν πλήρως τις ανάγκες που απαιτούσε η επιστήμη της </a:t>
            </a:r>
            <a:r>
              <a:rPr lang="el-GR" sz="2200" dirty="0" err="1"/>
              <a:t>βιοπληροφορικής</a:t>
            </a:r>
            <a:r>
              <a:rPr lang="el-GR" sz="2200" dirty="0"/>
              <a:t>.</a:t>
            </a:r>
            <a:endParaRPr lang="el-GR" sz="2200" dirty="0">
              <a:latin typeface="Conduit ITC Hel Light" pitchFamily="2" charset="0"/>
            </a:endParaRPr>
          </a:p>
        </p:txBody>
      </p:sp>
    </p:spTree>
    <p:extLst>
      <p:ext uri="{BB962C8B-B14F-4D97-AF65-F5344CB8AC3E}">
        <p14:creationId xmlns:p14="http://schemas.microsoft.com/office/powerpoint/2010/main" val="196317205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163267848"/>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2.3</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Τι προσφέρει η οντολογία EDAM;</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462213"/>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Η οντολογία EDAM σχεδιάστηκε με γνώμονα να είναι σχετική με τις προβλεπόμενες εφαρμογές της στη </a:t>
            </a:r>
            <a:r>
              <a:rPr lang="el-GR" sz="2200" dirty="0" err="1"/>
              <a:t>βιοπληροφορική</a:t>
            </a:r>
            <a:r>
              <a:rPr lang="el-GR" sz="2200" dirty="0"/>
              <a:t>.</a:t>
            </a:r>
          </a:p>
          <a:p>
            <a:pPr marL="342900" indent="-342900" algn="just">
              <a:buFont typeface="Wingdings" panose="05000000000000000000" pitchFamily="2" charset="2"/>
              <a:buChar char="§"/>
            </a:pPr>
            <a:r>
              <a:rPr lang="el-GR" sz="2200" dirty="0"/>
              <a:t>Για να επιτευχθεί αυτό, μελετήθηκαν οι υπάρχουσες οντολογίες και εργαλεία (</a:t>
            </a:r>
            <a:r>
              <a:rPr lang="el-GR" sz="2200" dirty="0" err="1"/>
              <a:t>myGrid</a:t>
            </a:r>
            <a:r>
              <a:rPr lang="el-GR" sz="2200" dirty="0"/>
              <a:t> </a:t>
            </a:r>
            <a:r>
              <a:rPr lang="el-GR" sz="2200" dirty="0" err="1"/>
              <a:t>ontology</a:t>
            </a:r>
            <a:r>
              <a:rPr lang="el-GR" sz="2200" dirty="0"/>
              <a:t> (2007), εργαλεία από την EMBRACE, </a:t>
            </a:r>
            <a:r>
              <a:rPr lang="el-GR" sz="2200" dirty="0" err="1"/>
              <a:t>BioMoby</a:t>
            </a:r>
            <a:r>
              <a:rPr lang="el-GR" sz="2200" dirty="0"/>
              <a:t> </a:t>
            </a:r>
            <a:r>
              <a:rPr lang="el-GR" sz="2200" dirty="0" err="1"/>
              <a:t>Object</a:t>
            </a:r>
            <a:r>
              <a:rPr lang="el-GR" sz="2200" dirty="0"/>
              <a:t> </a:t>
            </a:r>
            <a:r>
              <a:rPr lang="el-GR" sz="2200" dirty="0" err="1"/>
              <a:t>Ontology</a:t>
            </a:r>
            <a:r>
              <a:rPr lang="el-GR" sz="2200" dirty="0"/>
              <a:t> (2001)).</a:t>
            </a:r>
          </a:p>
          <a:p>
            <a:pPr marL="342900" indent="-342900" algn="just">
              <a:buFont typeface="Wingdings" panose="05000000000000000000" pitchFamily="2" charset="2"/>
              <a:buChar char="§"/>
            </a:pPr>
            <a:r>
              <a:rPr lang="el-GR" sz="2200" dirty="0"/>
              <a:t>Ακολουθούνται αρχές όπως η λογική συνέπεια (να μην υπάρχουν αντιφάσεις στην οντολογία), σαφές σημασιολογικό πεδίο (είναι καθορισμένα τα όρια του τι καλύπτει) όπως επίσης και η δυνατότητα για μελλοντικές προεκτάσεις. </a:t>
            </a:r>
            <a:endParaRPr lang="el-GR" sz="2200" dirty="0">
              <a:latin typeface="Conduit ITC Hel Light" pitchFamily="2" charset="0"/>
            </a:endParaRPr>
          </a:p>
        </p:txBody>
      </p:sp>
    </p:spTree>
    <p:extLst>
      <p:ext uri="{BB962C8B-B14F-4D97-AF65-F5344CB8AC3E}">
        <p14:creationId xmlns:p14="http://schemas.microsoft.com/office/powerpoint/2010/main" val="40418390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006841098"/>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2.4</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Υλοποίηση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EDAM</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13932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Η οντολογία χρησιμοποιεί </a:t>
            </a:r>
            <a:r>
              <a:rPr lang="el-GR" sz="2200" dirty="0" err="1"/>
              <a:t>URIs</a:t>
            </a:r>
            <a:r>
              <a:rPr lang="el-GR" sz="2200" dirty="0"/>
              <a:t> (</a:t>
            </a:r>
            <a:r>
              <a:rPr lang="el-GR" sz="2200" dirty="0" err="1"/>
              <a:t>Uniform</a:t>
            </a:r>
            <a:r>
              <a:rPr lang="el-GR" sz="2200" dirty="0"/>
              <a:t> </a:t>
            </a:r>
            <a:r>
              <a:rPr lang="el-GR" sz="2200" dirty="0" err="1"/>
              <a:t>Resource</a:t>
            </a:r>
            <a:r>
              <a:rPr lang="el-GR" sz="2200" dirty="0"/>
              <a:t> </a:t>
            </a:r>
            <a:r>
              <a:rPr lang="el-GR" sz="2200" dirty="0" err="1"/>
              <a:t>Identifiers</a:t>
            </a:r>
            <a:r>
              <a:rPr lang="el-GR" sz="2200" dirty="0"/>
              <a:t>) για τη μοναδική αναπαράσταση των εννοιών της, με τη μορφή: </a:t>
            </a:r>
            <a:r>
              <a:rPr lang="el-GR" sz="1700" dirty="0">
                <a:latin typeface="Courier New" panose="02070309020205020404" pitchFamily="49" charset="0"/>
                <a:cs typeface="Courier New" panose="02070309020205020404" pitchFamily="49" charset="0"/>
              </a:rPr>
              <a:t>http://e-damontology.org/</a:t>
            </a:r>
            <a:r>
              <a:rPr lang="en-US" sz="1700" dirty="0">
                <a:latin typeface="Courier New" panose="02070309020205020404" pitchFamily="49" charset="0"/>
                <a:cs typeface="Courier New" panose="02070309020205020404" pitchFamily="49" charset="0"/>
              </a:rPr>
              <a:t>&lt;subontology&gt;_&lt;</a:t>
            </a:r>
            <a:r>
              <a:rPr lang="en-US" sz="1700" dirty="0" err="1">
                <a:latin typeface="Courier New" panose="02070309020205020404" pitchFamily="49" charset="0"/>
                <a:cs typeface="Courier New" panose="02070309020205020404" pitchFamily="49" charset="0"/>
              </a:rPr>
              <a:t>localId</a:t>
            </a:r>
            <a:r>
              <a:rPr lang="en-US" sz="1700" dirty="0"/>
              <a:t>&gt;</a:t>
            </a:r>
            <a:r>
              <a:rPr lang="en-US" sz="2200" dirty="0"/>
              <a:t>.</a:t>
            </a:r>
            <a:endParaRPr lang="el-GR" sz="2200" dirty="0"/>
          </a:p>
          <a:p>
            <a:pPr marL="342900" indent="-342900" algn="just">
              <a:buFont typeface="Wingdings" panose="05000000000000000000" pitchFamily="2" charset="2"/>
              <a:buChar char="§"/>
            </a:pPr>
            <a:r>
              <a:rPr lang="el-GR" sz="2200" dirty="0"/>
              <a:t>Υπάρχουν τέσσερις διαφορετικές </a:t>
            </a:r>
            <a:r>
              <a:rPr lang="el-GR" sz="2200" dirty="0" err="1"/>
              <a:t>υποοντολογίες</a:t>
            </a:r>
            <a:r>
              <a:rPr lang="el-GR" sz="2200" dirty="0"/>
              <a:t>: </a:t>
            </a:r>
            <a:r>
              <a:rPr lang="el-GR" sz="2200" b="1" dirty="0"/>
              <a:t>Operation</a:t>
            </a:r>
            <a:r>
              <a:rPr lang="el-GR" sz="2200" dirty="0"/>
              <a:t> (συνάρτηση με εισόδους και εξόδους, πχ πρόβλεψη δομής RNA), </a:t>
            </a:r>
            <a:r>
              <a:rPr lang="el-GR" sz="2200" b="1" dirty="0" err="1"/>
              <a:t>Data</a:t>
            </a:r>
            <a:r>
              <a:rPr lang="el-GR" sz="2200" dirty="0"/>
              <a:t> (πληροφορία, πχ αλληλουχίες) και τη δική του </a:t>
            </a:r>
            <a:r>
              <a:rPr lang="el-GR" sz="2200" dirty="0" err="1"/>
              <a:t>υπακολουθία</a:t>
            </a:r>
            <a:r>
              <a:rPr lang="el-GR" sz="2200" dirty="0"/>
              <a:t> </a:t>
            </a:r>
            <a:r>
              <a:rPr lang="el-GR" sz="2200" b="1" dirty="0" err="1"/>
              <a:t>Identifier</a:t>
            </a:r>
            <a:r>
              <a:rPr lang="el-GR" sz="2200" dirty="0"/>
              <a:t>, </a:t>
            </a:r>
            <a:r>
              <a:rPr lang="el-GR" sz="2200" b="1" dirty="0" err="1"/>
              <a:t>Topic</a:t>
            </a:r>
            <a:r>
              <a:rPr lang="el-GR" sz="2200" dirty="0"/>
              <a:t> (περιγράφει κατηγορίες, πχ «Ανάλυση αλληλουχιών») και </a:t>
            </a:r>
            <a:r>
              <a:rPr lang="el-GR" sz="2200" b="1" dirty="0" err="1"/>
              <a:t>Format</a:t>
            </a:r>
            <a:r>
              <a:rPr lang="el-GR" sz="2200" dirty="0"/>
              <a:t> (μορφές δεδομένων, πχ FASTQ).</a:t>
            </a:r>
          </a:p>
          <a:p>
            <a:pPr marL="342900" indent="-342900" algn="just">
              <a:buFont typeface="Wingdings" panose="05000000000000000000" pitchFamily="2" charset="2"/>
              <a:buChar char="§"/>
            </a:pPr>
            <a:r>
              <a:rPr lang="el-GR" sz="2200" dirty="0"/>
              <a:t>Έτσι, η κλάση «</a:t>
            </a:r>
            <a:r>
              <a:rPr lang="el-GR" sz="2200" dirty="0" err="1"/>
              <a:t>Sequence</a:t>
            </a:r>
            <a:r>
              <a:rPr lang="el-GR" sz="2200" dirty="0"/>
              <a:t> </a:t>
            </a:r>
            <a:r>
              <a:rPr lang="el-GR" sz="2200" dirty="0" err="1"/>
              <a:t>record</a:t>
            </a:r>
            <a:r>
              <a:rPr lang="el-GR" sz="2200" dirty="0"/>
              <a:t>» για παράδειγμα αναπαρίσταται ως </a:t>
            </a:r>
            <a:r>
              <a:rPr lang="el-GR" sz="1700" dirty="0">
                <a:latin typeface="Courier New" panose="02070309020205020404" pitchFamily="49" charset="0"/>
                <a:cs typeface="Courier New" panose="02070309020205020404" pitchFamily="49" charset="0"/>
              </a:rPr>
              <a:t>http://edamontology.org/data_0849</a:t>
            </a:r>
            <a:r>
              <a:rPr lang="el-GR" sz="2200" dirty="0"/>
              <a:t>. Οι σχεσιακές σχέσεις και οι υπόλοιπες ιδιότητες ορίζονται με τη μορφή: </a:t>
            </a:r>
            <a:r>
              <a:rPr lang="el-GR" sz="1700" dirty="0">
                <a:latin typeface="Courier New" panose="02070309020205020404" pitchFamily="49" charset="0"/>
                <a:cs typeface="Courier New" panose="02070309020205020404" pitchFamily="49" charset="0"/>
              </a:rPr>
              <a:t>http://edamontology.org/</a:t>
            </a:r>
            <a:r>
              <a:rPr lang="en-US" sz="1700" dirty="0">
                <a:latin typeface="Courier New" panose="02070309020205020404" pitchFamily="49" charset="0"/>
                <a:cs typeface="Courier New" panose="02070309020205020404" pitchFamily="49" charset="0"/>
              </a:rPr>
              <a:t>&lt;id&gt;.</a:t>
            </a:r>
            <a:endParaRPr lang="el-GR"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977558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2.4</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Υλοποίηση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EDAM</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5" name="Εικόνα 4">
            <a:extLst>
              <a:ext uri="{FF2B5EF4-FFF2-40B4-BE49-F238E27FC236}">
                <a16:creationId xmlns:a16="http://schemas.microsoft.com/office/drawing/2014/main" id="{54BCAE5A-E475-C8E8-0562-2CFD5651CF6E}"/>
              </a:ext>
            </a:extLst>
          </p:cNvPr>
          <p:cNvPicPr>
            <a:picLocks noChangeAspect="1"/>
          </p:cNvPicPr>
          <p:nvPr/>
        </p:nvPicPr>
        <p:blipFill>
          <a:blip r:embed="rId2"/>
          <a:stretch>
            <a:fillRect/>
          </a:stretch>
        </p:blipFill>
        <p:spPr>
          <a:xfrm>
            <a:off x="3360190" y="1300712"/>
            <a:ext cx="5471619" cy="4256575"/>
          </a:xfrm>
          <a:prstGeom prst="rect">
            <a:avLst/>
          </a:prstGeom>
        </p:spPr>
      </p:pic>
    </p:spTree>
    <p:extLst>
      <p:ext uri="{BB962C8B-B14F-4D97-AF65-F5344CB8AC3E}">
        <p14:creationId xmlns:p14="http://schemas.microsoft.com/office/powerpoint/2010/main" val="336071235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689396560"/>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2.5</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Υλοποίηση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EDAM</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107996"/>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Η οντολογία EDAM χρησιμοποιεί δύο προσεγγίσεις για σημασιολογικό σχολιασμό (</a:t>
            </a:r>
            <a:r>
              <a:rPr lang="el-GR" sz="2200" dirty="0" err="1"/>
              <a:t>semantic</a:t>
            </a:r>
            <a:r>
              <a:rPr lang="el-GR" sz="2200" dirty="0"/>
              <a:t> </a:t>
            </a:r>
            <a:r>
              <a:rPr lang="el-GR" sz="2200" dirty="0" err="1"/>
              <a:t>annotation</a:t>
            </a:r>
            <a:r>
              <a:rPr lang="el-GR" sz="2200" dirty="0"/>
              <a:t>), τη διαδικασία κατά την οποία προσθέτουμε </a:t>
            </a:r>
            <a:r>
              <a:rPr lang="el-GR" sz="2200" dirty="0" err="1"/>
              <a:t>metadata</a:t>
            </a:r>
            <a:r>
              <a:rPr lang="el-GR" sz="2200" dirty="0"/>
              <a:t> στην πληροφορία με σκοπό την καλύτερη οργάνωση, αναζήτηση και ενσωμάτωση αυτής στις εφαρμογές μας:</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603584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950590709"/>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5</a:t>
                      </a: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1</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Τυποποίηση σχολιασμού</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785104"/>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Τα XML </a:t>
            </a:r>
            <a:r>
              <a:rPr lang="el-GR" sz="2200" dirty="0" err="1"/>
              <a:t>Schemas</a:t>
            </a:r>
            <a:r>
              <a:rPr lang="el-GR" sz="2200" dirty="0"/>
              <a:t> ή τα RDF έγγραφα περιέχουν συγκεκριμένο χώρο (περιγραφές, </a:t>
            </a:r>
            <a:r>
              <a:rPr lang="el-GR" sz="2200" dirty="0" err="1"/>
              <a:t>descriptions</a:t>
            </a:r>
            <a:r>
              <a:rPr lang="el-GR" sz="2200" dirty="0"/>
              <a:t>), στο οποίο μπορούν να προστεθούν τα σχόλια.</a:t>
            </a:r>
          </a:p>
          <a:p>
            <a:pPr marL="342900" indent="-342900" algn="just">
              <a:buFont typeface="Wingdings" panose="05000000000000000000" pitchFamily="2" charset="2"/>
              <a:buChar char="§"/>
            </a:pPr>
            <a:r>
              <a:rPr lang="el-GR" sz="2200" dirty="0"/>
              <a:t>Κατ’ αυτό τον τρόπο, τα σχόλια διαχειρίζονται από τα ίδια τα εργαλεία, είναι ανεξάρτητα, και δε χρειάζεται να </a:t>
            </a:r>
            <a:r>
              <a:rPr lang="el-GR" sz="2200" dirty="0" err="1"/>
              <a:t>επαναεγγραφούν</a:t>
            </a:r>
            <a:r>
              <a:rPr lang="el-GR" sz="2200" dirty="0"/>
              <a:t> όταν τα δεδομένα εισάγονται σε διαφορετικά </a:t>
            </a:r>
            <a:r>
              <a:rPr lang="el-GR" sz="2200" dirty="0" err="1"/>
              <a:t>frameworks</a:t>
            </a:r>
            <a:r>
              <a:rPr lang="el-GR" sz="2200" dirty="0"/>
              <a:t>, έχοντας ως αποτέλεσμα μεγαλύτερη συνοχή και αποτελεσματικότητα. </a:t>
            </a:r>
            <a:endParaRPr lang="el-GR" sz="2200" dirty="0">
              <a:latin typeface="Conduit ITC Hel Light" pitchFamily="2" charset="0"/>
            </a:endParaRPr>
          </a:p>
        </p:txBody>
      </p:sp>
      <p:graphicFrame>
        <p:nvGraphicFramePr>
          <p:cNvPr id="4" name="Πίνακας 3">
            <a:extLst>
              <a:ext uri="{FF2B5EF4-FFF2-40B4-BE49-F238E27FC236}">
                <a16:creationId xmlns:a16="http://schemas.microsoft.com/office/drawing/2014/main" id="{DD0D6317-6883-2C6B-08CA-0ACA5DF6160F}"/>
              </a:ext>
            </a:extLst>
          </p:cNvPr>
          <p:cNvGraphicFramePr>
            <a:graphicFrameLocks noGrp="1"/>
          </p:cNvGraphicFramePr>
          <p:nvPr>
            <p:extLst>
              <p:ext uri="{D42A27DB-BD31-4B8C-83A1-F6EECF244321}">
                <p14:modId xmlns:p14="http://schemas.microsoft.com/office/powerpoint/2010/main" val="424825908"/>
              </p:ext>
            </p:extLst>
          </p:nvPr>
        </p:nvGraphicFramePr>
        <p:xfrm>
          <a:off x="376455" y="3636804"/>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5</a:t>
                      </a: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Ξεχωριστοί κατάλογοι</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5" name="TextBox 4">
            <a:extLst>
              <a:ext uri="{FF2B5EF4-FFF2-40B4-BE49-F238E27FC236}">
                <a16:creationId xmlns:a16="http://schemas.microsoft.com/office/drawing/2014/main" id="{CDB4F58A-4145-BDBF-E7E6-F89891AF1D78}"/>
              </a:ext>
            </a:extLst>
          </p:cNvPr>
          <p:cNvSpPr txBox="1"/>
          <p:nvPr/>
        </p:nvSpPr>
        <p:spPr>
          <a:xfrm>
            <a:off x="682278" y="4318356"/>
            <a:ext cx="10797297" cy="76944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Εναλλακτικά, τα σχόλια μπορούν να αποθηκευτούν σε ξεχωριστούς καταλόγους, κάτι που επιτρέπει ευελιξία στη διαχείρισή τους.</a:t>
            </a:r>
            <a:endParaRPr lang="el-GR" sz="2200" dirty="0">
              <a:latin typeface="Conduit ITC Hel Light" pitchFamily="2" charset="0"/>
            </a:endParaRPr>
          </a:p>
        </p:txBody>
      </p:sp>
    </p:spTree>
    <p:extLst>
      <p:ext uri="{BB962C8B-B14F-4D97-AF65-F5344CB8AC3E}">
        <p14:creationId xmlns:p14="http://schemas.microsoft.com/office/powerpoint/2010/main" val="219192720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789524017"/>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2.6</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Χρήση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EDAM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σε εφαρμογές</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123658"/>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Η οντολογία EDAM έχει αξιοποιηθεί σε διάφορα εργαλεία </a:t>
            </a:r>
            <a:r>
              <a:rPr lang="el-GR" sz="2200" dirty="0" err="1"/>
              <a:t>βιοπληροφορικής</a:t>
            </a:r>
            <a:r>
              <a:rPr lang="el-GR" sz="2200" dirty="0"/>
              <a:t> με σκοπό την αύξηση της λειτουργικότητάς τους.</a:t>
            </a:r>
          </a:p>
          <a:p>
            <a:pPr marL="342900" indent="-342900" algn="just">
              <a:buFont typeface="Wingdings" panose="05000000000000000000" pitchFamily="2" charset="2"/>
              <a:buChar char="§"/>
            </a:pPr>
            <a:r>
              <a:rPr lang="el-GR" sz="2200" dirty="0"/>
              <a:t>Παραδείγματα είναι το EMBOSS </a:t>
            </a:r>
            <a:r>
              <a:rPr lang="el-GR" sz="2200" dirty="0" err="1"/>
              <a:t>Suite</a:t>
            </a:r>
            <a:r>
              <a:rPr lang="el-GR" sz="2200" dirty="0"/>
              <a:t> (όπου χρησιμοποιήθηκε για να ενισχύσει τις αναζητήσεις/</a:t>
            </a:r>
            <a:r>
              <a:rPr lang="el-GR" sz="2200" dirty="0" err="1"/>
              <a:t>queries</a:t>
            </a:r>
            <a:r>
              <a:rPr lang="el-GR" sz="2200" dirty="0"/>
              <a:t>), το </a:t>
            </a:r>
            <a:r>
              <a:rPr lang="el-GR" sz="2200" dirty="0" err="1"/>
              <a:t>eSysbio</a:t>
            </a:r>
            <a:r>
              <a:rPr lang="el-GR" sz="2200" dirty="0"/>
              <a:t> (όπου χρησιμοποιήθηκε για τη διαχείριση των δεδομένων των χρηστών με σκοπό την </a:t>
            </a:r>
            <a:r>
              <a:rPr lang="el-GR" sz="2200" dirty="0" err="1"/>
              <a:t>οπτικοποίησή</a:t>
            </a:r>
            <a:r>
              <a:rPr lang="el-GR" sz="2200" dirty="0"/>
              <a:t> τους) και το </a:t>
            </a:r>
            <a:r>
              <a:rPr lang="el-GR" sz="2200" dirty="0" err="1"/>
              <a:t>Bio-jETI</a:t>
            </a:r>
            <a:r>
              <a:rPr lang="el-GR" sz="2200" dirty="0"/>
              <a:t> (που διευκόλυνε την αυτόματη σύνθεση πληροφορίας βάσει προδιαγραφών).</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300389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176460089"/>
              </p:ext>
            </p:extLst>
          </p:nvPr>
        </p:nvGraphicFramePr>
        <p:xfrm>
          <a:off x="376456" y="397948"/>
          <a:ext cx="2520000" cy="432000"/>
        </p:xfrm>
        <a:graphic>
          <a:graphicData uri="http://schemas.openxmlformats.org/drawingml/2006/table">
            <a:tbl>
              <a:tblPr firstRow="1" firstCol="1" bandRow="1">
                <a:tableStyleId>{5C22544A-7EE6-4342-B048-85BDC9FD1C3A}</a:tableStyleId>
              </a:tblPr>
              <a:tblGrid>
                <a:gridCol w="720000">
                  <a:extLst>
                    <a:ext uri="{9D8B030D-6E8A-4147-A177-3AD203B41FA5}">
                      <a16:colId xmlns:a16="http://schemas.microsoft.com/office/drawing/2014/main" val="978038034"/>
                    </a:ext>
                  </a:extLst>
                </a:gridCol>
                <a:gridCol w="18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spc="50" dirty="0">
                          <a:solidFill>
                            <a:schemeClr val="bg1"/>
                          </a:solidFill>
                          <a:effectLst/>
                          <a:latin typeface="CF Din Cond" pitchFamily="2" charset="0"/>
                          <a:ea typeface="MS Mincho" panose="02020609040205080304" pitchFamily="49" charset="-128"/>
                          <a:cs typeface="Times New Roman" panose="02020603050405020304" pitchFamily="18" charset="0"/>
                        </a:rPr>
                        <a:t>2.</a:t>
                      </a:r>
                      <a:r>
                        <a:rPr lang="el-GR" sz="2400" b="0" spc="50" dirty="0">
                          <a:solidFill>
                            <a:schemeClr val="bg1"/>
                          </a:solidFill>
                          <a:effectLst/>
                          <a:latin typeface="CF Din Cond" pitchFamily="2" charset="0"/>
                          <a:ea typeface="MS Mincho" panose="02020609040205080304" pitchFamily="49" charset="-128"/>
                          <a:cs typeface="Times New Roman" panose="02020603050405020304" pitchFamily="18" charset="0"/>
                        </a:rPr>
                        <a:t>3</a:t>
                      </a:r>
                      <a:endParaRPr lang="el-GR" sz="2400" b="0" dirty="0">
                        <a:solidFill>
                          <a:schemeClr val="bg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METATRON</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446550"/>
          </a:xfrm>
          <a:prstGeom prst="rect">
            <a:avLst/>
          </a:prstGeom>
          <a:noFill/>
        </p:spPr>
        <p:txBody>
          <a:bodyPr wrap="square" rtlCol="0" anchor="t">
            <a:spAutoFit/>
          </a:bodyPr>
          <a:lstStyle/>
          <a:p>
            <a:pPr marL="285750" indent="-285750" algn="just">
              <a:buFont typeface="Wingdings" pitchFamily="2" charset="2"/>
              <a:buChar char="§"/>
            </a:pPr>
            <a:r>
              <a:rPr lang="el-GR" sz="2200" dirty="0"/>
              <a:t>Το άρθρο ”</a:t>
            </a:r>
            <a:r>
              <a:rPr lang="en-US" sz="2200" b="1" dirty="0" err="1"/>
              <a:t>MetaTron</a:t>
            </a:r>
            <a:r>
              <a:rPr lang="en-US" sz="2200" b="1" dirty="0"/>
              <a:t>: advancing biomedical annotation empowering relation annotation and collaboration</a:t>
            </a:r>
            <a:r>
              <a:rPr lang="en-US" sz="2200" dirty="0"/>
              <a:t>” </a:t>
            </a:r>
            <a:r>
              <a:rPr lang="el-GR" sz="2200" dirty="0"/>
              <a:t>των </a:t>
            </a:r>
            <a:r>
              <a:rPr lang="en-US" sz="2200" dirty="0" err="1"/>
              <a:t>Irrera</a:t>
            </a:r>
            <a:r>
              <a:rPr lang="en-US" sz="2200" dirty="0"/>
              <a:t>, </a:t>
            </a:r>
            <a:r>
              <a:rPr lang="en-US" sz="2200" dirty="0" err="1"/>
              <a:t>Marchesin</a:t>
            </a:r>
            <a:r>
              <a:rPr lang="en-US" sz="2200" dirty="0"/>
              <a:t> </a:t>
            </a:r>
            <a:r>
              <a:rPr lang="el-GR" sz="2200" dirty="0"/>
              <a:t>κ.α. πραγματεύεται το εργαλείο </a:t>
            </a:r>
            <a:r>
              <a:rPr lang="en-US" sz="2200" dirty="0" err="1"/>
              <a:t>MetaTron</a:t>
            </a:r>
            <a:r>
              <a:rPr lang="el-GR" sz="2200" dirty="0"/>
              <a:t>.</a:t>
            </a:r>
          </a:p>
          <a:p>
            <a:pPr marL="285750" indent="-285750" algn="just">
              <a:buFont typeface="Wingdings" pitchFamily="2" charset="2"/>
              <a:buChar char="§"/>
            </a:pPr>
            <a:r>
              <a:rPr lang="el-GR" sz="2200" dirty="0"/>
              <a:t>Πρόκειται για μια εφαρμογή ανοιχτού κώδικα με σκοπό τη βελτίωση της αποτελεσματικότητας του σχολιασμού (</a:t>
            </a:r>
            <a:r>
              <a:rPr lang="en-US" sz="2200" dirty="0"/>
              <a:t>annotation) </a:t>
            </a:r>
            <a:r>
              <a:rPr lang="el-GR" sz="2200" dirty="0" err="1"/>
              <a:t>βιοϊατρικών</a:t>
            </a:r>
            <a:r>
              <a:rPr lang="el-GR" sz="2200" dirty="0"/>
              <a:t> δεδομένων.</a:t>
            </a:r>
            <a:endParaRPr lang="el-GR" sz="2200" dirty="0">
              <a:latin typeface="Conduit ITC Hel Light" pitchFamily="2" charset="0"/>
            </a:endParaRPr>
          </a:p>
        </p:txBody>
      </p:sp>
    </p:spTree>
    <p:extLst>
      <p:ext uri="{BB962C8B-B14F-4D97-AF65-F5344CB8AC3E}">
        <p14:creationId xmlns:p14="http://schemas.microsoft.com/office/powerpoint/2010/main" val="272156978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932974013"/>
              </p:ext>
            </p:extLst>
          </p:nvPr>
        </p:nvGraphicFramePr>
        <p:xfrm>
          <a:off x="376456" y="397948"/>
          <a:ext cx="4428618" cy="432000"/>
        </p:xfrm>
        <a:graphic>
          <a:graphicData uri="http://schemas.openxmlformats.org/drawingml/2006/table">
            <a:tbl>
              <a:tblPr firstRow="1" firstCol="1" bandRow="1">
                <a:tableStyleId>{5C22544A-7EE6-4342-B048-85BDC9FD1C3A}</a:tableStyleId>
              </a:tblPr>
              <a:tblGrid>
                <a:gridCol w="720000">
                  <a:extLst>
                    <a:ext uri="{9D8B030D-6E8A-4147-A177-3AD203B41FA5}">
                      <a16:colId xmlns:a16="http://schemas.microsoft.com/office/drawing/2014/main" val="978038034"/>
                    </a:ext>
                  </a:extLst>
                </a:gridCol>
                <a:gridCol w="3708618">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spc="50" dirty="0">
                          <a:solidFill>
                            <a:schemeClr val="bg1"/>
                          </a:solidFill>
                          <a:effectLst/>
                          <a:latin typeface="CF Din Cond" pitchFamily="2" charset="0"/>
                          <a:ea typeface="MS Mincho" panose="02020609040205080304" pitchFamily="49" charset="-128"/>
                          <a:cs typeface="Times New Roman" panose="02020603050405020304" pitchFamily="18" charset="0"/>
                        </a:rPr>
                        <a:t>2.1</a:t>
                      </a:r>
                      <a:endParaRPr lang="el-GR" sz="2400" b="0" dirty="0">
                        <a:solidFill>
                          <a:schemeClr val="bg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ΠΡΟΣΕΓΓΙΣΕΙΣ ΜΕ ΒΑΣΗ ΤΗΝ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XML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785104"/>
          </a:xfrm>
          <a:prstGeom prst="rect">
            <a:avLst/>
          </a:prstGeom>
          <a:noFill/>
        </p:spPr>
        <p:txBody>
          <a:bodyPr wrap="square" rtlCol="0" anchor="t">
            <a:spAutoFit/>
          </a:bodyPr>
          <a:lstStyle/>
          <a:p>
            <a:pPr marL="285750" indent="-285750" algn="just">
              <a:buFont typeface="Wingdings" pitchFamily="2" charset="2"/>
              <a:buChar char="§"/>
            </a:pPr>
            <a:r>
              <a:rPr lang="el-GR" sz="2200" dirty="0">
                <a:latin typeface="Conduit ITC Hel Light" pitchFamily="2" charset="0"/>
              </a:rPr>
              <a:t>Το άρθρο ”</a:t>
            </a:r>
            <a:r>
              <a:rPr lang="el-GR" sz="2200" b="1" dirty="0">
                <a:latin typeface="Conduit ITC Hel Light" pitchFamily="2" charset="0"/>
              </a:rPr>
              <a:t>XML-</a:t>
            </a:r>
            <a:r>
              <a:rPr lang="el-GR" sz="2200" b="1" dirty="0" err="1">
                <a:latin typeface="Conduit ITC Hel Light" pitchFamily="2" charset="0"/>
              </a:rPr>
              <a:t>based</a:t>
            </a:r>
            <a:r>
              <a:rPr lang="el-GR" sz="2200" b="1" dirty="0">
                <a:latin typeface="Conduit ITC Hel Light" pitchFamily="2" charset="0"/>
              </a:rPr>
              <a:t> </a:t>
            </a:r>
            <a:r>
              <a:rPr lang="el-GR" sz="2200" b="1" dirty="0" err="1">
                <a:latin typeface="Conduit ITC Hel Light" pitchFamily="2" charset="0"/>
              </a:rPr>
              <a:t>approaches</a:t>
            </a:r>
            <a:r>
              <a:rPr lang="el-GR" sz="2200" b="1" dirty="0">
                <a:latin typeface="Conduit ITC Hel Light" pitchFamily="2" charset="0"/>
              </a:rPr>
              <a:t> for the </a:t>
            </a:r>
            <a:r>
              <a:rPr lang="el-GR" sz="2200" b="1" dirty="0" err="1">
                <a:latin typeface="Conduit ITC Hel Light" pitchFamily="2" charset="0"/>
              </a:rPr>
              <a:t>integration</a:t>
            </a:r>
            <a:r>
              <a:rPr lang="el-GR" sz="2200" b="1" dirty="0">
                <a:latin typeface="Conduit ITC Hel Light" pitchFamily="2" charset="0"/>
              </a:rPr>
              <a:t> of </a:t>
            </a:r>
            <a:r>
              <a:rPr lang="el-GR" sz="2200" b="1" dirty="0" err="1">
                <a:latin typeface="Conduit ITC Hel Light" pitchFamily="2" charset="0"/>
              </a:rPr>
              <a:t>heterogeneous</a:t>
            </a:r>
            <a:r>
              <a:rPr lang="el-GR" sz="2200" b="1" dirty="0">
                <a:latin typeface="Conduit ITC Hel Light" pitchFamily="2" charset="0"/>
              </a:rPr>
              <a:t> </a:t>
            </a:r>
            <a:r>
              <a:rPr lang="el-GR" sz="2200" b="1" dirty="0" err="1">
                <a:latin typeface="Conduit ITC Hel Light" pitchFamily="2" charset="0"/>
              </a:rPr>
              <a:t>bio-molecular</a:t>
            </a:r>
            <a:r>
              <a:rPr lang="el-GR" sz="2200" b="1" dirty="0">
                <a:latin typeface="Conduit ITC Hel Light" pitchFamily="2" charset="0"/>
              </a:rPr>
              <a:t> </a:t>
            </a:r>
            <a:r>
              <a:rPr lang="el-GR" sz="2200" b="1" dirty="0" err="1">
                <a:latin typeface="Conduit ITC Hel Light" pitchFamily="2" charset="0"/>
              </a:rPr>
              <a:t>data</a:t>
            </a:r>
            <a:r>
              <a:rPr lang="el-GR" sz="2200" dirty="0">
                <a:latin typeface="Conduit ITC Hel Light" pitchFamily="2" charset="0"/>
              </a:rPr>
              <a:t>” των </a:t>
            </a:r>
            <a:r>
              <a:rPr lang="el-GR" sz="2200" dirty="0" err="1">
                <a:latin typeface="Conduit ITC Hel Light" pitchFamily="2" charset="0"/>
              </a:rPr>
              <a:t>Mesiti</a:t>
            </a:r>
            <a:r>
              <a:rPr lang="el-GR" sz="2200" dirty="0">
                <a:latin typeface="Conduit ITC Hel Light" pitchFamily="2" charset="0"/>
              </a:rPr>
              <a:t>, </a:t>
            </a:r>
            <a:r>
              <a:rPr lang="el-GR" sz="2200" dirty="0" err="1">
                <a:latin typeface="Conduit ITC Hel Light" pitchFamily="2" charset="0"/>
              </a:rPr>
              <a:t>Jimenez-Ruiz</a:t>
            </a:r>
            <a:r>
              <a:rPr lang="el-GR" sz="2200" dirty="0">
                <a:latin typeface="Conduit ITC Hel Light" pitchFamily="2" charset="0"/>
              </a:rPr>
              <a:t> κ.α. πραγματεύεται προσεγγίσεις για την αναπαράσταση, ενσωμάτωση και διαχείριση βιολογικών δεδομένων με τη χρήση γλωσσών που βασίζονται στην XML. Επιπλέον, παρουσιάζεται μια νέα προσέγγιση για τη διαχείριση ετερογενών βιολογικών δεδομένων μέσω της XML.</a:t>
            </a:r>
          </a:p>
        </p:txBody>
      </p:sp>
    </p:spTree>
    <p:extLst>
      <p:ext uri="{BB962C8B-B14F-4D97-AF65-F5344CB8AC3E}">
        <p14:creationId xmlns:p14="http://schemas.microsoft.com/office/powerpoint/2010/main" val="100087465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812904001"/>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.3.1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Τι είναι ο σχολιασμός (</a:t>
                      </a:r>
                      <a:r>
                        <a:rPr lang="el-GR"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annotating</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800767"/>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Πρόκειται για την </a:t>
            </a:r>
            <a:r>
              <a:rPr lang="el-GR" sz="2200" b="1" dirty="0"/>
              <a:t>προσθήκη δομημένης πληροφορίας</a:t>
            </a:r>
            <a:r>
              <a:rPr lang="el-GR" sz="2200" dirty="0"/>
              <a:t> σε </a:t>
            </a:r>
            <a:r>
              <a:rPr lang="el-GR" sz="2200" dirty="0" err="1"/>
              <a:t>βιοϊατρικά</a:t>
            </a:r>
            <a:r>
              <a:rPr lang="el-GR" sz="2200" dirty="0"/>
              <a:t> κείμενα με σκοπό τη </a:t>
            </a:r>
            <a:r>
              <a:rPr lang="el-GR" sz="2200" b="1" dirty="0"/>
              <a:t>βελτίωσης της χρηστικότητάς</a:t>
            </a:r>
            <a:r>
              <a:rPr lang="el-GR" sz="2200" dirty="0"/>
              <a:t> τους για ερευνητικούς σκοπούς ή για κλινικές εφαρμογές.</a:t>
            </a:r>
            <a:endParaRPr lang="en-US" sz="2200" dirty="0"/>
          </a:p>
          <a:p>
            <a:pPr marL="342900" indent="-342900" algn="just">
              <a:buFont typeface="Wingdings" panose="05000000000000000000" pitchFamily="2" charset="2"/>
              <a:buChar char="§"/>
            </a:pPr>
            <a:r>
              <a:rPr lang="el-GR" sz="2200" dirty="0"/>
              <a:t>Συνήθως περιλαμβάνει τον </a:t>
            </a:r>
            <a:r>
              <a:rPr lang="el-GR" sz="2200" b="1" dirty="0"/>
              <a:t>εντοπισμό και την επισήμανση γονιδίων</a:t>
            </a:r>
            <a:r>
              <a:rPr lang="el-GR" sz="2200" dirty="0"/>
              <a:t>, πρωτεϊνών και άλλων οντοτήτων, τον </a:t>
            </a:r>
            <a:r>
              <a:rPr lang="el-GR" sz="2200" b="1" dirty="0"/>
              <a:t>καθορισμό σχέσεων </a:t>
            </a:r>
            <a:r>
              <a:rPr lang="el-GR" sz="2200" dirty="0"/>
              <a:t>μεταξύ τους (πώς ένα φάρμακο </a:t>
            </a:r>
            <a:r>
              <a:rPr lang="el-GR" sz="2200" dirty="0" err="1"/>
              <a:t>αλληλεπιδρά</a:t>
            </a:r>
            <a:r>
              <a:rPr lang="el-GR" sz="2200" dirty="0"/>
              <a:t> με μια ασθένεια ή πως σχετίζονται δύο γονίδια μεταξύ τους).</a:t>
            </a:r>
            <a:endParaRPr lang="en-US" sz="2200" dirty="0"/>
          </a:p>
          <a:p>
            <a:pPr marL="342900" indent="-342900" algn="just">
              <a:buFont typeface="Wingdings" panose="05000000000000000000" pitchFamily="2" charset="2"/>
              <a:buChar char="§"/>
            </a:pPr>
            <a:r>
              <a:rPr lang="el-GR" sz="2200" dirty="0"/>
              <a:t>Για να επιτευχθεί, χρησιμοποιούνται οντολογίες όπου βοηθούν στον σαφή καθορισμό των σχέσεων των εννοιών, μετατρέποντας τις έννοιες σε </a:t>
            </a:r>
            <a:r>
              <a:rPr lang="el-GR" sz="2200" dirty="0" err="1"/>
              <a:t>machine-readable</a:t>
            </a:r>
            <a:r>
              <a:rPr lang="en-US" sz="2200" dirty="0"/>
              <a:t>,</a:t>
            </a:r>
            <a:r>
              <a:rPr lang="el-GR" sz="2200" dirty="0"/>
              <a:t> οδηγώντας στον αυτοματισμό και στην εξόρυξη γνώσης. </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824319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363960823"/>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2.3.1.1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Κριτήρια (χειροκίνητου) σχολιασμού</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816429"/>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Ο </a:t>
            </a:r>
            <a:r>
              <a:rPr lang="el-GR" sz="2200" b="1" dirty="0"/>
              <a:t>χειροκίνητος σχολιασμός</a:t>
            </a:r>
            <a:r>
              <a:rPr lang="el-GR" sz="2200" dirty="0"/>
              <a:t>, δηλαδή ο σχολιασμός που προέρχεται από τους ίδιους τους επιστήμονες είναι μια </a:t>
            </a:r>
            <a:r>
              <a:rPr lang="el-GR" sz="2200" b="1" dirty="0"/>
              <a:t>διαδικασία κουραστική και χρονοβόρα</a:t>
            </a:r>
            <a:r>
              <a:rPr lang="el-GR" sz="2200" dirty="0"/>
              <a:t>.</a:t>
            </a:r>
            <a:endParaRPr lang="en-US" sz="2200" dirty="0"/>
          </a:p>
          <a:p>
            <a:pPr marL="342900" indent="-342900" algn="just">
              <a:buFont typeface="Wingdings" panose="05000000000000000000" pitchFamily="2" charset="2"/>
              <a:buChar char="§"/>
            </a:pPr>
            <a:r>
              <a:rPr lang="el-GR" sz="2200" dirty="0"/>
              <a:t>Απαιτεί εξαιρετική εξειδίκευση από τους επιστήμονες ώστε να μπορέσουν να ταξινομήσουν με ακρίβεια τις οντότητες, να ελέγξουν για λάθη, κάτι το οποίο κοστίζει όλο και περισσότερο όσο αυξάνεται η πολυπλοκότητα και το μέγεθος των δεδομένων.</a:t>
            </a:r>
            <a:endParaRPr lang="en-US" sz="2200" dirty="0"/>
          </a:p>
          <a:p>
            <a:pPr marL="342900" indent="-342900" algn="just">
              <a:buFont typeface="Wingdings" panose="05000000000000000000" pitchFamily="2" charset="2"/>
              <a:buChar char="§"/>
            </a:pPr>
            <a:r>
              <a:rPr lang="el-GR" sz="2200" dirty="0"/>
              <a:t>Υπάρχουν πάρα πολλά κριτήρια που επιζητούνται από τα λογισμικά που χρησιμοποιούνται για χειροκίνητο σχολιασμό, που αφορούν τα τεχνικά χαρακτηριστικά τους, τη χρηστικότητά τους, κ.α. </a:t>
            </a:r>
            <a:endParaRPr lang="en-US" sz="2200" dirty="0"/>
          </a:p>
          <a:p>
            <a:pPr marL="342900" indent="-342900" algn="just">
              <a:buFont typeface="Wingdings" panose="05000000000000000000" pitchFamily="2" charset="2"/>
              <a:buChar char="§"/>
            </a:pPr>
            <a:r>
              <a:rPr lang="el-GR" sz="2200" dirty="0"/>
              <a:t>Παραδείγματα για τα τεχνικά χαρακτηριστικά είναι η διαθεσιμότητα του κώδικα, η ευκολία εγκατάστασης, η ποιότητα του </a:t>
            </a:r>
            <a:r>
              <a:rPr lang="el-GR" sz="2200" dirty="0" err="1"/>
              <a:t>documentation</a:t>
            </a:r>
            <a:r>
              <a:rPr lang="el-GR" sz="2200" dirty="0"/>
              <a:t>, το κόστος, ενώ για τη χρηστικότητά τους οι σημειώσεις πολλαπλών ετικετών (</a:t>
            </a:r>
            <a:r>
              <a:rPr lang="el-GR" sz="2200" dirty="0" err="1"/>
              <a:t>multi-label</a:t>
            </a:r>
            <a:r>
              <a:rPr lang="el-GR" sz="2200" dirty="0"/>
              <a:t> </a:t>
            </a:r>
            <a:r>
              <a:rPr lang="el-GR" sz="2200" dirty="0" err="1"/>
              <a:t>annotations</a:t>
            </a:r>
            <a:r>
              <a:rPr lang="el-GR" sz="2200" dirty="0"/>
              <a:t>), ενσωμάτωση με οντολογίες, </a:t>
            </a:r>
            <a:r>
              <a:rPr lang="el-GR" sz="2200" dirty="0" err="1"/>
              <a:t>προσχολιασμούς</a:t>
            </a:r>
            <a:r>
              <a:rPr lang="el-GR" sz="2200" dirty="0"/>
              <a:t> βάση προηγούμενων δεδομένων, απόρρητο δεδομένων κα. </a:t>
            </a:r>
            <a:endParaRPr lang="el-GR" sz="2200" dirty="0">
              <a:latin typeface="Conduit ITC Hel Light" pitchFamily="2" charset="0"/>
            </a:endParaRPr>
          </a:p>
        </p:txBody>
      </p:sp>
    </p:spTree>
    <p:extLst>
      <p:ext uri="{BB962C8B-B14F-4D97-AF65-F5344CB8AC3E}">
        <p14:creationId xmlns:p14="http://schemas.microsoft.com/office/powerpoint/2010/main" val="420937298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2.3.1.1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Κριτήρια (χειροκίνητου) σχολιασμού</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816429"/>
          </a:xfrm>
          <a:prstGeom prst="rect">
            <a:avLst/>
          </a:prstGeom>
          <a:noFill/>
        </p:spPr>
        <p:txBody>
          <a:bodyPr wrap="square" rtlCol="0" anchor="t">
            <a:spAutoFit/>
          </a:bodyPr>
          <a:lstStyle/>
          <a:p>
            <a:pPr algn="just"/>
            <a:r>
              <a:rPr lang="el-GR" sz="2200" dirty="0"/>
              <a:t>Έρευνα που έγινε για τα σημαντικότερα χαρακτηριστικά ενός λογισμικού σχολιασμού, κατέληξε ότι τα σημαντικότερα είναι: </a:t>
            </a:r>
            <a:endParaRPr lang="en-US" sz="2200" dirty="0"/>
          </a:p>
          <a:p>
            <a:pPr marL="342900" indent="-342900" algn="just">
              <a:buFont typeface="Wingdings" panose="05000000000000000000" pitchFamily="2" charset="2"/>
              <a:buChar char="§"/>
            </a:pPr>
            <a:r>
              <a:rPr lang="el-GR" sz="2200" dirty="0"/>
              <a:t>να είναι διαθέσιμο διαδικτυακά ή να μπορεί να εγκατασταθεί εύκολα </a:t>
            </a:r>
            <a:endParaRPr lang="en-US" sz="2200" dirty="0"/>
          </a:p>
          <a:p>
            <a:pPr marL="342900" indent="-342900" algn="just">
              <a:buFont typeface="Wingdings" panose="05000000000000000000" pitchFamily="2" charset="2"/>
              <a:buChar char="§"/>
            </a:pPr>
            <a:r>
              <a:rPr lang="el-GR" sz="2200" dirty="0"/>
              <a:t>να είναι λειτουργικό, με διαισθητικές λειτουργίες χωρίς να απαιτεί μεγάλο επίπεδο εμπειρίας από τον χρήστη </a:t>
            </a:r>
            <a:endParaRPr lang="en-US" sz="2200" dirty="0"/>
          </a:p>
          <a:p>
            <a:pPr marL="342900" indent="-342900" algn="just">
              <a:buFont typeface="Wingdings" panose="05000000000000000000" pitchFamily="2" charset="2"/>
              <a:buChar char="§"/>
            </a:pPr>
            <a:r>
              <a:rPr lang="el-GR" sz="2200" dirty="0"/>
              <a:t>να υποστηρίζει σχηματική αναπαράσταση με ευέλικτα εργαλεία που να καλύπτουν πολλά διαφορετικά </a:t>
            </a:r>
            <a:r>
              <a:rPr lang="el-GR" sz="2200" dirty="0" err="1"/>
              <a:t>use-cases</a:t>
            </a:r>
            <a:endParaRPr lang="en-US" sz="2200" dirty="0"/>
          </a:p>
          <a:p>
            <a:pPr algn="just"/>
            <a:r>
              <a:rPr lang="el-GR" sz="2200" dirty="0"/>
              <a:t>Τα λογισμικά σχολιασμού μέχρι τώρα (και αυτά που βασίζονται στη </a:t>
            </a:r>
            <a:r>
              <a:rPr lang="el-GR" sz="2200" dirty="0" err="1"/>
              <a:t>βιοϊατρική</a:t>
            </a:r>
            <a:r>
              <a:rPr lang="el-GR" sz="2200" dirty="0"/>
              <a:t>, και γενικού σκοπού) δεν κάλυπταν όλα αυτά τα κριτήρια και χαρακτηριστικά ταυτόχρονα, με κάποια να υπερτερούν σε μερικά και να υστερούν σε άλλα. Επομένως, είναι σαφής η ανάγκη για έναν πιο αποτελεσματικό, λογισμικό σχολιασμού.</a:t>
            </a:r>
            <a:endParaRPr lang="el-GR" sz="2200" dirty="0">
              <a:latin typeface="Conduit ITC Hel Light" pitchFamily="2" charset="0"/>
            </a:endParaRPr>
          </a:p>
        </p:txBody>
      </p:sp>
    </p:spTree>
    <p:extLst>
      <p:ext uri="{BB962C8B-B14F-4D97-AF65-F5344CB8AC3E}">
        <p14:creationId xmlns:p14="http://schemas.microsoft.com/office/powerpoint/2010/main" val="104989051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623530119"/>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.3.</a:t>
                      </a:r>
                      <a:r>
                        <a:rPr lang="el-GR" sz="2400" b="0" spc="50" dirty="0">
                          <a:solidFill>
                            <a:schemeClr val="tx1"/>
                          </a:solidFill>
                          <a:effectLst/>
                          <a:latin typeface="CF Din Cond" pitchFamily="2" charset="0"/>
                        </a:rPr>
                        <a:t>2</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Ο ρόλος του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Metatron</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785104"/>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Το </a:t>
            </a:r>
            <a:r>
              <a:rPr lang="el-GR" sz="2200" dirty="0" err="1"/>
              <a:t>Metatron</a:t>
            </a:r>
            <a:r>
              <a:rPr lang="el-GR" sz="2200" dirty="0"/>
              <a:t> είναι από τα λίγα εργαλεία σχολιασμού που καταφέρνει να είναι αποτελεσματικό σε όλα τα προαναφερόμενα χαρακτηριστικά.</a:t>
            </a:r>
          </a:p>
          <a:p>
            <a:pPr marL="342900" indent="-342900" algn="just">
              <a:buFont typeface="Wingdings" panose="05000000000000000000" pitchFamily="2" charset="2"/>
              <a:buChar char="§"/>
            </a:pPr>
            <a:r>
              <a:rPr lang="el-GR" sz="2200" dirty="0"/>
              <a:t>Υποστηρίζει διαφορετικούς τύπους αρχείων, μπορεί να συνδεθεί με </a:t>
            </a:r>
            <a:r>
              <a:rPr lang="el-GR" sz="2200" dirty="0" err="1"/>
              <a:t>APIs</a:t>
            </a:r>
            <a:r>
              <a:rPr lang="el-GR" sz="2200" dirty="0"/>
              <a:t> από πήγες όπως </a:t>
            </a:r>
            <a:r>
              <a:rPr lang="el-GR" sz="2200" dirty="0" err="1"/>
              <a:t>PubMed</a:t>
            </a:r>
            <a:r>
              <a:rPr lang="el-GR" sz="2200" dirty="0"/>
              <a:t> για πρόσβαση σε επιπλέον πηγές, περιλαμβάνει διαφορετικούς τύπους σχολιασμού, δυνατότητες για συνεργατικό σχολιασμό, αυτόματες προτάσεις, παραμετροποίηση κα. </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037682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226435983"/>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.3.3</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Χαρακτηριστικά του </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MetaTron</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477875"/>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Το </a:t>
            </a:r>
            <a:r>
              <a:rPr lang="el-GR" sz="2200" dirty="0" err="1"/>
              <a:t>MetaTron</a:t>
            </a:r>
            <a:r>
              <a:rPr lang="el-GR" sz="2200" dirty="0"/>
              <a:t> υποστηρίζονται </a:t>
            </a:r>
            <a:r>
              <a:rPr lang="el-GR" sz="2200" b="1" dirty="0"/>
              <a:t>πολλαπλοί τύποι σχολιασμού</a:t>
            </a:r>
            <a:r>
              <a:rPr lang="el-GR" sz="2200" dirty="0"/>
              <a:t>, σχολιασμός σε </a:t>
            </a:r>
            <a:r>
              <a:rPr lang="el-GR" sz="2200" b="1" dirty="0"/>
              <a:t>επίπεδο εγγράφου </a:t>
            </a:r>
            <a:r>
              <a:rPr lang="el-GR" sz="2200" dirty="0"/>
              <a:t>(</a:t>
            </a:r>
            <a:r>
              <a:rPr lang="el-GR" sz="2200" dirty="0" err="1"/>
              <a:t>documentlevel</a:t>
            </a:r>
            <a:r>
              <a:rPr lang="el-GR" sz="2200" dirty="0"/>
              <a:t>) που περιλαμβάνουν την ανάθεση ετικετών σε ολόκληρα έγγραφα, και σε </a:t>
            </a:r>
            <a:r>
              <a:rPr lang="el-GR" sz="2200" b="1" dirty="0"/>
              <a:t>επίπεδο αναφοράς</a:t>
            </a:r>
            <a:r>
              <a:rPr lang="el-GR" sz="2200" dirty="0"/>
              <a:t> (</a:t>
            </a:r>
            <a:r>
              <a:rPr lang="el-GR" sz="2200" dirty="0" err="1"/>
              <a:t>mentionlevel</a:t>
            </a:r>
            <a:r>
              <a:rPr lang="el-GR" sz="2200" dirty="0"/>
              <a:t>) που εστιάζουν σε συγκεκριμένα τμήματα του κειμένου.</a:t>
            </a:r>
            <a:endParaRPr lang="en-US" sz="2200" dirty="0"/>
          </a:p>
          <a:p>
            <a:pPr marL="342900" indent="-342900" algn="just">
              <a:buFont typeface="Wingdings" panose="05000000000000000000" pitchFamily="2" charset="2"/>
              <a:buChar char="§"/>
            </a:pPr>
            <a:r>
              <a:rPr lang="el-GR" sz="2200" dirty="0"/>
              <a:t>Ο σχολιασμός σε επίπεδο κειμένου περιλαμβάνει σχόλια-ετικέτες (</a:t>
            </a:r>
            <a:r>
              <a:rPr lang="el-GR" sz="2200" dirty="0" err="1"/>
              <a:t>labels</a:t>
            </a:r>
            <a:r>
              <a:rPr lang="el-GR" sz="2200" dirty="0"/>
              <a:t>) και σχόλια-ισχυρισμούς (</a:t>
            </a:r>
            <a:r>
              <a:rPr lang="el-GR" sz="2200" dirty="0" err="1"/>
              <a:t>assertions</a:t>
            </a:r>
            <a:r>
              <a:rPr lang="el-GR" sz="2200" dirty="0"/>
              <a:t>), τα οποία μπορούν να συμπεριληφθούν σε RDF γραφήματα για καλύτερη αναπαράσταση.</a:t>
            </a:r>
            <a:endParaRPr lang="en-US" sz="2200" dirty="0"/>
          </a:p>
          <a:p>
            <a:pPr marL="342900" indent="-342900" algn="just">
              <a:buFont typeface="Wingdings" panose="05000000000000000000" pitchFamily="2" charset="2"/>
              <a:buChar char="§"/>
            </a:pPr>
            <a:r>
              <a:rPr lang="el-GR" sz="2200" dirty="0"/>
              <a:t>Υποστηρίζονται οι οντολογίες, επιτρέποντας στους χρήστες να ορίζουν </a:t>
            </a:r>
            <a:r>
              <a:rPr lang="el-GR" sz="2200" b="1" dirty="0"/>
              <a:t>εννοιών</a:t>
            </a:r>
            <a:r>
              <a:rPr lang="el-GR" sz="2200" dirty="0"/>
              <a:t> (</a:t>
            </a:r>
            <a:r>
              <a:rPr lang="el-GR" sz="2200" dirty="0" err="1"/>
              <a:t>concepts</a:t>
            </a:r>
            <a:r>
              <a:rPr lang="el-GR" sz="2200" dirty="0"/>
              <a:t>), ο συνεργατικός σχολιασμός, </a:t>
            </a:r>
            <a:r>
              <a:rPr lang="el-GR" sz="2200" b="1" dirty="0"/>
              <a:t>πολλαπλοί τύποι αρχείων </a:t>
            </a:r>
            <a:r>
              <a:rPr lang="el-GR" sz="2200" dirty="0"/>
              <a:t>και μεγάλη παραμετροποίηση. Επιπλέον, περιλαμβάνει το </a:t>
            </a:r>
            <a:r>
              <a:rPr lang="el-GR" sz="2200" dirty="0" err="1"/>
              <a:t>AutoTron</a:t>
            </a:r>
            <a:r>
              <a:rPr lang="el-GR" sz="2200" dirty="0"/>
              <a:t>, ένα χαρακτηριστικό που προσφέρει προβλέψεις στο σύστημα για τον </a:t>
            </a:r>
            <a:r>
              <a:rPr lang="el-GR" sz="2200" b="1" dirty="0"/>
              <a:t>αυτοματοποιημένο σχολιασμό</a:t>
            </a:r>
            <a:r>
              <a:rPr lang="el-GR" sz="2200" dirty="0"/>
              <a:t>, σκοπεύοντας στην ενίσχυση της αποτελεσματικότητας των χρηστών. </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209892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667078674"/>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2.3.3.1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Αρχιτεκτονική του </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MegaTron</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785104"/>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Η αρχιτεκτονική του </a:t>
            </a:r>
            <a:r>
              <a:rPr lang="el-GR" sz="2200" dirty="0" err="1"/>
              <a:t>MegaTron</a:t>
            </a:r>
            <a:r>
              <a:rPr lang="el-GR" sz="2200" dirty="0"/>
              <a:t> χωρίζεται σε τρία επίπεδα, το επίπεδο δεδομένων (</a:t>
            </a:r>
            <a:r>
              <a:rPr lang="el-GR" sz="2200" dirty="0" err="1"/>
              <a:t>data</a:t>
            </a:r>
            <a:r>
              <a:rPr lang="el-GR" sz="2200" dirty="0"/>
              <a:t> </a:t>
            </a:r>
            <a:r>
              <a:rPr lang="el-GR" sz="2200" dirty="0" err="1"/>
              <a:t>layer</a:t>
            </a:r>
            <a:r>
              <a:rPr lang="el-GR" sz="2200" dirty="0"/>
              <a:t>), το επιχειρησιακό επίπεδο (</a:t>
            </a:r>
            <a:r>
              <a:rPr lang="el-GR" sz="2200" dirty="0" err="1"/>
              <a:t>business</a:t>
            </a:r>
            <a:r>
              <a:rPr lang="el-GR" sz="2200" dirty="0"/>
              <a:t> </a:t>
            </a:r>
            <a:r>
              <a:rPr lang="el-GR" sz="2200" dirty="0" err="1"/>
              <a:t>layer</a:t>
            </a:r>
            <a:r>
              <a:rPr lang="el-GR" sz="2200" dirty="0"/>
              <a:t>) και το επίπεδο παρουσίασης (</a:t>
            </a:r>
            <a:r>
              <a:rPr lang="el-GR" sz="2200" dirty="0" err="1"/>
              <a:t>presentation</a:t>
            </a:r>
            <a:r>
              <a:rPr lang="el-GR" sz="2200" dirty="0"/>
              <a:t> </a:t>
            </a:r>
            <a:r>
              <a:rPr lang="el-GR" sz="2200" dirty="0" err="1"/>
              <a:t>layer</a:t>
            </a:r>
            <a:r>
              <a:rPr lang="el-GR" sz="2200" dirty="0"/>
              <a:t>).</a:t>
            </a:r>
            <a:endParaRPr lang="en-US" sz="2200" dirty="0"/>
          </a:p>
          <a:p>
            <a:pPr marL="342900" indent="-342900" algn="just">
              <a:buFont typeface="Wingdings" panose="05000000000000000000" pitchFamily="2" charset="2"/>
              <a:buChar char="§"/>
            </a:pPr>
            <a:r>
              <a:rPr lang="el-GR" sz="2200" dirty="0"/>
              <a:t>Το επιχειρησιακό επίπεδο χρησιμοποιεί ένα REST API σε </a:t>
            </a:r>
            <a:r>
              <a:rPr lang="el-GR" sz="2200" dirty="0" err="1"/>
              <a:t>Django</a:t>
            </a:r>
            <a:r>
              <a:rPr lang="el-GR" sz="2200" dirty="0"/>
              <a:t> </a:t>
            </a:r>
            <a:r>
              <a:rPr lang="el-GR" sz="2200" dirty="0" err="1"/>
              <a:t>Python</a:t>
            </a:r>
            <a:r>
              <a:rPr lang="el-GR" sz="2200" dirty="0"/>
              <a:t>, δρώντας ως ο μεσολαβητής ανάμεσα στο επίπεδο παρουσίασης και επίπεδο δεδομένων. Το επίπεδο παρουσίασης αναπτύχθηκε χρησιμοποιώντας </a:t>
            </a:r>
            <a:r>
              <a:rPr lang="el-GR" sz="2200" dirty="0" err="1"/>
              <a:t>ReactJS</a:t>
            </a:r>
            <a:r>
              <a:rPr lang="el-GR" sz="2200" dirty="0"/>
              <a:t>, HTML/CSS/JS.</a:t>
            </a:r>
            <a:endParaRPr lang="el-GR" sz="2200" dirty="0">
              <a:latin typeface="Conduit ITC Hel Light" pitchFamily="2" charset="0"/>
            </a:endParaRPr>
          </a:p>
        </p:txBody>
      </p:sp>
    </p:spTree>
    <p:extLst>
      <p:ext uri="{BB962C8B-B14F-4D97-AF65-F5344CB8AC3E}">
        <p14:creationId xmlns:p14="http://schemas.microsoft.com/office/powerpoint/2010/main" val="177010253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954443358"/>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.3.4</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Υλοποίηση και αποτελέσματα</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107996"/>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Το άρθρο μπαίνει σε μια λεπτομερή περιγραφή των χαρακτηριστικών και του τρόπου λειτουργίας του λογισμικού, όπως επίσης και έρευνα των χρηστών για το πόσο έμειναν ικανοποιημένοι, πράγματα που ανήκουν εκτός της σφαίρας της μελέτης μας.</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863241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286634132"/>
              </p:ext>
            </p:extLst>
          </p:nvPr>
        </p:nvGraphicFramePr>
        <p:xfrm>
          <a:off x="376456" y="397948"/>
          <a:ext cx="6840000" cy="432000"/>
        </p:xfrm>
        <a:graphic>
          <a:graphicData uri="http://schemas.openxmlformats.org/drawingml/2006/table">
            <a:tbl>
              <a:tblPr firstRow="1" firstCol="1" bandRow="1">
                <a:tableStyleId>{5C22544A-7EE6-4342-B048-85BDC9FD1C3A}</a:tableStyleId>
              </a:tblPr>
              <a:tblGrid>
                <a:gridCol w="720000">
                  <a:extLst>
                    <a:ext uri="{9D8B030D-6E8A-4147-A177-3AD203B41FA5}">
                      <a16:colId xmlns:a16="http://schemas.microsoft.com/office/drawing/2014/main" val="978038034"/>
                    </a:ext>
                  </a:extLst>
                </a:gridCol>
                <a:gridCol w="612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spc="50" dirty="0">
                          <a:solidFill>
                            <a:schemeClr val="bg1"/>
                          </a:solidFill>
                          <a:effectLst/>
                          <a:latin typeface="CF Din Cond" pitchFamily="2" charset="0"/>
                          <a:ea typeface="MS Mincho" panose="02020609040205080304" pitchFamily="49" charset="-128"/>
                          <a:cs typeface="Times New Roman" panose="02020603050405020304" pitchFamily="18" charset="0"/>
                        </a:rPr>
                        <a:t>2.4</a:t>
                      </a:r>
                      <a:endParaRPr lang="el-GR" sz="2400" b="0" dirty="0">
                        <a:solidFill>
                          <a:schemeClr val="bg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ΣΥΝΑΛΛΑΓΕΣ ΣΕ ΣΥΣΤΗΜΑΤΑ ΔΕΔΟΜΕΝΩΝ ΜΕΓΑΛΗΣ ΚΛΙΜΑΚΑΣ</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707886"/>
          </a:xfrm>
          <a:prstGeom prst="rect">
            <a:avLst/>
          </a:prstGeom>
          <a:noFill/>
        </p:spPr>
        <p:txBody>
          <a:bodyPr wrap="square" rtlCol="0" anchor="t">
            <a:spAutoFit/>
          </a:bodyPr>
          <a:lstStyle/>
          <a:p>
            <a:pPr marL="285750" indent="-285750" algn="just">
              <a:buFont typeface="Wingdings" pitchFamily="2" charset="2"/>
              <a:buChar char="§"/>
            </a:pPr>
            <a:r>
              <a:rPr lang="el-GR" sz="2000" dirty="0"/>
              <a:t>Η συλλογή με τίτλο ”</a:t>
            </a:r>
            <a:r>
              <a:rPr lang="en-US" sz="2000" b="1" dirty="0"/>
              <a:t>Transactions on Large-Scale Data and Knowledge Centered Systems XXIV</a:t>
            </a:r>
            <a:r>
              <a:rPr lang="en-US" sz="2000" dirty="0"/>
              <a:t>” </a:t>
            </a:r>
            <a:r>
              <a:rPr lang="el-GR" sz="2000" dirty="0"/>
              <a:t>περιλαμβάνει ένα σύνολο από δημοσιεύσεις</a:t>
            </a:r>
            <a:r>
              <a:rPr lang="en-US" sz="2000" dirty="0"/>
              <a:t>:</a:t>
            </a:r>
            <a:endParaRPr lang="el-GR" sz="2000" dirty="0">
              <a:latin typeface="Conduit ITC Hel Light" pitchFamily="2" charset="0"/>
            </a:endParaRPr>
          </a:p>
        </p:txBody>
      </p:sp>
      <p:graphicFrame>
        <p:nvGraphicFramePr>
          <p:cNvPr id="4" name="Πίνακας 3">
            <a:extLst>
              <a:ext uri="{FF2B5EF4-FFF2-40B4-BE49-F238E27FC236}">
                <a16:creationId xmlns:a16="http://schemas.microsoft.com/office/drawing/2014/main" id="{E44D0DF8-5C54-BC2F-4D50-761E4A6F3B9B}"/>
              </a:ext>
            </a:extLst>
          </p:cNvPr>
          <p:cNvGraphicFramePr>
            <a:graphicFrameLocks noGrp="1"/>
          </p:cNvGraphicFramePr>
          <p:nvPr>
            <p:extLst>
              <p:ext uri="{D42A27DB-BD31-4B8C-83A1-F6EECF244321}">
                <p14:modId xmlns:p14="http://schemas.microsoft.com/office/powerpoint/2010/main" val="4279261039"/>
              </p:ext>
            </p:extLst>
          </p:nvPr>
        </p:nvGraphicFramePr>
        <p:xfrm>
          <a:off x="376455" y="3213000"/>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Reflective Constraint Writing: A Symbolic Viewpoint of Modeling Languages</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5" name="TextBox 4">
            <a:extLst>
              <a:ext uri="{FF2B5EF4-FFF2-40B4-BE49-F238E27FC236}">
                <a16:creationId xmlns:a16="http://schemas.microsoft.com/office/drawing/2014/main" id="{EA813F79-716B-1E14-77F1-723278052155}"/>
              </a:ext>
            </a:extLst>
          </p:cNvPr>
          <p:cNvSpPr txBox="1"/>
          <p:nvPr/>
        </p:nvSpPr>
        <p:spPr>
          <a:xfrm>
            <a:off x="682278" y="3894552"/>
            <a:ext cx="10797297" cy="1107996"/>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Παρουσιάζεται ένας τρόπος για την επέκταση των </a:t>
            </a:r>
            <a:r>
              <a:rPr lang="el-GR" sz="2200" dirty="0" err="1"/>
              <a:t>object</a:t>
            </a:r>
            <a:r>
              <a:rPr lang="el-GR" sz="2200" dirty="0"/>
              <a:t> </a:t>
            </a:r>
            <a:r>
              <a:rPr lang="el-GR" sz="2200" dirty="0" err="1"/>
              <a:t>constraint</a:t>
            </a:r>
            <a:r>
              <a:rPr lang="el-GR" sz="2200" dirty="0"/>
              <a:t> γλωσσών (περιγράφουν κανόνες που ισχύουν σε UML μοντέλα) μέσω του </a:t>
            </a:r>
            <a:r>
              <a:rPr lang="el-GR" sz="2200" dirty="0" err="1"/>
              <a:t>reflection</a:t>
            </a:r>
            <a:r>
              <a:rPr lang="el-GR" sz="2200" dirty="0"/>
              <a:t>, επιτρέποντας έτσι τα </a:t>
            </a:r>
            <a:r>
              <a:rPr lang="el-GR" sz="2200" dirty="0" err="1"/>
              <a:t>metadata</a:t>
            </a:r>
            <a:r>
              <a:rPr lang="el-GR" sz="2200" dirty="0"/>
              <a:t> να είναι διαθέσιμα στο επίπεδο του αντικειμένου.</a:t>
            </a:r>
            <a:endParaRPr lang="el-GR" sz="2200" dirty="0">
              <a:latin typeface="Conduit ITC Hel Light" pitchFamily="2" charset="0"/>
            </a:endParaRPr>
          </a:p>
        </p:txBody>
      </p:sp>
    </p:spTree>
    <p:extLst>
      <p:ext uri="{BB962C8B-B14F-4D97-AF65-F5344CB8AC3E}">
        <p14:creationId xmlns:p14="http://schemas.microsoft.com/office/powerpoint/2010/main" val="4106731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697818881"/>
              </p:ext>
            </p:extLst>
          </p:nvPr>
        </p:nvGraphicFramePr>
        <p:xfrm>
          <a:off x="376455" y="397948"/>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2</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PPP-Codes for Large-Scale Similarity Searching</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123658"/>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Παρουσιάζεται ένας τρόπος για να αντιμετωπιστεί η δυσκολία του αποτελεσματικού εντοπισμού παρόμοιων αντικειμένων σε μεγάλους χώρους αναζήτησης.</a:t>
            </a:r>
          </a:p>
          <a:p>
            <a:pPr marL="342900" indent="-342900" algn="just">
              <a:buFont typeface="Wingdings" panose="05000000000000000000" pitchFamily="2" charset="2"/>
              <a:buChar char="§"/>
            </a:pPr>
            <a:r>
              <a:rPr lang="el-GR" sz="2200" dirty="0"/>
              <a:t>Επιτυγχάνεται μέσω μιας αναζήτησης δύο φάσεων που χρησιμοποιεί μια νέα δομή δεδομένων που ονομάζεται δείκτης PPP-</a:t>
            </a:r>
            <a:r>
              <a:rPr lang="el-GR" sz="2200" dirty="0" err="1"/>
              <a:t>Code</a:t>
            </a:r>
            <a:r>
              <a:rPr lang="el-GR" sz="2200" dirty="0"/>
              <a:t>, ο οποίος υπολογίζεται ανεξάρτητες κατατάξεις (</a:t>
            </a:r>
            <a:r>
              <a:rPr lang="el-GR" sz="2200" dirty="0" err="1"/>
              <a:t>rankings</a:t>
            </a:r>
            <a:r>
              <a:rPr lang="el-GR" sz="2200" dirty="0"/>
              <a:t>) χρησιμοποιώντας μια συνάρτηση απόστασης και συγκεντρώνει αυτές τις κατατάξεις αυξάνοντας την αποτελεσματικότητα της αναζήτησης. </a:t>
            </a:r>
            <a:endParaRPr lang="el-GR" sz="2200" dirty="0">
              <a:latin typeface="Conduit ITC Hel Light" pitchFamily="2" charset="0"/>
            </a:endParaRPr>
          </a:p>
        </p:txBody>
      </p:sp>
    </p:spTree>
    <p:extLst>
      <p:ext uri="{BB962C8B-B14F-4D97-AF65-F5344CB8AC3E}">
        <p14:creationId xmlns:p14="http://schemas.microsoft.com/office/powerpoint/2010/main" val="311609075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388873802"/>
              </p:ext>
            </p:extLst>
          </p:nvPr>
        </p:nvGraphicFramePr>
        <p:xfrm>
          <a:off x="376455" y="397948"/>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3</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Solving Data Mismatches in Bioinformatics Workflows by Generating Data Converters</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462213"/>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Λόγω της ετερογένειας των δεδομένων στη </a:t>
            </a:r>
            <a:r>
              <a:rPr lang="el-GR" sz="2200" dirty="0" err="1"/>
              <a:t>βιοπληροφορική</a:t>
            </a:r>
            <a:r>
              <a:rPr lang="el-GR" sz="2200" dirty="0"/>
              <a:t>, συχνά παρουσιάζονται αναντιστοιχίες</a:t>
            </a:r>
          </a:p>
          <a:p>
            <a:pPr marL="342900" indent="-342900" algn="just">
              <a:buFont typeface="Wingdings" panose="05000000000000000000" pitchFamily="2" charset="2"/>
              <a:buChar char="§"/>
            </a:pPr>
            <a:r>
              <a:rPr lang="el-GR" sz="2200" dirty="0"/>
              <a:t>(</a:t>
            </a:r>
            <a:r>
              <a:rPr lang="el-GR" sz="2200" dirty="0" err="1"/>
              <a:t>mismatches</a:t>
            </a:r>
            <a:r>
              <a:rPr lang="el-GR" sz="2200" dirty="0"/>
              <a:t>) μεταξύ των εισόδων και των εξόδων σε διαφορετικά λογισμικά και υπηρεσίες, κάτι που καθιστά δύσκολη την δουλειά των επιστημόνων. Μέχρι πρότινος, ένας τρόπος για την ενοποίηση των δεδομένων είναι οι </a:t>
            </a:r>
            <a:r>
              <a:rPr lang="el-GR" sz="2200" dirty="0" err="1"/>
              <a:t>slims</a:t>
            </a:r>
            <a:r>
              <a:rPr lang="el-GR" sz="2200" dirty="0"/>
              <a:t> μετατροπείς, που είναι χρονοβόρο να τους γράψεις με το χέρι, και όταν δημιουργούνται αυτόματα δεν είναι αποτελεσματικοί.</a:t>
            </a:r>
          </a:p>
          <a:p>
            <a:pPr marL="342900" indent="-342900" algn="just">
              <a:buFont typeface="Wingdings" panose="05000000000000000000" pitchFamily="2" charset="2"/>
              <a:buChar char="§"/>
            </a:pPr>
            <a:r>
              <a:rPr lang="el-GR" sz="2200" dirty="0"/>
              <a:t>Το άρθρο παρουσιάζει ένα νέο τρόπο για τη συστηματική μετατροπή των εξόδων σε εισόδους, χρησιμοποιώντας ένα σύστημα κανόνων παρόμοιο με το XML </a:t>
            </a:r>
            <a:r>
              <a:rPr lang="el-GR" sz="2200" dirty="0" err="1"/>
              <a:t>Schema</a:t>
            </a:r>
            <a:r>
              <a:rPr lang="el-GR" sz="2200" dirty="0"/>
              <a:t>.</a:t>
            </a:r>
          </a:p>
        </p:txBody>
      </p:sp>
    </p:spTree>
    <p:extLst>
      <p:ext uri="{BB962C8B-B14F-4D97-AF65-F5344CB8AC3E}">
        <p14:creationId xmlns:p14="http://schemas.microsoft.com/office/powerpoint/2010/main" val="399054646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813436876"/>
              </p:ext>
            </p:extLst>
          </p:nvPr>
        </p:nvGraphicFramePr>
        <p:xfrm>
          <a:off x="376456" y="397948"/>
          <a:ext cx="4439866"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3539866">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Χρησιμότητα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XML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3477875"/>
          </a:xfrm>
          <a:prstGeom prst="rect">
            <a:avLst/>
          </a:prstGeom>
          <a:noFill/>
        </p:spPr>
        <p:txBody>
          <a:bodyPr wrap="square" rtlCol="0" anchor="t">
            <a:spAutoFit/>
          </a:bodyPr>
          <a:lstStyle/>
          <a:p>
            <a:pPr marL="285750" indent="-285750" algn="just">
              <a:buFont typeface="Wingdings" pitchFamily="2" charset="2"/>
              <a:buChar char="§"/>
            </a:pPr>
            <a:r>
              <a:rPr lang="el-GR" sz="2200" dirty="0">
                <a:latin typeface="Conduit ITC Hel Light" pitchFamily="2" charset="0"/>
              </a:rPr>
              <a:t>Η XML έχει αναδειχθεί ως την πιο αποτελεσματική πρόταση για την αναπαράσταση δομημένων πληροφοριών, μιας και επιτρέπει την εύκολη επέκταση και τροποποίηση αυτών, κάτι βολικό μιας και καθημερινά δημιουργούνται και αναπτύσσονται νέα βιολογικά δεδομένα. Υποστηρίζεται από </a:t>
            </a:r>
            <a:r>
              <a:rPr lang="el-GR" sz="2200" b="1" dirty="0">
                <a:latin typeface="Conduit ITC Hel Light" pitchFamily="2" charset="0"/>
              </a:rPr>
              <a:t>γλώσσες ερωτημάτων </a:t>
            </a:r>
            <a:r>
              <a:rPr lang="el-GR" sz="2200" dirty="0">
                <a:latin typeface="Conduit ITC Hel Light" pitchFamily="2" charset="0"/>
              </a:rPr>
              <a:t>(</a:t>
            </a:r>
            <a:r>
              <a:rPr lang="el-GR" sz="2200" dirty="0" err="1">
                <a:latin typeface="Conduit ITC Hel Light" pitchFamily="2" charset="0"/>
              </a:rPr>
              <a:t>query</a:t>
            </a:r>
            <a:r>
              <a:rPr lang="el-GR" sz="2200" dirty="0">
                <a:latin typeface="Conduit ITC Hel Light" pitchFamily="2" charset="0"/>
              </a:rPr>
              <a:t> </a:t>
            </a:r>
            <a:r>
              <a:rPr lang="el-GR" sz="2200" dirty="0" err="1">
                <a:latin typeface="Conduit ITC Hel Light" pitchFamily="2" charset="0"/>
              </a:rPr>
              <a:t>languages</a:t>
            </a:r>
            <a:r>
              <a:rPr lang="el-GR" sz="2200" dirty="0">
                <a:latin typeface="Conduit ITC Hel Light" pitchFamily="2" charset="0"/>
              </a:rPr>
              <a:t>) όπως η </a:t>
            </a:r>
            <a:r>
              <a:rPr lang="el-GR" sz="2200" dirty="0" err="1">
                <a:latin typeface="Conduit ITC Hel Light" pitchFamily="2" charset="0"/>
              </a:rPr>
              <a:t>XPath</a:t>
            </a:r>
            <a:r>
              <a:rPr lang="el-GR" sz="2200" dirty="0">
                <a:latin typeface="Conduit ITC Hel Light" pitchFamily="2" charset="0"/>
              </a:rPr>
              <a:t> και </a:t>
            </a:r>
            <a:r>
              <a:rPr lang="el-GR" sz="2200" dirty="0" err="1">
                <a:latin typeface="Conduit ITC Hel Light" pitchFamily="2" charset="0"/>
              </a:rPr>
              <a:t>XQuery</a:t>
            </a:r>
            <a:r>
              <a:rPr lang="el-GR" sz="2200" dirty="0">
                <a:latin typeface="Conduit ITC Hel Light" pitchFamily="2" charset="0"/>
              </a:rPr>
              <a:t>, δίνοντας τη δυνατότητα για άμεση εξόρυξη των Πληροφοριών.</a:t>
            </a:r>
          </a:p>
          <a:p>
            <a:pPr marL="285750" indent="-285750" algn="just">
              <a:buFont typeface="Wingdings" pitchFamily="2" charset="2"/>
              <a:buChar char="§"/>
            </a:pPr>
            <a:r>
              <a:rPr lang="el-GR" sz="2200" dirty="0">
                <a:latin typeface="Conduit ITC Hel Light" pitchFamily="2" charset="0"/>
              </a:rPr>
              <a:t>Χρησιμοποιεί μια ιεραρχική δόμηση της πληροφορίας με </a:t>
            </a:r>
            <a:r>
              <a:rPr lang="el-GR" sz="2200" b="1" dirty="0">
                <a:latin typeface="Conduit ITC Hel Light" pitchFamily="2" charset="0"/>
              </a:rPr>
              <a:t>στοιχεία</a:t>
            </a:r>
            <a:r>
              <a:rPr lang="el-GR" sz="2200" dirty="0">
                <a:latin typeface="Conduit ITC Hel Light" pitchFamily="2" charset="0"/>
              </a:rPr>
              <a:t> (XML </a:t>
            </a:r>
            <a:r>
              <a:rPr lang="el-GR" sz="2200" dirty="0" err="1">
                <a:latin typeface="Conduit ITC Hel Light" pitchFamily="2" charset="0"/>
              </a:rPr>
              <a:t>Elements</a:t>
            </a:r>
            <a:r>
              <a:rPr lang="el-GR" sz="2200" dirty="0">
                <a:latin typeface="Conduit ITC Hel Light" pitchFamily="2" charset="0"/>
              </a:rPr>
              <a:t>), </a:t>
            </a:r>
            <a:r>
              <a:rPr lang="el-GR" sz="2200" b="1" dirty="0">
                <a:latin typeface="Conduit ITC Hel Light" pitchFamily="2" charset="0"/>
              </a:rPr>
              <a:t>χαρακτηριστικά</a:t>
            </a:r>
            <a:r>
              <a:rPr lang="el-GR" sz="2200" dirty="0">
                <a:latin typeface="Conduit ITC Hel Light" pitchFamily="2" charset="0"/>
              </a:rPr>
              <a:t> (XML </a:t>
            </a:r>
            <a:r>
              <a:rPr lang="el-GR" sz="2200" dirty="0" err="1">
                <a:latin typeface="Conduit ITC Hel Light" pitchFamily="2" charset="0"/>
              </a:rPr>
              <a:t>attributes</a:t>
            </a:r>
            <a:r>
              <a:rPr lang="el-GR" sz="2200" dirty="0">
                <a:latin typeface="Conduit ITC Hel Light" pitchFamily="2" charset="0"/>
              </a:rPr>
              <a:t>) και </a:t>
            </a:r>
            <a:r>
              <a:rPr lang="el-GR" sz="2200" b="1" dirty="0">
                <a:latin typeface="Conduit ITC Hel Light" pitchFamily="2" charset="0"/>
              </a:rPr>
              <a:t>κείμενο</a:t>
            </a:r>
            <a:r>
              <a:rPr lang="el-GR" sz="2200" dirty="0">
                <a:latin typeface="Conduit ITC Hel Light" pitchFamily="2" charset="0"/>
              </a:rPr>
              <a:t> (XML </a:t>
            </a:r>
            <a:r>
              <a:rPr lang="el-GR" sz="2200" dirty="0" err="1">
                <a:latin typeface="Conduit ITC Hel Light" pitchFamily="2" charset="0"/>
              </a:rPr>
              <a:t>text</a:t>
            </a:r>
            <a:r>
              <a:rPr lang="el-GR" sz="2200" dirty="0">
                <a:latin typeface="Conduit ITC Hel Light" pitchFamily="2" charset="0"/>
              </a:rPr>
              <a:t> </a:t>
            </a:r>
            <a:r>
              <a:rPr lang="el-GR" sz="2200" dirty="0" err="1">
                <a:latin typeface="Conduit ITC Hel Light" pitchFamily="2" charset="0"/>
              </a:rPr>
              <a:t>content</a:t>
            </a:r>
            <a:r>
              <a:rPr lang="el-GR" sz="2200" dirty="0">
                <a:latin typeface="Conduit ITC Hel Light" pitchFamily="2" charset="0"/>
              </a:rPr>
              <a:t>). Κάθε στοιχείο μπορεί να αναπαριστά κάποια συγκεκριμένη βιολογική οντότητα (πχ DNA, RNA, πρωτεΐνη) και μπορεί να περιλαμβάνει </a:t>
            </a:r>
            <a:r>
              <a:rPr lang="el-GR" sz="2200" dirty="0" err="1">
                <a:latin typeface="Conduit ITC Hel Light" pitchFamily="2" charset="0"/>
              </a:rPr>
              <a:t>εμφωλευμένα</a:t>
            </a:r>
            <a:r>
              <a:rPr lang="el-GR" sz="2200" dirty="0">
                <a:latin typeface="Conduit ITC Hel Light" pitchFamily="2" charset="0"/>
              </a:rPr>
              <a:t> στοιχεία για </a:t>
            </a:r>
            <a:r>
              <a:rPr lang="el-GR" sz="2200" dirty="0" err="1">
                <a:latin typeface="Conduit ITC Hel Light" pitchFamily="2" charset="0"/>
              </a:rPr>
              <a:t>συσχετιζόμενα</a:t>
            </a:r>
            <a:r>
              <a:rPr lang="el-GR" sz="2200" dirty="0">
                <a:latin typeface="Conduit ITC Hel Light" pitchFamily="2" charset="0"/>
              </a:rPr>
              <a:t> </a:t>
            </a:r>
            <a:r>
              <a:rPr lang="el-GR" sz="2200" dirty="0" err="1">
                <a:latin typeface="Conduit ITC Hel Light" pitchFamily="2" charset="0"/>
              </a:rPr>
              <a:t>χαρακτηριστικα</a:t>
            </a:r>
            <a:r>
              <a:rPr lang="el-GR" sz="2200" dirty="0">
                <a:latin typeface="Conduit ITC Hel Light" pitchFamily="2" charset="0"/>
              </a:rPr>
              <a:t>. Αυτή η ιεραρχική δόμηση επιτρέπει την αναπαράσταση με σαφήνεια πολύπλοκων βιολογικών σχέσεων.</a:t>
            </a:r>
          </a:p>
        </p:txBody>
      </p:sp>
    </p:spTree>
    <p:extLst>
      <p:ext uri="{BB962C8B-B14F-4D97-AF65-F5344CB8AC3E}">
        <p14:creationId xmlns:p14="http://schemas.microsoft.com/office/powerpoint/2010/main" val="304701899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2802307602"/>
              </p:ext>
            </p:extLst>
          </p:nvPr>
        </p:nvGraphicFramePr>
        <p:xfrm>
          <a:off x="376455" y="397948"/>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4</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 Framework for Sampling-Based XML Data Pricing</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76944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Παρουσιάζεται ένα </a:t>
            </a:r>
            <a:r>
              <a:rPr lang="el-GR" sz="2200" dirty="0" err="1"/>
              <a:t>framework</a:t>
            </a:r>
            <a:r>
              <a:rPr lang="el-GR" sz="2200" dirty="0"/>
              <a:t> για την τιμολόγηση XML εγγράφων, θέτοντας ένα βάρος σε κάθε έγγραφο. </a:t>
            </a:r>
          </a:p>
        </p:txBody>
      </p:sp>
      <p:graphicFrame>
        <p:nvGraphicFramePr>
          <p:cNvPr id="4" name="Πίνακας 3">
            <a:extLst>
              <a:ext uri="{FF2B5EF4-FFF2-40B4-BE49-F238E27FC236}">
                <a16:creationId xmlns:a16="http://schemas.microsoft.com/office/drawing/2014/main" id="{44861E3D-7389-9F41-86C0-0B5E230A7832}"/>
              </a:ext>
            </a:extLst>
          </p:cNvPr>
          <p:cNvGraphicFramePr>
            <a:graphicFrameLocks noGrp="1"/>
          </p:cNvGraphicFramePr>
          <p:nvPr>
            <p:extLst>
              <p:ext uri="{D42A27DB-BD31-4B8C-83A1-F6EECF244321}">
                <p14:modId xmlns:p14="http://schemas.microsoft.com/office/powerpoint/2010/main" val="685225581"/>
              </p:ext>
            </p:extLst>
          </p:nvPr>
        </p:nvGraphicFramePr>
        <p:xfrm>
          <a:off x="376455" y="3072782"/>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5</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kdANN</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 A Rapid </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AkNN</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 Classifier for Big Data</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5" name="TextBox 4">
            <a:extLst>
              <a:ext uri="{FF2B5EF4-FFF2-40B4-BE49-F238E27FC236}">
                <a16:creationId xmlns:a16="http://schemas.microsoft.com/office/drawing/2014/main" id="{32043BF4-F66C-1534-6122-C43BFB16F793}"/>
              </a:ext>
            </a:extLst>
          </p:cNvPr>
          <p:cNvSpPr txBox="1"/>
          <p:nvPr/>
        </p:nvSpPr>
        <p:spPr>
          <a:xfrm>
            <a:off x="682278" y="3754334"/>
            <a:ext cx="10797297" cy="1446550"/>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Παρουσιάζεται ο </a:t>
            </a:r>
            <a:r>
              <a:rPr lang="el-GR" sz="2200" dirty="0" err="1"/>
              <a:t>kdANN</a:t>
            </a:r>
            <a:r>
              <a:rPr lang="el-GR" sz="2200" dirty="0"/>
              <a:t>+, ένας αποδοτικός </a:t>
            </a:r>
            <a:r>
              <a:rPr lang="el-GR" sz="2200" dirty="0" err="1"/>
              <a:t>ταξινομητής</a:t>
            </a:r>
            <a:r>
              <a:rPr lang="el-GR" sz="2200" dirty="0"/>
              <a:t> K-</a:t>
            </a:r>
            <a:r>
              <a:rPr lang="el-GR" sz="2200" dirty="0" err="1"/>
              <a:t>Nearest</a:t>
            </a:r>
            <a:r>
              <a:rPr lang="el-GR" sz="2200" dirty="0"/>
              <a:t>-</a:t>
            </a:r>
            <a:r>
              <a:rPr lang="el-GR" sz="2200" dirty="0" err="1"/>
              <a:t>Neighbour</a:t>
            </a:r>
            <a:r>
              <a:rPr lang="el-GR" sz="2200" dirty="0"/>
              <a:t>, σχεδιασμένος για </a:t>
            </a:r>
            <a:r>
              <a:rPr lang="el-GR" sz="2200" dirty="0" err="1"/>
              <a:t>big</a:t>
            </a:r>
            <a:r>
              <a:rPr lang="el-GR" sz="2200" dirty="0"/>
              <a:t> </a:t>
            </a:r>
            <a:r>
              <a:rPr lang="el-GR" sz="2200" dirty="0" err="1"/>
              <a:t>data</a:t>
            </a:r>
            <a:r>
              <a:rPr lang="el-GR" sz="2200" dirty="0"/>
              <a:t> εφαρμογές. Παρουσιάζονται αλγόριθμοι που βελτιώνουν την ταχύτητα και την ακρίβεια της ταξινόμησης (</a:t>
            </a:r>
            <a:r>
              <a:rPr lang="el-GR" sz="2200" dirty="0" err="1"/>
              <a:t>classification</a:t>
            </a:r>
            <a:r>
              <a:rPr lang="el-GR" sz="2200" dirty="0"/>
              <a:t>) σε μεγάλα σύνολα δεδομένων, κάνοντάς τον κατάλληλο για </a:t>
            </a:r>
            <a:r>
              <a:rPr lang="el-GR" sz="2200" dirty="0" err="1"/>
              <a:t>real-time</a:t>
            </a:r>
            <a:r>
              <a:rPr lang="el-GR" sz="2200" dirty="0"/>
              <a:t> εφαρμογές.</a:t>
            </a:r>
          </a:p>
        </p:txBody>
      </p:sp>
    </p:spTree>
    <p:extLst>
      <p:ext uri="{BB962C8B-B14F-4D97-AF65-F5344CB8AC3E}">
        <p14:creationId xmlns:p14="http://schemas.microsoft.com/office/powerpoint/2010/main" val="40410161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547876344"/>
              </p:ext>
            </p:extLst>
          </p:nvPr>
        </p:nvGraphicFramePr>
        <p:xfrm>
          <a:off x="376455" y="397948"/>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6</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Optimizing Inter-data-center Large-Scale Database Parallel Replication with Workload-Driven Partitioning</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76944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Εισάγεται μια </a:t>
            </a:r>
            <a:r>
              <a:rPr lang="el-GR" sz="2200" dirty="0" err="1"/>
              <a:t>partitioning</a:t>
            </a:r>
            <a:r>
              <a:rPr lang="el-GR" sz="2200" dirty="0"/>
              <a:t> στρατηγική με σκοπό τη βελτιστοποίηση παράλληλης αντιγραφής σε </a:t>
            </a:r>
            <a:r>
              <a:rPr lang="el-GR" sz="2200" dirty="0" err="1"/>
              <a:t>distributed</a:t>
            </a:r>
            <a:r>
              <a:rPr lang="el-GR" sz="2200" dirty="0"/>
              <a:t> </a:t>
            </a:r>
            <a:r>
              <a:rPr lang="el-GR" sz="2200" dirty="0" err="1"/>
              <a:t>big-data</a:t>
            </a:r>
            <a:r>
              <a:rPr lang="el-GR" sz="2200" dirty="0"/>
              <a:t> βάσεις δεδομένων.</a:t>
            </a:r>
          </a:p>
        </p:txBody>
      </p:sp>
      <p:graphicFrame>
        <p:nvGraphicFramePr>
          <p:cNvPr id="4" name="Πίνακας 3">
            <a:extLst>
              <a:ext uri="{FF2B5EF4-FFF2-40B4-BE49-F238E27FC236}">
                <a16:creationId xmlns:a16="http://schemas.microsoft.com/office/drawing/2014/main" id="{4DF23770-B31C-37A6-9A1D-631786872E7A}"/>
              </a:ext>
            </a:extLst>
          </p:cNvPr>
          <p:cNvGraphicFramePr>
            <a:graphicFrameLocks noGrp="1"/>
          </p:cNvGraphicFramePr>
          <p:nvPr>
            <p:extLst>
              <p:ext uri="{D42A27DB-BD31-4B8C-83A1-F6EECF244321}">
                <p14:modId xmlns:p14="http://schemas.microsoft.com/office/powerpoint/2010/main" val="2085428956"/>
              </p:ext>
            </p:extLst>
          </p:nvPr>
        </p:nvGraphicFramePr>
        <p:xfrm>
          <a:off x="376455" y="2900442"/>
          <a:ext cx="11160000"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1008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n-US" sz="2400" b="0" dirty="0">
                          <a:solidFill>
                            <a:schemeClr val="tx1"/>
                          </a:solidFill>
                          <a:effectLst/>
                          <a:latin typeface="CF Din Cond" pitchFamily="2" charset="0"/>
                          <a:ea typeface="MS Mincho" panose="02020609040205080304" pitchFamily="49" charset="-128"/>
                          <a:cs typeface="Times New Roman" panose="02020603050405020304" pitchFamily="18" charset="0"/>
                        </a:rPr>
                        <a:t>2.4.0.</a:t>
                      </a:r>
                      <a:r>
                        <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rPr>
                        <a:t>7</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Anonymization of Data Sets with NULL Values</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5" name="TextBox 4">
            <a:extLst>
              <a:ext uri="{FF2B5EF4-FFF2-40B4-BE49-F238E27FC236}">
                <a16:creationId xmlns:a16="http://schemas.microsoft.com/office/drawing/2014/main" id="{C6630003-6DF5-82C2-0D75-F344DED7FC21}"/>
              </a:ext>
            </a:extLst>
          </p:cNvPr>
          <p:cNvSpPr txBox="1"/>
          <p:nvPr/>
        </p:nvSpPr>
        <p:spPr>
          <a:xfrm>
            <a:off x="682278" y="3581994"/>
            <a:ext cx="10797297" cy="769441"/>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Διερευνώνται μεθόδους για την </a:t>
            </a:r>
            <a:r>
              <a:rPr lang="el-GR" sz="2200" dirty="0" err="1"/>
              <a:t>ανωνυμοποίηση</a:t>
            </a:r>
            <a:r>
              <a:rPr lang="el-GR" sz="2200" dirty="0"/>
              <a:t> συνόλων δεδομένων που περιλαμβάνουν NULL τιμές. </a:t>
            </a:r>
          </a:p>
        </p:txBody>
      </p:sp>
    </p:spTree>
    <p:extLst>
      <p:ext uri="{BB962C8B-B14F-4D97-AF65-F5344CB8AC3E}">
        <p14:creationId xmlns:p14="http://schemas.microsoft.com/office/powerpoint/2010/main" val="116844311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026594672"/>
              </p:ext>
            </p:extLst>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4</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Αυτόματος μετατροπέας</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677656"/>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400" dirty="0"/>
              <a:t>Παρουσιάζεται ένας αυτόματος μετατροπέας που βασίζεται σε έναν μηχανισμό κανόνων που ανιχνεύει αν υπάρχει μετατρεψιμότητα μεταξύ διαφορετικών τύπων δεδομένων. </a:t>
            </a:r>
          </a:p>
          <a:p>
            <a:pPr marL="342900" indent="-342900" algn="just">
              <a:buFont typeface="Wingdings" panose="05000000000000000000" pitchFamily="2" charset="2"/>
              <a:buChar char="§"/>
            </a:pPr>
            <a:r>
              <a:rPr lang="el-GR" sz="2400" dirty="0"/>
              <a:t>Ορίζεται ένα σύνολο τύπων αναπαράστασης που βασίζονται σε </a:t>
            </a:r>
            <a:r>
              <a:rPr lang="el-GR" sz="2400" dirty="0" err="1"/>
              <a:t>type</a:t>
            </a:r>
            <a:r>
              <a:rPr lang="el-GR" sz="2400" dirty="0"/>
              <a:t> </a:t>
            </a:r>
            <a:r>
              <a:rPr lang="el-GR" sz="2400" dirty="0" err="1"/>
              <a:t>constructors</a:t>
            </a:r>
            <a:r>
              <a:rPr lang="el-GR" sz="2400" dirty="0"/>
              <a:t>, όπου ο καθένας τους θέτει ένα σύνολο από XML τιμές.</a:t>
            </a:r>
          </a:p>
          <a:p>
            <a:pPr marL="342900" indent="-342900" algn="just">
              <a:buFont typeface="Wingdings" panose="05000000000000000000" pitchFamily="2" charset="2"/>
              <a:buChar char="§"/>
            </a:pPr>
            <a:r>
              <a:rPr lang="el-GR" sz="2400" dirty="0"/>
              <a:t>Παραδείγματα κανόνων μετατρεψιμότητας είναι: </a:t>
            </a:r>
            <a:r>
              <a:rPr lang="el-GR" sz="1700" dirty="0">
                <a:solidFill>
                  <a:prstClr val="black"/>
                </a:solidFill>
                <a:latin typeface="Courier New" panose="02070309020205020404" pitchFamily="49" charset="0"/>
                <a:cs typeface="Courier New" panose="02070309020205020404" pitchFamily="49" charset="0"/>
              </a:rPr>
              <a:t>PRIMITIVE, TAGCHANGE, TAGREMOVAL, EMPTY, CONCAT, LEFTSELECTION, MAP</a:t>
            </a:r>
            <a:r>
              <a:rPr lang="el-GR" sz="2400" dirty="0"/>
              <a:t> και άλλοι. Αυτοί δημιουργούν αντίστοιχες συναρτήσεις που μετατρέπουν τις εισόδους σε XML.</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070990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4</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Αυτόματος μετατροπέας</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5" name="Εικόνα 4">
            <a:extLst>
              <a:ext uri="{FF2B5EF4-FFF2-40B4-BE49-F238E27FC236}">
                <a16:creationId xmlns:a16="http://schemas.microsoft.com/office/drawing/2014/main" id="{C9048548-D6D9-C3FE-5CE4-8D94A95701CE}"/>
              </a:ext>
            </a:extLst>
          </p:cNvPr>
          <p:cNvPicPr>
            <a:picLocks noChangeAspect="1"/>
          </p:cNvPicPr>
          <p:nvPr/>
        </p:nvPicPr>
        <p:blipFill>
          <a:blip r:embed="rId2"/>
          <a:stretch>
            <a:fillRect/>
          </a:stretch>
        </p:blipFill>
        <p:spPr>
          <a:xfrm>
            <a:off x="2242872" y="1254318"/>
            <a:ext cx="7706255" cy="4349364"/>
          </a:xfrm>
          <a:prstGeom prst="rect">
            <a:avLst/>
          </a:prstGeom>
        </p:spPr>
      </p:pic>
    </p:spTree>
    <p:extLst>
      <p:ext uri="{BB962C8B-B14F-4D97-AF65-F5344CB8AC3E}">
        <p14:creationId xmlns:p14="http://schemas.microsoft.com/office/powerpoint/2010/main" val="385272703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nvGraphicFramePr>
        <p:xfrm>
          <a:off x="376455" y="397948"/>
          <a:ext cx="9900000"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9000000">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4</a:t>
                      </a:r>
                      <a:r>
                        <a:rPr lang="en-US" sz="2400" b="0" spc="50" dirty="0">
                          <a:solidFill>
                            <a:schemeClr val="tx1"/>
                          </a:solidFill>
                          <a:effectLst/>
                          <a:latin typeface="CF Din Cond" pitchFamily="2" charset="0"/>
                        </a:rPr>
                        <a:t>.</a:t>
                      </a:r>
                      <a:r>
                        <a:rPr lang="el-GR" sz="2400" b="0" spc="50" dirty="0">
                          <a:solidFill>
                            <a:schemeClr val="tx1"/>
                          </a:solidFill>
                          <a:effectLst/>
                          <a:latin typeface="CF Din Cond" pitchFamily="2" charset="0"/>
                        </a:rPr>
                        <a:t>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Αυτόματος μετατροπέας</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446550"/>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t>Όταν εντοπιστεί η σχέση μεταξύ των τύπων δεδομένων, το σύστημα δημιουργεί αυτόματα τους κατάλληλους μετατροπείς. Οι μετατροπείς ελέγχονται για τη βιολογική εγκυρότητά τους, και εν τέλει ενσωματώνονται στο </a:t>
            </a:r>
            <a:r>
              <a:rPr lang="el-GR" sz="2200" dirty="0" err="1"/>
              <a:t>workflow</a:t>
            </a:r>
            <a:r>
              <a:rPr lang="el-GR" sz="2200" dirty="0"/>
              <a:t> των ερευνητών, επιτρέποντας την απρόσκοπτη ροή δεδομένων μεταξύ διαφορετικών υπηρεσιών.</a:t>
            </a:r>
            <a:endParaRPr lang="el-G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20607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617262209"/>
              </p:ext>
            </p:extLst>
          </p:nvPr>
        </p:nvGraphicFramePr>
        <p:xfrm>
          <a:off x="376455" y="397948"/>
          <a:ext cx="1768539" cy="432000"/>
        </p:xfrm>
        <a:graphic>
          <a:graphicData uri="http://schemas.openxmlformats.org/drawingml/2006/table">
            <a:tbl>
              <a:tblPr firstRow="1" firstCol="1" bandRow="1">
                <a:tableStyleId>{5C22544A-7EE6-4342-B048-85BDC9FD1C3A}</a:tableStyleId>
              </a:tblPr>
              <a:tblGrid>
                <a:gridCol w="1768539">
                  <a:extLst>
                    <a:ext uri="{9D8B030D-6E8A-4147-A177-3AD203B41FA5}">
                      <a16:colId xmlns:a16="http://schemas.microsoft.com/office/drawing/2014/main" val="978038034"/>
                    </a:ext>
                  </a:extLst>
                </a:gridCol>
              </a:tblGrid>
              <a:tr h="432000">
                <a:tc>
                  <a:txBody>
                    <a:bodyPr/>
                    <a:lstStyle/>
                    <a:p>
                      <a:pPr algn="l">
                        <a:tabLst>
                          <a:tab pos="2637155" algn="ctr"/>
                          <a:tab pos="5274310" algn="r"/>
                          <a:tab pos="2637155" algn="ctr"/>
                          <a:tab pos="6116320" algn="r"/>
                        </a:tabLst>
                      </a:pPr>
                      <a:r>
                        <a:rPr lang="el-GR" sz="2400" b="0" spc="50" dirty="0">
                          <a:solidFill>
                            <a:schemeClr val="tx1"/>
                          </a:solidFill>
                          <a:effectLst/>
                          <a:latin typeface="CF Din Cond" pitchFamily="2" charset="0"/>
                          <a:ea typeface="MS Mincho" panose="02020609040205080304" pitchFamily="49" charset="-128"/>
                          <a:cs typeface="Times New Roman" panose="02020603050405020304" pitchFamily="18" charset="0"/>
                        </a:rPr>
                        <a:t>Βιβλιογραφία</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572568" y="1079500"/>
            <a:ext cx="11126625" cy="5115246"/>
          </a:xfrm>
          <a:prstGeom prst="rect">
            <a:avLst/>
          </a:prstGeom>
          <a:noFill/>
        </p:spPr>
        <p:txBody>
          <a:bodyPr wrap="square" rtlCol="0" anchor="t">
            <a:spAutoFit/>
          </a:bodyPr>
          <a:lstStyle/>
          <a:p>
            <a:pPr marL="457200" indent="-457200" algn="just">
              <a:buFont typeface="+mj-lt"/>
              <a:buAutoNum type="arabicPeriod"/>
            </a:pPr>
            <a:r>
              <a:rPr lang="en-US" sz="1360" dirty="0"/>
              <a:t>EDAM - Ontology of bioscientific data analysis and data management. URL: https://edamontology. org/.</a:t>
            </a:r>
            <a:endParaRPr lang="el-GR" sz="1360" dirty="0"/>
          </a:p>
          <a:p>
            <a:pPr marL="457200" indent="-457200" algn="just">
              <a:buFont typeface="+mj-lt"/>
              <a:buAutoNum type="arabicPeriod"/>
            </a:pPr>
            <a:r>
              <a:rPr lang="en-US" sz="1360" dirty="0"/>
              <a:t>Markus Fischer </a:t>
            </a:r>
            <a:r>
              <a:rPr lang="el-GR" sz="1360" dirty="0"/>
              <a:t>κ.ά. “</a:t>
            </a:r>
            <a:r>
              <a:rPr lang="en-US" sz="1360" dirty="0"/>
              <a:t>Dwarf – a data warehouse system for analyzing protein families”. </a:t>
            </a:r>
            <a:r>
              <a:rPr lang="el-GR" sz="1360" dirty="0"/>
              <a:t>Στο: </a:t>
            </a:r>
            <a:r>
              <a:rPr lang="en-US" sz="1360" dirty="0"/>
              <a:t>BMC Bioinformatics 7.1 (</a:t>
            </a:r>
            <a:r>
              <a:rPr lang="el-GR" sz="1360" dirty="0" err="1"/>
              <a:t>Νοέ</a:t>
            </a:r>
            <a:r>
              <a:rPr lang="el-GR" sz="1360" dirty="0"/>
              <a:t>. 2006). </a:t>
            </a:r>
            <a:r>
              <a:rPr lang="en-US" sz="1360" dirty="0"/>
              <a:t>DOI: 10.1186/1471-2105-7-495. </a:t>
            </a:r>
            <a:endParaRPr lang="el-GR" sz="1360" dirty="0"/>
          </a:p>
          <a:p>
            <a:pPr marL="457200" indent="-457200" algn="just">
              <a:buFont typeface="+mj-lt"/>
              <a:buAutoNum type="arabicPeriod"/>
            </a:pPr>
            <a:r>
              <a:rPr lang="en-US" sz="1360" dirty="0"/>
              <a:t>Abdelkader </a:t>
            </a:r>
            <a:r>
              <a:rPr lang="en-US" sz="1360" dirty="0" err="1"/>
              <a:t>Hameurlain</a:t>
            </a:r>
            <a:r>
              <a:rPr lang="en-US" sz="1360" dirty="0"/>
              <a:t> </a:t>
            </a:r>
            <a:r>
              <a:rPr lang="en-US" sz="1360" dirty="0" err="1"/>
              <a:t>κ.ά</a:t>
            </a:r>
            <a:r>
              <a:rPr lang="en-US" sz="1360" dirty="0"/>
              <a:t>. Transactions on large-scale data- and knowledge-centered systems XXIV: Special issue on database- and expert-systems applications. Springer, 2016. </a:t>
            </a:r>
            <a:endParaRPr lang="el-GR" sz="1360" dirty="0"/>
          </a:p>
          <a:p>
            <a:pPr marL="457200" indent="-457200" algn="just">
              <a:buFont typeface="+mj-lt"/>
              <a:buAutoNum type="arabicPeriod"/>
            </a:pPr>
            <a:r>
              <a:rPr lang="en-US" sz="1360" dirty="0"/>
              <a:t>M. </a:t>
            </a:r>
            <a:r>
              <a:rPr lang="en-US" sz="1360" dirty="0" err="1"/>
              <a:t>Hucka</a:t>
            </a:r>
            <a:r>
              <a:rPr lang="en-US" sz="1360" dirty="0"/>
              <a:t> </a:t>
            </a:r>
            <a:r>
              <a:rPr lang="el-GR" sz="1360" dirty="0"/>
              <a:t>κ.ά. “</a:t>
            </a:r>
            <a:r>
              <a:rPr lang="en-US" sz="1360" dirty="0"/>
              <a:t>The Systems Biology Markup Language (SBML): A medium for representation and exchange of biochemical network models”. </a:t>
            </a:r>
            <a:r>
              <a:rPr lang="el-GR" sz="1360" dirty="0"/>
              <a:t>Στο: </a:t>
            </a:r>
            <a:r>
              <a:rPr lang="en-US" sz="1360" dirty="0"/>
              <a:t>Bioinformatics 19.4 (</a:t>
            </a:r>
            <a:r>
              <a:rPr lang="el-GR" sz="1360" dirty="0"/>
              <a:t>Μαρ. 2003), </a:t>
            </a:r>
            <a:r>
              <a:rPr lang="el-GR" sz="1360" dirty="0" err="1"/>
              <a:t>σσ</a:t>
            </a:r>
            <a:r>
              <a:rPr lang="el-GR" sz="1360" dirty="0"/>
              <a:t>. 524–531. </a:t>
            </a:r>
            <a:r>
              <a:rPr lang="en-US" sz="1360" dirty="0"/>
              <a:t>DOI: 10.1093/bioinformatics/btg015.</a:t>
            </a:r>
            <a:endParaRPr lang="el-GR" sz="1360" dirty="0"/>
          </a:p>
          <a:p>
            <a:pPr marL="457200" indent="-457200" algn="just">
              <a:buFont typeface="+mj-lt"/>
              <a:buAutoNum type="arabicPeriod"/>
            </a:pPr>
            <a:r>
              <a:rPr lang="en-US" sz="1360" dirty="0"/>
              <a:t>Ornella </a:t>
            </a:r>
            <a:r>
              <a:rPr lang="en-US" sz="1360" dirty="0" err="1"/>
              <a:t>Irrera</a:t>
            </a:r>
            <a:r>
              <a:rPr lang="en-US" sz="1360" dirty="0"/>
              <a:t>, Stefano </a:t>
            </a:r>
            <a:r>
              <a:rPr lang="en-US" sz="1360" dirty="0" err="1"/>
              <a:t>Marchesin</a:t>
            </a:r>
            <a:r>
              <a:rPr lang="en-US" sz="1360" dirty="0"/>
              <a:t> </a:t>
            </a:r>
            <a:r>
              <a:rPr lang="el-GR" sz="1360" dirty="0"/>
              <a:t>και </a:t>
            </a:r>
            <a:r>
              <a:rPr lang="en-US" sz="1360" dirty="0" err="1"/>
              <a:t>Gianmaria</a:t>
            </a:r>
            <a:r>
              <a:rPr lang="en-US" sz="1360" dirty="0"/>
              <a:t> </a:t>
            </a:r>
            <a:r>
              <a:rPr lang="en-US" sz="1360" dirty="0" err="1"/>
              <a:t>Silvello</a:t>
            </a:r>
            <a:r>
              <a:rPr lang="en-US" sz="1360" dirty="0"/>
              <a:t>. “Metatron: Advancing Biomedical Annotation Empowering Relation Annotation and collaboration”. </a:t>
            </a:r>
            <a:r>
              <a:rPr lang="el-GR" sz="1360" dirty="0"/>
              <a:t>Στο: </a:t>
            </a:r>
            <a:r>
              <a:rPr lang="en-US" sz="1360" dirty="0"/>
              <a:t>BMC Bioinformatics 25.1 (</a:t>
            </a:r>
            <a:r>
              <a:rPr lang="el-GR" sz="1360" dirty="0"/>
              <a:t>Μαρ. 2024). </a:t>
            </a:r>
            <a:r>
              <a:rPr lang="en-US" sz="1360" dirty="0"/>
              <a:t>DOI: 10.1186/s12859-024-05730-9.</a:t>
            </a:r>
            <a:endParaRPr lang="el-GR" sz="1360" dirty="0"/>
          </a:p>
          <a:p>
            <a:pPr marL="457200" indent="-457200" algn="just">
              <a:buFont typeface="+mj-lt"/>
              <a:buAutoNum type="arabicPeriod"/>
            </a:pPr>
            <a:r>
              <a:rPr lang="en-US" sz="1360" dirty="0"/>
              <a:t>Jon </a:t>
            </a:r>
            <a:r>
              <a:rPr lang="en-US" sz="1360" dirty="0" err="1"/>
              <a:t>Ison</a:t>
            </a:r>
            <a:r>
              <a:rPr lang="en-US" sz="1360" dirty="0"/>
              <a:t> </a:t>
            </a:r>
            <a:r>
              <a:rPr lang="el-GR" sz="1360" dirty="0"/>
              <a:t>κ.ά. “</a:t>
            </a:r>
            <a:r>
              <a:rPr lang="en-US" sz="1360" dirty="0"/>
              <a:t>Edam: An ontology of bioinformatics operations, types of data and identifiers, topics and formats”. </a:t>
            </a:r>
            <a:r>
              <a:rPr lang="el-GR" sz="1360" dirty="0"/>
              <a:t>Στο: </a:t>
            </a:r>
            <a:r>
              <a:rPr lang="en-US" sz="1360" dirty="0"/>
              <a:t>Bioinformatics 29.10 (</a:t>
            </a:r>
            <a:r>
              <a:rPr lang="el-GR" sz="1360" dirty="0"/>
              <a:t>Μαρ. 2013), </a:t>
            </a:r>
            <a:r>
              <a:rPr lang="el-GR" sz="1360" dirty="0" err="1"/>
              <a:t>σσ</a:t>
            </a:r>
            <a:r>
              <a:rPr lang="el-GR" sz="1360" dirty="0"/>
              <a:t>. 1325–1332. </a:t>
            </a:r>
            <a:r>
              <a:rPr lang="en-US" sz="1360" dirty="0"/>
              <a:t>DOI: 10 . 1093 / bioinformatics / btt113. </a:t>
            </a:r>
            <a:endParaRPr lang="el-GR" sz="1360" dirty="0"/>
          </a:p>
          <a:p>
            <a:pPr marL="457200" indent="-457200" algn="just">
              <a:buFont typeface="+mj-lt"/>
              <a:buAutoNum type="arabicPeriod"/>
            </a:pPr>
            <a:r>
              <a:rPr lang="en-US" sz="1360" dirty="0"/>
              <a:t>Thomas J Lee </a:t>
            </a:r>
            <a:r>
              <a:rPr lang="el-GR" sz="1360" dirty="0"/>
              <a:t>κ.ά.“</a:t>
            </a:r>
            <a:r>
              <a:rPr lang="en-US" sz="1360" dirty="0" err="1"/>
              <a:t>BioWarehouse</a:t>
            </a:r>
            <a:r>
              <a:rPr lang="en-US" sz="1360" dirty="0"/>
              <a:t>: A bioinformatics database warehouse toolkit”. </a:t>
            </a:r>
            <a:r>
              <a:rPr lang="el-GR" sz="1360" dirty="0"/>
              <a:t>Στο: </a:t>
            </a:r>
            <a:r>
              <a:rPr lang="en-US" sz="1360" dirty="0"/>
              <a:t>BMC Bioinformatics 7.1 (</a:t>
            </a:r>
            <a:r>
              <a:rPr lang="el-GR" sz="1360" dirty="0"/>
              <a:t>Μαρ. 2006). </a:t>
            </a:r>
            <a:r>
              <a:rPr lang="en-US" sz="1360" dirty="0"/>
              <a:t>DOI: 10.1186/1471-2105-7-170.</a:t>
            </a:r>
            <a:endParaRPr lang="el-GR" sz="1360" dirty="0"/>
          </a:p>
          <a:p>
            <a:pPr marL="457200" indent="-457200" algn="just">
              <a:buFont typeface="+mj-lt"/>
              <a:buAutoNum type="arabicPeriod"/>
            </a:pPr>
            <a:r>
              <a:rPr lang="en-US" sz="1360" dirty="0"/>
              <a:t>Catherine M. Lloyd, Matt D.B. Halstead </a:t>
            </a:r>
            <a:r>
              <a:rPr lang="el-GR" sz="1360" dirty="0"/>
              <a:t>και </a:t>
            </a:r>
            <a:r>
              <a:rPr lang="en-US" sz="1360" dirty="0"/>
              <a:t>Poul F. Nielsen. “</a:t>
            </a:r>
            <a:r>
              <a:rPr lang="en-US" sz="1360" dirty="0" err="1"/>
              <a:t>CellML</a:t>
            </a:r>
            <a:r>
              <a:rPr lang="en-US" sz="1360" dirty="0"/>
              <a:t>: Its future, present and past”. </a:t>
            </a:r>
            <a:r>
              <a:rPr lang="el-GR" sz="1360" dirty="0"/>
              <a:t>Στο: </a:t>
            </a:r>
            <a:r>
              <a:rPr lang="en-US" sz="1360" dirty="0"/>
              <a:t>Progress in Biophysics and Molecular Biology 85.2–3 (</a:t>
            </a:r>
            <a:r>
              <a:rPr lang="el-GR" sz="1360" dirty="0" err="1"/>
              <a:t>Ιούν</a:t>
            </a:r>
            <a:r>
              <a:rPr lang="el-GR" sz="1360" dirty="0"/>
              <a:t>. 2004), </a:t>
            </a:r>
            <a:r>
              <a:rPr lang="el-GR" sz="1360" dirty="0" err="1"/>
              <a:t>σσ</a:t>
            </a:r>
            <a:r>
              <a:rPr lang="el-GR" sz="1360" dirty="0"/>
              <a:t>. 433–450. </a:t>
            </a:r>
            <a:r>
              <a:rPr lang="en-US" sz="1360" dirty="0"/>
              <a:t>DOI: 10.1016/j.pbiomolbio.2004.01.004. </a:t>
            </a:r>
            <a:endParaRPr lang="el-GR" sz="1360" dirty="0"/>
          </a:p>
          <a:p>
            <a:pPr marL="457200" indent="-457200" algn="just">
              <a:buFont typeface="+mj-lt"/>
              <a:buAutoNum type="arabicPeriod"/>
            </a:pPr>
            <a:r>
              <a:rPr lang="en-US" sz="1360" dirty="0"/>
              <a:t>Marco </a:t>
            </a:r>
            <a:r>
              <a:rPr lang="en-US" sz="1360" dirty="0" err="1"/>
              <a:t>Mesiti</a:t>
            </a:r>
            <a:r>
              <a:rPr lang="en-US" sz="1360" dirty="0"/>
              <a:t> </a:t>
            </a:r>
            <a:r>
              <a:rPr lang="el-GR" sz="1360" dirty="0"/>
              <a:t>κ.ά. “</a:t>
            </a:r>
            <a:r>
              <a:rPr lang="en-US" sz="1360" dirty="0"/>
              <a:t>XML-based approaches for the integration of heterogeneous bio-molecular data”. </a:t>
            </a:r>
            <a:r>
              <a:rPr lang="el-GR" sz="1360" dirty="0"/>
              <a:t>Στο: </a:t>
            </a:r>
            <a:r>
              <a:rPr lang="en-US" sz="1360" dirty="0"/>
              <a:t>BMC Bioinformatics 10.S12 (</a:t>
            </a:r>
            <a:r>
              <a:rPr lang="el-GR" sz="1360" dirty="0"/>
              <a:t>Οκτ. 2009). </a:t>
            </a:r>
            <a:r>
              <a:rPr lang="en-US" sz="1360" dirty="0"/>
              <a:t>DOI: 10.1186/1471-2105-10-s12-s7.</a:t>
            </a:r>
            <a:endParaRPr lang="el-GR" sz="1360" dirty="0"/>
          </a:p>
          <a:p>
            <a:pPr marL="457200" indent="-457200" algn="just">
              <a:buFont typeface="+mj-lt"/>
              <a:buAutoNum type="arabicPeriod"/>
            </a:pPr>
            <a:r>
              <a:rPr lang="en-US" sz="1360" dirty="0"/>
              <a:t>Mariana Neves </a:t>
            </a:r>
            <a:r>
              <a:rPr lang="el-GR" sz="1360" dirty="0"/>
              <a:t>και </a:t>
            </a:r>
            <a:r>
              <a:rPr lang="en-US" sz="1360" dirty="0" err="1"/>
              <a:t>Jurica</a:t>
            </a:r>
            <a:r>
              <a:rPr lang="en-US" sz="1360" dirty="0"/>
              <a:t> </a:t>
            </a:r>
            <a:r>
              <a:rPr lang="en-US" sz="1360" dirty="0" err="1"/>
              <a:t>eva</a:t>
            </a:r>
            <a:r>
              <a:rPr lang="en-US" sz="1360" dirty="0"/>
              <a:t>. </a:t>
            </a:r>
            <a:r>
              <a:rPr lang="el-GR" sz="1360" dirty="0"/>
              <a:t>Στο: </a:t>
            </a:r>
            <a:r>
              <a:rPr lang="en-US" sz="1360" dirty="0"/>
              <a:t>Briefings in Bioinformatics 22.1 (</a:t>
            </a:r>
            <a:r>
              <a:rPr lang="el-GR" sz="1360" dirty="0"/>
              <a:t>Δεκ. 2019), </a:t>
            </a:r>
            <a:r>
              <a:rPr lang="el-GR" sz="1360" dirty="0" err="1"/>
              <a:t>σσ</a:t>
            </a:r>
            <a:r>
              <a:rPr lang="el-GR" sz="1360" dirty="0"/>
              <a:t>. 146–163. </a:t>
            </a:r>
            <a:r>
              <a:rPr lang="en-US" sz="1360" dirty="0"/>
              <a:t>DOI: 10.1093/bib/bbz130.</a:t>
            </a:r>
            <a:endParaRPr lang="el-GR" sz="1360" dirty="0"/>
          </a:p>
          <a:p>
            <a:pPr marL="457200" indent="-457200" algn="just">
              <a:buFont typeface="+mj-lt"/>
              <a:buAutoNum type="arabicPeriod"/>
            </a:pPr>
            <a:r>
              <a:rPr lang="fr-FR" sz="1360" dirty="0" err="1"/>
              <a:t>Ontology</a:t>
            </a:r>
            <a:r>
              <a:rPr lang="fr-FR" sz="1360" dirty="0"/>
              <a:t> (information science). </a:t>
            </a:r>
            <a:r>
              <a:rPr lang="fr-FR" sz="1360" dirty="0" err="1"/>
              <a:t>Αύγ</a:t>
            </a:r>
            <a:r>
              <a:rPr lang="fr-FR" sz="1360" dirty="0"/>
              <a:t>. 2024. URL: https://en.wikipedia.org/wiki/Ontology_ (</a:t>
            </a:r>
            <a:r>
              <a:rPr lang="fr-FR" sz="1360" dirty="0" err="1"/>
              <a:t>information_science</a:t>
            </a:r>
            <a:r>
              <a:rPr lang="fr-FR" sz="1360" dirty="0"/>
              <a:t>)</a:t>
            </a:r>
            <a:endParaRPr lang="el-GR" sz="1360" dirty="0"/>
          </a:p>
          <a:p>
            <a:pPr marL="457200" indent="-457200" algn="just">
              <a:buFont typeface="+mj-lt"/>
              <a:buAutoNum type="arabicPeriod"/>
            </a:pPr>
            <a:r>
              <a:rPr lang="en-US" sz="1360" dirty="0"/>
              <a:t>D. Pérez-Rey </a:t>
            </a:r>
            <a:r>
              <a:rPr lang="el-GR" sz="1360" dirty="0"/>
              <a:t>κ.ά. “</a:t>
            </a:r>
            <a:r>
              <a:rPr lang="en-US" sz="1360" dirty="0" err="1"/>
              <a:t>Ontofusion</a:t>
            </a:r>
            <a:r>
              <a:rPr lang="en-US" sz="1360" dirty="0"/>
              <a:t>: Ontology-based integration of genomic and clinical databases”. </a:t>
            </a:r>
            <a:r>
              <a:rPr lang="el-GR" sz="1360" dirty="0"/>
              <a:t>Στο: </a:t>
            </a:r>
            <a:r>
              <a:rPr lang="en-US" sz="1360" dirty="0"/>
              <a:t>Computers in Biology and Medicine 36.7–8 (</a:t>
            </a:r>
            <a:r>
              <a:rPr lang="el-GR" sz="1360" dirty="0" err="1"/>
              <a:t>Ιούλ</a:t>
            </a:r>
            <a:r>
              <a:rPr lang="el-GR" sz="1360" dirty="0"/>
              <a:t>. 2006), </a:t>
            </a:r>
            <a:r>
              <a:rPr lang="el-GR" sz="1360" dirty="0" err="1"/>
              <a:t>σσ</a:t>
            </a:r>
            <a:r>
              <a:rPr lang="el-GR" sz="1360" dirty="0"/>
              <a:t>. 712–730. </a:t>
            </a:r>
            <a:r>
              <a:rPr lang="en-US" sz="1360" dirty="0"/>
              <a:t>DOI: 10.1016/j.compbiomed.2005.02.004</a:t>
            </a:r>
            <a:endParaRPr lang="el-GR" sz="1360" dirty="0"/>
          </a:p>
          <a:p>
            <a:pPr marL="457200" indent="-457200" algn="just">
              <a:buFont typeface="+mj-lt"/>
              <a:buAutoNum type="arabicPeriod"/>
            </a:pPr>
            <a:r>
              <a:rPr lang="en-US" sz="1360" dirty="0"/>
              <a:t>Nadine Schuurman </a:t>
            </a:r>
            <a:r>
              <a:rPr lang="el-GR" sz="1360" dirty="0"/>
              <a:t>και </a:t>
            </a:r>
            <a:r>
              <a:rPr lang="en-US" sz="1360" dirty="0"/>
              <a:t>Agnieszka </a:t>
            </a:r>
            <a:r>
              <a:rPr lang="en-US" sz="1360" dirty="0" err="1"/>
              <a:t>Leszczynski</a:t>
            </a:r>
            <a:r>
              <a:rPr lang="en-US" sz="1360" dirty="0"/>
              <a:t>. “Ontologies for Bioinformatics”. </a:t>
            </a:r>
            <a:r>
              <a:rPr lang="el-GR" sz="1360" dirty="0"/>
              <a:t>Στο: </a:t>
            </a:r>
            <a:r>
              <a:rPr lang="en-US" sz="1360" dirty="0"/>
              <a:t>Bioinformatics and Biology Insights 2 (</a:t>
            </a:r>
            <a:r>
              <a:rPr lang="el-GR" sz="1360" dirty="0"/>
              <a:t>Ιαν. 2008). </a:t>
            </a:r>
            <a:r>
              <a:rPr lang="en-US" sz="1360" dirty="0"/>
              <a:t>DOI: 10.4137/bbi.s451</a:t>
            </a:r>
            <a:endParaRPr lang="el-GR" sz="1360" dirty="0"/>
          </a:p>
          <a:p>
            <a:pPr marL="457200" indent="-457200" algn="just">
              <a:buFont typeface="+mj-lt"/>
              <a:buAutoNum type="arabicPeriod"/>
            </a:pPr>
            <a:r>
              <a:rPr lang="en-US" sz="1360" dirty="0"/>
              <a:t>Sohrab P Shah </a:t>
            </a:r>
            <a:r>
              <a:rPr lang="el-GR" sz="1360" dirty="0"/>
              <a:t>κ.ά. “</a:t>
            </a:r>
            <a:r>
              <a:rPr lang="en-US" sz="1360" dirty="0"/>
              <a:t>Atlas – A Data Warehouse for Integrative Bioinformatics”. </a:t>
            </a:r>
            <a:r>
              <a:rPr lang="el-GR" sz="1360" dirty="0"/>
              <a:t>Στο: </a:t>
            </a:r>
            <a:r>
              <a:rPr lang="en-US" sz="1360" dirty="0"/>
              <a:t>BMC Bioinformatics 6.1 (</a:t>
            </a:r>
            <a:r>
              <a:rPr lang="el-GR" sz="1360" dirty="0"/>
              <a:t>Φεβ. 2005). </a:t>
            </a:r>
            <a:r>
              <a:rPr lang="en-US" sz="1360" dirty="0"/>
              <a:t>DOI: 10.1186/1471-2105-6-34.</a:t>
            </a:r>
            <a:endParaRPr lang="el-GR" sz="1360" dirty="0"/>
          </a:p>
          <a:p>
            <a:pPr marL="457200" indent="-457200" algn="just">
              <a:buFont typeface="+mj-lt"/>
              <a:buAutoNum type="arabicPeriod"/>
            </a:pPr>
            <a:r>
              <a:rPr lang="en-US" sz="1360" dirty="0"/>
              <a:t>Robert Stevens </a:t>
            </a:r>
            <a:r>
              <a:rPr lang="el-GR" sz="1360" dirty="0"/>
              <a:t>κ.ά. “</a:t>
            </a:r>
            <a:r>
              <a:rPr lang="en-US" sz="1360" dirty="0" err="1"/>
              <a:t>Tambis</a:t>
            </a:r>
            <a:r>
              <a:rPr lang="en-US" sz="1360" dirty="0"/>
              <a:t>: Transparent access to multiple bioinformatics information sources”. </a:t>
            </a:r>
            <a:r>
              <a:rPr lang="el-GR" sz="1360" dirty="0"/>
              <a:t>Στο: </a:t>
            </a:r>
            <a:r>
              <a:rPr lang="en-US" sz="1360" dirty="0"/>
              <a:t>Bioinformatics 16.2 (</a:t>
            </a:r>
            <a:r>
              <a:rPr lang="el-GR" sz="1360" dirty="0"/>
              <a:t>Φεβ. 2000), </a:t>
            </a:r>
            <a:r>
              <a:rPr lang="el-GR" sz="1360" dirty="0" err="1"/>
              <a:t>σσ</a:t>
            </a:r>
            <a:r>
              <a:rPr lang="el-GR" sz="1360" dirty="0"/>
              <a:t>. 184–186. </a:t>
            </a:r>
            <a:r>
              <a:rPr lang="en-US" sz="1360" dirty="0"/>
              <a:t>DOI: 10.1093/bioinformatics/16.2.184</a:t>
            </a:r>
            <a:endParaRPr lang="el-GR" sz="1360" dirty="0"/>
          </a:p>
          <a:p>
            <a:pPr marL="457200" indent="-457200" algn="just">
              <a:buFont typeface="+mj-lt"/>
              <a:buAutoNum type="arabicPeriod"/>
            </a:pPr>
            <a:r>
              <a:rPr lang="en-US" sz="1360" dirty="0"/>
              <a:t>ALLISON WAUGH </a:t>
            </a:r>
            <a:r>
              <a:rPr lang="el-GR" sz="1360" dirty="0"/>
              <a:t>κ.ά. “</a:t>
            </a:r>
            <a:r>
              <a:rPr lang="en-US" sz="1360" dirty="0"/>
              <a:t>RNAML: A standard syntax for exchanging RNA information”. </a:t>
            </a:r>
            <a:r>
              <a:rPr lang="el-GR" sz="1360" dirty="0"/>
              <a:t>Στο: </a:t>
            </a:r>
            <a:r>
              <a:rPr lang="en-US" sz="1360" dirty="0"/>
              <a:t>RNA 8.6 (</a:t>
            </a:r>
            <a:r>
              <a:rPr lang="el-GR" sz="1360" dirty="0" err="1"/>
              <a:t>Ιούν</a:t>
            </a:r>
            <a:r>
              <a:rPr lang="el-GR" sz="1360" dirty="0"/>
              <a:t>. 2002), </a:t>
            </a:r>
            <a:r>
              <a:rPr lang="el-GR" sz="1360" dirty="0" err="1"/>
              <a:t>σσ</a:t>
            </a:r>
            <a:r>
              <a:rPr lang="el-GR" sz="1360" dirty="0"/>
              <a:t>. 707–717. </a:t>
            </a:r>
            <a:r>
              <a:rPr lang="en-US" sz="1360" dirty="0"/>
              <a:t>DOI: 10.1017/s1355838202028017</a:t>
            </a:r>
            <a:endParaRPr lang="el-GR" sz="1360" dirty="0"/>
          </a:p>
        </p:txBody>
      </p:sp>
    </p:spTree>
    <p:extLst>
      <p:ext uri="{BB962C8B-B14F-4D97-AF65-F5344CB8AC3E}">
        <p14:creationId xmlns:p14="http://schemas.microsoft.com/office/powerpoint/2010/main" val="75946485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1660094335"/>
              </p:ext>
            </p:extLst>
          </p:nvPr>
        </p:nvGraphicFramePr>
        <p:xfrm>
          <a:off x="376455" y="397948"/>
          <a:ext cx="7241314" cy="432000"/>
        </p:xfrm>
        <a:graphic>
          <a:graphicData uri="http://schemas.openxmlformats.org/drawingml/2006/table">
            <a:tbl>
              <a:tblPr firstRow="1" firstCol="1" bandRow="1">
                <a:tableStyleId>{5C22544A-7EE6-4342-B048-85BDC9FD1C3A}</a:tableStyleId>
              </a:tblPr>
              <a:tblGrid>
                <a:gridCol w="90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Αναπαράσταση βιολογικών δεδομένων με τη χρήση XML</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2800767"/>
          </a:xfrm>
          <a:prstGeom prst="rect">
            <a:avLst/>
          </a:prstGeom>
          <a:noFill/>
        </p:spPr>
        <p:txBody>
          <a:bodyPr wrap="square" rtlCol="0" anchor="t">
            <a:spAutoFit/>
          </a:bodyPr>
          <a:lstStyle/>
          <a:p>
            <a:pPr algn="just"/>
            <a:r>
              <a:rPr lang="el-GR" sz="2200" dirty="0">
                <a:latin typeface="Conduit ITC Hel Light" pitchFamily="2" charset="0"/>
              </a:rPr>
              <a:t>Για την αναπαράσταση</a:t>
            </a:r>
            <a:r>
              <a:rPr lang="en-US" sz="2200" dirty="0">
                <a:latin typeface="Conduit ITC Hel Light" pitchFamily="2" charset="0"/>
              </a:rPr>
              <a:t> </a:t>
            </a:r>
            <a:r>
              <a:rPr lang="el-GR" sz="2200" dirty="0">
                <a:latin typeface="Conduit ITC Hel Light" pitchFamily="2" charset="0"/>
              </a:rPr>
              <a:t>βιολογικών δεδομένων έχουν χρησιμοποιηθεί αρκετές γλώσσες οι οποίες βασίζονται</a:t>
            </a:r>
            <a:r>
              <a:rPr lang="en-US" sz="2200" dirty="0">
                <a:latin typeface="Conduit ITC Hel Light" pitchFamily="2" charset="0"/>
              </a:rPr>
              <a:t> </a:t>
            </a:r>
            <a:r>
              <a:rPr lang="el-GR" sz="2200" dirty="0">
                <a:latin typeface="Conduit ITC Hel Light" pitchFamily="2" charset="0"/>
              </a:rPr>
              <a:t>στην XML:</a:t>
            </a:r>
            <a:endParaRPr lang="en-US" sz="2200" dirty="0">
              <a:latin typeface="Conduit ITC Hel Light" pitchFamily="2" charset="0"/>
            </a:endParaRPr>
          </a:p>
          <a:p>
            <a:pPr algn="just"/>
            <a:endParaRPr lang="el-GR" sz="2200" dirty="0">
              <a:latin typeface="Conduit ITC Hel Light" pitchFamily="2" charset="0"/>
            </a:endParaRPr>
          </a:p>
          <a:p>
            <a:pPr marL="285750" indent="-285750" algn="just">
              <a:buFont typeface="Wingdings" pitchFamily="2" charset="2"/>
              <a:buChar char="§"/>
            </a:pPr>
            <a:r>
              <a:rPr lang="en-US" sz="2200" b="1" dirty="0">
                <a:latin typeface="Conduit ITC Hel Light" pitchFamily="2" charset="0"/>
              </a:rPr>
              <a:t>Bioinformatic Sequence Markup Language</a:t>
            </a:r>
            <a:r>
              <a:rPr lang="en-US" sz="2200" dirty="0">
                <a:latin typeface="Conduit ITC Hel Light" pitchFamily="2" charset="0"/>
              </a:rPr>
              <a:t> (BSML) </a:t>
            </a:r>
            <a:endParaRPr lang="el-GR" sz="2200" dirty="0">
              <a:latin typeface="Conduit ITC Hel Light" pitchFamily="2" charset="0"/>
            </a:endParaRPr>
          </a:p>
          <a:p>
            <a:pPr marL="285750" indent="-285750" algn="just">
              <a:buFont typeface="Wingdings" pitchFamily="2" charset="2"/>
              <a:buChar char="§"/>
            </a:pPr>
            <a:r>
              <a:rPr lang="en-US" sz="2200" b="1" dirty="0">
                <a:latin typeface="Conduit ITC Hel Light" pitchFamily="2" charset="0"/>
              </a:rPr>
              <a:t>Protein Markup Language</a:t>
            </a:r>
            <a:r>
              <a:rPr lang="en-US" sz="2200" dirty="0">
                <a:latin typeface="Conduit ITC Hel Light" pitchFamily="2" charset="0"/>
              </a:rPr>
              <a:t> </a:t>
            </a:r>
            <a:r>
              <a:rPr lang="el-GR" sz="2200" dirty="0">
                <a:latin typeface="Conduit ITC Hel Light" pitchFamily="2" charset="0"/>
              </a:rPr>
              <a:t>(</a:t>
            </a:r>
            <a:r>
              <a:rPr lang="en-US" sz="2200" dirty="0" err="1">
                <a:latin typeface="Conduit ITC Hel Light" pitchFamily="2" charset="0"/>
              </a:rPr>
              <a:t>ProXML</a:t>
            </a:r>
            <a:r>
              <a:rPr lang="el-GR" sz="2200" dirty="0">
                <a:latin typeface="Conduit ITC Hel Light" pitchFamily="2" charset="0"/>
              </a:rPr>
              <a:t>)</a:t>
            </a:r>
          </a:p>
          <a:p>
            <a:pPr marL="285750" indent="-285750" algn="just">
              <a:buFont typeface="Wingdings" pitchFamily="2" charset="2"/>
              <a:buChar char="§"/>
            </a:pPr>
            <a:r>
              <a:rPr lang="en-US" sz="2200" b="1" dirty="0">
                <a:latin typeface="Conduit ITC Hel Light" pitchFamily="2" charset="0"/>
              </a:rPr>
              <a:t>RNA Markup Language</a:t>
            </a:r>
            <a:r>
              <a:rPr lang="en-US" sz="2200" dirty="0">
                <a:latin typeface="Conduit ITC Hel Light" pitchFamily="2" charset="0"/>
              </a:rPr>
              <a:t> </a:t>
            </a:r>
            <a:r>
              <a:rPr lang="el-GR" sz="2200" dirty="0">
                <a:latin typeface="Conduit ITC Hel Light" pitchFamily="2" charset="0"/>
              </a:rPr>
              <a:t>(</a:t>
            </a:r>
            <a:r>
              <a:rPr lang="en-US" sz="2200" dirty="0">
                <a:latin typeface="Conduit ITC Hel Light" pitchFamily="2" charset="0"/>
              </a:rPr>
              <a:t>RNAML</a:t>
            </a:r>
            <a:r>
              <a:rPr lang="el-GR" sz="2200" dirty="0">
                <a:latin typeface="Conduit ITC Hel Light" pitchFamily="2" charset="0"/>
              </a:rPr>
              <a:t>)</a:t>
            </a:r>
          </a:p>
          <a:p>
            <a:pPr marL="285750" indent="-285750" algn="just">
              <a:buFont typeface="Wingdings" pitchFamily="2" charset="2"/>
              <a:buChar char="§"/>
            </a:pPr>
            <a:r>
              <a:rPr lang="en-US" sz="2200" b="1" dirty="0">
                <a:latin typeface="Conduit ITC Hel Light" pitchFamily="2" charset="0"/>
              </a:rPr>
              <a:t>System Biology Markup Language </a:t>
            </a:r>
            <a:r>
              <a:rPr lang="en-US" sz="2200" dirty="0">
                <a:latin typeface="Conduit ITC Hel Light" pitchFamily="2" charset="0"/>
              </a:rPr>
              <a:t>(SBML) </a:t>
            </a:r>
            <a:endParaRPr lang="el-GR" sz="2200" dirty="0">
              <a:latin typeface="Conduit ITC Hel Light" pitchFamily="2" charset="0"/>
            </a:endParaRPr>
          </a:p>
          <a:p>
            <a:pPr marL="285750" indent="-285750" algn="just">
              <a:buFont typeface="Wingdings" pitchFamily="2" charset="2"/>
              <a:buChar char="§"/>
            </a:pPr>
            <a:r>
              <a:rPr lang="en-US" sz="2200" b="1" dirty="0">
                <a:latin typeface="Conduit ITC Hel Light" pitchFamily="2" charset="0"/>
              </a:rPr>
              <a:t>Cell Markup Language</a:t>
            </a:r>
            <a:r>
              <a:rPr lang="en-US" sz="2200" dirty="0">
                <a:latin typeface="Conduit ITC Hel Light" pitchFamily="2" charset="0"/>
              </a:rPr>
              <a:t> (</a:t>
            </a:r>
            <a:r>
              <a:rPr lang="en-US" sz="2200" dirty="0" err="1">
                <a:latin typeface="Conduit ITC Hel Light" pitchFamily="2" charset="0"/>
              </a:rPr>
              <a:t>CellML</a:t>
            </a:r>
            <a:r>
              <a:rPr lang="en-US" sz="2200" dirty="0">
                <a:latin typeface="Conduit ITC Hel Light" pitchFamily="2" charset="0"/>
              </a:rPr>
              <a:t>) </a:t>
            </a:r>
            <a:endParaRPr lang="el-GR" sz="2200" dirty="0">
              <a:latin typeface="Conduit ITC Hel Light" pitchFamily="2" charset="0"/>
            </a:endParaRPr>
          </a:p>
        </p:txBody>
      </p:sp>
    </p:spTree>
    <p:extLst>
      <p:ext uri="{BB962C8B-B14F-4D97-AF65-F5344CB8AC3E}">
        <p14:creationId xmlns:p14="http://schemas.microsoft.com/office/powerpoint/2010/main" val="111496320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368675544"/>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3.1</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Bioinformatic Sequence Markup Language (BSML)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1785104"/>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Σχεδιάστηκε το 1997 με σκοπό να περιγράφει αλληλουχίες όπως DNA, RNA ή πρωτεϊνικές.</a:t>
            </a:r>
          </a:p>
          <a:p>
            <a:pPr marL="342900" indent="-342900" algn="just">
              <a:buFont typeface="Wingdings" panose="05000000000000000000" pitchFamily="2" charset="2"/>
              <a:buChar char="§"/>
            </a:pPr>
            <a:r>
              <a:rPr lang="el-GR" sz="2200" dirty="0">
                <a:latin typeface="Conduit ITC Hel Light" pitchFamily="2" charset="0"/>
              </a:rPr>
              <a:t>Ένα BSML αρχείο περιλαμβάνει πληροφορίες για το πώς τα </a:t>
            </a:r>
            <a:r>
              <a:rPr lang="el-GR" sz="2200" dirty="0" err="1">
                <a:latin typeface="Conduit ITC Hel Light" pitchFamily="2" charset="0"/>
              </a:rPr>
              <a:t>γονιδιώματα</a:t>
            </a:r>
            <a:r>
              <a:rPr lang="el-GR" sz="2200" dirty="0">
                <a:latin typeface="Conduit ITC Hel Light" pitchFamily="2" charset="0"/>
              </a:rPr>
              <a:t> κωδικοποιούνται, </a:t>
            </a:r>
            <a:r>
              <a:rPr lang="el-GR" sz="2200" dirty="0" err="1">
                <a:latin typeface="Conduit ITC Hel Light" pitchFamily="2" charset="0"/>
              </a:rPr>
              <a:t>ανακτώνονται</a:t>
            </a:r>
            <a:r>
              <a:rPr lang="el-GR" sz="2200" dirty="0">
                <a:latin typeface="Conduit ITC Hel Light" pitchFamily="2" charset="0"/>
              </a:rPr>
              <a:t> και εμφανίζονται, ο ορισμός </a:t>
            </a:r>
            <a:r>
              <a:rPr lang="el-GR" sz="2200" b="1" dirty="0">
                <a:latin typeface="Conduit ITC Hel Light" pitchFamily="2" charset="0"/>
              </a:rPr>
              <a:t>χαρακτηριστικών</a:t>
            </a:r>
            <a:r>
              <a:rPr lang="el-GR" sz="2200" dirty="0">
                <a:latin typeface="Conduit ITC Hel Light" pitchFamily="2" charset="0"/>
              </a:rPr>
              <a:t> πάνω τους (ρυθμιστικές περιοχές, μεταλλάξεις </a:t>
            </a:r>
            <a:r>
              <a:rPr lang="el-GR" sz="2200" dirty="0" err="1">
                <a:latin typeface="Conduit ITC Hel Light" pitchFamily="2" charset="0"/>
              </a:rPr>
              <a:t>κτλ</a:t>
            </a:r>
            <a:r>
              <a:rPr lang="el-GR" sz="2200" dirty="0">
                <a:latin typeface="Conduit ITC Hel Light" pitchFamily="2" charset="0"/>
              </a:rPr>
              <a:t>), ενώ επιτρέπεται η </a:t>
            </a:r>
            <a:r>
              <a:rPr lang="el-GR" sz="2200" b="1" dirty="0">
                <a:latin typeface="Conduit ITC Hel Light" pitchFamily="2" charset="0"/>
              </a:rPr>
              <a:t>αναπαράσταση</a:t>
            </a:r>
            <a:r>
              <a:rPr lang="el-GR" sz="2200" dirty="0">
                <a:latin typeface="Conduit ITC Hel Light" pitchFamily="2" charset="0"/>
              </a:rPr>
              <a:t> επιπρόσθετων πληροφοριών όπως σχόλια, βιβλιογραφικές αναφορές κ.α.</a:t>
            </a:r>
          </a:p>
        </p:txBody>
      </p:sp>
      <p:graphicFrame>
        <p:nvGraphicFramePr>
          <p:cNvPr id="4" name="Πίνακας 3">
            <a:extLst>
              <a:ext uri="{FF2B5EF4-FFF2-40B4-BE49-F238E27FC236}">
                <a16:creationId xmlns:a16="http://schemas.microsoft.com/office/drawing/2014/main" id="{B01E9D55-D8EF-1944-A84E-3A9B23AD3A6E}"/>
              </a:ext>
            </a:extLst>
          </p:cNvPr>
          <p:cNvGraphicFramePr>
            <a:graphicFrameLocks noGrp="1"/>
          </p:cNvGraphicFramePr>
          <p:nvPr>
            <p:extLst>
              <p:ext uri="{D42A27DB-BD31-4B8C-83A1-F6EECF244321}">
                <p14:modId xmlns:p14="http://schemas.microsoft.com/office/powerpoint/2010/main" val="1889244626"/>
              </p:ext>
            </p:extLst>
          </p:nvPr>
        </p:nvGraphicFramePr>
        <p:xfrm>
          <a:off x="376455" y="3281775"/>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2</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Protein Markup Language </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ProXML</a:t>
                      </a: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
                      </a: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5" name="TextBox 4">
            <a:extLst>
              <a:ext uri="{FF2B5EF4-FFF2-40B4-BE49-F238E27FC236}">
                <a16:creationId xmlns:a16="http://schemas.microsoft.com/office/drawing/2014/main" id="{51E7C3A5-C91B-E929-DFD6-C569BA5B6054}"/>
              </a:ext>
            </a:extLst>
          </p:cNvPr>
          <p:cNvSpPr txBox="1"/>
          <p:nvPr/>
        </p:nvSpPr>
        <p:spPr>
          <a:xfrm>
            <a:off x="682278" y="3963327"/>
            <a:ext cx="10797297" cy="1107996"/>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Χρησιμοποιείται για την αναπαράσταση πρωτεϊνικών αλληλουχιών.</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Περιλαμβάνει ένα </a:t>
            </a:r>
            <a:r>
              <a:rPr lang="el-GR" sz="2200" b="1" dirty="0" err="1">
                <a:latin typeface="Conduit ITC Hel Light" pitchFamily="2" charset="0"/>
              </a:rPr>
              <a:t>identity</a:t>
            </a:r>
            <a:r>
              <a:rPr lang="el-GR" sz="2200" b="1" dirty="0">
                <a:latin typeface="Conduit ITC Hel Light" pitchFamily="2" charset="0"/>
              </a:rPr>
              <a:t> </a:t>
            </a:r>
            <a:r>
              <a:rPr lang="el-GR" sz="2200" b="1" dirty="0" err="1">
                <a:latin typeface="Conduit ITC Hel Light" pitchFamily="2" charset="0"/>
              </a:rPr>
              <a:t>section</a:t>
            </a:r>
            <a:r>
              <a:rPr lang="el-GR" sz="2200" b="1" dirty="0">
                <a:latin typeface="Conduit ITC Hel Light" pitchFamily="2" charset="0"/>
              </a:rPr>
              <a:t> </a:t>
            </a:r>
            <a:r>
              <a:rPr lang="el-GR" sz="2200" dirty="0">
                <a:latin typeface="Conduit ITC Hel Light" pitchFamily="2" charset="0"/>
              </a:rPr>
              <a:t>που</a:t>
            </a:r>
            <a:r>
              <a:rPr lang="en-US" sz="2200" dirty="0">
                <a:latin typeface="Conduit ITC Hel Light" pitchFamily="2" charset="0"/>
              </a:rPr>
              <a:t> </a:t>
            </a:r>
            <a:r>
              <a:rPr lang="el-GR" sz="2200" dirty="0">
                <a:latin typeface="Conduit ITC Hel Light" pitchFamily="2" charset="0"/>
              </a:rPr>
              <a:t>περιέχει την περιγραφή των πρωτεϊνών και ένα </a:t>
            </a:r>
            <a:r>
              <a:rPr lang="el-GR" sz="2200" b="1" dirty="0" err="1">
                <a:latin typeface="Conduit ITC Hel Light" pitchFamily="2" charset="0"/>
              </a:rPr>
              <a:t>data</a:t>
            </a:r>
            <a:r>
              <a:rPr lang="el-GR" sz="2200" b="1" dirty="0">
                <a:latin typeface="Conduit ITC Hel Light" pitchFamily="2" charset="0"/>
              </a:rPr>
              <a:t> </a:t>
            </a:r>
            <a:r>
              <a:rPr lang="el-GR" sz="2200" b="1" dirty="0" err="1">
                <a:latin typeface="Conduit ITC Hel Light" pitchFamily="2" charset="0"/>
              </a:rPr>
              <a:t>section</a:t>
            </a:r>
            <a:r>
              <a:rPr lang="el-GR" sz="2200" b="1" dirty="0">
                <a:latin typeface="Conduit ITC Hel Light" pitchFamily="2" charset="0"/>
              </a:rPr>
              <a:t> </a:t>
            </a:r>
            <a:r>
              <a:rPr lang="el-GR" sz="2200" dirty="0">
                <a:latin typeface="Conduit ITC Hel Light" pitchFamily="2" charset="0"/>
              </a:rPr>
              <a:t>που περιέχει ιδιότητες από αυτές τις πρωτεΐνες.</a:t>
            </a:r>
          </a:p>
        </p:txBody>
      </p:sp>
    </p:spTree>
    <p:extLst>
      <p:ext uri="{BB962C8B-B14F-4D97-AF65-F5344CB8AC3E}">
        <p14:creationId xmlns:p14="http://schemas.microsoft.com/office/powerpoint/2010/main" val="65559066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4072007177"/>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Biopolymer Markup Language (</a:t>
                      </a:r>
                      <a:r>
                        <a:rPr lang="en-US" sz="2400" b="1" i="0" dirty="0" err="1">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BioML</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pic>
        <p:nvPicPr>
          <p:cNvPr id="7" name="Εικόνα 6">
            <a:extLst>
              <a:ext uri="{FF2B5EF4-FFF2-40B4-BE49-F238E27FC236}">
                <a16:creationId xmlns:a16="http://schemas.microsoft.com/office/drawing/2014/main" id="{15FB4090-2F47-3278-6DFB-4CBDDE083B2D}"/>
              </a:ext>
            </a:extLst>
          </p:cNvPr>
          <p:cNvPicPr>
            <a:picLocks noChangeAspect="1"/>
          </p:cNvPicPr>
          <p:nvPr/>
        </p:nvPicPr>
        <p:blipFill>
          <a:blip r:embed="rId2"/>
          <a:stretch>
            <a:fillRect/>
          </a:stretch>
        </p:blipFill>
        <p:spPr>
          <a:xfrm>
            <a:off x="3727450" y="1091495"/>
            <a:ext cx="4737100" cy="5194300"/>
          </a:xfrm>
          <a:prstGeom prst="rect">
            <a:avLst/>
          </a:prstGeom>
        </p:spPr>
      </p:pic>
    </p:spTree>
    <p:extLst>
      <p:ext uri="{BB962C8B-B14F-4D97-AF65-F5344CB8AC3E}">
        <p14:creationId xmlns:p14="http://schemas.microsoft.com/office/powerpoint/2010/main" val="132970775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1DCC37D7-105E-B8F7-47AC-17E691D5FB30}"/>
              </a:ext>
            </a:extLst>
          </p:cNvPr>
          <p:cNvGraphicFramePr>
            <a:graphicFrameLocks noGrp="1"/>
          </p:cNvGraphicFramePr>
          <p:nvPr>
            <p:extLst>
              <p:ext uri="{D42A27DB-BD31-4B8C-83A1-F6EECF244321}">
                <p14:modId xmlns:p14="http://schemas.microsoft.com/office/powerpoint/2010/main" val="4212821280"/>
              </p:ext>
            </p:extLst>
          </p:nvPr>
        </p:nvGraphicFramePr>
        <p:xfrm>
          <a:off x="376455" y="397948"/>
          <a:ext cx="7421314" cy="432000"/>
        </p:xfrm>
        <a:graphic>
          <a:graphicData uri="http://schemas.openxmlformats.org/drawingml/2006/table">
            <a:tbl>
              <a:tblPr firstRow="1" firstCol="1" bandRow="1">
                <a:tableStyleId>{5C22544A-7EE6-4342-B048-85BDC9FD1C3A}</a:tableStyleId>
              </a:tblPr>
              <a:tblGrid>
                <a:gridCol w="1080000">
                  <a:extLst>
                    <a:ext uri="{9D8B030D-6E8A-4147-A177-3AD203B41FA5}">
                      <a16:colId xmlns:a16="http://schemas.microsoft.com/office/drawing/2014/main" val="978038034"/>
                    </a:ext>
                  </a:extLst>
                </a:gridCol>
                <a:gridCol w="6341314">
                  <a:extLst>
                    <a:ext uri="{9D8B030D-6E8A-4147-A177-3AD203B41FA5}">
                      <a16:colId xmlns:a16="http://schemas.microsoft.com/office/drawing/2014/main" val="3308386917"/>
                    </a:ext>
                  </a:extLst>
                </a:gridCol>
              </a:tblGrid>
              <a:tr h="432000">
                <a:tc>
                  <a:txBody>
                    <a:bodyPr/>
                    <a:lstStyle/>
                    <a:p>
                      <a:pPr algn="r">
                        <a:tabLst>
                          <a:tab pos="2637155" algn="ctr"/>
                          <a:tab pos="5274310" algn="r"/>
                          <a:tab pos="2637155" algn="ctr"/>
                          <a:tab pos="6116320" algn="r"/>
                        </a:tabLst>
                      </a:pPr>
                      <a:r>
                        <a:rPr lang="el-GR" sz="2400" b="0" spc="50" dirty="0">
                          <a:solidFill>
                            <a:schemeClr val="tx1"/>
                          </a:solidFill>
                          <a:effectLst/>
                          <a:latin typeface="CF Din Cond" pitchFamily="2" charset="0"/>
                        </a:rPr>
                        <a:t>2</a:t>
                      </a:r>
                      <a:r>
                        <a:rPr lang="en-US" sz="2400" b="0" spc="50" dirty="0">
                          <a:solidFill>
                            <a:schemeClr val="tx1"/>
                          </a:solidFill>
                          <a:effectLst/>
                          <a:latin typeface="CF Din Cond" pitchFamily="2" charset="0"/>
                        </a:rPr>
                        <a:t>.1.</a:t>
                      </a:r>
                      <a:r>
                        <a:rPr lang="el-GR" sz="2400" b="0" spc="50" dirty="0">
                          <a:solidFill>
                            <a:schemeClr val="tx1"/>
                          </a:solidFill>
                          <a:effectLst/>
                          <a:latin typeface="CF Din Cond" pitchFamily="2" charset="0"/>
                        </a:rPr>
                        <a:t>3.</a:t>
                      </a:r>
                      <a:r>
                        <a:rPr lang="en-US" sz="2400" b="0" spc="50" dirty="0">
                          <a:solidFill>
                            <a:schemeClr val="tx1"/>
                          </a:solidFill>
                          <a:effectLst/>
                          <a:latin typeface="CF Din Cond" pitchFamily="2" charset="0"/>
                        </a:rPr>
                        <a:t>3</a:t>
                      </a:r>
                      <a:endParaRPr lang="el-GR" sz="2400" b="0" dirty="0">
                        <a:solidFill>
                          <a:schemeClr val="tx1"/>
                        </a:solidFill>
                        <a:effectLst/>
                        <a:latin typeface="CF Din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tabLst>
                          <a:tab pos="2637155" algn="ctr"/>
                          <a:tab pos="5274310" algn="r"/>
                          <a:tab pos="2637155" algn="ctr"/>
                          <a:tab pos="6116320" algn="r"/>
                        </a:tabLst>
                      </a:pPr>
                      <a:r>
                        <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ΠΡΟΕΚΤΑΣΗ: </a:t>
                      </a:r>
                      <a:r>
                        <a:rPr lang="en-US"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rPr>
                        <a:t>RNA Markup Language - RNAML</a:t>
                      </a:r>
                      <a:endParaRPr lang="el-GR" sz="2400" b="1" i="0" dirty="0">
                        <a:solidFill>
                          <a:sysClr val="windowText" lastClr="000000"/>
                        </a:solidFill>
                        <a:effectLst/>
                        <a:latin typeface="CF Din Light Cond" pitchFamily="2" charset="0"/>
                        <a:ea typeface="MS Mincho" panose="02020609040205080304" pitchFamily="49" charset="-128"/>
                        <a:cs typeface="Times New Roman" panose="02020603050405020304" pitchFamily="18" charset="0"/>
                      </a:endParaRPr>
                    </a:p>
                  </a:txBody>
                  <a:tcPr marL="180000" marR="18000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2925881"/>
                  </a:ext>
                </a:extLst>
              </a:tr>
            </a:tbl>
          </a:graphicData>
        </a:graphic>
      </p:graphicFrame>
      <p:sp>
        <p:nvSpPr>
          <p:cNvPr id="3" name="TextBox 2">
            <a:extLst>
              <a:ext uri="{FF2B5EF4-FFF2-40B4-BE49-F238E27FC236}">
                <a16:creationId xmlns:a16="http://schemas.microsoft.com/office/drawing/2014/main" id="{75F8C305-4CFD-7995-DB1E-1061E050AEC2}"/>
              </a:ext>
            </a:extLst>
          </p:cNvPr>
          <p:cNvSpPr txBox="1"/>
          <p:nvPr/>
        </p:nvSpPr>
        <p:spPr>
          <a:xfrm>
            <a:off x="682278" y="1079500"/>
            <a:ext cx="10797297" cy="4832092"/>
          </a:xfrm>
          <a:prstGeom prst="rect">
            <a:avLst/>
          </a:prstGeom>
          <a:noFill/>
        </p:spPr>
        <p:txBody>
          <a:bodyPr wrap="square" rtlCol="0" anchor="t">
            <a:spAutoFit/>
          </a:bodyPr>
          <a:lstStyle/>
          <a:p>
            <a:pPr marL="342900" indent="-342900" algn="just">
              <a:buFont typeface="Wingdings" panose="05000000000000000000" pitchFamily="2" charset="2"/>
              <a:buChar char="§"/>
            </a:pPr>
            <a:r>
              <a:rPr lang="el-GR" sz="2200" dirty="0">
                <a:latin typeface="Conduit ITC Hel Light" pitchFamily="2" charset="0"/>
              </a:rPr>
              <a:t>Γλώσσα που σχεδιάστηκε με σκοπό να διευκολύνει την ανταλλαγή RNA πληροφοριών μεταξύ</a:t>
            </a:r>
            <a:r>
              <a:rPr lang="en-US" sz="2200" dirty="0">
                <a:latin typeface="Conduit ITC Hel Light" pitchFamily="2" charset="0"/>
              </a:rPr>
              <a:t> </a:t>
            </a:r>
            <a:r>
              <a:rPr lang="el-GR" sz="2200" dirty="0">
                <a:latin typeface="Conduit ITC Hel Light" pitchFamily="2" charset="0"/>
              </a:rPr>
              <a:t>διαφορετικών λογισμικών </a:t>
            </a:r>
            <a:r>
              <a:rPr lang="el-GR" sz="2200" dirty="0" err="1">
                <a:latin typeface="Conduit ITC Hel Light" pitchFamily="2" charset="0"/>
              </a:rPr>
              <a:t>βιοπληροφορικής</a:t>
            </a:r>
            <a:r>
              <a:rPr lang="el-GR" sz="2200" dirty="0">
                <a:latin typeface="Conduit ITC Hel Light" pitchFamily="2" charset="0"/>
              </a:rPr>
              <a:t>.</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Μέχρι πρότινος, κάθε εργαστήριο ανέπτυσσε το δικό του</a:t>
            </a:r>
            <a:r>
              <a:rPr lang="en-US" sz="2200" dirty="0">
                <a:latin typeface="Conduit ITC Hel Light" pitchFamily="2" charset="0"/>
              </a:rPr>
              <a:t> </a:t>
            </a:r>
            <a:r>
              <a:rPr lang="el-GR" sz="2200" dirty="0">
                <a:latin typeface="Conduit ITC Hel Light" pitchFamily="2" charset="0"/>
              </a:rPr>
              <a:t>λογισμικό με τους δικούς του τύπους αρχείων για την ανάγνωση και την εγγραφή της </a:t>
            </a:r>
            <a:r>
              <a:rPr lang="el-GR" sz="2200" dirty="0" err="1">
                <a:latin typeface="Conduit ITC Hel Light" pitchFamily="2" charset="0"/>
              </a:rPr>
              <a:t>βιοπληροφορίας</a:t>
            </a:r>
            <a:r>
              <a:rPr lang="el-GR" sz="2200" dirty="0">
                <a:latin typeface="Conduit ITC Hel Light" pitchFamily="2" charset="0"/>
              </a:rPr>
              <a:t>.</a:t>
            </a:r>
            <a:r>
              <a:rPr lang="en-US" sz="2200" dirty="0">
                <a:latin typeface="Conduit ITC Hel Light" pitchFamily="2" charset="0"/>
              </a:rPr>
              <a:t> </a:t>
            </a:r>
            <a:r>
              <a:rPr lang="el-GR" sz="2200" dirty="0">
                <a:latin typeface="Conduit ITC Hel Light" pitchFamily="2" charset="0"/>
              </a:rPr>
              <a:t>Επομένως, κατέστη αναγκαία η δημιουργία μιας τυποποίησης της RNA πληροφορίας, με σκοπό την αύξηση της</a:t>
            </a:r>
            <a:r>
              <a:rPr lang="en-US" sz="2200" dirty="0">
                <a:latin typeface="Conduit ITC Hel Light" pitchFamily="2" charset="0"/>
              </a:rPr>
              <a:t> </a:t>
            </a:r>
            <a:r>
              <a:rPr lang="el-GR" sz="2200" dirty="0">
                <a:latin typeface="Conduit ITC Hel Light" pitchFamily="2" charset="0"/>
              </a:rPr>
              <a:t>αποτελεσματικότητας στην κοινότητα των βιολόγων.</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Οι προηγούμενες προσπάθειες για τυποποίηση της βιολογικής πληροφορίας περιλαμβάνουν τη γλώσσα</a:t>
            </a:r>
            <a:r>
              <a:rPr lang="en-US" sz="2200" dirty="0">
                <a:latin typeface="Conduit ITC Hel Light" pitchFamily="2" charset="0"/>
              </a:rPr>
              <a:t> </a:t>
            </a:r>
            <a:r>
              <a:rPr lang="el-GR" sz="2200" dirty="0">
                <a:latin typeface="Conduit ITC Hel Light" pitchFamily="2" charset="0"/>
              </a:rPr>
              <a:t>σήμανσης </a:t>
            </a:r>
            <a:r>
              <a:rPr lang="el-GR" sz="2200" b="1" dirty="0" err="1">
                <a:latin typeface="Conduit ITC Hel Light" pitchFamily="2" charset="0"/>
              </a:rPr>
              <a:t>BIOpolymer</a:t>
            </a:r>
            <a:r>
              <a:rPr lang="el-GR" sz="2200" b="1" dirty="0">
                <a:latin typeface="Conduit ITC Hel Light" pitchFamily="2" charset="0"/>
              </a:rPr>
              <a:t> </a:t>
            </a:r>
            <a:r>
              <a:rPr lang="el-GR" sz="2200" b="1" dirty="0" err="1">
                <a:latin typeface="Conduit ITC Hel Light" pitchFamily="2" charset="0"/>
              </a:rPr>
              <a:t>Markup</a:t>
            </a:r>
            <a:r>
              <a:rPr lang="el-GR" sz="2200" b="1" dirty="0">
                <a:latin typeface="Conduit ITC Hel Light" pitchFamily="2" charset="0"/>
              </a:rPr>
              <a:t> </a:t>
            </a:r>
            <a:r>
              <a:rPr lang="el-GR" sz="2200" b="1" dirty="0" err="1">
                <a:latin typeface="Conduit ITC Hel Light" pitchFamily="2" charset="0"/>
              </a:rPr>
              <a:t>Language</a:t>
            </a:r>
            <a:r>
              <a:rPr lang="el-GR" sz="2200" b="1" dirty="0">
                <a:latin typeface="Conduit ITC Hel Light" pitchFamily="2" charset="0"/>
              </a:rPr>
              <a:t> (BIOML) </a:t>
            </a:r>
            <a:r>
              <a:rPr lang="el-GR" sz="2200" dirty="0">
                <a:latin typeface="Conduit ITC Hel Light" pitchFamily="2" charset="0"/>
              </a:rPr>
              <a:t>η οποία αναπτύχθηκε το 1999 από την </a:t>
            </a:r>
            <a:r>
              <a:rPr lang="el-GR" sz="2200" dirty="0" err="1">
                <a:latin typeface="Conduit ITC Hel Light" pitchFamily="2" charset="0"/>
              </a:rPr>
              <a:t>ProteoMaterics</a:t>
            </a:r>
            <a:r>
              <a:rPr lang="el-GR" sz="2200" dirty="0">
                <a:latin typeface="Conduit ITC Hel Light" pitchFamily="2" charset="0"/>
              </a:rPr>
              <a:t>.</a:t>
            </a:r>
            <a:r>
              <a:rPr lang="en-US" sz="2200" dirty="0">
                <a:latin typeface="Conduit ITC Hel Light" pitchFamily="2" charset="0"/>
              </a:rPr>
              <a:t> </a:t>
            </a:r>
            <a:r>
              <a:rPr lang="el-GR" sz="2200" dirty="0">
                <a:latin typeface="Conduit ITC Hel Light" pitchFamily="2" charset="0"/>
              </a:rPr>
              <a:t>Περιλαμβάνει ένα </a:t>
            </a:r>
            <a:r>
              <a:rPr lang="el-GR" sz="2200" dirty="0" err="1">
                <a:latin typeface="Conduit ITC Hel Light" pitchFamily="2" charset="0"/>
              </a:rPr>
              <a:t>framework</a:t>
            </a:r>
            <a:r>
              <a:rPr lang="el-GR" sz="2200" dirty="0">
                <a:latin typeface="Conduit ITC Hel Light" pitchFamily="2" charset="0"/>
              </a:rPr>
              <a:t> για τον καθορισμό μοριακών οντοτήτων, και ενώ περιλάμβανε κάποιες</a:t>
            </a:r>
            <a:r>
              <a:rPr lang="en-US" sz="2200" dirty="0">
                <a:latin typeface="Conduit ITC Hel Light" pitchFamily="2" charset="0"/>
              </a:rPr>
              <a:t> </a:t>
            </a:r>
            <a:r>
              <a:rPr lang="el-GR" sz="2200" dirty="0">
                <a:latin typeface="Conduit ITC Hel Light" pitchFamily="2" charset="0"/>
              </a:rPr>
              <a:t>πληροφορίες για το RNA, </a:t>
            </a:r>
            <a:r>
              <a:rPr lang="el-GR" sz="2200" b="1" dirty="0">
                <a:latin typeface="Conduit ITC Hel Light" pitchFamily="2" charset="0"/>
              </a:rPr>
              <a:t>εστιάζονταν περισσότερο στη γονιδιακή του πλευρά </a:t>
            </a:r>
            <a:r>
              <a:rPr lang="el-GR" sz="2200" dirty="0">
                <a:latin typeface="Conduit ITC Hel Light" pitchFamily="2" charset="0"/>
              </a:rPr>
              <a:t>(θέσεις έναρξης και παύσης της</a:t>
            </a:r>
            <a:r>
              <a:rPr lang="en-US" sz="2200" dirty="0">
                <a:latin typeface="Conduit ITC Hel Light" pitchFamily="2" charset="0"/>
              </a:rPr>
              <a:t> </a:t>
            </a:r>
            <a:r>
              <a:rPr lang="el-GR" sz="2200" dirty="0">
                <a:latin typeface="Conduit ITC Hel Light" pitchFamily="2" charset="0"/>
              </a:rPr>
              <a:t>μεταγραφής, γενετικές τροποποιήσεις </a:t>
            </a:r>
            <a:r>
              <a:rPr lang="el-GR" sz="2200" dirty="0" err="1">
                <a:latin typeface="Conduit ITC Hel Light" pitchFamily="2" charset="0"/>
              </a:rPr>
              <a:t>κτλ</a:t>
            </a:r>
            <a:r>
              <a:rPr lang="el-GR" sz="2200" dirty="0">
                <a:latin typeface="Conduit ITC Hel Light" pitchFamily="2" charset="0"/>
              </a:rPr>
              <a:t>), και </a:t>
            </a:r>
            <a:r>
              <a:rPr lang="el-GR" sz="2200" b="1" dirty="0">
                <a:latin typeface="Conduit ITC Hel Light" pitchFamily="2" charset="0"/>
              </a:rPr>
              <a:t>δεν κάλυπτε επαρκώς πληροφορίες για τη δομή του RNA</a:t>
            </a:r>
            <a:r>
              <a:rPr lang="el-GR" sz="2200" dirty="0">
                <a:latin typeface="Conduit ITC Hel Light" pitchFamily="2" charset="0"/>
              </a:rPr>
              <a:t>, κάτι</a:t>
            </a:r>
            <a:r>
              <a:rPr lang="en-US" sz="2200" dirty="0">
                <a:latin typeface="Conduit ITC Hel Light" pitchFamily="2" charset="0"/>
              </a:rPr>
              <a:t> </a:t>
            </a:r>
            <a:r>
              <a:rPr lang="el-GR" sz="2200" dirty="0">
                <a:latin typeface="Conduit ITC Hel Light" pitchFamily="2" charset="0"/>
              </a:rPr>
              <a:t>ερευνητικά κρίσιμο.</a:t>
            </a:r>
            <a:endParaRPr lang="en-US" sz="2200" dirty="0">
              <a:latin typeface="Conduit ITC Hel Light" pitchFamily="2" charset="0"/>
            </a:endParaRPr>
          </a:p>
          <a:p>
            <a:pPr marL="342900" indent="-342900" algn="just">
              <a:buFont typeface="Wingdings" panose="05000000000000000000" pitchFamily="2" charset="2"/>
              <a:buChar char="§"/>
            </a:pPr>
            <a:r>
              <a:rPr lang="el-GR" sz="2200" dirty="0">
                <a:latin typeface="Conduit ITC Hel Light" pitchFamily="2" charset="0"/>
              </a:rPr>
              <a:t>Γενικότερα οι προηγούμενες προσπάθειες δεν κάλυπταν τις απαιτήσεις που έθετε η</a:t>
            </a:r>
            <a:r>
              <a:rPr lang="en-US" sz="2200" dirty="0">
                <a:latin typeface="Conduit ITC Hel Light" pitchFamily="2" charset="0"/>
              </a:rPr>
              <a:t> </a:t>
            </a:r>
            <a:r>
              <a:rPr lang="el-GR" sz="2200" dirty="0">
                <a:latin typeface="Conduit ITC Hel Light" pitchFamily="2" charset="0"/>
              </a:rPr>
              <a:t>επιστημονική κοινότητα που μελετούσε το RNA, οδηγώντας στην ανάπτυξη της RNAML.</a:t>
            </a:r>
            <a:endParaRPr lang="en-US" sz="2200" dirty="0">
              <a:latin typeface="Conduit ITC Hel Light" pitchFamily="2" charset="0"/>
            </a:endParaRPr>
          </a:p>
        </p:txBody>
      </p:sp>
    </p:spTree>
    <p:extLst>
      <p:ext uri="{BB962C8B-B14F-4D97-AF65-F5344CB8AC3E}">
        <p14:creationId xmlns:p14="http://schemas.microsoft.com/office/powerpoint/2010/main" val="132790112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theme/theme1.xml><?xml version="1.0" encoding="utf-8"?>
<a:theme xmlns:a="http://schemas.openxmlformats.org/drawingml/2006/main" name="Δέμα">
  <a:themeElements>
    <a:clrScheme name="Διαβάθμιση του γκρι">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Προσαρμοσμένο 1">
      <a:majorFont>
        <a:latin typeface="Conduit ITC Hel Light"/>
        <a:ea typeface=""/>
        <a:cs typeface=""/>
      </a:majorFont>
      <a:minorFont>
        <a:latin typeface="Conduit ITC Hel Light"/>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1189</TotalTime>
  <Words>4935</Words>
  <Application>Microsoft Office PowerPoint</Application>
  <PresentationFormat>Ευρεία οθόνη</PresentationFormat>
  <Paragraphs>265</Paragraphs>
  <Slides>55</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55</vt:i4>
      </vt:variant>
    </vt:vector>
  </HeadingPairs>
  <TitlesOfParts>
    <vt:vector size="62" baseType="lpstr">
      <vt:lpstr>Arial</vt:lpstr>
      <vt:lpstr>CF Din Cond</vt:lpstr>
      <vt:lpstr>CF Din Light Cond</vt:lpstr>
      <vt:lpstr>Conduit ITC Hel Light</vt:lpstr>
      <vt:lpstr>Courier New</vt:lpstr>
      <vt:lpstr>Wingdings</vt:lpstr>
      <vt:lpstr>Δέμα</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ΠΟΛΥΔΙΑΣΤΑΤΕΣ ΔΟΜΕΣ ΔΕΔΟΜΕΝΩΝ &amp; ΥΠΟΛΟΓΙΣΤΙΚΗ ΓΕΩΜΕΤΡΙΑ</dc:title>
  <dc:creator>ΞΙΑΡΧΟΣ ΑΛΕΞΑΝΔΡΟΣ</dc:creator>
  <cp:lastModifiedBy>Alexandros Xiarchos</cp:lastModifiedBy>
  <cp:revision>315</cp:revision>
  <dcterms:created xsi:type="dcterms:W3CDTF">2023-09-25T01:22:24Z</dcterms:created>
  <dcterms:modified xsi:type="dcterms:W3CDTF">2024-09-09T15:12:40Z</dcterms:modified>
</cp:coreProperties>
</file>