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388" r:id="rId3"/>
    <p:sldId id="383" r:id="rId4"/>
    <p:sldId id="259" r:id="rId5"/>
    <p:sldId id="263" r:id="rId6"/>
    <p:sldId id="332" r:id="rId7"/>
    <p:sldId id="333" r:id="rId8"/>
    <p:sldId id="334" r:id="rId9"/>
    <p:sldId id="336" r:id="rId10"/>
    <p:sldId id="337" r:id="rId11"/>
    <p:sldId id="358" r:id="rId12"/>
    <p:sldId id="341" r:id="rId13"/>
    <p:sldId id="331" r:id="rId14"/>
    <p:sldId id="390" r:id="rId15"/>
    <p:sldId id="274" r:id="rId16"/>
    <p:sldId id="275" r:id="rId17"/>
    <p:sldId id="276" r:id="rId18"/>
    <p:sldId id="278" r:id="rId19"/>
    <p:sldId id="391" r:id="rId20"/>
    <p:sldId id="395" r:id="rId21"/>
    <p:sldId id="361" r:id="rId22"/>
    <p:sldId id="396" r:id="rId23"/>
    <p:sldId id="300" r:id="rId24"/>
    <p:sldId id="301" r:id="rId25"/>
    <p:sldId id="405" r:id="rId26"/>
    <p:sldId id="404" r:id="rId27"/>
    <p:sldId id="364" r:id="rId28"/>
    <p:sldId id="368" r:id="rId29"/>
    <p:sldId id="279" r:id="rId30"/>
    <p:sldId id="310" r:id="rId31"/>
    <p:sldId id="397" r:id="rId32"/>
    <p:sldId id="311" r:id="rId33"/>
    <p:sldId id="344" r:id="rId34"/>
    <p:sldId id="345" r:id="rId35"/>
    <p:sldId id="356" r:id="rId36"/>
    <p:sldId id="398" r:id="rId37"/>
    <p:sldId id="350" r:id="rId38"/>
    <p:sldId id="399" r:id="rId39"/>
    <p:sldId id="400" r:id="rId40"/>
    <p:sldId id="357" r:id="rId41"/>
    <p:sldId id="401" r:id="rId42"/>
    <p:sldId id="403" r:id="rId43"/>
    <p:sldId id="353" r:id="rId44"/>
    <p:sldId id="349" r:id="rId45"/>
    <p:sldId id="347" r:id="rId46"/>
    <p:sldId id="348" r:id="rId47"/>
    <p:sldId id="346" r:id="rId48"/>
    <p:sldId id="281" r:id="rId49"/>
    <p:sldId id="283" r:id="rId50"/>
    <p:sldId id="384" r:id="rId51"/>
    <p:sldId id="323" r:id="rId52"/>
    <p:sldId id="324" r:id="rId53"/>
    <p:sldId id="385" r:id="rId54"/>
    <p:sldId id="325" r:id="rId55"/>
    <p:sldId id="326" r:id="rId56"/>
    <p:sldId id="386" r:id="rId57"/>
    <p:sldId id="327" r:id="rId58"/>
    <p:sldId id="328" r:id="rId59"/>
    <p:sldId id="387" r:id="rId60"/>
    <p:sldId id="329" r:id="rId61"/>
    <p:sldId id="330" r:id="rId62"/>
    <p:sldId id="303" r:id="rId63"/>
    <p:sldId id="376" r:id="rId64"/>
    <p:sldId id="373" r:id="rId65"/>
    <p:sldId id="377" r:id="rId66"/>
    <p:sldId id="393" r:id="rId67"/>
    <p:sldId id="372" r:id="rId68"/>
    <p:sldId id="392" r:id="rId69"/>
    <p:sldId id="394" r:id="rId70"/>
    <p:sldId id="381" r:id="rId71"/>
    <p:sldId id="382" r:id="rId72"/>
    <p:sldId id="406" r:id="rId73"/>
    <p:sldId id="407" r:id="rId74"/>
    <p:sldId id="408" r:id="rId75"/>
    <p:sldId id="409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515"/>
    <a:srgbClr val="2E75B6"/>
    <a:srgbClr val="ECF0F9"/>
    <a:srgbClr val="DAE1F3"/>
    <a:srgbClr val="0078D7"/>
    <a:srgbClr val="B94C4C"/>
    <a:srgbClr val="93B8D9"/>
    <a:srgbClr val="D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1" autoAdjust="0"/>
    <p:restoredTop sz="91960" autoAdjust="0"/>
  </p:normalViewPr>
  <p:slideViewPr>
    <p:cSldViewPr snapToGrid="0">
      <p:cViewPr varScale="1">
        <p:scale>
          <a:sx n="116" d="100"/>
          <a:sy n="116" d="100"/>
        </p:scale>
        <p:origin x="126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3B14B-A991-4B7D-87D2-534C72B4DD1E}" type="datetimeFigureOut">
              <a:rPr lang="en-US" smtClean="0"/>
              <a:t>09/09/2015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21D8F-8BA6-4A15-8695-FE710F39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4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1D8F-8BA6-4A15-8695-FE710F3932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15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1D8F-8BA6-4A15-8695-FE710F3932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82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samples?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1D8F-8BA6-4A15-8695-FE710F39326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7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1D8F-8BA6-4A15-8695-FE710F3932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07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samples?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1D8F-8BA6-4A15-8695-FE710F39326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61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1D8F-8BA6-4A15-8695-FE710F39326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09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21D8F-8BA6-4A15-8695-FE710F39326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6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09/09/2015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09/09/2015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09/09/2015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7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09/09/2015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2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09/09/2015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0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09/09/2015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09/09/2015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4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09/09/2015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8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09/09/2015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0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09/09/2015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4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09/09/2015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0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A6145-69E7-472E-B21C-39D67529C392}" type="datetimeFigureOut">
              <a:rPr lang="en-US" smtClean="0"/>
              <a:t>09/09/2015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3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e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1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81376"/>
            <a:ext cx="2487168" cy="41877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488" y="-1298448"/>
            <a:ext cx="2115394" cy="438912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705" y="208867"/>
            <a:ext cx="8113295" cy="279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7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-0.26224 0.0009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1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81376"/>
            <a:ext cx="2487168" cy="41877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944" y="-1298448"/>
            <a:ext cx="2115394" cy="438912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705" y="208867"/>
            <a:ext cx="8113295" cy="279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3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44444E-6 L 2.77556E-17 -0.5138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L 0.00039 -0.5372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687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0.00469 -0.5310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2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698" y="2844801"/>
            <a:ext cx="8986376" cy="401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975" y="320256"/>
            <a:ext cx="7777846" cy="2770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-1097280"/>
            <a:ext cx="2487168" cy="418772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6363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0984"/>
            <a:ext cx="12192001" cy="66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5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345" y="3468430"/>
            <a:ext cx="8226765" cy="3368184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>
            <a:off x="1099128" y="2900218"/>
            <a:ext cx="9702222" cy="21864"/>
          </a:xfrm>
          <a:prstGeom prst="line">
            <a:avLst/>
          </a:prstGeom>
          <a:ln w="476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3010" y="2530886"/>
            <a:ext cx="2759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Logical containers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3011" y="2971655"/>
            <a:ext cx="235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Physical containers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082364" y="309360"/>
            <a:ext cx="8110728" cy="531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9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about cost?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198884" y="3768209"/>
                <a:ext cx="540244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𝑀𝑒𝑚𝑜𝑟𝑦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𝐶𝑃𝑈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𝐼𝑂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884" y="3768209"/>
                <a:ext cx="5402441" cy="707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14475" y="1816100"/>
            <a:ext cx="4610100" cy="603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0" dirty="0" smtClean="0"/>
              <a:t>RU</a:t>
            </a:r>
            <a:endParaRPr lang="en-US" sz="25000" dirty="0"/>
          </a:p>
        </p:txBody>
      </p:sp>
      <p:sp>
        <p:nvSpPr>
          <p:cNvPr id="6" name="TextBox 5"/>
          <p:cNvSpPr txBox="1"/>
          <p:nvPr/>
        </p:nvSpPr>
        <p:spPr>
          <a:xfrm>
            <a:off x="5238749" y="2190750"/>
            <a:ext cx="5362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Request Unit</a:t>
            </a:r>
            <a:endParaRPr lang="en-US" sz="6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372100" y="3196888"/>
            <a:ext cx="394335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95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30300"/>
          </a:xfrm>
        </p:spPr>
        <p:txBody>
          <a:bodyPr/>
          <a:lstStyle/>
          <a:p>
            <a:pPr algn="ctr"/>
            <a:r>
              <a:rPr lang="en-US" dirty="0" smtClean="0"/>
              <a:t>Performance levels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49" y="1689482"/>
            <a:ext cx="2718647" cy="49377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787" y="1689482"/>
            <a:ext cx="2702873" cy="4937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51" y="1689482"/>
            <a:ext cx="2703783" cy="4937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65762" y="2136775"/>
            <a:ext cx="1882567" cy="400110"/>
          </a:xfrm>
          <a:prstGeom prst="rect">
            <a:avLst/>
          </a:prstGeom>
          <a:solidFill>
            <a:srgbClr val="ECF0F9"/>
          </a:solidFill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ECF0F9"/>
                </a:solidFill>
              </a:rPr>
              <a:t> </a:t>
            </a:r>
            <a:r>
              <a:rPr lang="en-US" sz="2000" b="1" dirty="0" smtClean="0">
                <a:solidFill>
                  <a:srgbClr val="ECF0F9"/>
                </a:solidFill>
              </a:rPr>
              <a:t>RUs per second</a:t>
            </a:r>
            <a:endParaRPr lang="en-US" sz="2000" b="1" dirty="0">
              <a:solidFill>
                <a:srgbClr val="ECF0F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88070" y="2136775"/>
            <a:ext cx="1882567" cy="400110"/>
          </a:xfrm>
          <a:prstGeom prst="rect">
            <a:avLst/>
          </a:prstGeom>
          <a:solidFill>
            <a:srgbClr val="ECF0F9"/>
          </a:solidFill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 </a:t>
            </a:r>
            <a:r>
              <a:rPr lang="en-US" sz="2000" b="1" dirty="0" smtClean="0"/>
              <a:t>RUs per second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5108" y="2105998"/>
            <a:ext cx="502621" cy="430887"/>
          </a:xfrm>
          <a:prstGeom prst="rect">
            <a:avLst/>
          </a:prstGeom>
          <a:solidFill>
            <a:srgbClr val="DAE1F3"/>
          </a:solidFill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DAE1F3"/>
                </a:solidFill>
              </a:rPr>
              <a:t>20</a:t>
            </a:r>
            <a:endParaRPr lang="en-US" sz="2200" b="1" dirty="0">
              <a:solidFill>
                <a:srgbClr val="DAE1F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2714" y="2105998"/>
            <a:ext cx="502621" cy="430887"/>
          </a:xfrm>
          <a:prstGeom prst="rect">
            <a:avLst/>
          </a:prstGeom>
          <a:solidFill>
            <a:srgbClr val="DAE1F3"/>
          </a:solidFill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DAE1F3"/>
                </a:solidFill>
              </a:rPr>
              <a:t>20</a:t>
            </a:r>
            <a:endParaRPr lang="en-US" sz="2200" b="1" dirty="0">
              <a:solidFill>
                <a:srgbClr val="DAE1F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2679" y="2105997"/>
            <a:ext cx="558820" cy="430887"/>
          </a:xfrm>
          <a:prstGeom prst="rect">
            <a:avLst/>
          </a:prstGeom>
          <a:solidFill>
            <a:srgbClr val="DAE1F3"/>
          </a:solidFill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DAE1F3"/>
                </a:solidFill>
              </a:rPr>
              <a:t>20</a:t>
            </a:r>
            <a:endParaRPr lang="en-US" sz="2200" b="1" dirty="0">
              <a:solidFill>
                <a:srgbClr val="DAE1F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2088" y="2105997"/>
            <a:ext cx="1882567" cy="400110"/>
          </a:xfrm>
          <a:prstGeom prst="rect">
            <a:avLst/>
          </a:prstGeom>
          <a:solidFill>
            <a:srgbClr val="ECF0F9"/>
          </a:solidFill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ECF0F9"/>
                </a:solidFill>
              </a:rPr>
              <a:t> </a:t>
            </a:r>
            <a:r>
              <a:rPr lang="en-US" sz="2000" b="1" dirty="0" smtClean="0">
                <a:solidFill>
                  <a:srgbClr val="ECF0F9"/>
                </a:solidFill>
              </a:rPr>
              <a:t>RUs per second</a:t>
            </a:r>
            <a:endParaRPr lang="en-US" sz="2000" b="1" dirty="0">
              <a:solidFill>
                <a:srgbClr val="ECF0F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72883" y="2105997"/>
            <a:ext cx="1882567" cy="400110"/>
          </a:xfrm>
          <a:prstGeom prst="rect">
            <a:avLst/>
          </a:prstGeom>
          <a:solidFill>
            <a:srgbClr val="ECF0F9"/>
          </a:solidFill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ECF0F9"/>
                </a:solidFill>
              </a:rPr>
              <a:t> </a:t>
            </a:r>
            <a:r>
              <a:rPr lang="en-US" sz="2000" b="1" dirty="0" smtClean="0">
                <a:solidFill>
                  <a:srgbClr val="ECF0F9"/>
                </a:solidFill>
              </a:rPr>
              <a:t>RUs per second</a:t>
            </a:r>
            <a:endParaRPr lang="en-US" sz="2000" b="1" dirty="0">
              <a:solidFill>
                <a:srgbClr val="ECF0F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9954" y="2119534"/>
            <a:ext cx="2498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250   </a:t>
            </a:r>
            <a:r>
              <a:rPr lang="en-US" sz="2000" b="1" dirty="0" smtClean="0"/>
              <a:t>RUs per second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774787" y="2119533"/>
            <a:ext cx="254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 1k    </a:t>
            </a:r>
            <a:r>
              <a:rPr lang="en-US" sz="2000" b="1" dirty="0" smtClean="0"/>
              <a:t>RUs per second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945734" y="2119533"/>
            <a:ext cx="270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 2.5k   </a:t>
            </a:r>
            <a:r>
              <a:rPr lang="en-US" sz="2000" b="1" dirty="0" smtClean="0"/>
              <a:t>RUs per second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6631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model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150735" y="439064"/>
            <a:ext cx="581884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44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"ReleaseYear"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"Make"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"Aston Martin"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"2G1WT58KX79250102"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"Model"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"DBS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"Dealer"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Atlant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-M"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"Some 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st.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"GPSLocation"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"Latitude"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44.6516185,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"Longitude"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-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63.5820275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"StatusData"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[…]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995614" y="2945556"/>
            <a:ext cx="811586" cy="49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612" y="840700"/>
            <a:ext cx="5840776" cy="51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4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052 0.00162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2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758" y="551542"/>
            <a:ext cx="4151086" cy="415108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969532" y="1828800"/>
            <a:ext cx="49252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cs typeface="Segoe UI Light" panose="020B0502040204020203" pitchFamily="34" charset="0"/>
              </a:rPr>
              <a:t>Alexander Zyl</a:t>
            </a:r>
            <a:endParaRPr lang="en-US" sz="6000" dirty="0"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9532" y="2833142"/>
            <a:ext cx="36869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latin typeface="Calibri Light" panose="020F0302020204030204" pitchFamily="34" charset="0"/>
                <a:cs typeface="Segoe UI Light" panose="020B0502040204020203" pitchFamily="34" charset="0"/>
              </a:rPr>
              <a:t>.NET Developer</a:t>
            </a:r>
            <a:endParaRPr lang="en-US" sz="4400" dirty="0">
              <a:latin typeface="Calibri Light" panose="020F0302020204030204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9532" y="3602583"/>
            <a:ext cx="4277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latin typeface="Calibri Light" panose="020F0302020204030204" pitchFamily="34" charset="0"/>
                <a:cs typeface="Segoe UI Light" panose="020B0502040204020203" pitchFamily="34" charset="0"/>
              </a:rPr>
              <a:t>azyl@scnsoft.com</a:t>
            </a:r>
            <a:endParaRPr lang="en-US" sz="4400" dirty="0">
              <a:latin typeface="Calibri Light" panose="020F03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32" y="551542"/>
            <a:ext cx="4044343" cy="82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Approaches </a:t>
            </a:r>
            <a:r>
              <a:rPr lang="en-US" sz="5400" dirty="0" smtClean="0"/>
              <a:t>to</a:t>
            </a:r>
            <a:r>
              <a:rPr lang="ru-RU" sz="5400" dirty="0"/>
              <a:t> </a:t>
            </a:r>
            <a:r>
              <a:rPr lang="en-US" sz="5400" dirty="0" smtClean="0"/>
              <a:t>document modeling</a:t>
            </a:r>
            <a:endParaRPr lang="en-US" sz="5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37477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09850" y="2384425"/>
            <a:ext cx="5981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5400" dirty="0" smtClean="0"/>
              <a:t>Reference data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5400" dirty="0" smtClean="0"/>
              <a:t>Embed data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8697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5647"/>
            <a:ext cx="12192000" cy="97806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Storing unrelated documents</a:t>
            </a:r>
            <a:endParaRPr lang="en-US" sz="4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356" y="1455202"/>
            <a:ext cx="5963289" cy="4992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414" y="1455202"/>
            <a:ext cx="5674671" cy="49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4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-0.00117 -0.4090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966694"/>
            <a:ext cx="10515600" cy="7622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Modeling 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3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00025" y="0"/>
            <a:ext cx="1189355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 document: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44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"ReleaseYear"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"Make"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"Aston Martin"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Vin"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"2G1WT58KX79250102"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"Model"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"DBS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"Dealer"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Atlant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-M"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"Some 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st.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"GPSLocation"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"Latitude"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44.6516185,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"Longitude"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-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63.5820275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"StatusData"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1,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"TimeStamp"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2014-07-04"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"EngineOn"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"FuelLevel"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40 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2,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"TimeStamp"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2014-07-04"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"EngineOn"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"FuelLevel"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33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999,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"TimeStamp"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2014-08-12"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"EngineOn"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"FuelLevel"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23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]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34350" y="447675"/>
            <a:ext cx="35814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Bad design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3118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3437" y="1336120"/>
            <a:ext cx="5502563" cy="418576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r>
              <a:rPr lang="en-US" sz="4000" dirty="0" smtClean="0"/>
              <a:t>When to embed: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 smtClean="0"/>
              <a:t>One-to-few relations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 smtClean="0"/>
              <a:t>Infrequent changes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 smtClean="0"/>
              <a:t>Embedded data has bounds</a:t>
            </a:r>
          </a:p>
          <a:p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0"/>
            <a:ext cx="10515600" cy="762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Modeling 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00025" y="0"/>
            <a:ext cx="1189355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 document: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44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"ReleaseYear"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"Make"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"Aston Martin"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Vin"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"2G1WT58KX79250102"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"Model"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"DBS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"Dealer"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Atlant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-M"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"Some 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st.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"GPSLocation"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"Latitude"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44.6516185,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"Longitude"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-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63.5820275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"StatusData"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1,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"TimeStamp"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2014-07-04"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"EngineOn"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"FuelLevel"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40 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2,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"TimeStamp"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2014-07-04"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"EngineOn"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"FuelLevel"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33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999,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"TimeStamp"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2014-08-12"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"EngineOn"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"FuelLevel"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23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]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125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3437" y="1336120"/>
            <a:ext cx="5502563" cy="418576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r>
              <a:rPr lang="en-US" sz="4000" dirty="0" smtClean="0"/>
              <a:t>When to embed: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 smtClean="0"/>
              <a:t>One-to-few relations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 smtClean="0"/>
              <a:t>Infrequent changes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 smtClean="0"/>
              <a:t>Embedded data has bounds</a:t>
            </a:r>
          </a:p>
          <a:p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22737" y="1336120"/>
            <a:ext cx="5502563" cy="418576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r>
              <a:rPr lang="en-US" sz="4000" dirty="0" smtClean="0"/>
              <a:t>When to reference:</a:t>
            </a:r>
          </a:p>
          <a:p>
            <a:endParaRPr lang="en-US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/>
              <a:t>One-to-many relations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/>
              <a:t>Many-to-many relations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/>
              <a:t>Data changes frequently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/>
              <a:t>Unbounded reference</a:t>
            </a:r>
          </a:p>
          <a:p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0"/>
            <a:ext cx="10515600" cy="762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Modeling 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2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71450" y="0"/>
            <a:ext cx="1189355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 document: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44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"ReleaseYear"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"Make"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"Aston Martin"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Vin"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"2G1WT58KX79250102"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"Model"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"DBS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"Dealer"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Atlant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-M"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"Some 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st.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"GPSLocation"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"Latitude"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44.6516185,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"Longitude"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-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63.5820275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"StatusData"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1,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"TimeStamp"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2014-07-04"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"EngineOn"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"FuelLevel"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40 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2,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"TimeStamp"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2014-07-04"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"EngineOn"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"FuelLevel"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33 },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999,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"TimeStamp"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2014-08-12"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"EngineOn"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"FuelLevel"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23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]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73736" y="493776"/>
            <a:ext cx="118935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 document: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44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"ReleaseYear"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"Make"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"Aston Martin"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Vin"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"2G1WT58KX79250102"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"Model"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"DBS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"Dealer"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Atlant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-M"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Address"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"Some 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st.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StatusData"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1,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"TimeStamp"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2014-07-04"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"EngineOn"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"FuelLevel"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40 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2,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"TimeStamp"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2014-07-04"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"EngineOn"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"FuelLevel"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33 },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2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3, </a:t>
            </a:r>
            <a:r>
              <a:rPr lang="en-US" sz="2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TimeStamp</a:t>
            </a:r>
            <a:r>
              <a:rPr lang="en-US" sz="2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"2014-07-04"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EngineOn</a:t>
            </a:r>
            <a:r>
              <a:rPr lang="en-US" sz="2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FuelLevel</a:t>
            </a:r>
            <a:r>
              <a:rPr lang="en-US" sz="2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23 },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999,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"TimeStamp"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2014-08-12"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"EngineOn"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"FuelLevel"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23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]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473825" y="493490"/>
            <a:ext cx="55911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VehicleLocation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document:</a:t>
            </a:r>
          </a:p>
          <a:p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"VehicleId"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44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"GPSLocation"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"Latitude"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44.65161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"Longitude"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-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63.582027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780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1450" y="302990"/>
            <a:ext cx="11893550" cy="63709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44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"ReleaseYear"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"Make"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"Aston Martin"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"Vin"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"2G1WT58KX79250102"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"Model"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"DBS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"Dealer"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Atlant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-M"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"Address"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"Some 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st.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"StatusData"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95,: [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1,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"TimeStamp"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2014-07-04"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"EngineOn"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"FuelLevel"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40 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2,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"TimeStamp"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2014-07-04"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"EngineOn"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"FuelLevel"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33 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3,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"TimeStamp"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2014-07-04"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"EngineOn"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"FuelLevel"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23 },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999,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"TimeStamp"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2014-08-12"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"EngineOn"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"FuelLevel"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23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]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71450" y="150590"/>
            <a:ext cx="11893550" cy="42165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 document: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44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"ReleaseYear"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"Make"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"Aston Martin"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"Vin"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"2G1WT58KX79250102"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"Model"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"DBS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"Dealer"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Atlant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-M"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"Address"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"Some 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st.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1300" y="4202137"/>
            <a:ext cx="1249679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VehicleStatus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documents: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1, </a:t>
            </a:r>
            <a:r>
              <a:rPr lang="en-US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"TimeStamp"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2014-07-04"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"EngineOn"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"FuelLevel"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40, </a:t>
            </a:r>
            <a:r>
              <a:rPr lang="en-US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"VehicleId"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 },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2, </a:t>
            </a:r>
            <a:r>
              <a:rPr lang="en-US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"TimeStamp"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2014-07-04"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"EngineOn"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"FuelLevel"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33, </a:t>
            </a:r>
            <a:r>
              <a:rPr lang="en-US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"VehicleId"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 },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3, </a:t>
            </a:r>
            <a:r>
              <a:rPr lang="en-US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"TimeStamp"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2014-07-04"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"EngineOn"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"FuelLevel"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23, </a:t>
            </a:r>
            <a:r>
              <a:rPr lang="en-US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"VehicleId"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44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4, </a:t>
            </a:r>
            <a:r>
              <a:rPr lang="en-US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"TimeStamp"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2014-07-05"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"EngineOn"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"FuelLevel"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10, </a:t>
            </a:r>
            <a:r>
              <a:rPr lang="en-US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"VehicleId"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 },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5, </a:t>
            </a:r>
            <a:r>
              <a:rPr lang="en-US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"TimeStamp"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2014-07-06"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"EngineOn"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"FuelLevel"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55, </a:t>
            </a:r>
            <a:r>
              <a:rPr lang="en-US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"VehicleId"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 },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999, </a:t>
            </a:r>
            <a:r>
              <a:rPr lang="en-US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"TimeStamp"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2014-08-12"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"EngineOn"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"FuelLevel"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23, </a:t>
            </a:r>
            <a:r>
              <a:rPr lang="en-US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"VehicleId"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4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946400"/>
            <a:ext cx="9144000" cy="965200"/>
          </a:xfrm>
        </p:spPr>
        <p:txBody>
          <a:bodyPr/>
          <a:lstStyle/>
          <a:p>
            <a:r>
              <a:rPr lang="en-US" dirty="0" smtClean="0"/>
              <a:t>A new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2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0856"/>
          </a:xfrm>
        </p:spPr>
        <p:txBody>
          <a:bodyPr/>
          <a:lstStyle/>
          <a:p>
            <a:pPr algn="ctr"/>
            <a:r>
              <a:rPr lang="en-US" dirty="0" smtClean="0"/>
              <a:t>Documents in a collection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17840" y="870857"/>
            <a:ext cx="5124218" cy="517064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16,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"Bonjour"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"user"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"Francois"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"nickname"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</a:t>
            </a:r>
            <a:r>
              <a:rPr lang="en-US" sz="2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franky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"entities"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"hashtags"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2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</a:t>
            </a:r>
            <a:r>
              <a:rPr lang="en-US" sz="2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heof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]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348342" y="870857"/>
            <a:ext cx="5907314" cy="55092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4,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"user"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"Jerome"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"nickname"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</a:t>
            </a:r>
            <a:r>
              <a:rPr lang="en-U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juim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"entities"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"hashtags"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2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</a:t>
            </a:r>
            <a:r>
              <a:rPr lang="en-U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rutib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2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"indices"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[ 10, 26 ]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]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6813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757163" y="1"/>
            <a:ext cx="10515600" cy="1030514"/>
          </a:xfrm>
        </p:spPr>
        <p:txBody>
          <a:bodyPr/>
          <a:lstStyle/>
          <a:p>
            <a:pPr algn="ctr"/>
            <a:r>
              <a:rPr lang="en-US" dirty="0" smtClean="0"/>
              <a:t>Index tree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51" y="1200420"/>
            <a:ext cx="10434712" cy="56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37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351314"/>
            <a:ext cx="9144000" cy="1158649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+mn-lt"/>
              </a:rPr>
              <a:t>What we can control</a:t>
            </a:r>
            <a:endParaRPr lang="en-US" sz="66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9923" y="2090172"/>
            <a:ext cx="6232155" cy="267765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6000" dirty="0" smtClean="0"/>
              <a:t>Automatic indexing</a:t>
            </a:r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en-US" sz="5400" dirty="0" smtClean="0"/>
              <a:t>Manual include</a:t>
            </a:r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en-US" sz="5400" dirty="0" smtClean="0"/>
              <a:t>Manual exclude</a:t>
            </a:r>
          </a:p>
        </p:txBody>
      </p:sp>
    </p:spTree>
    <p:extLst>
      <p:ext uri="{BB962C8B-B14F-4D97-AF65-F5344CB8AC3E}">
        <p14:creationId xmlns:p14="http://schemas.microsoft.com/office/powerpoint/2010/main" val="215364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-0.3384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46264"/>
            <a:ext cx="9144000" cy="1158649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+mn-lt"/>
              </a:rPr>
              <a:t>What we can control</a:t>
            </a:r>
            <a:endParaRPr lang="en-US" sz="66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00273" y="1941374"/>
            <a:ext cx="5116657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6000" dirty="0" smtClean="0"/>
              <a:t>Indexing modes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9923" y="2090172"/>
            <a:ext cx="6232155" cy="267765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6000" dirty="0" smtClean="0"/>
              <a:t>Automatic indexing</a:t>
            </a:r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en-US" sz="5400" dirty="0" smtClean="0"/>
              <a:t>Manual include</a:t>
            </a:r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en-US" sz="5400" dirty="0" smtClean="0"/>
              <a:t>Manual exclude</a:t>
            </a:r>
          </a:p>
        </p:txBody>
      </p:sp>
    </p:spTree>
    <p:extLst>
      <p:ext uri="{BB962C8B-B14F-4D97-AF65-F5344CB8AC3E}">
        <p14:creationId xmlns:p14="http://schemas.microsoft.com/office/powerpoint/2010/main" val="188538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80729 -0.0097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5" y="-4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80729 -0.00973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5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46264"/>
            <a:ext cx="9144000" cy="1158649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+mn-lt"/>
              </a:rPr>
              <a:t>What we can control</a:t>
            </a:r>
            <a:endParaRPr lang="en-US" sz="66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6722" y="1884224"/>
            <a:ext cx="5116657" cy="350865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6000" dirty="0" smtClean="0"/>
              <a:t>Indexing modes</a:t>
            </a:r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en-US" sz="5400" dirty="0" smtClean="0"/>
              <a:t>Consistent</a:t>
            </a:r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en-US" sz="5400" dirty="0" smtClean="0"/>
              <a:t>Lazy</a:t>
            </a:r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en-US" sz="5400" dirty="0" smtClean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6671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46264"/>
            <a:ext cx="9144000" cy="1158649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+mn-lt"/>
              </a:rPr>
              <a:t>What we can control</a:t>
            </a:r>
            <a:endParaRPr lang="en-US" sz="66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7016" y="1884224"/>
            <a:ext cx="5116657" cy="350865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6000" dirty="0" smtClean="0"/>
              <a:t>Indexing modes</a:t>
            </a:r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en-US" sz="5400" dirty="0" smtClean="0"/>
              <a:t>Consistent</a:t>
            </a:r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en-US" sz="5400" dirty="0" smtClean="0"/>
              <a:t>Lazy</a:t>
            </a:r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en-US" sz="5400" dirty="0" smtClean="0"/>
              <a:t>None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3234219" y="2849676"/>
            <a:ext cx="9144000" cy="11586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latin typeface="+mn-lt"/>
              </a:rPr>
              <a:t>Per-field indexing policies</a:t>
            </a:r>
            <a:endParaRPr lang="en-US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785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0.90404 -0.0009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208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0.90078 -0.0016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39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-0.97409 -0.0097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11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 txBox="1">
            <a:spLocks/>
          </p:cNvSpPr>
          <p:nvPr/>
        </p:nvSpPr>
        <p:spPr>
          <a:xfrm>
            <a:off x="1524000" y="-1361"/>
            <a:ext cx="9144000" cy="1158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latin typeface="+mn-lt"/>
              </a:rPr>
              <a:t>Building paths</a:t>
            </a:r>
            <a:endParaRPr lang="en-US" sz="60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5125" y="1131888"/>
            <a:ext cx="638175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16,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"Bonjour"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"user"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"Francois"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"nickname"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franky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"entities"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"hashtags"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 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 </a:t>
            </a:r>
            <a:r>
              <a:rPr lang="en-US" sz="28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</a:t>
            </a:r>
            <a:r>
              <a:rPr lang="en-US" sz="28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heof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]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721350" y="1370013"/>
            <a:ext cx="6335713" cy="378565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</a:t>
            </a:r>
          </a:p>
          <a:p>
            <a:r>
              <a:rPr lang="en-US" sz="4000" dirty="0" smtClean="0"/>
              <a:t> _.text</a:t>
            </a:r>
          </a:p>
          <a:p>
            <a:r>
              <a:rPr lang="en-US" sz="4000" dirty="0" smtClean="0"/>
              <a:t> _.user.name</a:t>
            </a:r>
          </a:p>
          <a:p>
            <a:r>
              <a:rPr lang="en-US" sz="4000" dirty="0" smtClean="0"/>
              <a:t> _.</a:t>
            </a:r>
            <a:r>
              <a:rPr lang="en-US" sz="4000" dirty="0" err="1" smtClean="0"/>
              <a:t>entities.hashtags</a:t>
            </a:r>
            <a:endParaRPr lang="en-US" sz="4000" dirty="0" smtClean="0"/>
          </a:p>
          <a:p>
            <a:r>
              <a:rPr lang="en-US" sz="4000" dirty="0" smtClean="0"/>
              <a:t> _.</a:t>
            </a:r>
            <a:r>
              <a:rPr lang="en-US" sz="4000" dirty="0" err="1" smtClean="0"/>
              <a:t>entities.hashtags</a:t>
            </a:r>
            <a:r>
              <a:rPr lang="en-US" sz="4000" dirty="0" smtClean="0"/>
              <a:t>[0].text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49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-0.2125 -0.0004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1524000" y="-1361"/>
            <a:ext cx="9144000" cy="1158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latin typeface="+mn-lt"/>
              </a:rPr>
              <a:t>Building paths</a:t>
            </a:r>
            <a:endParaRPr lang="en-US" sz="6000" dirty="0"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320472" y="1903016"/>
            <a:ext cx="7551057" cy="30519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 smtClean="0"/>
              <a:t>Applicable wildcards:</a:t>
            </a:r>
          </a:p>
          <a:p>
            <a:pPr marL="0" indent="0">
              <a:buNone/>
            </a:pPr>
            <a:r>
              <a:rPr lang="en-US" sz="4800" dirty="0"/>
              <a:t>	</a:t>
            </a:r>
            <a:r>
              <a:rPr lang="en-US" sz="6000" i="1" dirty="0"/>
              <a:t>?</a:t>
            </a:r>
            <a:r>
              <a:rPr lang="en-US" sz="4800" dirty="0"/>
              <a:t>  – single </a:t>
            </a:r>
            <a:r>
              <a:rPr lang="en-US" sz="4800" dirty="0" smtClean="0"/>
              <a:t>selection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32604" y="3800823"/>
            <a:ext cx="7132396" cy="23083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/</a:t>
            </a:r>
            <a:r>
              <a:rPr lang="en-US" sz="4800" dirty="0" smtClean="0">
                <a:solidFill>
                  <a:srgbClr val="A31515"/>
                </a:solidFill>
              </a:rPr>
              <a:t>text</a:t>
            </a:r>
            <a:r>
              <a:rPr lang="en-US" sz="4800" dirty="0" smtClean="0"/>
              <a:t>/?</a:t>
            </a:r>
          </a:p>
          <a:p>
            <a:r>
              <a:rPr lang="en-US" sz="4800" dirty="0" smtClean="0"/>
              <a:t>/</a:t>
            </a:r>
            <a:r>
              <a:rPr lang="en-US" sz="4800" dirty="0" smtClean="0">
                <a:solidFill>
                  <a:srgbClr val="A31515"/>
                </a:solidFill>
              </a:rPr>
              <a:t>user</a:t>
            </a:r>
            <a:r>
              <a:rPr lang="en-US" sz="4800" dirty="0" smtClean="0"/>
              <a:t>/</a:t>
            </a:r>
            <a:r>
              <a:rPr lang="en-US" sz="4800" dirty="0" smtClean="0">
                <a:solidFill>
                  <a:srgbClr val="A31515"/>
                </a:solidFill>
              </a:rPr>
              <a:t>nickname</a:t>
            </a:r>
            <a:r>
              <a:rPr lang="en-US" sz="4800" dirty="0" smtClean="0"/>
              <a:t>/?</a:t>
            </a:r>
          </a:p>
          <a:p>
            <a:r>
              <a:rPr lang="en-US" sz="4800" dirty="0" smtClean="0"/>
              <a:t>/</a:t>
            </a:r>
            <a:r>
              <a:rPr lang="en-US" sz="4800" dirty="0" smtClean="0">
                <a:solidFill>
                  <a:srgbClr val="A31515"/>
                </a:solidFill>
              </a:rPr>
              <a:t>entities</a:t>
            </a:r>
            <a:r>
              <a:rPr lang="en-US" sz="4800" dirty="0" smtClean="0"/>
              <a:t>/</a:t>
            </a:r>
            <a:r>
              <a:rPr lang="en-US" sz="4800" dirty="0" smtClean="0">
                <a:solidFill>
                  <a:srgbClr val="A31515"/>
                </a:solidFill>
              </a:rPr>
              <a:t>hashtags</a:t>
            </a:r>
            <a:r>
              <a:rPr lang="en-US" sz="4800" dirty="0" smtClean="0"/>
              <a:t>/</a:t>
            </a:r>
            <a:r>
              <a:rPr lang="en-US" sz="4800" dirty="0" smtClean="0">
                <a:solidFill>
                  <a:srgbClr val="A31515"/>
                </a:solidFill>
              </a:rPr>
              <a:t>[]</a:t>
            </a:r>
            <a:r>
              <a:rPr lang="en-US" sz="4800" dirty="0" smtClean="0"/>
              <a:t>/</a:t>
            </a:r>
            <a:r>
              <a:rPr lang="en-US" sz="4800" dirty="0" smtClean="0">
                <a:solidFill>
                  <a:srgbClr val="A31515"/>
                </a:solidFill>
              </a:rPr>
              <a:t>text</a:t>
            </a:r>
            <a:r>
              <a:rPr lang="en-US" sz="4800" dirty="0" smtClean="0"/>
              <a:t>/?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5803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79387" y="1415770"/>
            <a:ext cx="3330913" cy="4713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05051" y="707885"/>
            <a:ext cx="8102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4,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"user</a:t>
            </a:r>
            <a:r>
              <a:rPr lang="en-US" sz="2400" dirty="0" smtClean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"Jerome"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"nickname"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juim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"entities"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"hashtags"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rutib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"indices"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[ 10, 26 ]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6087" y="1287735"/>
            <a:ext cx="5395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/</a:t>
            </a:r>
            <a:r>
              <a:rPr lang="en-US" sz="4000" dirty="0" smtClean="0">
                <a:solidFill>
                  <a:srgbClr val="A31515"/>
                </a:solidFill>
              </a:rPr>
              <a:t>text</a:t>
            </a:r>
            <a:r>
              <a:rPr lang="en-US" sz="4000" dirty="0" smtClean="0"/>
              <a:t>/?</a:t>
            </a:r>
            <a:endParaRPr lang="en-US" sz="40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524000" y="0"/>
            <a:ext cx="9144000" cy="707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+mn-lt"/>
              </a:rPr>
              <a:t>Building paths: examples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57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87751" y="2575471"/>
            <a:ext cx="3905249" cy="434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08023" y="707885"/>
            <a:ext cx="8102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4,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"user</a:t>
            </a:r>
            <a:r>
              <a:rPr lang="en-US" sz="2400" dirty="0" smtClean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"Jerome"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"nickname"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juim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"entities"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"hashtags"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rutib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"indices"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[ 10, 26 ]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70043" y="2438743"/>
            <a:ext cx="5395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/</a:t>
            </a:r>
            <a:r>
              <a:rPr lang="en-US" sz="4000" dirty="0" smtClean="0">
                <a:solidFill>
                  <a:srgbClr val="A31515"/>
                </a:solidFill>
              </a:rPr>
              <a:t>user</a:t>
            </a:r>
            <a:r>
              <a:rPr lang="en-US" sz="4000" dirty="0" smtClean="0"/>
              <a:t>/</a:t>
            </a:r>
            <a:r>
              <a:rPr lang="en-US" sz="4000" dirty="0" smtClean="0">
                <a:solidFill>
                  <a:srgbClr val="A31515"/>
                </a:solidFill>
              </a:rPr>
              <a:t>nickname</a:t>
            </a:r>
            <a:r>
              <a:rPr lang="en-US" sz="4000" dirty="0" smtClean="0"/>
              <a:t>/?</a:t>
            </a:r>
            <a:endParaRPr lang="en-US" sz="4000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24000" y="0"/>
            <a:ext cx="9144000" cy="707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+mn-lt"/>
              </a:rPr>
              <a:t>Building paths: examples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710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470" y="3758551"/>
            <a:ext cx="1955564" cy="2057555"/>
          </a:xfrm>
          <a:prstGeom prst="rect">
            <a:avLst/>
          </a:prstGeom>
          <a:blipFill dpi="0" rotWithShape="1">
            <a:blip r:embed="rId3">
              <a:alphaModFix amt="1000"/>
            </a:blip>
            <a:srcRect/>
            <a:stretch>
              <a:fillRect/>
            </a:stretch>
          </a:blipFill>
        </p:spPr>
      </p:pic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846381" y="0"/>
            <a:ext cx="10515600" cy="723699"/>
          </a:xfrm>
        </p:spPr>
        <p:txBody>
          <a:bodyPr/>
          <a:lstStyle/>
          <a:p>
            <a:pPr algn="ctr"/>
            <a:r>
              <a:rPr lang="en-US" dirty="0" smtClean="0"/>
              <a:t>Non-relational storages</a:t>
            </a:r>
            <a:endParaRPr lang="en-US" dirty="0"/>
          </a:p>
        </p:txBody>
      </p:sp>
      <p:pic>
        <p:nvPicPr>
          <p:cNvPr id="44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165" y="3758328"/>
            <a:ext cx="1307750" cy="868605"/>
          </a:xfrm>
          <a:prstGeom prst="rect">
            <a:avLst/>
          </a:prstGeom>
        </p:spPr>
      </p:pic>
      <p:pic>
        <p:nvPicPr>
          <p:cNvPr id="45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165" y="3630534"/>
            <a:ext cx="1307750" cy="861383"/>
          </a:xfrm>
          <a:prstGeom prst="rect">
            <a:avLst/>
          </a:prstGeom>
        </p:spPr>
      </p:pic>
      <p:pic>
        <p:nvPicPr>
          <p:cNvPr id="46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163" y="3825003"/>
            <a:ext cx="1307750" cy="868605"/>
          </a:xfrm>
          <a:prstGeom prst="rect">
            <a:avLst/>
          </a:prstGeom>
        </p:spPr>
      </p:pic>
      <p:sp>
        <p:nvSpPr>
          <p:cNvPr id="47" name="Isosceles Triangle 46"/>
          <p:cNvSpPr/>
          <p:nvPr/>
        </p:nvSpPr>
        <p:spPr>
          <a:xfrm>
            <a:off x="5236255" y="854035"/>
            <a:ext cx="1440464" cy="11706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974771" y="1237394"/>
            <a:ext cx="1233799" cy="128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624818" y="1139450"/>
            <a:ext cx="1280160" cy="1283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Notched Right Arrow 49"/>
          <p:cNvSpPr/>
          <p:nvPr/>
        </p:nvSpPr>
        <p:spPr>
          <a:xfrm rot="2736726">
            <a:off x="3212630" y="2741984"/>
            <a:ext cx="721100" cy="42307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Notched Right Arrow 50"/>
          <p:cNvSpPr/>
          <p:nvPr/>
        </p:nvSpPr>
        <p:spPr>
          <a:xfrm rot="7875681">
            <a:off x="7828939" y="2736726"/>
            <a:ext cx="757737" cy="40533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Notched Right Arrow 51"/>
          <p:cNvSpPr/>
          <p:nvPr/>
        </p:nvSpPr>
        <p:spPr>
          <a:xfrm rot="5400000">
            <a:off x="5648167" y="2348063"/>
            <a:ext cx="642169" cy="39966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627" y="3758550"/>
            <a:ext cx="1955564" cy="2057555"/>
          </a:xfrm>
          <a:prstGeom prst="rect">
            <a:avLst/>
          </a:prstGeom>
          <a:blipFill dpi="0" rotWithShape="1">
            <a:blip r:embed="rId3">
              <a:alphaModFix amt="1000"/>
            </a:blip>
            <a:srcRect/>
            <a:stretch>
              <a:fillRect/>
            </a:stretch>
          </a:blipFill>
        </p:spPr>
      </p:pic>
      <p:pic>
        <p:nvPicPr>
          <p:cNvPr id="5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29167" y="3223288"/>
            <a:ext cx="1307750" cy="173720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449828" y="3932864"/>
            <a:ext cx="1058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NoSQL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01156" y="5815251"/>
            <a:ext cx="1397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Server A</a:t>
            </a:r>
            <a:endParaRPr lang="en-US" sz="2800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98" y="3758551"/>
            <a:ext cx="1955564" cy="2057555"/>
          </a:xfrm>
          <a:prstGeom prst="rect">
            <a:avLst/>
          </a:prstGeom>
          <a:blipFill dpi="0" rotWithShape="1">
            <a:blip r:embed="rId3">
              <a:alphaModFix amt="1000"/>
            </a:blip>
            <a:srcRect/>
            <a:stretch>
              <a:fillRect/>
            </a:stretch>
          </a:blipFill>
        </p:spPr>
      </p:pic>
      <p:sp>
        <p:nvSpPr>
          <p:cNvPr id="58" name="TextBox 57"/>
          <p:cNvSpPr txBox="1"/>
          <p:nvPr/>
        </p:nvSpPr>
        <p:spPr>
          <a:xfrm>
            <a:off x="5248193" y="5792888"/>
            <a:ext cx="1453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Server B</a:t>
            </a:r>
            <a:endParaRPr lang="en-US" sz="2800" dirty="0"/>
          </a:p>
        </p:txBody>
      </p:sp>
      <p:sp>
        <p:nvSpPr>
          <p:cNvPr id="59" name="TextBox 58"/>
          <p:cNvSpPr txBox="1"/>
          <p:nvPr/>
        </p:nvSpPr>
        <p:spPr>
          <a:xfrm>
            <a:off x="7039956" y="5779460"/>
            <a:ext cx="1416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Server 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18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1524000" y="-1361"/>
            <a:ext cx="9144000" cy="1158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latin typeface="+mn-lt"/>
              </a:rPr>
              <a:t>Building paths</a:t>
            </a:r>
            <a:endParaRPr lang="en-US" sz="6000" dirty="0"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320472" y="1903016"/>
            <a:ext cx="7551057" cy="30519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 smtClean="0"/>
              <a:t>Applicable wildcards:</a:t>
            </a:r>
          </a:p>
          <a:p>
            <a:pPr marL="0" indent="0">
              <a:buNone/>
            </a:pPr>
            <a:r>
              <a:rPr lang="en-US" sz="4800" dirty="0"/>
              <a:t>	</a:t>
            </a:r>
            <a:r>
              <a:rPr lang="en-US" sz="6000" i="1" dirty="0"/>
              <a:t>?</a:t>
            </a:r>
            <a:r>
              <a:rPr lang="en-US" sz="4800" dirty="0"/>
              <a:t>  – single </a:t>
            </a:r>
            <a:r>
              <a:rPr lang="en-US" sz="4800" dirty="0" smtClean="0"/>
              <a:t>selection</a:t>
            </a:r>
          </a:p>
          <a:p>
            <a:pPr marL="0" indent="0">
              <a:buNone/>
            </a:pPr>
            <a:r>
              <a:rPr lang="en-US" sz="4800" dirty="0" smtClean="0"/>
              <a:t>	</a:t>
            </a:r>
            <a:r>
              <a:rPr lang="en-US" sz="6000" b="1" i="1" dirty="0" smtClean="0"/>
              <a:t>*</a:t>
            </a:r>
            <a:r>
              <a:rPr lang="en-US" sz="4800" dirty="0" smtClean="0"/>
              <a:t>  – recursive selection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2604" y="3800823"/>
            <a:ext cx="7132396" cy="23083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/</a:t>
            </a:r>
            <a:r>
              <a:rPr lang="en-US" sz="4800" dirty="0" smtClean="0">
                <a:solidFill>
                  <a:srgbClr val="A31515"/>
                </a:solidFill>
              </a:rPr>
              <a:t>text</a:t>
            </a:r>
            <a:r>
              <a:rPr lang="en-US" sz="4800" dirty="0" smtClean="0"/>
              <a:t>/?</a:t>
            </a:r>
          </a:p>
          <a:p>
            <a:r>
              <a:rPr lang="en-US" sz="4800" dirty="0" smtClean="0"/>
              <a:t>/</a:t>
            </a:r>
            <a:r>
              <a:rPr lang="en-US" sz="4800" dirty="0" smtClean="0">
                <a:solidFill>
                  <a:srgbClr val="A31515"/>
                </a:solidFill>
              </a:rPr>
              <a:t>user</a:t>
            </a:r>
            <a:r>
              <a:rPr lang="en-US" sz="4800" dirty="0" smtClean="0"/>
              <a:t>/</a:t>
            </a:r>
            <a:r>
              <a:rPr lang="en-US" sz="4800" dirty="0" smtClean="0">
                <a:solidFill>
                  <a:srgbClr val="A31515"/>
                </a:solidFill>
              </a:rPr>
              <a:t>nickname</a:t>
            </a:r>
            <a:r>
              <a:rPr lang="en-US" sz="4800" dirty="0" smtClean="0"/>
              <a:t>/?</a:t>
            </a:r>
          </a:p>
          <a:p>
            <a:r>
              <a:rPr lang="en-US" sz="4800" dirty="0" smtClean="0"/>
              <a:t>/</a:t>
            </a:r>
            <a:r>
              <a:rPr lang="en-US" sz="4800" dirty="0" smtClean="0">
                <a:solidFill>
                  <a:srgbClr val="A31515"/>
                </a:solidFill>
              </a:rPr>
              <a:t>entities</a:t>
            </a:r>
            <a:r>
              <a:rPr lang="en-US" sz="4800" dirty="0" smtClean="0"/>
              <a:t>/</a:t>
            </a:r>
            <a:r>
              <a:rPr lang="en-US" sz="4800" dirty="0" smtClean="0">
                <a:solidFill>
                  <a:srgbClr val="A31515"/>
                </a:solidFill>
              </a:rPr>
              <a:t>hashtags</a:t>
            </a:r>
            <a:r>
              <a:rPr lang="en-US" sz="4800" dirty="0" smtClean="0"/>
              <a:t>/</a:t>
            </a:r>
            <a:r>
              <a:rPr lang="en-US" sz="4800" dirty="0" smtClean="0">
                <a:solidFill>
                  <a:srgbClr val="A31515"/>
                </a:solidFill>
              </a:rPr>
              <a:t>[]</a:t>
            </a:r>
            <a:r>
              <a:rPr lang="en-US" sz="4800" dirty="0" smtClean="0"/>
              <a:t>/</a:t>
            </a:r>
            <a:r>
              <a:rPr lang="en-US" sz="4800" dirty="0" smtClean="0">
                <a:solidFill>
                  <a:srgbClr val="A31515"/>
                </a:solidFill>
              </a:rPr>
              <a:t>text</a:t>
            </a:r>
            <a:r>
              <a:rPr lang="en-US" sz="4800" dirty="0" smtClean="0"/>
              <a:t>/?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5774432" y="4377904"/>
            <a:ext cx="5858768" cy="23083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/</a:t>
            </a:r>
            <a:r>
              <a:rPr lang="en-US" sz="4800" dirty="0" smtClean="0">
                <a:solidFill>
                  <a:srgbClr val="A31515"/>
                </a:solidFill>
              </a:rPr>
              <a:t>user</a:t>
            </a:r>
            <a:r>
              <a:rPr lang="en-US" sz="4800" dirty="0" smtClean="0"/>
              <a:t>/*</a:t>
            </a:r>
          </a:p>
          <a:p>
            <a:r>
              <a:rPr lang="en-US" sz="4800" dirty="0" smtClean="0"/>
              <a:t>/</a:t>
            </a:r>
            <a:r>
              <a:rPr lang="en-US" sz="4800" dirty="0" smtClean="0">
                <a:solidFill>
                  <a:srgbClr val="A31515"/>
                </a:solidFill>
              </a:rPr>
              <a:t>entities</a:t>
            </a:r>
            <a:r>
              <a:rPr lang="en-US" sz="4800" dirty="0" smtClean="0"/>
              <a:t>/*</a:t>
            </a:r>
          </a:p>
          <a:p>
            <a:r>
              <a:rPr lang="en-US" sz="4800" dirty="0" smtClean="0"/>
              <a:t>/</a:t>
            </a:r>
            <a:r>
              <a:rPr lang="en-US" sz="4800" dirty="0" smtClean="0">
                <a:solidFill>
                  <a:srgbClr val="A31515"/>
                </a:solidFill>
              </a:rPr>
              <a:t>entities</a:t>
            </a:r>
            <a:r>
              <a:rPr lang="en-US" sz="4800" dirty="0" smtClean="0"/>
              <a:t>/</a:t>
            </a:r>
            <a:r>
              <a:rPr lang="en-US" sz="4800" dirty="0" smtClean="0">
                <a:solidFill>
                  <a:srgbClr val="A31515"/>
                </a:solidFill>
              </a:rPr>
              <a:t>hashtags</a:t>
            </a:r>
            <a:r>
              <a:rPr lang="en-US" sz="4800" dirty="0" smtClean="0"/>
              <a:t>/</a:t>
            </a:r>
            <a:r>
              <a:rPr lang="en-US" sz="4800" dirty="0" smtClean="0">
                <a:solidFill>
                  <a:srgbClr val="A31515"/>
                </a:solidFill>
              </a:rPr>
              <a:t>[]</a:t>
            </a:r>
            <a:r>
              <a:rPr lang="en-US" sz="4800" dirty="0" smtClean="0"/>
              <a:t>/*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5102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04091" y="1836168"/>
            <a:ext cx="4165194" cy="15296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08023" y="707885"/>
            <a:ext cx="8102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4,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"user</a:t>
            </a:r>
            <a:r>
              <a:rPr lang="en-US" sz="2400" dirty="0" smtClean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"Jerome"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"nickname"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juim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"entities"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"hashtags"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rutib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"indices"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[ 10, 26 ]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12843" y="2247025"/>
            <a:ext cx="5395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/</a:t>
            </a:r>
            <a:r>
              <a:rPr lang="en-US" sz="4000" dirty="0" smtClean="0">
                <a:solidFill>
                  <a:srgbClr val="A31515"/>
                </a:solidFill>
              </a:rPr>
              <a:t>user</a:t>
            </a:r>
            <a:r>
              <a:rPr lang="en-US" sz="4000" dirty="0" smtClean="0"/>
              <a:t>/*</a:t>
            </a:r>
            <a:endParaRPr lang="en-US" sz="4000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24000" y="0"/>
            <a:ext cx="9144000" cy="707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+mn-lt"/>
              </a:rPr>
              <a:t>Building paths: examples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33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21413" y="3662796"/>
            <a:ext cx="5379396" cy="2319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08023" y="707885"/>
            <a:ext cx="8102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4,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"user</a:t>
            </a:r>
            <a:r>
              <a:rPr lang="en-US" sz="2400" dirty="0" smtClean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"Jerome"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"nickname"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juim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"entities"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"hashtags"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rutib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400" dirty="0">
                <a:solidFill>
                  <a:srgbClr val="2E75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"indices"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[ 10, 26 ]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16243" y="5274625"/>
            <a:ext cx="453445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/</a:t>
            </a:r>
            <a:r>
              <a:rPr lang="en-US" sz="4000" dirty="0" smtClean="0">
                <a:solidFill>
                  <a:srgbClr val="A31515"/>
                </a:solidFill>
              </a:rPr>
              <a:t>entities</a:t>
            </a:r>
            <a:r>
              <a:rPr lang="en-US" sz="4000" dirty="0" smtClean="0"/>
              <a:t>/</a:t>
            </a:r>
            <a:r>
              <a:rPr lang="en-US" sz="4000" dirty="0" smtClean="0">
                <a:solidFill>
                  <a:srgbClr val="A31515"/>
                </a:solidFill>
              </a:rPr>
              <a:t>hashtags</a:t>
            </a:r>
            <a:r>
              <a:rPr lang="en-US" sz="4000" dirty="0" smtClean="0"/>
              <a:t>/*</a:t>
            </a:r>
            <a:endParaRPr lang="en-US" sz="4000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24000" y="0"/>
            <a:ext cx="9144000" cy="707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+mn-lt"/>
              </a:rPr>
              <a:t>Building paths: examples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250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943" y="2259807"/>
            <a:ext cx="9006114" cy="2338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dirty="0" smtClean="0"/>
              <a:t>Indexing options</a:t>
            </a:r>
            <a:r>
              <a:rPr lang="ru-RU" sz="5400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400" dirty="0" smtClean="0"/>
              <a:t>Include to index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400" dirty="0" smtClean="0"/>
              <a:t>Exclude from index</a:t>
            </a:r>
            <a:endParaRPr lang="ru-RU" sz="4400" dirty="0" smtClean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-12730"/>
            <a:ext cx="9144000" cy="1158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latin typeface="+mn-lt"/>
              </a:rPr>
              <a:t>Applying rules</a:t>
            </a:r>
            <a:endParaRPr lang="en-US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137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21170"/>
            <a:ext cx="9006114" cy="2338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 smtClean="0"/>
              <a:t>Index kinds</a:t>
            </a:r>
            <a:r>
              <a:rPr lang="ru-RU" sz="4800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000" dirty="0" smtClean="0"/>
              <a:t>Hash</a:t>
            </a:r>
            <a:r>
              <a:rPr lang="ru-RU" sz="4000" dirty="0" smtClean="0"/>
              <a:t> –</a:t>
            </a:r>
            <a:r>
              <a:rPr lang="en-US" sz="4000" dirty="0" smtClean="0"/>
              <a:t> equality queries</a:t>
            </a:r>
            <a:endParaRPr lang="ru-RU" sz="4000" dirty="0" smtClean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46264"/>
            <a:ext cx="9144000" cy="1158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+mn-lt"/>
              </a:rPr>
              <a:t>Applying rules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457700" y="3248620"/>
            <a:ext cx="7124700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collection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c </a:t>
            </a:r>
          </a:p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c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prop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'value'</a:t>
            </a:r>
          </a:p>
        </p:txBody>
      </p:sp>
    </p:spTree>
    <p:extLst>
      <p:ext uri="{BB962C8B-B14F-4D97-AF65-F5344CB8AC3E}">
        <p14:creationId xmlns:p14="http://schemas.microsoft.com/office/powerpoint/2010/main" val="251627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21170"/>
            <a:ext cx="9006114" cy="2338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 smtClean="0"/>
              <a:t>Index kinds</a:t>
            </a:r>
            <a:r>
              <a:rPr lang="ru-RU" sz="4800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000" dirty="0" smtClean="0"/>
              <a:t>Hash</a:t>
            </a:r>
            <a:r>
              <a:rPr lang="ru-RU" sz="4000" dirty="0" smtClean="0"/>
              <a:t> –</a:t>
            </a:r>
            <a:r>
              <a:rPr lang="en-US" sz="4000" dirty="0" smtClean="0"/>
              <a:t> equality queries</a:t>
            </a:r>
            <a:endParaRPr lang="ru-RU" sz="4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000" dirty="0" smtClean="0"/>
              <a:t>Range – range + </a:t>
            </a:r>
            <a:r>
              <a:rPr lang="en-US" sz="4000" dirty="0"/>
              <a:t>O</a:t>
            </a:r>
            <a:r>
              <a:rPr lang="en-US" sz="4000" dirty="0" smtClean="0"/>
              <a:t>rderBy queries</a:t>
            </a:r>
            <a:endParaRPr lang="ru-RU" sz="4000" dirty="0" smtClean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46264"/>
            <a:ext cx="9144000" cy="1158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+mn-lt"/>
              </a:rPr>
              <a:t>Applying rules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457700" y="3248620"/>
            <a:ext cx="7124700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collection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c </a:t>
            </a:r>
          </a:p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c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prop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'value'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3910339"/>
            <a:ext cx="7010400" cy="255454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collection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c </a:t>
            </a:r>
          </a:p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c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prop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15</a:t>
            </a:r>
          </a:p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c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prop</a:t>
            </a:r>
          </a:p>
        </p:txBody>
      </p:sp>
    </p:spTree>
    <p:extLst>
      <p:ext uri="{BB962C8B-B14F-4D97-AF65-F5344CB8AC3E}">
        <p14:creationId xmlns:p14="http://schemas.microsoft.com/office/powerpoint/2010/main" val="312435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21170"/>
            <a:ext cx="9006114" cy="2338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 smtClean="0"/>
              <a:t>Index kinds</a:t>
            </a:r>
            <a:r>
              <a:rPr lang="ru-RU" sz="4800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000" dirty="0" smtClean="0"/>
              <a:t>Hash</a:t>
            </a:r>
            <a:r>
              <a:rPr lang="ru-RU" sz="4000" dirty="0" smtClean="0"/>
              <a:t> –</a:t>
            </a:r>
            <a:r>
              <a:rPr lang="en-US" sz="4000" dirty="0" smtClean="0"/>
              <a:t> equality queries</a:t>
            </a:r>
            <a:endParaRPr lang="ru-RU" sz="4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000" dirty="0" smtClean="0"/>
              <a:t>Range – range + </a:t>
            </a:r>
            <a:r>
              <a:rPr lang="en-US" sz="4000" dirty="0"/>
              <a:t>O</a:t>
            </a:r>
            <a:r>
              <a:rPr lang="en-US" sz="4000" dirty="0" smtClean="0"/>
              <a:t>rderBy queries</a:t>
            </a:r>
            <a:endParaRPr lang="en-US" sz="4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000" dirty="0" smtClean="0"/>
              <a:t>Spatial – ST_DISTANCE, ST_WITHIN</a:t>
            </a:r>
            <a:endParaRPr lang="ru-RU" sz="4000" dirty="0" smtClean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46264"/>
            <a:ext cx="9144000" cy="1158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+mn-lt"/>
              </a:rPr>
              <a:t>Applying rules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3910339"/>
            <a:ext cx="7010400" cy="255454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collection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c </a:t>
            </a:r>
          </a:p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c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prop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15</a:t>
            </a:r>
          </a:p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c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prop</a:t>
            </a:r>
          </a:p>
        </p:txBody>
      </p:sp>
      <p:sp>
        <p:nvSpPr>
          <p:cNvPr id="2" name="Rectangle 1"/>
          <p:cNvSpPr/>
          <p:nvPr/>
        </p:nvSpPr>
        <p:spPr>
          <a:xfrm>
            <a:off x="4743450" y="4120677"/>
            <a:ext cx="7315200" cy="267765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collection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c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ST_DISTANCE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</a:rPr>
              <a:t>Location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"type"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: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"Point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"coordinates"</a:t>
            </a:r>
            <a:r>
              <a:rPr lang="en-US" sz="2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: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[-122.19, 47.36]</a:t>
            </a:r>
          </a:p>
          <a:p>
            <a:r>
              <a:rPr lang="en-US" sz="2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})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100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1000</a:t>
            </a:r>
          </a:p>
        </p:txBody>
      </p:sp>
    </p:spTree>
    <p:extLst>
      <p:ext uri="{BB962C8B-B14F-4D97-AF65-F5344CB8AC3E}">
        <p14:creationId xmlns:p14="http://schemas.microsoft.com/office/powerpoint/2010/main" val="231774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257425" y="2259344"/>
            <a:ext cx="7677150" cy="2339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 smtClean="0"/>
              <a:t>Index precision: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400" dirty="0" smtClean="0"/>
              <a:t>For numbers: 1-8 bytes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400" dirty="0" smtClean="0"/>
              <a:t>For strings: 1-100 bytes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46264"/>
            <a:ext cx="9144000" cy="1158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+mn-lt"/>
              </a:rPr>
              <a:t>Applying rules</a:t>
            </a:r>
          </a:p>
        </p:txBody>
      </p:sp>
    </p:spTree>
    <p:extLst>
      <p:ext uri="{BB962C8B-B14F-4D97-AF65-F5344CB8AC3E}">
        <p14:creationId xmlns:p14="http://schemas.microsoft.com/office/powerpoint/2010/main" val="340083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04458"/>
            <a:ext cx="9144000" cy="8490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8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59267" y="664936"/>
            <a:ext cx="5181600" cy="49799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4400" dirty="0" smtClean="0"/>
          </a:p>
          <a:p>
            <a:r>
              <a:rPr lang="en-US" sz="4400" dirty="0" smtClean="0"/>
              <a:t>Strong consistency</a:t>
            </a:r>
          </a:p>
          <a:p>
            <a:r>
              <a:rPr lang="en-US" sz="4400" dirty="0" smtClean="0"/>
              <a:t>Eventual consistency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442701" y="664936"/>
            <a:ext cx="5181600" cy="5265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    </a:t>
            </a:r>
          </a:p>
          <a:p>
            <a:pPr marL="0" indent="0">
              <a:buNone/>
            </a:pPr>
            <a:r>
              <a:rPr lang="en-US" sz="4400" dirty="0"/>
              <a:t> </a:t>
            </a:r>
            <a:r>
              <a:rPr lang="en-US" sz="4400" dirty="0" smtClean="0"/>
              <a:t>    DocumentDB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4400" dirty="0" smtClean="0"/>
              <a:t>Strong consistency</a:t>
            </a:r>
          </a:p>
          <a:p>
            <a:r>
              <a:rPr lang="en-US" sz="4400" dirty="0" smtClean="0"/>
              <a:t>Eventual consistency</a:t>
            </a:r>
          </a:p>
          <a:p>
            <a:r>
              <a:rPr lang="en-US" sz="4400" dirty="0"/>
              <a:t>Session</a:t>
            </a:r>
            <a:endParaRPr lang="en-US" sz="4400" dirty="0" smtClean="0"/>
          </a:p>
          <a:p>
            <a:r>
              <a:rPr lang="en-US" sz="4400" dirty="0" smtClean="0"/>
              <a:t>Bounded staleness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701" y="1096543"/>
            <a:ext cx="641660" cy="8211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41" y="1164487"/>
            <a:ext cx="749808" cy="7498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09" y="1164487"/>
            <a:ext cx="746762" cy="746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341" y="1080668"/>
            <a:ext cx="914400" cy="9144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" y="0"/>
            <a:ext cx="12192000" cy="849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Offered consistency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3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NoSQL solutions in Azure</a:t>
            </a:r>
            <a:endParaRPr lang="en-US" dirty="0"/>
          </a:p>
        </p:txBody>
      </p:sp>
      <p:pic>
        <p:nvPicPr>
          <p:cNvPr id="7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5223" y="2463133"/>
            <a:ext cx="2080027" cy="2763097"/>
          </a:xfrm>
          <a:prstGeom prst="rect">
            <a:avLst/>
          </a:prstGeom>
        </p:spPr>
      </p:pic>
      <p:pic>
        <p:nvPicPr>
          <p:cNvPr id="8" name="Content Placeholder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23" y="3110833"/>
            <a:ext cx="2080027" cy="2115397"/>
          </a:xfrm>
          <a:prstGeom prst="rect">
            <a:avLst/>
          </a:prstGeom>
        </p:spPr>
      </p:pic>
      <p:pic>
        <p:nvPicPr>
          <p:cNvPr id="9" name="Content Placeholder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23" y="3174333"/>
            <a:ext cx="2080027" cy="2013797"/>
          </a:xfrm>
          <a:prstGeom prst="rect">
            <a:avLst/>
          </a:prstGeom>
        </p:spPr>
      </p:pic>
      <p:pic>
        <p:nvPicPr>
          <p:cNvPr id="10" name="Content Placeholder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23" y="3714930"/>
            <a:ext cx="2080027" cy="1473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50386" y="3676830"/>
            <a:ext cx="161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HBase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04750" y="4506685"/>
            <a:ext cx="161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168" y="1650370"/>
            <a:ext cx="3968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Column Family Store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6794742" y="1650370"/>
            <a:ext cx="3176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Key/Value Store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442" y="2460677"/>
            <a:ext cx="2491716" cy="27655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93690" y="3642923"/>
            <a:ext cx="1208858" cy="646331"/>
          </a:xfrm>
          <a:prstGeom prst="rect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Redis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7578" y="2779485"/>
            <a:ext cx="2870557" cy="2463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235084" y="4183519"/>
            <a:ext cx="161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TS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57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029"/>
            <a:ext cx="10515600" cy="957943"/>
          </a:xfrm>
        </p:spPr>
        <p:txBody>
          <a:bodyPr>
            <a:normAutofit/>
          </a:bodyPr>
          <a:lstStyle/>
          <a:p>
            <a:r>
              <a:rPr lang="en-US" dirty="0" smtClean="0"/>
              <a:t>Strong consistency: Write operation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915"/>
            <a:ext cx="12192000" cy="592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029"/>
            <a:ext cx="10515600" cy="957943"/>
          </a:xfrm>
        </p:spPr>
        <p:txBody>
          <a:bodyPr>
            <a:normAutofit/>
          </a:bodyPr>
          <a:lstStyle/>
          <a:p>
            <a:r>
              <a:rPr lang="en-US" dirty="0" smtClean="0"/>
              <a:t>Strong consistency: Read operation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915"/>
            <a:ext cx="12192000" cy="592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9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029"/>
            <a:ext cx="10515600" cy="957943"/>
          </a:xfrm>
        </p:spPr>
        <p:txBody>
          <a:bodyPr>
            <a:normAutofit/>
          </a:bodyPr>
          <a:lstStyle/>
          <a:p>
            <a:r>
              <a:rPr lang="en-US" dirty="0" smtClean="0"/>
              <a:t>Eventual consistency: Write operation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915"/>
            <a:ext cx="12192000" cy="592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3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029"/>
            <a:ext cx="10515600" cy="957943"/>
          </a:xfrm>
        </p:spPr>
        <p:txBody>
          <a:bodyPr>
            <a:normAutofit/>
          </a:bodyPr>
          <a:lstStyle/>
          <a:p>
            <a:r>
              <a:rPr lang="en-US" dirty="0" smtClean="0"/>
              <a:t>Eventual consistency: Read operation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915"/>
            <a:ext cx="12192000" cy="592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1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029"/>
            <a:ext cx="10515600" cy="957943"/>
          </a:xfrm>
        </p:spPr>
        <p:txBody>
          <a:bodyPr>
            <a:normAutofit/>
          </a:bodyPr>
          <a:lstStyle/>
          <a:p>
            <a:r>
              <a:rPr lang="en-US" dirty="0" smtClean="0"/>
              <a:t>Session: Write operation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99" y="928915"/>
            <a:ext cx="12195099" cy="592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029"/>
            <a:ext cx="10515600" cy="957943"/>
          </a:xfrm>
        </p:spPr>
        <p:txBody>
          <a:bodyPr>
            <a:normAutofit/>
          </a:bodyPr>
          <a:lstStyle/>
          <a:p>
            <a:r>
              <a:rPr lang="en-US" dirty="0" smtClean="0"/>
              <a:t>Session: Read operation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915"/>
            <a:ext cx="12192000" cy="592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5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Bounded staleness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6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90536" y="655834"/>
            <a:ext cx="7529011" cy="563231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Features</a:t>
            </a:r>
            <a:r>
              <a:rPr lang="en-US" sz="4400" dirty="0" smtClean="0"/>
              <a:t>:</a:t>
            </a:r>
          </a:p>
          <a:p>
            <a:endParaRPr lang="en-US" sz="3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Fully </a:t>
            </a:r>
            <a:r>
              <a:rPr lang="en-US" sz="4000" dirty="0" smtClean="0"/>
              <a:t>managed</a:t>
            </a:r>
            <a:endParaRPr lang="ru-RU" sz="4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Schema agnostic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Scalable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Tunable consistency levels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Tunable indexing policies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Familiar SQL syntax for querying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JavaScript execution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2783" y="1164112"/>
            <a:ext cx="3043483" cy="39076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990" y="4097469"/>
            <a:ext cx="2934276" cy="1600200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DocumentDB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86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0.29466 -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-0.29922 -0.0071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1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029"/>
            <a:ext cx="10515600" cy="957943"/>
          </a:xfrm>
        </p:spPr>
        <p:txBody>
          <a:bodyPr>
            <a:normAutofit/>
          </a:bodyPr>
          <a:lstStyle/>
          <a:p>
            <a:r>
              <a:rPr lang="en-US" dirty="0" smtClean="0"/>
              <a:t>Bounded staleness: Write operation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915"/>
            <a:ext cx="12192000" cy="592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1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029"/>
            <a:ext cx="10515600" cy="957943"/>
          </a:xfrm>
        </p:spPr>
        <p:txBody>
          <a:bodyPr>
            <a:normAutofit/>
          </a:bodyPr>
          <a:lstStyle/>
          <a:p>
            <a:r>
              <a:rPr lang="en-US" dirty="0" smtClean="0"/>
              <a:t>Bounded staleness: Read operation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915"/>
            <a:ext cx="12192000" cy="592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3004458"/>
            <a:ext cx="12192000" cy="8490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Scalability issues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770744"/>
            <a:ext cx="5646057" cy="8490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Out of space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59827" y="2803866"/>
            <a:ext cx="146226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en-US" sz="20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705" y="3292778"/>
            <a:ext cx="2587165" cy="22254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579" y="2933588"/>
            <a:ext cx="2589790" cy="294378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69500" y="5725440"/>
            <a:ext cx="1346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Data</a:t>
            </a:r>
            <a:endParaRPr lang="en-US" sz="4800" dirty="0"/>
          </a:p>
        </p:txBody>
      </p:sp>
      <p:sp>
        <p:nvSpPr>
          <p:cNvPr id="18" name="TextBox 17"/>
          <p:cNvSpPr txBox="1"/>
          <p:nvPr/>
        </p:nvSpPr>
        <p:spPr>
          <a:xfrm>
            <a:off x="8409923" y="5679273"/>
            <a:ext cx="299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Collection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693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17 -0.4407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2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7" grpId="0"/>
      <p:bldP spid="1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945" y="2133461"/>
            <a:ext cx="3644283" cy="31347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745" y="3423358"/>
            <a:ext cx="3337425" cy="3337425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4514" y="-14514"/>
            <a:ext cx="12192000" cy="8490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Scalability issues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096806"/>
            <a:ext cx="7561943" cy="8490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Too many requests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1770744"/>
            <a:ext cx="5646057" cy="8490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Out of space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59827" y="2803866"/>
            <a:ext cx="146226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en-US" sz="20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705" y="3292778"/>
            <a:ext cx="2587165" cy="222540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579" y="2933588"/>
            <a:ext cx="2589790" cy="294378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469500" y="5725440"/>
            <a:ext cx="1346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Data</a:t>
            </a:r>
            <a:endParaRPr lang="en-US" sz="4800" dirty="0"/>
          </a:p>
        </p:txBody>
      </p:sp>
      <p:sp>
        <p:nvSpPr>
          <p:cNvPr id="27" name="TextBox 26"/>
          <p:cNvSpPr txBox="1"/>
          <p:nvPr/>
        </p:nvSpPr>
        <p:spPr>
          <a:xfrm>
            <a:off x="8409923" y="5679273"/>
            <a:ext cx="299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Collection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3526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  <p:bldP spid="26" grpId="0"/>
      <p:bldP spid="2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3004458"/>
            <a:ext cx="12192000" cy="8490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Solutions?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596572" y="1237341"/>
            <a:ext cx="9144000" cy="8490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Vertical scaling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335" y="2748186"/>
            <a:ext cx="8252964" cy="356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14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17 -0.4407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2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74" y="3145979"/>
            <a:ext cx="8338307" cy="32605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335" y="2757711"/>
            <a:ext cx="8252964" cy="356542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1193726" y="2191660"/>
            <a:ext cx="9144000" cy="8490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Horizontal scaling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596572" y="1237341"/>
            <a:ext cx="9144000" cy="8490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Vertical scaling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-14514" y="-14514"/>
            <a:ext cx="12192000" cy="8490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9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3611" y="2875002"/>
            <a:ext cx="73847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Collection = Partition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2345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16" y="1049773"/>
            <a:ext cx="9418769" cy="475845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3004458"/>
            <a:ext cx="9144000" cy="8490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Partitioning 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4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407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16" y="834570"/>
            <a:ext cx="9812967" cy="587906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-14514"/>
            <a:ext cx="9144000" cy="8490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Partitioning 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1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005081"/>
            <a:ext cx="10515600" cy="84783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Partitioning strategies</a:t>
            </a:r>
            <a:endParaRPr lang="en-US" sz="48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1386738"/>
            <a:ext cx="6593114" cy="847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/>
              <a:t>Hash partitioning</a:t>
            </a:r>
            <a:endParaRPr lang="en-US" sz="4800" dirty="0"/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1021519"/>
            <a:ext cx="11237976" cy="566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0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386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23188"/>
            <a:ext cx="12192000" cy="1086094"/>
          </a:xfrm>
        </p:spPr>
        <p:txBody>
          <a:bodyPr/>
          <a:lstStyle/>
          <a:p>
            <a:pPr algn="ctr"/>
            <a:r>
              <a:rPr lang="en-US" dirty="0" smtClean="0"/>
              <a:t>DocumentDB resource model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2261" y="1469014"/>
            <a:ext cx="682172" cy="4757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REST API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044451" y="5923269"/>
            <a:ext cx="4791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DocumentDB Infrastructure</a:t>
            </a:r>
            <a:endParaRPr lang="en-US" sz="3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252" y="1508120"/>
            <a:ext cx="2858436" cy="4204188"/>
          </a:xfrm>
          <a:prstGeom prst="rect">
            <a:avLst/>
          </a:prstGeom>
          <a:blipFill dpi="0" rotWithShape="1">
            <a:blip r:embed="rId3">
              <a:alphaModFix amt="1000"/>
            </a:blip>
            <a:srcRect/>
            <a:stretch>
              <a:fillRect/>
            </a:stretch>
          </a:blipFill>
        </p:spPr>
      </p:pic>
      <p:sp>
        <p:nvSpPr>
          <p:cNvPr id="22" name="Left-Right Arrow 21"/>
          <p:cNvSpPr/>
          <p:nvPr/>
        </p:nvSpPr>
        <p:spPr>
          <a:xfrm>
            <a:off x="5551527" y="3348524"/>
            <a:ext cx="1207157" cy="49395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/>
          <p:cNvSpPr/>
          <p:nvPr/>
        </p:nvSpPr>
        <p:spPr>
          <a:xfrm>
            <a:off x="2635931" y="3595504"/>
            <a:ext cx="1543140" cy="5177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Right Arrow 23"/>
          <p:cNvSpPr/>
          <p:nvPr/>
        </p:nvSpPr>
        <p:spPr>
          <a:xfrm>
            <a:off x="2619117" y="4942208"/>
            <a:ext cx="1543140" cy="5177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-Right Arrow 24"/>
          <p:cNvSpPr/>
          <p:nvPr/>
        </p:nvSpPr>
        <p:spPr>
          <a:xfrm>
            <a:off x="2653516" y="2150110"/>
            <a:ext cx="1543140" cy="5177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68" y="4461914"/>
            <a:ext cx="822960" cy="8229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41" y="3395328"/>
            <a:ext cx="958215" cy="8389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41" y="2344723"/>
            <a:ext cx="822960" cy="822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48" y="545997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9" y="1294118"/>
            <a:ext cx="822960" cy="8229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962" y="1508120"/>
            <a:ext cx="2858436" cy="4204188"/>
          </a:xfrm>
          <a:prstGeom prst="rect">
            <a:avLst/>
          </a:prstGeom>
          <a:blipFill dpi="0" rotWithShape="1">
            <a:blip r:embed="rId3">
              <a:alphaModFix amt="1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7091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783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Partitioning strategies</a:t>
            </a:r>
            <a:endParaRPr lang="en-US" sz="48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1386738"/>
            <a:ext cx="6593114" cy="847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/>
              <a:t>Range partitioning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" y="1024128"/>
            <a:ext cx="11237088" cy="56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4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783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Partitioning strategies</a:t>
            </a:r>
            <a:endParaRPr lang="en-US" sz="48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1386738"/>
            <a:ext cx="6593114" cy="847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/>
              <a:t>Lookup partitioning</a:t>
            </a:r>
            <a:endParaRPr lang="en-US" sz="4800" dirty="0"/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" y="1024128"/>
            <a:ext cx="11237976" cy="56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9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7533" y="2766219"/>
            <a:ext cx="2456935" cy="1325563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947" y="1240233"/>
            <a:ext cx="7573506" cy="549076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79753" cy="10033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Use Cases: user-defined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85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79753" cy="10033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Use Cases: storing and analyzing logs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20" y="1339716"/>
            <a:ext cx="11570911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6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79753" cy="10033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Use Cases: storing materialized views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480" y="1388547"/>
            <a:ext cx="9580833" cy="494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9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303" y="2311009"/>
            <a:ext cx="2115394" cy="43891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356" y="2234418"/>
            <a:ext cx="3245288" cy="25603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6938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022E-16 L 0.00091 -0.2907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303" y="2311009"/>
            <a:ext cx="2115394" cy="43891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237744"/>
            <a:ext cx="3245288" cy="25603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9789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0026 -0.6384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192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00104 -0.5273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7146</TotalTime>
  <Words>2080</Words>
  <Application>Microsoft Office PowerPoint</Application>
  <PresentationFormat>Widescreen</PresentationFormat>
  <Paragraphs>491</Paragraphs>
  <Slides>75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Arial</vt:lpstr>
      <vt:lpstr>Calibri</vt:lpstr>
      <vt:lpstr>Calibri Light</vt:lpstr>
      <vt:lpstr>Cambria Math</vt:lpstr>
      <vt:lpstr>Consolas</vt:lpstr>
      <vt:lpstr>Segoe UI Light</vt:lpstr>
      <vt:lpstr>Wingdings</vt:lpstr>
      <vt:lpstr>Office Theme</vt:lpstr>
      <vt:lpstr>PowerPoint Presentation</vt:lpstr>
      <vt:lpstr>PowerPoint Presentation</vt:lpstr>
      <vt:lpstr>A new child</vt:lpstr>
      <vt:lpstr>Non-relational storages</vt:lpstr>
      <vt:lpstr>NoSQL solutions in Azure</vt:lpstr>
      <vt:lpstr>DocumentDB</vt:lpstr>
      <vt:lpstr>DocumentDB resource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about cost?</vt:lpstr>
      <vt:lpstr>PowerPoint Presentation</vt:lpstr>
      <vt:lpstr>Performance levels</vt:lpstr>
      <vt:lpstr>How to model data?</vt:lpstr>
      <vt:lpstr>PowerPoint Presentation</vt:lpstr>
      <vt:lpstr>Approaches to document modeling</vt:lpstr>
      <vt:lpstr>Storing unrelated documents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Indexing</vt:lpstr>
      <vt:lpstr>Documents in a collection</vt:lpstr>
      <vt:lpstr>Index tree</vt:lpstr>
      <vt:lpstr>What we can control</vt:lpstr>
      <vt:lpstr>What we can control</vt:lpstr>
      <vt:lpstr>What we can control</vt:lpstr>
      <vt:lpstr>What we can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consistency</vt:lpstr>
      <vt:lpstr>PowerPoint Presentation</vt:lpstr>
      <vt:lpstr>Strong consistency</vt:lpstr>
      <vt:lpstr>Strong consistency: Write operation</vt:lpstr>
      <vt:lpstr>Strong consistency: Read operation</vt:lpstr>
      <vt:lpstr>Eventual consistency</vt:lpstr>
      <vt:lpstr>Eventual consistency: Write operation</vt:lpstr>
      <vt:lpstr>Eventual consistency: Read operation</vt:lpstr>
      <vt:lpstr>Session consistency</vt:lpstr>
      <vt:lpstr>Session: Write operation</vt:lpstr>
      <vt:lpstr>Session: Read operation</vt:lpstr>
      <vt:lpstr>Bounded staleness</vt:lpstr>
      <vt:lpstr>Bounded staleness: Write operation</vt:lpstr>
      <vt:lpstr>Bounded staleness: Read operation</vt:lpstr>
      <vt:lpstr>Scalability issues</vt:lpstr>
      <vt:lpstr>Scalability issues</vt:lpstr>
      <vt:lpstr>Solutions?</vt:lpstr>
      <vt:lpstr>Solutions?</vt:lpstr>
      <vt:lpstr>PowerPoint Presentation</vt:lpstr>
      <vt:lpstr>Partitioning our data</vt:lpstr>
      <vt:lpstr>Partitioning our data</vt:lpstr>
      <vt:lpstr>Partitioning strategies</vt:lpstr>
      <vt:lpstr>Partitioning strategies</vt:lpstr>
      <vt:lpstr>Partitioning strategies</vt:lpstr>
      <vt:lpstr>Use Cases</vt:lpstr>
      <vt:lpstr>Use Cases: user-defined data</vt:lpstr>
      <vt:lpstr>Use Cases: storing and analyzing logs</vt:lpstr>
      <vt:lpstr>Use Cases: storing materialized views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Zyl</dc:creator>
  <cp:lastModifiedBy>Zyl, Aliaksandr</cp:lastModifiedBy>
  <cp:revision>610</cp:revision>
  <dcterms:created xsi:type="dcterms:W3CDTF">2015-08-24T19:56:38Z</dcterms:created>
  <dcterms:modified xsi:type="dcterms:W3CDTF">2015-09-09T13:05:59Z</dcterms:modified>
</cp:coreProperties>
</file>