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412" r:id="rId2"/>
    <p:sldId id="455" r:id="rId3"/>
    <p:sldId id="388" r:id="rId4"/>
    <p:sldId id="442" r:id="rId5"/>
    <p:sldId id="454" r:id="rId6"/>
    <p:sldId id="457" r:id="rId7"/>
    <p:sldId id="440" r:id="rId8"/>
    <p:sldId id="448" r:id="rId9"/>
    <p:sldId id="456" r:id="rId10"/>
    <p:sldId id="429" r:id="rId11"/>
    <p:sldId id="458" r:id="rId12"/>
    <p:sldId id="460" r:id="rId13"/>
    <p:sldId id="437" r:id="rId14"/>
    <p:sldId id="459" r:id="rId15"/>
    <p:sldId id="419" r:id="rId16"/>
    <p:sldId id="421" r:id="rId17"/>
    <p:sldId id="420" r:id="rId18"/>
    <p:sldId id="414" r:id="rId19"/>
    <p:sldId id="461" r:id="rId20"/>
    <p:sldId id="435" r:id="rId21"/>
    <p:sldId id="438" r:id="rId22"/>
    <p:sldId id="439" r:id="rId23"/>
    <p:sldId id="462" r:id="rId24"/>
    <p:sldId id="422" r:id="rId25"/>
    <p:sldId id="418" r:id="rId26"/>
    <p:sldId id="413" r:id="rId27"/>
    <p:sldId id="450" r:id="rId28"/>
    <p:sldId id="430" r:id="rId29"/>
    <p:sldId id="449" r:id="rId30"/>
    <p:sldId id="431" r:id="rId31"/>
    <p:sldId id="423" r:id="rId32"/>
    <p:sldId id="424" r:id="rId33"/>
    <p:sldId id="425" r:id="rId34"/>
    <p:sldId id="426" r:id="rId35"/>
    <p:sldId id="432" r:id="rId36"/>
    <p:sldId id="434" r:id="rId37"/>
    <p:sldId id="433" r:id="rId38"/>
    <p:sldId id="427" r:id="rId39"/>
    <p:sldId id="463" r:id="rId40"/>
    <p:sldId id="428" r:id="rId41"/>
    <p:sldId id="451" r:id="rId42"/>
    <p:sldId id="452" r:id="rId43"/>
    <p:sldId id="417" r:id="rId44"/>
    <p:sldId id="41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1515"/>
    <a:srgbClr val="2E75B6"/>
    <a:srgbClr val="ECF0F9"/>
    <a:srgbClr val="DAE1F3"/>
    <a:srgbClr val="0078D7"/>
    <a:srgbClr val="B94C4C"/>
    <a:srgbClr val="93B8D9"/>
    <a:srgbClr val="D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81" autoAdjust="0"/>
    <p:restoredTop sz="91960" autoAdjust="0"/>
  </p:normalViewPr>
  <p:slideViewPr>
    <p:cSldViewPr snapToGrid="0">
      <p:cViewPr>
        <p:scale>
          <a:sx n="75" d="100"/>
          <a:sy n="75" d="100"/>
        </p:scale>
        <p:origin x="894" y="9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3B14B-A991-4B7D-87D2-534C72B4DD1E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21D8F-8BA6-4A15-8695-FE710F39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46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6145-69E7-472E-B21C-39D67529C392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04F3-20D6-416F-875D-47F82B97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5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6145-69E7-472E-B21C-39D67529C392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04F3-20D6-416F-875D-47F82B97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4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6145-69E7-472E-B21C-39D67529C392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04F3-20D6-416F-875D-47F82B97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78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6145-69E7-472E-B21C-39D67529C392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04F3-20D6-416F-875D-47F82B97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22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6145-69E7-472E-B21C-39D67529C392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04F3-20D6-416F-875D-47F82B97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05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6145-69E7-472E-B21C-39D67529C392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04F3-20D6-416F-875D-47F82B97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83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6145-69E7-472E-B21C-39D67529C392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04F3-20D6-416F-875D-47F82B97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41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6145-69E7-472E-B21C-39D67529C392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04F3-20D6-416F-875D-47F82B97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8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6145-69E7-472E-B21C-39D67529C392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04F3-20D6-416F-875D-47F82B97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0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6145-69E7-472E-B21C-39D67529C392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04F3-20D6-416F-875D-47F82B97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49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6145-69E7-472E-B21C-39D67529C392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04F3-20D6-416F-875D-47F82B97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0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A6145-69E7-472E-B21C-39D67529C392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D04F3-20D6-416F-875D-47F82B97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3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emf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jp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emf"/><Relationship Id="rId9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7" Type="http://schemas.openxmlformats.org/officeDocument/2006/relationships/image" Target="../media/image54.emf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emf"/><Relationship Id="rId5" Type="http://schemas.openxmlformats.org/officeDocument/2006/relationships/image" Target="../media/image52.emf"/><Relationship Id="rId4" Type="http://schemas.openxmlformats.org/officeDocument/2006/relationships/image" Target="../media/image5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acebook.com/zyl.alex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6.emf"/><Relationship Id="rId7" Type="http://schemas.openxmlformats.org/officeDocument/2006/relationships/image" Target="../media/image49.png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0.png"/><Relationship Id="rId5" Type="http://schemas.openxmlformats.org/officeDocument/2006/relationships/image" Target="../media/image470.png"/><Relationship Id="rId10" Type="http://schemas.openxmlformats.org/officeDocument/2006/relationships/image" Target="../media/image210.png"/><Relationship Id="rId4" Type="http://schemas.openxmlformats.org/officeDocument/2006/relationships/image" Target="../media/image37.emf"/><Relationship Id="rId9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documentation/services/functions/" TargetMode="External"/><Relationship Id="rId2" Type="http://schemas.openxmlformats.org/officeDocument/2006/relationships/hyperlink" Target="https://aws.amazon.com/documentation/lambda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Azure/azure-webjobs-sdk-extensions" TargetMode="External"/><Relationship Id="rId5" Type="http://schemas.openxmlformats.org/officeDocument/2006/relationships/hyperlink" Target="https://github.com/Azure/azure-webjobs-sdk-script" TargetMode="External"/><Relationship Id="rId4" Type="http://schemas.openxmlformats.org/officeDocument/2006/relationships/hyperlink" Target="https://github.com/Azure/azure-webjobs-sdk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7"/>
            <a:ext cx="12191238" cy="685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00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35" y="2066978"/>
            <a:ext cx="8786111" cy="47910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019" y="616519"/>
            <a:ext cx="9361714" cy="602588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187767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Azure </a:t>
            </a:r>
            <a:r>
              <a:rPr lang="en-US" sz="48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WebJobs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932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76836" y="349915"/>
            <a:ext cx="10238763" cy="956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Azure </a:t>
            </a:r>
            <a:r>
              <a:rPr lang="en-US" sz="48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WebJobs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8350" y="1858993"/>
            <a:ext cx="1977736" cy="28082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645" y="1306260"/>
            <a:ext cx="8559194" cy="557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17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238" y="1677932"/>
            <a:ext cx="7102928" cy="35514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8271" y="2246420"/>
            <a:ext cx="466185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Zero administrative</a:t>
            </a:r>
          </a:p>
          <a:p>
            <a:r>
              <a:rPr lang="en-US" sz="4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Autoscaling</a:t>
            </a:r>
            <a:endParaRPr lang="en-US" sz="4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Fine-grained pricing</a:t>
            </a:r>
          </a:p>
          <a:p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Bring your own code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76836" y="349915"/>
            <a:ext cx="10238763" cy="956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AWS Lambda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81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8916644" cy="52871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032" y="2700813"/>
            <a:ext cx="2249468" cy="21714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33788" y="4872299"/>
            <a:ext cx="2151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Functions Apps</a:t>
            </a:r>
            <a:endParaRPr lang="en-US" sz="2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991600" y="3738563"/>
            <a:ext cx="588169" cy="1587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86876" y="3443473"/>
            <a:ext cx="1587" cy="59018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276836" y="349915"/>
            <a:ext cx="10238763" cy="956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App Service Eco-System</a:t>
            </a:r>
          </a:p>
        </p:txBody>
      </p:sp>
    </p:spTree>
    <p:extLst>
      <p:ext uri="{BB962C8B-B14F-4D97-AF65-F5344CB8AC3E}">
        <p14:creationId xmlns:p14="http://schemas.microsoft.com/office/powerpoint/2010/main" val="338034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96088" y="1755778"/>
            <a:ext cx="10835376" cy="4282168"/>
            <a:chOff x="753110" y="1993700"/>
            <a:chExt cx="10836913" cy="4282775"/>
          </a:xfrm>
        </p:grpSpPr>
        <p:sp>
          <p:nvSpPr>
            <p:cNvPr id="6" name="Rectangle 5"/>
            <p:cNvSpPr/>
            <p:nvPr/>
          </p:nvSpPr>
          <p:spPr bwMode="auto">
            <a:xfrm>
              <a:off x="753112" y="5476874"/>
              <a:ext cx="10836911" cy="799601"/>
            </a:xfrm>
            <a:prstGeom prst="rect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App Service Dynamic Runtime</a:t>
              </a:r>
              <a:b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</a:b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Hosting, CI, Deployment Slots, Remote Debugging, etc.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53111" y="4608116"/>
              <a:ext cx="6324602" cy="762539"/>
            </a:xfrm>
            <a:prstGeom prst="rect">
              <a:avLst/>
            </a:prstGeom>
            <a:solidFill>
              <a:srgbClr val="7030A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WebJobs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 Core</a:t>
              </a:r>
            </a:p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Programming model, common abstractions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7153912" y="4609920"/>
              <a:ext cx="4436109" cy="760735"/>
            </a:xfrm>
            <a:prstGeom prst="rect">
              <a:avLst/>
            </a:prstGeom>
            <a:solidFill>
              <a:srgbClr val="7030A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WebJobs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 Extensions</a:t>
              </a:r>
            </a:p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Triggers, input and output bindings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53111" y="3737046"/>
              <a:ext cx="10836911" cy="764851"/>
            </a:xfrm>
            <a:prstGeom prst="rect">
              <a:avLst/>
            </a:prstGeom>
            <a:solidFill>
              <a:srgbClr val="0078D7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WebJobs Script Runtime</a:t>
              </a:r>
              <a:b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</a:b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Azure Functions Host – Dynamic Compilation, Language abstractions, etc.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53110" y="1993700"/>
              <a:ext cx="5376809" cy="760374"/>
            </a:xfrm>
            <a:prstGeom prst="rect">
              <a:avLst/>
            </a:prstGeom>
            <a:solidFill>
              <a:srgbClr val="00BCF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Code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6210938" y="1996497"/>
              <a:ext cx="5379084" cy="754781"/>
            </a:xfrm>
            <a:prstGeom prst="rect">
              <a:avLst/>
            </a:prstGeom>
            <a:solidFill>
              <a:srgbClr val="00BCF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Config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2" name="Content Placeholder 19"/>
          <p:cNvSpPr>
            <a:spLocks noGrp="1"/>
          </p:cNvSpPr>
          <p:nvPr>
            <p:ph idx="1"/>
          </p:nvPr>
        </p:nvSpPr>
        <p:spPr bwMode="auto">
          <a:xfrm>
            <a:off x="696087" y="2619452"/>
            <a:ext cx="10835375" cy="77141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Language Runtime</a:t>
            </a:r>
            <a:br>
              <a:rPr lang="en-US" sz="24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C#, Node.js, F#, PHP, etc.</a:t>
            </a:r>
            <a:endParaRPr lang="en-US" sz="24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76836" y="349915"/>
            <a:ext cx="10238763" cy="956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Azure Functions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69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2351314"/>
            <a:ext cx="9144000" cy="115864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What is function?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48" y="1514599"/>
            <a:ext cx="11315453" cy="434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32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0 -0.3384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3876" y="2126944"/>
            <a:ext cx="1166812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Triggered by event source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On-Demand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Scheduled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6836" y="349915"/>
            <a:ext cx="10238763" cy="956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Function types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33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74637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Functions: Azure way</a:t>
            </a:r>
            <a:endParaRPr lang="en-US" sz="6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44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87" y="657225"/>
            <a:ext cx="11551362" cy="578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3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64" y="553673"/>
            <a:ext cx="10818740" cy="592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44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49300"/>
            <a:ext cx="12192000" cy="801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62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76836" y="349915"/>
            <a:ext cx="10238763" cy="956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Binding: before and after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33" y="3060416"/>
            <a:ext cx="6155784" cy="21392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596" y="1300192"/>
            <a:ext cx="9287483" cy="555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266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8855"/>
            <a:ext cx="12011822" cy="418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647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08" y="119140"/>
            <a:ext cx="11138146" cy="636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17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63" y="922789"/>
            <a:ext cx="11539827" cy="52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91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" y="274637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Functions: Lambda way</a:t>
            </a:r>
            <a:endParaRPr lang="en-US" sz="6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17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900" y="394350"/>
            <a:ext cx="3109599" cy="26917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163" y="3388677"/>
            <a:ext cx="3073336" cy="2691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099" y="776299"/>
            <a:ext cx="9283701" cy="492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42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7082" y="557126"/>
            <a:ext cx="687150" cy="81986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70955" y="667313"/>
            <a:ext cx="66769" cy="59893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9574" y="485627"/>
            <a:ext cx="1040269" cy="96286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728" y="2896967"/>
            <a:ext cx="954955" cy="9549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292" y="2595748"/>
            <a:ext cx="1557391" cy="15573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196" y="4485943"/>
            <a:ext cx="1030096" cy="103009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461" y="2211852"/>
            <a:ext cx="1557391" cy="155739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228" y="3970895"/>
            <a:ext cx="1030096" cy="10300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567" y="5388130"/>
            <a:ext cx="1086811" cy="10868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278" y="5388130"/>
            <a:ext cx="1063164" cy="10631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1" y="5478734"/>
            <a:ext cx="1379266" cy="13792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624" y="4020113"/>
            <a:ext cx="1030471" cy="9316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19" y="3851922"/>
            <a:ext cx="1219693" cy="12196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320" y="2525328"/>
            <a:ext cx="930438" cy="93043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460770" y="33906"/>
            <a:ext cx="3287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Supported languages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2749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" y="-7575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Features comparison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48706"/>
              </p:ext>
            </p:extLst>
          </p:nvPr>
        </p:nvGraphicFramePr>
        <p:xfrm>
          <a:off x="278702" y="967061"/>
          <a:ext cx="11499442" cy="5671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2619">
                  <a:extLst>
                    <a:ext uri="{9D8B030D-6E8A-4147-A177-3AD203B41FA5}">
                      <a16:colId xmlns:a16="http://schemas.microsoft.com/office/drawing/2014/main" val="3304647566"/>
                    </a:ext>
                  </a:extLst>
                </a:gridCol>
                <a:gridCol w="2504293">
                  <a:extLst>
                    <a:ext uri="{9D8B030D-6E8A-4147-A177-3AD203B41FA5}">
                      <a16:colId xmlns:a16="http://schemas.microsoft.com/office/drawing/2014/main" val="2843535823"/>
                    </a:ext>
                  </a:extLst>
                </a:gridCol>
                <a:gridCol w="2422530">
                  <a:extLst>
                    <a:ext uri="{9D8B030D-6E8A-4147-A177-3AD203B41FA5}">
                      <a16:colId xmlns:a16="http://schemas.microsoft.com/office/drawing/2014/main" val="309433460"/>
                    </a:ext>
                  </a:extLst>
                </a:gridCol>
              </a:tblGrid>
              <a:tr h="4744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Azure Functions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AWS Lambda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652462"/>
                  </a:ext>
                </a:extLst>
              </a:tr>
              <a:tr h="459492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Input</a:t>
                      </a:r>
                      <a:r>
                        <a:rPr lang="en-US" sz="2000" baseline="0" dirty="0" err="1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/Output</a:t>
                      </a:r>
                      <a:r>
                        <a:rPr lang="en-US" sz="2000" baseline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binding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-</a:t>
                      </a:r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900583"/>
                  </a:ext>
                </a:extLst>
              </a:tr>
              <a:tr h="459492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Deep</a:t>
                      </a:r>
                      <a:r>
                        <a:rPr lang="en-US" sz="2000" baseline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integration with other services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091329"/>
                  </a:ext>
                </a:extLst>
              </a:tr>
              <a:tr h="459492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Multiple</a:t>
                      </a:r>
                      <a:r>
                        <a:rPr lang="en-US" sz="2000" baseline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trigger source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771774"/>
                  </a:ext>
                </a:extLst>
              </a:tr>
              <a:tr h="424323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HTTP functions</a:t>
                      </a:r>
                      <a:r>
                        <a:rPr lang="en-US" sz="2000" baseline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out-of-the 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529504"/>
                  </a:ext>
                </a:extLst>
              </a:tr>
              <a:tr h="424323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Automatic package restore</a:t>
                      </a:r>
                      <a:r>
                        <a:rPr lang="en-US" sz="2000" baseline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support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715313"/>
                  </a:ext>
                </a:extLst>
              </a:tr>
              <a:tr h="424323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Code sharing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386853"/>
                  </a:ext>
                </a:extLst>
              </a:tr>
              <a:tr h="424323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Per-Function monitoring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+</a:t>
                      </a:r>
                      <a:endParaRPr lang="en-US" sz="1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963662"/>
                  </a:ext>
                </a:extLst>
              </a:tr>
              <a:tr h="424323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IDE support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-</a:t>
                      </a:r>
                      <a:endParaRPr lang="en-US" sz="1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+</a:t>
                      </a:r>
                      <a:endParaRPr lang="en-US" sz="1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056940"/>
                  </a:ext>
                </a:extLst>
              </a:tr>
              <a:tr h="424323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Number</a:t>
                      </a:r>
                      <a:r>
                        <a:rPr lang="en-US" sz="2000" baseline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of supported languages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7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276280"/>
                  </a:ext>
                </a:extLst>
              </a:tr>
              <a:tr h="424323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Wide list</a:t>
                      </a:r>
                      <a:r>
                        <a:rPr lang="en-US" sz="2000" baseline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of deployment options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+</a:t>
                      </a:r>
                    </a:p>
                    <a:p>
                      <a:pPr algn="ctr"/>
                      <a:endParaRPr lang="en-US" sz="1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-</a:t>
                      </a:r>
                      <a:endParaRPr lang="en-US" sz="1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22761"/>
                  </a:ext>
                </a:extLst>
              </a:tr>
              <a:tr h="424323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Debugging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Remote</a:t>
                      </a:r>
                      <a:endParaRPr lang="en-US" sz="12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Local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230153"/>
                  </a:ext>
                </a:extLst>
              </a:tr>
              <a:tr h="424323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Testing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Remote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Local/Remote</a:t>
                      </a:r>
                      <a:endParaRPr lang="en-US" sz="1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821712"/>
                  </a:ext>
                </a:extLst>
              </a:tr>
            </a:tbl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950" y="3243415"/>
            <a:ext cx="417367" cy="41736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630" y="1478399"/>
            <a:ext cx="417367" cy="41736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588" y="1899967"/>
            <a:ext cx="417367" cy="41736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951" y="2826955"/>
            <a:ext cx="417367" cy="41736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949" y="4087280"/>
            <a:ext cx="417367" cy="41736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949" y="3659875"/>
            <a:ext cx="417367" cy="41736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629" y="5366001"/>
            <a:ext cx="417367" cy="41736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189" y="4076901"/>
            <a:ext cx="417367" cy="41736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188" y="4504048"/>
            <a:ext cx="417367" cy="4173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224" y="1496268"/>
            <a:ext cx="372099" cy="37209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265" y="1953003"/>
            <a:ext cx="372099" cy="37209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824" y="3690999"/>
            <a:ext cx="372099" cy="37209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224" y="2843847"/>
            <a:ext cx="372099" cy="37209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825" y="3267252"/>
            <a:ext cx="372099" cy="37209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266" y="4544060"/>
            <a:ext cx="372099" cy="37209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684" y="5405354"/>
            <a:ext cx="372099" cy="37209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586" y="2407104"/>
            <a:ext cx="372099" cy="37209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587" y="2349612"/>
            <a:ext cx="417367" cy="41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59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74637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Demo</a:t>
            </a:r>
            <a:endParaRPr lang="en-US" sz="7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76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99" y="2577326"/>
            <a:ext cx="1184396" cy="1847302"/>
          </a:xfrm>
          <a:prstGeom prst="rect">
            <a:avLst/>
          </a:prstGeom>
        </p:spPr>
      </p:pic>
      <p:cxnSp>
        <p:nvCxnSpPr>
          <p:cNvPr id="4" name="Straight Arrow Connector 3"/>
          <p:cNvCxnSpPr>
            <a:stCxn id="2" idx="3"/>
            <a:endCxn id="5" idx="1"/>
          </p:cNvCxnSpPr>
          <p:nvPr/>
        </p:nvCxnSpPr>
        <p:spPr>
          <a:xfrm flipV="1">
            <a:off x="1448395" y="3499014"/>
            <a:ext cx="1546265" cy="1963"/>
          </a:xfrm>
          <a:prstGeom prst="straightConnector1">
            <a:avLst/>
          </a:prstGeom>
          <a:ln w="53975" cmpd="sng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660" y="2497684"/>
            <a:ext cx="1915345" cy="20026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0018" y="161170"/>
            <a:ext cx="2394817" cy="17897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3622" y="4942022"/>
            <a:ext cx="2610479" cy="16823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59712" y="2481282"/>
            <a:ext cx="1932288" cy="2035461"/>
          </a:xfrm>
          <a:prstGeom prst="rect">
            <a:avLst/>
          </a:prstGeom>
        </p:spPr>
      </p:pic>
      <p:cxnSp>
        <p:nvCxnSpPr>
          <p:cNvPr id="17" name="Curved Connector 16"/>
          <p:cNvCxnSpPr>
            <a:stCxn id="5" idx="0"/>
            <a:endCxn id="7" idx="1"/>
          </p:cNvCxnSpPr>
          <p:nvPr/>
        </p:nvCxnSpPr>
        <p:spPr>
          <a:xfrm rot="5400000" flipH="1" flipV="1">
            <a:off x="3745349" y="1263016"/>
            <a:ext cx="1441652" cy="1027685"/>
          </a:xfrm>
          <a:prstGeom prst="curvedConnector2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</p:cNvCxnSpPr>
          <p:nvPr/>
        </p:nvCxnSpPr>
        <p:spPr>
          <a:xfrm flipV="1">
            <a:off x="4910005" y="3498049"/>
            <a:ext cx="1936728" cy="965"/>
          </a:xfrm>
          <a:prstGeom prst="straightConnector1">
            <a:avLst/>
          </a:prstGeom>
          <a:ln w="53975" cmpd="sng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5" idx="3"/>
            <a:endCxn id="9" idx="1"/>
          </p:cNvCxnSpPr>
          <p:nvPr/>
        </p:nvCxnSpPr>
        <p:spPr>
          <a:xfrm>
            <a:off x="4910005" y="3499014"/>
            <a:ext cx="1463617" cy="2284179"/>
          </a:xfrm>
          <a:prstGeom prst="curvedConnector3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0" idx="1"/>
          </p:cNvCxnSpPr>
          <p:nvPr/>
        </p:nvCxnSpPr>
        <p:spPr>
          <a:xfrm>
            <a:off x="8663940" y="3499012"/>
            <a:ext cx="1595772" cy="1"/>
          </a:xfrm>
          <a:prstGeom prst="straightConnector1">
            <a:avLst/>
          </a:prstGeom>
          <a:ln w="53975" cmpd="sng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6270" y="2533708"/>
            <a:ext cx="2445185" cy="1934472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1827830" y="3066222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Image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770930" y="1376748"/>
            <a:ext cx="82426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Sends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223716" y="4441604"/>
            <a:ext cx="84318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Stores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901455" y="3007550"/>
            <a:ext cx="102540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Triggers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465581" y="3007550"/>
            <a:ext cx="82426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Sends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44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 animBg="1"/>
      <p:bldP spid="55" grpId="0" animBg="1"/>
      <p:bldP spid="58" grpId="0" animBg="1"/>
      <p:bldP spid="6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758" y="551542"/>
            <a:ext cx="4151086" cy="415108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/>
        </p:nvSpPr>
        <p:spPr>
          <a:xfrm>
            <a:off x="969532" y="1828800"/>
            <a:ext cx="492528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cs typeface="Segoe UI Light" panose="020B0502040204020203" pitchFamily="34" charset="0"/>
              </a:rPr>
              <a:t>Alexander Zyl</a:t>
            </a:r>
            <a:endParaRPr lang="en-US" sz="6000" dirty="0">
              <a:cs typeface="Segoe UI Ligh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9532" y="2833142"/>
            <a:ext cx="59082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>
                <a:latin typeface="Calibri Light" panose="020F0302020204030204" pitchFamily="34" charset="0"/>
                <a:cs typeface="Segoe UI Light" panose="020B0502040204020203" pitchFamily="34" charset="0"/>
              </a:rPr>
              <a:t>Senior Software Engineer</a:t>
            </a:r>
            <a:endParaRPr lang="en-US" sz="4400" dirty="0">
              <a:latin typeface="Calibri Light" panose="020F0302020204030204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69532" y="3602583"/>
            <a:ext cx="51678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>
                <a:latin typeface="Calibri Light" panose="020F0302020204030204" pitchFamily="34" charset="0"/>
                <a:cs typeface="Segoe UI Light" panose="020B0502040204020203" pitchFamily="34" charset="0"/>
              </a:rPr>
              <a:t>alex.zyl@outlook.com</a:t>
            </a:r>
            <a:endParaRPr lang="en-US" sz="4400" dirty="0">
              <a:latin typeface="Calibri Light" panose="020F03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532" y="551542"/>
            <a:ext cx="4044343" cy="8271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69531" y="5499462"/>
            <a:ext cx="69203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latin typeface="Calibri Light" panose="020F0302020204030204" pitchFamily="34" charset="0"/>
                <a:cs typeface="Segoe UI Light" panose="020B0502040204020203" pitchFamily="34" charset="0"/>
                <a:hlinkClick r:id="rId4"/>
              </a:rPr>
              <a:t>https</a:t>
            </a:r>
            <a:r>
              <a:rPr lang="en-US" sz="4400" dirty="0" smtClean="0">
                <a:latin typeface="Calibri Light" panose="020F0302020204030204" pitchFamily="34" charset="0"/>
                <a:cs typeface="Segoe UI Light" panose="020B0502040204020203" pitchFamily="34" charset="0"/>
                <a:hlinkClick r:id="rId4"/>
              </a:rPr>
              <a:t>://facebook.com/zyl.alex</a:t>
            </a:r>
            <a:endParaRPr lang="en-US" sz="4400" dirty="0">
              <a:latin typeface="Calibri Light" panose="020F0302020204030204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82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659" y="225710"/>
            <a:ext cx="9419524" cy="649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4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0" y="2732314"/>
            <a:ext cx="12191999" cy="1158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Event Models: Pull and Push</a:t>
            </a:r>
            <a:endParaRPr lang="en-US" sz="6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0427" y="1745962"/>
            <a:ext cx="2089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Pull model:</a:t>
            </a: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6651" y="4092000"/>
            <a:ext cx="2297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Push model:</a:t>
            </a: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521" y="4332942"/>
            <a:ext cx="8002060" cy="20053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520" y="1745962"/>
            <a:ext cx="8002061" cy="205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-0.3384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475" y="1780233"/>
            <a:ext cx="7109119" cy="43375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4702" y="2027883"/>
            <a:ext cx="2223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Pull model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76836" y="349915"/>
            <a:ext cx="10238763" cy="956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Event models: Azure way</a:t>
            </a:r>
          </a:p>
        </p:txBody>
      </p:sp>
    </p:spTree>
    <p:extLst>
      <p:ext uri="{BB962C8B-B14F-4D97-AF65-F5344CB8AC3E}">
        <p14:creationId xmlns:p14="http://schemas.microsoft.com/office/powerpoint/2010/main" val="119288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4702" y="2027883"/>
            <a:ext cx="2460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Push model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550" y="1413241"/>
            <a:ext cx="5327325" cy="512895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76836" y="349915"/>
            <a:ext cx="10238763" cy="956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Event models: Azure way</a:t>
            </a:r>
          </a:p>
        </p:txBody>
      </p:sp>
    </p:spTree>
    <p:extLst>
      <p:ext uri="{BB962C8B-B14F-4D97-AF65-F5344CB8AC3E}">
        <p14:creationId xmlns:p14="http://schemas.microsoft.com/office/powerpoint/2010/main" val="167475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557771" y="1913583"/>
            <a:ext cx="2460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Push model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7968" y="1913583"/>
            <a:ext cx="2223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Pull model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76836" y="349915"/>
            <a:ext cx="10238763" cy="956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Event models: </a:t>
            </a:r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Lambda way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392" y="1306260"/>
            <a:ext cx="7345379" cy="545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74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997816"/>
            <a:ext cx="8343900" cy="5860184"/>
          </a:xfrm>
          <a:prstGeom prst="rect">
            <a:avLst/>
          </a:prstGeom>
        </p:spPr>
      </p:pic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30115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AWS Role-based authorization</a:t>
            </a:r>
            <a:endParaRPr lang="en-US" sz="6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35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1056134"/>
            <a:ext cx="8362950" cy="5887591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30115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AWS Identity-based authorization</a:t>
            </a:r>
            <a:endParaRPr lang="en-US" sz="6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02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912" y="1314450"/>
            <a:ext cx="8055414" cy="4182269"/>
          </a:xfrm>
        </p:spPr>
      </p:pic>
    </p:spTree>
    <p:extLst>
      <p:ext uri="{BB962C8B-B14F-4D97-AF65-F5344CB8AC3E}">
        <p14:creationId xmlns:p14="http://schemas.microsoft.com/office/powerpoint/2010/main" val="225154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36" y="1147560"/>
            <a:ext cx="11626891" cy="524955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76836" y="349915"/>
            <a:ext cx="10238763" cy="956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Architecture: </a:t>
            </a:r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Azure Functions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391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76836" y="349915"/>
            <a:ext cx="10238763" cy="956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Architecture: </a:t>
            </a:r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Azure Functions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44" y="1306260"/>
            <a:ext cx="10815306" cy="520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83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66219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‘As-a-Service’ model</a:t>
            </a:r>
            <a:endParaRPr lang="en-US" sz="6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18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38" y="1030115"/>
            <a:ext cx="11554923" cy="5447972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26502" y="73770"/>
            <a:ext cx="10238763" cy="956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Architecture: AWS Lambda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25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What about cost?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780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7082" y="557126"/>
            <a:ext cx="687150" cy="81986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70956" y="860239"/>
            <a:ext cx="64618" cy="57963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9574" y="485627"/>
            <a:ext cx="1040269" cy="96286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35923" y="-63090"/>
            <a:ext cx="119210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Pricing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0" y="2257167"/>
                <a:ext cx="12191999" cy="1027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𝐴𝑙𝑙𝑜𝑐𝑎𝑡𝑒𝑑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𝑅𝐴𝑀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1024</m:t>
                          </m:r>
                        </m:den>
                      </m:f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Total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Execution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Time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GB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\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sec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Cost</m:t>
                      </m:r>
                    </m:oMath>
                  </m:oMathPara>
                </a14:m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57167"/>
                <a:ext cx="12191999" cy="10273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0" y="3904716"/>
                <a:ext cx="121919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Total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Request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count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Request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Cost</m:t>
                      </m:r>
                    </m:oMath>
                  </m:oMathPara>
                </a14:m>
                <a:endPara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04716"/>
                <a:ext cx="12191999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20404" y="5171262"/>
                <a:ext cx="46199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Azure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Storage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cost</m:t>
                      </m:r>
                    </m:oMath>
                  </m:oMathPara>
                </a14:m>
                <a:endPara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04" y="5171262"/>
                <a:ext cx="4619941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35924" y="2447667"/>
                <a:ext cx="7867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4" y="2447667"/>
                <a:ext cx="786713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35923" y="3904715"/>
                <a:ext cx="7867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3" y="3904715"/>
                <a:ext cx="786713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35923" y="5171261"/>
                <a:ext cx="7867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3" y="5171261"/>
                <a:ext cx="786713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345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1325563"/>
            <a:ext cx="11582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AWS Lambda documentation:</a:t>
            </a:r>
          </a:p>
          <a:p>
            <a:r>
              <a:rPr lang="en-US" sz="2400" u="sng" dirty="0">
                <a:hlinkClick r:id="rId2"/>
              </a:rPr>
              <a:t>https</a:t>
            </a:r>
            <a:r>
              <a:rPr lang="ru-RU" sz="2400" u="sng" dirty="0">
                <a:hlinkClick r:id="rId2"/>
              </a:rPr>
              <a:t>://</a:t>
            </a:r>
            <a:r>
              <a:rPr lang="en-US" sz="2400" u="sng" dirty="0" err="1">
                <a:hlinkClick r:id="rId2"/>
              </a:rPr>
              <a:t>aws</a:t>
            </a:r>
            <a:r>
              <a:rPr lang="ru-RU" sz="2400" u="sng" dirty="0">
                <a:hlinkClick r:id="rId2"/>
              </a:rPr>
              <a:t>.</a:t>
            </a:r>
            <a:r>
              <a:rPr lang="en-US" sz="2400" u="sng" dirty="0">
                <a:hlinkClick r:id="rId2"/>
              </a:rPr>
              <a:t>amazon</a:t>
            </a:r>
            <a:r>
              <a:rPr lang="ru-RU" sz="2400" b="1" u="sng" dirty="0">
                <a:hlinkClick r:id="rId2"/>
              </a:rPr>
              <a:t>.</a:t>
            </a:r>
            <a:r>
              <a:rPr lang="en-US" sz="2400" u="sng" dirty="0">
                <a:hlinkClick r:id="rId2"/>
              </a:rPr>
              <a:t>com</a:t>
            </a:r>
            <a:r>
              <a:rPr lang="ru-RU" sz="2400" u="sng" dirty="0">
                <a:hlinkClick r:id="rId2"/>
              </a:rPr>
              <a:t>/</a:t>
            </a:r>
            <a:r>
              <a:rPr lang="en-US" sz="2400" u="sng" dirty="0">
                <a:hlinkClick r:id="rId2"/>
              </a:rPr>
              <a:t>documentation</a:t>
            </a:r>
            <a:r>
              <a:rPr lang="ru-RU" sz="2400" u="sng" dirty="0">
                <a:hlinkClick r:id="rId2"/>
              </a:rPr>
              <a:t>/</a:t>
            </a:r>
            <a:r>
              <a:rPr lang="en-US" sz="2400" u="sng" dirty="0">
                <a:hlinkClick r:id="rId2"/>
              </a:rPr>
              <a:t>lambda</a:t>
            </a:r>
            <a:r>
              <a:rPr lang="ru-RU" sz="2400" u="sng" dirty="0">
                <a:hlinkClick r:id="rId2"/>
              </a:rPr>
              <a:t>/</a:t>
            </a:r>
            <a:endParaRPr lang="en-US" sz="2400" u="sng" dirty="0"/>
          </a:p>
          <a:p>
            <a:endParaRPr lang="en-US" sz="2800" dirty="0" smtClean="0"/>
          </a:p>
          <a:p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Azure Functions documentation: </a:t>
            </a:r>
          </a:p>
          <a:p>
            <a:r>
              <a:rPr lang="ru-RU" sz="2400" u="sng" dirty="0">
                <a:hlinkClick r:id="rId3"/>
              </a:rPr>
              <a:t>https://azure.microsoft.com/en-us/documentation/services/functions</a:t>
            </a:r>
            <a:r>
              <a:rPr lang="ru-RU" sz="2400" u="sng" dirty="0" smtClean="0">
                <a:hlinkClick r:id="rId3"/>
              </a:rPr>
              <a:t>/</a:t>
            </a:r>
            <a:endParaRPr lang="en-US" sz="3600" b="1" u="sng" dirty="0">
              <a:hlinkClick r:id="rId4"/>
            </a:endParaRPr>
          </a:p>
          <a:p>
            <a:endParaRPr lang="en-US" sz="2800" b="1" u="sng" dirty="0" smtClean="0">
              <a:hlinkClick r:id="rId4"/>
            </a:endParaRPr>
          </a:p>
          <a:p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SDK </a:t>
            </a: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repositories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endParaRPr 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 smtClean="0">
                <a:hlinkClick r:id="rId4"/>
              </a:rPr>
              <a:t>https://github.com/Azure/azure-webjobs-sdk</a:t>
            </a:r>
            <a:endParaRPr lang="en-US" sz="2400" dirty="0"/>
          </a:p>
          <a:p>
            <a:r>
              <a:rPr lang="en-US" sz="2400" u="sng" dirty="0" smtClean="0">
                <a:hlinkClick r:id="rId5"/>
              </a:rPr>
              <a:t>https</a:t>
            </a:r>
            <a:r>
              <a:rPr lang="ru-RU" sz="2400" u="sng" dirty="0">
                <a:hlinkClick r:id="rId5"/>
              </a:rPr>
              <a:t>://</a:t>
            </a:r>
            <a:r>
              <a:rPr lang="en-US" sz="2400" u="sng" dirty="0" err="1">
                <a:hlinkClick r:id="rId5"/>
              </a:rPr>
              <a:t>github</a:t>
            </a:r>
            <a:r>
              <a:rPr lang="ru-RU" sz="2400" u="sng" dirty="0">
                <a:hlinkClick r:id="rId5"/>
              </a:rPr>
              <a:t>.</a:t>
            </a:r>
            <a:r>
              <a:rPr lang="en-US" sz="2400" u="sng" dirty="0">
                <a:hlinkClick r:id="rId5"/>
              </a:rPr>
              <a:t>com</a:t>
            </a:r>
            <a:r>
              <a:rPr lang="ru-RU" sz="2400" u="sng" dirty="0">
                <a:hlinkClick r:id="rId5"/>
              </a:rPr>
              <a:t>/</a:t>
            </a:r>
            <a:r>
              <a:rPr lang="en-US" sz="2400" u="sng" dirty="0">
                <a:hlinkClick r:id="rId5"/>
              </a:rPr>
              <a:t>Azure</a:t>
            </a:r>
            <a:r>
              <a:rPr lang="ru-RU" sz="2400" u="sng" dirty="0">
                <a:hlinkClick r:id="rId5"/>
              </a:rPr>
              <a:t>/</a:t>
            </a:r>
            <a:r>
              <a:rPr lang="en-US" sz="2400" u="sng" dirty="0">
                <a:hlinkClick r:id="rId5"/>
              </a:rPr>
              <a:t>azure</a:t>
            </a:r>
            <a:r>
              <a:rPr lang="ru-RU" sz="2400" u="sng" dirty="0">
                <a:hlinkClick r:id="rId5"/>
              </a:rPr>
              <a:t>-</a:t>
            </a:r>
            <a:r>
              <a:rPr lang="en-US" sz="2400" u="sng" dirty="0" err="1">
                <a:hlinkClick r:id="rId5"/>
              </a:rPr>
              <a:t>webjobs</a:t>
            </a:r>
            <a:r>
              <a:rPr lang="ru-RU" sz="2400" u="sng" dirty="0">
                <a:hlinkClick r:id="rId5"/>
              </a:rPr>
              <a:t>-</a:t>
            </a:r>
            <a:r>
              <a:rPr lang="en-US" sz="2400" u="sng" dirty="0" err="1">
                <a:hlinkClick r:id="rId5"/>
              </a:rPr>
              <a:t>sdk</a:t>
            </a:r>
            <a:r>
              <a:rPr lang="ru-RU" sz="2400" u="sng" dirty="0">
                <a:hlinkClick r:id="rId5"/>
              </a:rPr>
              <a:t>-</a:t>
            </a:r>
            <a:r>
              <a:rPr lang="en-US" sz="2400" u="sng" dirty="0" smtClean="0">
                <a:hlinkClick r:id="rId5"/>
              </a:rPr>
              <a:t>script</a:t>
            </a:r>
            <a:endParaRPr lang="en-US" sz="2400" u="sng" dirty="0" smtClean="0"/>
          </a:p>
          <a:p>
            <a:r>
              <a:rPr lang="en-US" sz="2400" dirty="0">
                <a:hlinkClick r:id="rId6"/>
              </a:rPr>
              <a:t>https://</a:t>
            </a:r>
            <a:r>
              <a:rPr lang="en-US" sz="2400" dirty="0" smtClean="0">
                <a:hlinkClick r:id="rId6"/>
              </a:rPr>
              <a:t>github.com/Azure/azure-webjobs-sdk-extensions</a:t>
            </a:r>
            <a:endParaRPr lang="en-US" sz="2400" u="sng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76836" y="349915"/>
            <a:ext cx="10238763" cy="956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Resources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7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96597"/>
            <a:ext cx="12192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07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Q&amp;A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2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840" y="899993"/>
            <a:ext cx="1959216" cy="45130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156" y="5883145"/>
            <a:ext cx="7081463" cy="7626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9963" y="876940"/>
            <a:ext cx="6820088" cy="45361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2844" y="876940"/>
            <a:ext cx="1969224" cy="453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81481E-6 L -0.10182 -0.0002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91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81481E-6 L 0.10078 -0.00023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836" y="349915"/>
            <a:ext cx="10238763" cy="956345"/>
          </a:xfrm>
        </p:spPr>
        <p:txBody>
          <a:bodyPr/>
          <a:lstStyle/>
          <a:p>
            <a:r>
              <a:rPr lang="en-US" sz="48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FaaS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benefits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2" descr="C:\Users\timwagne\Downloads\AWS Image Library\PNG\Application_Runn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618" y="2076372"/>
            <a:ext cx="3030329" cy="1919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9125" y="4579958"/>
            <a:ext cx="3536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 servers to manage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104" y="1726928"/>
            <a:ext cx="2850276" cy="20824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682" y="1607594"/>
            <a:ext cx="2982715" cy="24931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87479" y="4579958"/>
            <a:ext cx="3419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Continuous scalability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51007" y="4579958"/>
            <a:ext cx="2852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Cost effectiveness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56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425" y="433434"/>
            <a:ext cx="8524700" cy="61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6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04874" y="1657856"/>
            <a:ext cx="1103790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Mobile backend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Serverless</a:t>
            </a:r>
            <a:r>
              <a:rPr lang="en-US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websites</a:t>
            </a:r>
            <a:endParaRPr lang="en-US" sz="4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Data processing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Event processing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Scheduled tasks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76836" y="349915"/>
            <a:ext cx="10238763" cy="956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Use cases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87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76836" y="349915"/>
            <a:ext cx="10238763" cy="956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Back in 2014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444850" y="1390650"/>
            <a:ext cx="9070749" cy="46802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15330" y="3136045"/>
            <a:ext cx="36240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Azure VM (IaaS)</a:t>
            </a:r>
            <a:endParaRPr lang="en-US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47598" y="1763731"/>
            <a:ext cx="56019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Azure App Service (PaaS)</a:t>
            </a:r>
            <a:endParaRPr lang="en-US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36" y="1679876"/>
            <a:ext cx="1805215" cy="9477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36" y="3000695"/>
            <a:ext cx="1744379" cy="10334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879" y="3517961"/>
            <a:ext cx="1432224" cy="14322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361" y="4950186"/>
            <a:ext cx="809680" cy="112071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734425" y="37576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017650" y="5228137"/>
            <a:ext cx="62227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AWS Elastic Beanstalk (PaaS)</a:t>
            </a:r>
            <a:endParaRPr lang="en-US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07893" y="3880130"/>
            <a:ext cx="42707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Amazon EC2 (IaaS)</a:t>
            </a:r>
            <a:endParaRPr lang="en-US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66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21340</TotalTime>
  <Words>314</Words>
  <Application>Microsoft Office PowerPoint</Application>
  <PresentationFormat>Widescreen</PresentationFormat>
  <Paragraphs>116</Paragraphs>
  <Slides>44</Slides>
  <Notes>0</Notes>
  <HiddenSlides>10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Segoe UI</vt:lpstr>
      <vt:lpstr>Segoe UI Light</vt:lpstr>
      <vt:lpstr>Office Theme</vt:lpstr>
      <vt:lpstr>PowerPoint Presentation</vt:lpstr>
      <vt:lpstr>PowerPoint Presentation</vt:lpstr>
      <vt:lpstr>PowerPoint Presentation</vt:lpstr>
      <vt:lpstr>‘As-a-Service’ model</vt:lpstr>
      <vt:lpstr>PowerPoint Presentation</vt:lpstr>
      <vt:lpstr>FaaS benefits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function?</vt:lpstr>
      <vt:lpstr>PowerPoint Presentation</vt:lpstr>
      <vt:lpstr>Functions: Azure way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Functions: Lambda way</vt:lpstr>
      <vt:lpstr>PowerPoint Presentation</vt:lpstr>
      <vt:lpstr>PowerPoint Presentation</vt:lpstr>
      <vt:lpstr>PowerPoint Presentation</vt:lpstr>
      <vt:lpstr>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AWS Role-based authorization</vt:lpstr>
      <vt:lpstr>AWS Identity-based authorization</vt:lpstr>
      <vt:lpstr>PowerPoint Presentation</vt:lpstr>
      <vt:lpstr>PowerPoint Presentation</vt:lpstr>
      <vt:lpstr>PowerPoint Presentation</vt:lpstr>
      <vt:lpstr>PowerPoint Presentation</vt:lpstr>
      <vt:lpstr>What about cost?</vt:lpstr>
      <vt:lpstr>PowerPoint Presentation</vt:lpstr>
      <vt:lpstr>PowerPoint Presentation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Zyl</dc:creator>
  <cp:lastModifiedBy>Zyl, Aliaksandr</cp:lastModifiedBy>
  <cp:revision>827</cp:revision>
  <dcterms:created xsi:type="dcterms:W3CDTF">2015-08-24T19:56:38Z</dcterms:created>
  <dcterms:modified xsi:type="dcterms:W3CDTF">2016-11-20T15:24:33Z</dcterms:modified>
</cp:coreProperties>
</file>