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71.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70.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667724A-C3E0-4DE5-A59F-AF77B488C2B8}"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B7C9C6DF-E8FE-455F-B3E9-FD97093AAD56}" type="slidenum">
              <a:rPr b="0" lang="en-US" sz="1000" spc="-1" strike="noStrike">
                <a:solidFill>
                  <a:srgbClr val="595959"/>
                </a:solidFill>
                <a:latin typeface="Arial"/>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hyperlink" Target="https://en.wikipedia.org/wiki/Fibonacci_numbers_in_popular_culture" TargetMode="External"/><Relationship Id="rId2"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Control and Repeat </a:t>
            </a:r>
            <a:endParaRPr b="0" lang="en-US" sz="5200" spc="-1" strike="noStrike">
              <a:solidFill>
                <a:srgbClr val="000000"/>
              </a:solidFill>
              <a:latin typeface="Arial"/>
            </a:endParaRPr>
          </a:p>
        </p:txBody>
      </p:sp>
      <p:sp>
        <p:nvSpPr>
          <p:cNvPr id="79" name="TextShape 2"/>
          <p:cNvSpPr txBox="1"/>
          <p:nvPr/>
        </p:nvSpPr>
        <p:spPr>
          <a:xfrm>
            <a:off x="311760" y="2834280"/>
            <a:ext cx="8593200" cy="10011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By Doug Purcell</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http://www.purcellconsult.com</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xor truth table </a:t>
            </a:r>
            <a:endParaRPr b="0" lang="en-US" sz="2800" spc="-1" strike="noStrike">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graphicFrame>
        <p:nvGraphicFramePr>
          <p:cNvPr id="101" name="Table 3"/>
          <p:cNvGraphicFramePr/>
          <p:nvPr/>
        </p:nvGraphicFramePr>
        <p:xfrm>
          <a:off x="952560" y="1619280"/>
          <a:ext cx="7238520" cy="1904760"/>
        </p:xfrm>
        <a:graphic>
          <a:graphicData uri="http://schemas.openxmlformats.org/drawingml/2006/table">
            <a:tbl>
              <a:tblPr/>
              <a:tblGrid>
                <a:gridCol w="2412720"/>
                <a:gridCol w="2412720"/>
                <a:gridCol w="2413080"/>
              </a:tblGrid>
              <a:tr h="382320">
                <a:tc>
                  <a:txBody>
                    <a:bodyPr lIns="91080" rIns="91080" tIns="91080" bIns="91080"/>
                    <a:p>
                      <a:pPr>
                        <a:lnSpc>
                          <a:spcPct val="100000"/>
                        </a:lnSpc>
                      </a:pPr>
                      <a:r>
                        <a:rPr b="0" lang="en-US" sz="1400" spc="-1" strike="noStrike">
                          <a:solidFill>
                            <a:srgbClr val="000000"/>
                          </a:solidFill>
                          <a:latin typeface="Arial"/>
                          <a:ea typeface="Arial"/>
                        </a:rPr>
                        <a: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A ^ 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Examples of Booleans in Python</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endParaRPr b="0" lang="en-US" sz="2800" spc="-1" strike="noStrike">
              <a:solidFill>
                <a:srgbClr val="000000"/>
              </a:solidFill>
              <a:latin typeface="Arial"/>
            </a:endParaRPr>
          </a:p>
        </p:txBody>
      </p:sp>
      <p:sp>
        <p:nvSpPr>
          <p:cNvPr id="103"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600" spc="-1" strike="noStrike">
                <a:solidFill>
                  <a:srgbClr val="000000"/>
                </a:solidFill>
                <a:latin typeface="Courier New"/>
                <a:ea typeface="Courier New"/>
              </a:rPr>
              <a:t>is_the_sky_blue = </a:t>
            </a:r>
            <a:r>
              <a:rPr b="1" lang="en-US" sz="1600" spc="-1" strike="noStrike">
                <a:solidFill>
                  <a:srgbClr val="000080"/>
                </a:solidFill>
                <a:latin typeface="Courier New"/>
                <a:ea typeface="Courier New"/>
              </a:rPr>
              <a:t>True</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do_cats_bark = </a:t>
            </a:r>
            <a:r>
              <a:rPr b="1" lang="en-US" sz="1600" spc="-1" strike="noStrike">
                <a:solidFill>
                  <a:srgbClr val="000080"/>
                </a:solidFill>
                <a:latin typeface="Courier New"/>
                <a:ea typeface="Courier New"/>
              </a:rPr>
              <a:t>False</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80"/>
                </a:solidFill>
                <a:latin typeface="Courier New"/>
                <a:ea typeface="Courier New"/>
              </a:rPr>
              <a:t>print</a:t>
            </a:r>
            <a:r>
              <a:rPr b="0" lang="en-US" sz="1600" spc="-1" strike="noStrike">
                <a:solidFill>
                  <a:srgbClr val="000000"/>
                </a:solidFill>
                <a:latin typeface="Courier New"/>
                <a:ea typeface="Courier New"/>
              </a:rPr>
              <a:t>(is_the_sky_blue)</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80"/>
                </a:solidFill>
                <a:latin typeface="Courier New"/>
                <a:ea typeface="Courier New"/>
              </a:rPr>
              <a:t>print</a:t>
            </a:r>
            <a:r>
              <a:rPr b="0" lang="en-US" sz="1600" spc="-1" strike="noStrike">
                <a:solidFill>
                  <a:srgbClr val="000000"/>
                </a:solidFill>
                <a:latin typeface="Courier New"/>
                <a:ea typeface="Courier New"/>
              </a:rPr>
              <a:t>(do_cats_bark)</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True</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False </a:t>
            </a:r>
            <a:endParaRPr b="0" lang="en-US" sz="1600" spc="-1" strike="noStrike">
              <a:solidFill>
                <a:srgbClr val="000000"/>
              </a:solidFill>
              <a:latin typeface="Arial"/>
            </a:endParaRPr>
          </a:p>
          <a:p>
            <a:pPr>
              <a:lnSpc>
                <a:spcPct val="115000"/>
              </a:lnSpc>
              <a:spcBef>
                <a:spcPts val="1599"/>
              </a:spcBef>
              <a:spcAft>
                <a:spcPts val="1599"/>
              </a:spcAft>
            </a:pPr>
            <a:endParaRPr b="0" lang="en-US" sz="16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and truth table coded in python</a:t>
            </a:r>
            <a:r>
              <a:rPr b="0" lang="en-US" sz="2800" spc="-1" strike="noStrike">
                <a:solidFill>
                  <a:srgbClr val="000000"/>
                </a:solidFill>
                <a:latin typeface="Arial"/>
                <a:ea typeface="Arial"/>
              </a:rPr>
              <a:t>	</a:t>
            </a:r>
            <a:endParaRPr b="0" lang="en-US" sz="2800" spc="-1" strike="noStrike">
              <a:solidFill>
                <a:srgbClr val="000000"/>
              </a:solidFill>
              <a:latin typeface="Arial"/>
            </a:endParaRPr>
          </a:p>
        </p:txBody>
      </p:sp>
      <p:sp>
        <p:nvSpPr>
          <p:cNvPr id="105" name="TextShape 2"/>
          <p:cNvSpPr txBox="1"/>
          <p:nvPr/>
        </p:nvSpPr>
        <p:spPr>
          <a:xfrm>
            <a:off x="311760" y="1152360"/>
            <a:ext cx="8605080" cy="3811320"/>
          </a:xfrm>
          <a:prstGeom prst="rect">
            <a:avLst/>
          </a:prstGeom>
          <a:noFill/>
          <a:ln>
            <a:noFill/>
          </a:ln>
        </p:spPr>
        <p:txBody>
          <a:bodyPr tIns="91440" bIns="91440"/>
          <a:p>
            <a:pPr>
              <a:lnSpc>
                <a:spcPct val="115000"/>
              </a:lnSpc>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True and True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True and False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False and False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False and True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True</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False</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True</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False</a:t>
            </a:r>
            <a:endParaRPr b="0" lang="en-US" sz="1300" spc="-1" strike="noStrike">
              <a:solidFill>
                <a:srgbClr val="000000"/>
              </a:solidFill>
              <a:latin typeface="Arial"/>
            </a:endParaRPr>
          </a:p>
          <a:p>
            <a:pPr>
              <a:lnSpc>
                <a:spcPct val="115000"/>
              </a:lnSpc>
              <a:spcBef>
                <a:spcPts val="1599"/>
              </a:spcBef>
              <a:spcAft>
                <a:spcPts val="1599"/>
              </a:spcAft>
            </a:pPr>
            <a:endParaRPr b="0" lang="en-US" sz="13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or truth table coded in python</a:t>
            </a:r>
            <a:endParaRPr b="0" lang="en-US" sz="2800" spc="-1" strike="noStrike">
              <a:solidFill>
                <a:srgbClr val="000000"/>
              </a:solidFill>
              <a:latin typeface="Arial"/>
            </a:endParaRPr>
          </a:p>
        </p:txBody>
      </p:sp>
      <p:sp>
        <p:nvSpPr>
          <p:cNvPr id="107" name="TextShape 2"/>
          <p:cNvSpPr txBox="1"/>
          <p:nvPr/>
        </p:nvSpPr>
        <p:spPr>
          <a:xfrm>
            <a:off x="311760" y="1152360"/>
            <a:ext cx="8642520" cy="3910680"/>
          </a:xfrm>
          <a:prstGeom prst="rect">
            <a:avLst/>
          </a:prstGeom>
          <a:noFill/>
          <a:ln>
            <a:noFill/>
          </a:ln>
        </p:spPr>
        <p:txBody>
          <a:bodyPr tIns="91440" bIns="91440"/>
          <a:p>
            <a:pPr>
              <a:lnSpc>
                <a:spcPct val="115000"/>
              </a:lnSpc>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True or True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True or False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False or False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a:t>
            </a:r>
            <a:r>
              <a:rPr b="1" lang="en-US" sz="1300" spc="-1" strike="noStrike">
                <a:solidFill>
                  <a:srgbClr val="000080"/>
                </a:solidFill>
                <a:latin typeface="Courier New"/>
                <a:ea typeface="Courier New"/>
              </a:rPr>
              <a:t>False or True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True</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True</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Courier New"/>
                <a:ea typeface="Courier New"/>
              </a:rPr>
              <a:t>False</a:t>
            </a:r>
            <a:endParaRPr b="0" lang="en-US" sz="1300" spc="-1" strike="noStrike">
              <a:solidFill>
                <a:srgbClr val="000000"/>
              </a:solidFill>
              <a:latin typeface="Arial"/>
            </a:endParaRPr>
          </a:p>
          <a:p>
            <a:pPr>
              <a:lnSpc>
                <a:spcPct val="115000"/>
              </a:lnSpc>
              <a:spcBef>
                <a:spcPts val="1599"/>
              </a:spcBef>
              <a:spcAft>
                <a:spcPts val="1599"/>
              </a:spcAft>
            </a:pPr>
            <a:r>
              <a:rPr b="0" lang="en-US" sz="1300" spc="-1" strike="noStrike">
                <a:solidFill>
                  <a:srgbClr val="595959"/>
                </a:solidFill>
                <a:latin typeface="Courier New"/>
                <a:ea typeface="Courier New"/>
              </a:rPr>
              <a:t>True </a:t>
            </a:r>
            <a:endParaRPr b="0" lang="en-US" sz="13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xor truth table coded in python</a:t>
            </a:r>
            <a:endParaRPr b="0" lang="en-US" sz="2800" spc="-1" strike="noStrike">
              <a:solidFill>
                <a:srgbClr val="000000"/>
              </a:solidFill>
              <a:latin typeface="Arial"/>
            </a:endParaRPr>
          </a:p>
        </p:txBody>
      </p:sp>
      <p:sp>
        <p:nvSpPr>
          <p:cNvPr id="109" name="TextShape 2"/>
          <p:cNvSpPr txBox="1"/>
          <p:nvPr/>
        </p:nvSpPr>
        <p:spPr>
          <a:xfrm>
            <a:off x="311760" y="1152360"/>
            <a:ext cx="8579880" cy="3587040"/>
          </a:xfrm>
          <a:prstGeom prst="rect">
            <a:avLst/>
          </a:prstGeom>
          <a:noFill/>
          <a:ln>
            <a:noFill/>
          </a:ln>
        </p:spPr>
        <p:txBody>
          <a:bodyPr tIns="91440" bIns="91440"/>
          <a:p>
            <a:pPr>
              <a:lnSpc>
                <a:spcPct val="115000"/>
              </a:lnSpc>
            </a:pP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0080"/>
                </a:solidFill>
                <a:latin typeface="Courier New"/>
                <a:ea typeface="Courier New"/>
              </a:rPr>
              <a:t>True </a:t>
            </a:r>
            <a:r>
              <a:rPr b="0" lang="en-US" sz="1000" spc="-1" strike="noStrike">
                <a:solidFill>
                  <a:srgbClr val="000000"/>
                </a:solidFill>
                <a:latin typeface="Courier New"/>
                <a:ea typeface="Courier New"/>
              </a:rPr>
              <a:t>^ </a:t>
            </a:r>
            <a:r>
              <a:rPr b="1" lang="en-US" sz="1000" spc="-1" strike="noStrike">
                <a:solidFill>
                  <a:srgbClr val="000080"/>
                </a:solidFill>
                <a:latin typeface="Courier New"/>
                <a:ea typeface="Courier New"/>
              </a:rPr>
              <a:t>True</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0080"/>
                </a:solidFill>
                <a:latin typeface="Courier New"/>
                <a:ea typeface="Courier New"/>
              </a:rPr>
              <a:t>True </a:t>
            </a:r>
            <a:r>
              <a:rPr b="0" lang="en-US" sz="1000" spc="-1" strike="noStrike">
                <a:solidFill>
                  <a:srgbClr val="000000"/>
                </a:solidFill>
                <a:latin typeface="Courier New"/>
                <a:ea typeface="Courier New"/>
              </a:rPr>
              <a:t>^ </a:t>
            </a:r>
            <a:r>
              <a:rPr b="1" lang="en-US" sz="1000" spc="-1" strike="noStrike">
                <a:solidFill>
                  <a:srgbClr val="000080"/>
                </a:solidFill>
                <a:latin typeface="Courier New"/>
                <a:ea typeface="Courier New"/>
              </a:rPr>
              <a:t>False</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0080"/>
                </a:solidFill>
                <a:latin typeface="Courier New"/>
                <a:ea typeface="Courier New"/>
              </a:rPr>
              <a:t>False </a:t>
            </a:r>
            <a:r>
              <a:rPr b="0" lang="en-US" sz="1000" spc="-1" strike="noStrike">
                <a:solidFill>
                  <a:srgbClr val="000000"/>
                </a:solidFill>
                <a:latin typeface="Courier New"/>
                <a:ea typeface="Courier New"/>
              </a:rPr>
              <a:t>^ </a:t>
            </a:r>
            <a:r>
              <a:rPr b="1" lang="en-US" sz="1000" spc="-1" strike="noStrike">
                <a:solidFill>
                  <a:srgbClr val="000080"/>
                </a:solidFill>
                <a:latin typeface="Courier New"/>
                <a:ea typeface="Courier New"/>
              </a:rPr>
              <a:t>True</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0080"/>
                </a:solidFill>
                <a:latin typeface="Courier New"/>
                <a:ea typeface="Courier New"/>
              </a:rPr>
              <a:t>False </a:t>
            </a:r>
            <a:r>
              <a:rPr b="0" lang="en-US" sz="1000" spc="-1" strike="noStrike">
                <a:solidFill>
                  <a:srgbClr val="000000"/>
                </a:solidFill>
                <a:latin typeface="Courier New"/>
                <a:ea typeface="Courier New"/>
              </a:rPr>
              <a:t>^ </a:t>
            </a:r>
            <a:r>
              <a:rPr b="1" lang="en-US" sz="1000" spc="-1" strike="noStrike">
                <a:solidFill>
                  <a:srgbClr val="000080"/>
                </a:solidFill>
                <a:latin typeface="Courier New"/>
                <a:ea typeface="Courier New"/>
              </a:rPr>
              <a:t>False</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False</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True</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True</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False</a:t>
            </a:r>
            <a:endParaRPr b="0" lang="en-US" sz="1000" spc="-1" strike="noStrike">
              <a:solidFill>
                <a:srgbClr val="000000"/>
              </a:solidFill>
              <a:latin typeface="Arial"/>
            </a:endParaRPr>
          </a:p>
          <a:p>
            <a:pPr>
              <a:lnSpc>
                <a:spcPct val="115000"/>
              </a:lnSpc>
              <a:spcBef>
                <a:spcPts val="1599"/>
              </a:spcBef>
              <a:spcAft>
                <a:spcPts val="1599"/>
              </a:spcAft>
            </a:pPr>
            <a:endParaRPr b="0" lang="en-US" sz="1000" spc="-1" strike="noStrike">
              <a:solidFill>
                <a:srgbClr val="000000"/>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Compound statements in python</a:t>
            </a:r>
            <a:endParaRPr b="0" lang="en-US" sz="2800" spc="-1" strike="noStrike">
              <a:solidFill>
                <a:srgbClr val="000000"/>
              </a:solidFill>
              <a:latin typeface="Arial"/>
            </a:endParaRPr>
          </a:p>
        </p:txBody>
      </p:sp>
      <p:sp>
        <p:nvSpPr>
          <p:cNvPr id="111" name="TextShape 2"/>
          <p:cNvSpPr txBox="1"/>
          <p:nvPr/>
        </p:nvSpPr>
        <p:spPr>
          <a:xfrm>
            <a:off x="311760" y="1152360"/>
            <a:ext cx="8642520" cy="3811320"/>
          </a:xfrm>
          <a:prstGeom prst="rect">
            <a:avLst/>
          </a:prstGeom>
          <a:noFill/>
          <a:ln>
            <a:noFill/>
          </a:ln>
        </p:spPr>
        <p:txBody>
          <a:bodyPr tIns="91440" bIns="91440"/>
          <a:p>
            <a:pPr>
              <a:lnSpc>
                <a:spcPct val="115000"/>
              </a:lnSpc>
            </a:pP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1" lang="en-US" sz="1200" spc="-1" strike="noStrike">
                <a:solidFill>
                  <a:srgbClr val="000080"/>
                </a:solidFill>
                <a:latin typeface="Courier New"/>
                <a:ea typeface="Courier New"/>
              </a:rPr>
              <a:t>True or False or False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1" lang="en-US" sz="1200" spc="-1" strike="noStrike">
                <a:solidFill>
                  <a:srgbClr val="000080"/>
                </a:solidFill>
                <a:latin typeface="Courier New"/>
                <a:ea typeface="Courier New"/>
              </a:rPr>
              <a:t>True and False or True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1" lang="en-US" sz="1200" spc="-1" strike="noStrike">
                <a:solidFill>
                  <a:srgbClr val="000080"/>
                </a:solidFill>
                <a:latin typeface="Courier New"/>
                <a:ea typeface="Courier New"/>
              </a:rPr>
              <a:t>True or False and True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1" lang="en-US" sz="1200" spc="-1" strike="noStrike">
                <a:solidFill>
                  <a:srgbClr val="000080"/>
                </a:solidFill>
                <a:latin typeface="Courier New"/>
                <a:ea typeface="Courier New"/>
              </a:rPr>
              <a:t>not False </a:t>
            </a:r>
            <a:r>
              <a:rPr b="0" lang="en-US" sz="1200" spc="-1" strike="noStrike">
                <a:solidFill>
                  <a:srgbClr val="000000"/>
                </a:solidFill>
                <a:latin typeface="Courier New"/>
                <a:ea typeface="Courier New"/>
              </a:rPr>
              <a:t>&amp; (</a:t>
            </a:r>
            <a:r>
              <a:rPr b="1" lang="en-US" sz="1200" spc="-1" strike="noStrike">
                <a:solidFill>
                  <a:srgbClr val="000080"/>
                </a:solidFill>
                <a:latin typeface="Courier New"/>
                <a:ea typeface="Courier New"/>
              </a:rPr>
              <a:t>True and True</a:t>
            </a:r>
            <a:r>
              <a:rPr b="0" lang="en-US" sz="1200" spc="-1" strike="noStrike">
                <a:solidFill>
                  <a:srgbClr val="000000"/>
                </a:solidFill>
                <a:latin typeface="Courier New"/>
                <a:ea typeface="Courier New"/>
              </a:rPr>
              <a:t>) </a:t>
            </a:r>
            <a:r>
              <a:rPr b="1" lang="en-US" sz="1200" spc="-1" strike="noStrike">
                <a:solidFill>
                  <a:srgbClr val="000080"/>
                </a:solidFill>
                <a:latin typeface="Courier New"/>
                <a:ea typeface="Courier New"/>
              </a:rPr>
              <a:t>or False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Courier New"/>
                <a:ea typeface="Courier New"/>
              </a:rPr>
              <a:t>True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Courier New"/>
                <a:ea typeface="Courier New"/>
              </a:rPr>
              <a:t>True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Courier New"/>
                <a:ea typeface="Courier New"/>
              </a:rPr>
              <a:t>True</a:t>
            </a:r>
            <a:endParaRPr b="0" lang="en-US" sz="1200" spc="-1" strike="noStrike">
              <a:solidFill>
                <a:srgbClr val="000000"/>
              </a:solidFill>
              <a:latin typeface="Arial"/>
            </a:endParaRPr>
          </a:p>
          <a:p>
            <a:pPr>
              <a:lnSpc>
                <a:spcPct val="115000"/>
              </a:lnSpc>
              <a:spcBef>
                <a:spcPts val="1599"/>
              </a:spcBef>
              <a:spcAft>
                <a:spcPts val="1599"/>
              </a:spcAft>
            </a:pPr>
            <a:r>
              <a:rPr b="0" lang="en-US" sz="1200" spc="-1" strike="noStrike">
                <a:solidFill>
                  <a:srgbClr val="595959"/>
                </a:solidFill>
                <a:latin typeface="Courier New"/>
                <a:ea typeface="Courier New"/>
              </a:rPr>
              <a:t>True</a:t>
            </a:r>
            <a:endParaRPr b="0" lang="en-US" sz="1200" spc="-1" strike="noStrike">
              <a:solidFill>
                <a:srgbClr val="000000"/>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Control flow in python</a:t>
            </a:r>
            <a:endParaRPr b="0" lang="en-US" sz="2800" spc="-1" strike="noStrike">
              <a:solidFill>
                <a:srgbClr val="000000"/>
              </a:solidFill>
              <a:latin typeface="Arial"/>
            </a:endParaRPr>
          </a:p>
        </p:txBody>
      </p:sp>
      <p:sp>
        <p:nvSpPr>
          <p:cNvPr id="11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Control flow deals with the order in which statements are executed.</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To do this in python like in many programming languages you’ll use if/else constructs </a:t>
            </a:r>
            <a:endParaRPr b="0" lang="en-US" sz="1800" spc="-1" strike="noStrike">
              <a:solidFill>
                <a:srgbClr val="000000"/>
              </a:solid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if/else statement in python</a:t>
            </a:r>
            <a:endParaRPr b="0" lang="en-US" sz="2800" spc="-1" strike="noStrike">
              <a:solidFill>
                <a:srgbClr val="000000"/>
              </a:solidFill>
              <a:latin typeface="Arial"/>
            </a:endParaRPr>
          </a:p>
        </p:txBody>
      </p:sp>
      <p:sp>
        <p:nvSpPr>
          <p:cNvPr id="115"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500" spc="-1" strike="noStrike">
                <a:solidFill>
                  <a:srgbClr val="000000"/>
                </a:solidFill>
                <a:latin typeface="Courier New"/>
                <a:ea typeface="Courier New"/>
              </a:rPr>
              <a:t>x, y, z = </a:t>
            </a:r>
            <a:r>
              <a:rPr b="0" lang="en-US" sz="1500" spc="-1" strike="noStrike">
                <a:solidFill>
                  <a:srgbClr val="0000ff"/>
                </a:solidFill>
                <a:latin typeface="Courier New"/>
                <a:ea typeface="Courier New"/>
              </a:rPr>
              <a:t>5</a:t>
            </a:r>
            <a:r>
              <a:rPr b="0" lang="en-US" sz="1500" spc="-1" strike="noStrike">
                <a:solidFill>
                  <a:srgbClr val="000000"/>
                </a:solidFill>
                <a:latin typeface="Courier New"/>
                <a:ea typeface="Courier New"/>
              </a:rPr>
              <a:t>, </a:t>
            </a:r>
            <a:r>
              <a:rPr b="0" lang="en-US" sz="1500" spc="-1" strike="noStrike">
                <a:solidFill>
                  <a:srgbClr val="0000ff"/>
                </a:solidFill>
                <a:latin typeface="Courier New"/>
                <a:ea typeface="Courier New"/>
              </a:rPr>
              <a:t>10</a:t>
            </a:r>
            <a:r>
              <a:rPr b="0" lang="en-US" sz="1500" spc="-1" strike="noStrike">
                <a:solidFill>
                  <a:srgbClr val="000000"/>
                </a:solidFill>
                <a:latin typeface="Courier New"/>
                <a:ea typeface="Courier New"/>
              </a:rPr>
              <a:t>, </a:t>
            </a:r>
            <a:r>
              <a:rPr b="0" lang="en-US" sz="1500" spc="-1" strike="noStrike">
                <a:solidFill>
                  <a:srgbClr val="0000ff"/>
                </a:solidFill>
                <a:latin typeface="Courier New"/>
                <a:ea typeface="Courier New"/>
              </a:rPr>
              <a:t>15</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0080"/>
                </a:solidFill>
                <a:latin typeface="Courier New"/>
                <a:ea typeface="Courier New"/>
              </a:rPr>
              <a:t>if </a:t>
            </a:r>
            <a:r>
              <a:rPr b="0" lang="en-US" sz="1500" spc="-1" strike="noStrike">
                <a:solidFill>
                  <a:srgbClr val="000000"/>
                </a:solidFill>
                <a:latin typeface="Courier New"/>
                <a:ea typeface="Courier New"/>
              </a:rPr>
              <a:t>x &lt; y </a:t>
            </a:r>
            <a:r>
              <a:rPr b="1" lang="en-US" sz="1500" spc="-1" strike="noStrike">
                <a:solidFill>
                  <a:srgbClr val="000080"/>
                </a:solidFill>
                <a:latin typeface="Courier New"/>
                <a:ea typeface="Courier New"/>
              </a:rPr>
              <a:t>and </a:t>
            </a:r>
            <a:r>
              <a:rPr b="0" lang="en-US" sz="1500" spc="-1" strike="noStrike">
                <a:solidFill>
                  <a:srgbClr val="000000"/>
                </a:solidFill>
                <a:latin typeface="Courier New"/>
                <a:ea typeface="Courier New"/>
              </a:rPr>
              <a:t>z &gt; y:</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(x)</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0080"/>
                </a:solidFill>
                <a:latin typeface="Courier New"/>
                <a:ea typeface="Courier New"/>
              </a:rPr>
              <a:t>else</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(y)</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595959"/>
                </a:solidFill>
                <a:latin typeface="Courier New"/>
                <a:ea typeface="Courier New"/>
              </a:rPr>
              <a:t>…</a:t>
            </a:r>
            <a:endParaRPr b="0" lang="en-US" sz="1500" spc="-1" strike="noStrike">
              <a:solidFill>
                <a:srgbClr val="000000"/>
              </a:solidFill>
              <a:latin typeface="Arial"/>
            </a:endParaRPr>
          </a:p>
          <a:p>
            <a:pPr>
              <a:lnSpc>
                <a:spcPct val="115000"/>
              </a:lnSpc>
              <a:spcBef>
                <a:spcPts val="1599"/>
              </a:spcBef>
              <a:spcAft>
                <a:spcPts val="1599"/>
              </a:spcAft>
            </a:pPr>
            <a:r>
              <a:rPr b="0" lang="en-US" sz="1500" spc="-1" strike="noStrike">
                <a:solidFill>
                  <a:srgbClr val="595959"/>
                </a:solidFill>
                <a:latin typeface="Courier New"/>
                <a:ea typeface="Courier New"/>
              </a:rPr>
              <a:t>5</a:t>
            </a:r>
            <a:endParaRPr b="0" lang="en-US" sz="1500" spc="-1" strike="noStrike">
              <a:solidFill>
                <a:srgbClr val="000000"/>
              </a:solid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 logical equivalent </a:t>
            </a:r>
            <a:endParaRPr b="0" lang="en-US" sz="2800" spc="-1" strike="noStrike">
              <a:solidFill>
                <a:srgbClr val="000000"/>
              </a:solidFill>
              <a:latin typeface="Arial"/>
            </a:endParaRPr>
          </a:p>
        </p:txBody>
      </p:sp>
      <p:sp>
        <p:nvSpPr>
          <p:cNvPr id="117"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500" spc="-1" strike="noStrike">
                <a:solidFill>
                  <a:srgbClr val="000000"/>
                </a:solidFill>
                <a:latin typeface="Courier New"/>
                <a:ea typeface="Courier New"/>
              </a:rPr>
              <a:t>x, y, z = </a:t>
            </a:r>
            <a:r>
              <a:rPr b="0" lang="en-US" sz="1500" spc="-1" strike="noStrike">
                <a:solidFill>
                  <a:srgbClr val="0000ff"/>
                </a:solidFill>
                <a:latin typeface="Courier New"/>
                <a:ea typeface="Courier New"/>
              </a:rPr>
              <a:t>5</a:t>
            </a:r>
            <a:r>
              <a:rPr b="0" lang="en-US" sz="1500" spc="-1" strike="noStrike">
                <a:solidFill>
                  <a:srgbClr val="000000"/>
                </a:solidFill>
                <a:latin typeface="Courier New"/>
                <a:ea typeface="Courier New"/>
              </a:rPr>
              <a:t>, </a:t>
            </a:r>
            <a:r>
              <a:rPr b="0" lang="en-US" sz="1500" spc="-1" strike="noStrike">
                <a:solidFill>
                  <a:srgbClr val="0000ff"/>
                </a:solidFill>
                <a:latin typeface="Courier New"/>
                <a:ea typeface="Courier New"/>
              </a:rPr>
              <a:t>10</a:t>
            </a:r>
            <a:r>
              <a:rPr b="0" lang="en-US" sz="1500" spc="-1" strike="noStrike">
                <a:solidFill>
                  <a:srgbClr val="000000"/>
                </a:solidFill>
                <a:latin typeface="Courier New"/>
                <a:ea typeface="Courier New"/>
              </a:rPr>
              <a:t>, </a:t>
            </a:r>
            <a:r>
              <a:rPr b="0" lang="en-US" sz="1500" spc="-1" strike="noStrike">
                <a:solidFill>
                  <a:srgbClr val="0000ff"/>
                </a:solidFill>
                <a:latin typeface="Courier New"/>
                <a:ea typeface="Courier New"/>
              </a:rPr>
              <a:t>15</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0080"/>
                </a:solidFill>
                <a:latin typeface="Courier New"/>
                <a:ea typeface="Courier New"/>
              </a:rPr>
              <a:t>if </a:t>
            </a:r>
            <a:r>
              <a:rPr b="0" lang="en-US" sz="1500" spc="-1" strike="noStrike">
                <a:solidFill>
                  <a:srgbClr val="000000"/>
                </a:solidFill>
                <a:latin typeface="Courier New"/>
                <a:ea typeface="Courier New"/>
              </a:rPr>
              <a:t>x &lt; z &gt; y:</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(x)</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0080"/>
                </a:solidFill>
                <a:latin typeface="Courier New"/>
                <a:ea typeface="Courier New"/>
              </a:rPr>
              <a:t>else</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(y)</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5</a:t>
            </a:r>
            <a:endParaRPr b="0" lang="en-US" sz="1500" spc="-1" strike="noStrike">
              <a:solidFill>
                <a:srgbClr val="000000"/>
              </a:solidFill>
              <a:latin typeface="Arial"/>
            </a:endParaRPr>
          </a:p>
          <a:p>
            <a:pPr>
              <a:lnSpc>
                <a:spcPct val="115000"/>
              </a:lnSpc>
              <a:spcBef>
                <a:spcPts val="1599"/>
              </a:spcBef>
            </a:pPr>
            <a:endParaRPr b="0" lang="en-US" sz="1500" spc="-1" strike="noStrike">
              <a:solidFill>
                <a:srgbClr val="000000"/>
              </a:solidFill>
              <a:latin typeface="Arial"/>
            </a:endParaRPr>
          </a:p>
          <a:p>
            <a:pPr>
              <a:lnSpc>
                <a:spcPct val="115000"/>
              </a:lnSpc>
              <a:spcBef>
                <a:spcPts val="1599"/>
              </a:spcBef>
              <a:spcAft>
                <a:spcPts val="1599"/>
              </a:spcAft>
            </a:pPr>
            <a:endParaRPr b="0" lang="en-US" sz="15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nested if statements </a:t>
            </a:r>
            <a:endParaRPr b="0" lang="en-US" sz="2800" spc="-1" strike="noStrike">
              <a:solidFill>
                <a:srgbClr val="000000"/>
              </a:solidFill>
              <a:latin typeface="Arial"/>
            </a:endParaRPr>
          </a:p>
        </p:txBody>
      </p:sp>
      <p:sp>
        <p:nvSpPr>
          <p:cNvPr id="11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Is the following if statement equivalent to the previous?</a:t>
            </a:r>
            <a:endParaRPr b="0" lang="en-US" sz="18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Arial"/>
                <a:ea typeface="Arial"/>
              </a:rPr>
              <a:t>x, y, z = </a:t>
            </a:r>
            <a:r>
              <a:rPr b="0" lang="en-US" sz="1200" spc="-1" strike="noStrike">
                <a:solidFill>
                  <a:srgbClr val="0000ff"/>
                </a:solidFill>
                <a:latin typeface="Arial"/>
                <a:ea typeface="Arial"/>
              </a:rPr>
              <a:t>5</a:t>
            </a:r>
            <a:r>
              <a:rPr b="0" lang="en-US" sz="1200" spc="-1" strike="noStrike">
                <a:solidFill>
                  <a:srgbClr val="000000"/>
                </a:solidFill>
                <a:latin typeface="Arial"/>
                <a:ea typeface="Arial"/>
              </a:rPr>
              <a:t>, </a:t>
            </a:r>
            <a:r>
              <a:rPr b="0" lang="en-US" sz="1200" spc="-1" strike="noStrike">
                <a:solidFill>
                  <a:srgbClr val="0000ff"/>
                </a:solidFill>
                <a:latin typeface="Arial"/>
                <a:ea typeface="Arial"/>
              </a:rPr>
              <a:t>10</a:t>
            </a:r>
            <a:r>
              <a:rPr b="0" lang="en-US" sz="1200" spc="-1" strike="noStrike">
                <a:solidFill>
                  <a:srgbClr val="000000"/>
                </a:solidFill>
                <a:latin typeface="Arial"/>
                <a:ea typeface="Arial"/>
              </a:rPr>
              <a:t>, </a:t>
            </a:r>
            <a:r>
              <a:rPr b="0" lang="en-US" sz="1200" spc="-1" strike="noStrike">
                <a:solidFill>
                  <a:srgbClr val="0000ff"/>
                </a:solidFill>
                <a:latin typeface="Arial"/>
                <a:ea typeface="Arial"/>
              </a:rPr>
              <a:t>15</a:t>
            </a:r>
            <a:endParaRPr b="0" lang="en-US" sz="1200" spc="-1" strike="noStrike">
              <a:solidFill>
                <a:srgbClr val="000000"/>
              </a:solidFill>
              <a:latin typeface="Arial"/>
            </a:endParaRPr>
          </a:p>
          <a:p>
            <a:pPr>
              <a:lnSpc>
                <a:spcPct val="115000"/>
              </a:lnSpc>
              <a:spcBef>
                <a:spcPts val="1599"/>
              </a:spcBef>
            </a:pPr>
            <a:r>
              <a:rPr b="1" lang="en-US" sz="1300" spc="-1" strike="noStrike">
                <a:solidFill>
                  <a:srgbClr val="000080"/>
                </a:solidFill>
                <a:latin typeface="Courier New"/>
                <a:ea typeface="Courier New"/>
              </a:rPr>
              <a:t>if </a:t>
            </a:r>
            <a:r>
              <a:rPr b="0" lang="en-US" sz="1300" spc="-1" strike="noStrike">
                <a:solidFill>
                  <a:srgbClr val="000000"/>
                </a:solidFill>
                <a:latin typeface="Courier New"/>
                <a:ea typeface="Courier New"/>
              </a:rPr>
              <a:t>x &lt; y:</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00"/>
                </a:solidFill>
                <a:latin typeface="Courier New"/>
                <a:ea typeface="Courier New"/>
              </a:rPr>
              <a:t>   </a:t>
            </a:r>
            <a:r>
              <a:rPr b="1" lang="en-US" sz="1300" spc="-1" strike="noStrike">
                <a:solidFill>
                  <a:srgbClr val="000080"/>
                </a:solidFill>
                <a:latin typeface="Courier New"/>
                <a:ea typeface="Courier New"/>
              </a:rPr>
              <a:t>if </a:t>
            </a:r>
            <a:r>
              <a:rPr b="0" lang="en-US" sz="1300" spc="-1" strike="noStrike">
                <a:solidFill>
                  <a:srgbClr val="000000"/>
                </a:solidFill>
                <a:latin typeface="Courier New"/>
                <a:ea typeface="Courier New"/>
              </a:rPr>
              <a:t>z &gt; y:</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00"/>
                </a:solidFill>
                <a:latin typeface="Courier New"/>
                <a:ea typeface="Courier New"/>
              </a:rPr>
              <a:t>       </a:t>
            </a: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(x)</a:t>
            </a:r>
            <a:endParaRPr b="0" lang="en-US" sz="1300" spc="-1" strike="noStrike">
              <a:solidFill>
                <a:srgbClr val="000000"/>
              </a:solidFill>
              <a:latin typeface="Arial"/>
            </a:endParaRPr>
          </a:p>
          <a:p>
            <a:pPr>
              <a:lnSpc>
                <a:spcPct val="115000"/>
              </a:lnSpc>
              <a:spcBef>
                <a:spcPts val="1599"/>
              </a:spcBef>
            </a:pPr>
            <a:r>
              <a:rPr b="1" lang="en-US" sz="1300" spc="-1" strike="noStrike">
                <a:solidFill>
                  <a:srgbClr val="000080"/>
                </a:solidFill>
                <a:latin typeface="Courier New"/>
                <a:ea typeface="Courier New"/>
              </a:rPr>
              <a:t>else</a:t>
            </a:r>
            <a:r>
              <a:rPr b="0" lang="en-US" sz="1300" spc="-1" strike="noStrike">
                <a:solidFill>
                  <a:srgbClr val="000000"/>
                </a:solidFill>
                <a:latin typeface="Courier New"/>
                <a:ea typeface="Courier New"/>
              </a:rPr>
              <a:t>:</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000000"/>
                </a:solidFill>
                <a:latin typeface="Courier New"/>
                <a:ea typeface="Courier New"/>
              </a:rPr>
              <a:t>   </a:t>
            </a:r>
            <a:r>
              <a:rPr b="0" lang="en-US" sz="1300" spc="-1" strike="noStrike">
                <a:solidFill>
                  <a:srgbClr val="000080"/>
                </a:solidFill>
                <a:latin typeface="Courier New"/>
                <a:ea typeface="Courier New"/>
              </a:rPr>
              <a:t>print</a:t>
            </a:r>
            <a:r>
              <a:rPr b="0" lang="en-US" sz="1300" spc="-1" strike="noStrike">
                <a:solidFill>
                  <a:srgbClr val="000000"/>
                </a:solidFill>
                <a:latin typeface="Courier New"/>
                <a:ea typeface="Courier New"/>
              </a:rPr>
              <a:t>(y)</a:t>
            </a:r>
            <a:endParaRPr b="0" lang="en-US" sz="1300" spc="-1" strike="noStrike">
              <a:solidFill>
                <a:srgbClr val="000000"/>
              </a:solidFill>
              <a:latin typeface="Arial"/>
            </a:endParaRPr>
          </a:p>
          <a:p>
            <a:pPr>
              <a:lnSpc>
                <a:spcPct val="115000"/>
              </a:lnSpc>
              <a:spcBef>
                <a:spcPts val="1599"/>
              </a:spcBef>
            </a:pPr>
            <a:endParaRPr b="0" lang="en-US" sz="1300" spc="-1" strike="noStrike">
              <a:solidFill>
                <a:srgbClr val="000000"/>
              </a:solidFill>
              <a:latin typeface="Arial"/>
            </a:endParaRPr>
          </a:p>
          <a:p>
            <a:pPr>
              <a:lnSpc>
                <a:spcPct val="115000"/>
              </a:lnSpc>
              <a:spcBef>
                <a:spcPts val="1599"/>
              </a:spcBef>
            </a:pPr>
            <a:endParaRPr b="0" lang="en-US" sz="1300" spc="-1" strike="noStrike">
              <a:solidFill>
                <a:srgbClr val="000000"/>
              </a:solidFill>
              <a:latin typeface="Arial"/>
            </a:endParaRPr>
          </a:p>
          <a:p>
            <a:pPr>
              <a:lnSpc>
                <a:spcPct val="115000"/>
              </a:lnSpc>
              <a:spcBef>
                <a:spcPts val="1599"/>
              </a:spcBef>
              <a:spcAft>
                <a:spcPts val="1599"/>
              </a:spcAft>
            </a:pPr>
            <a:endParaRPr b="0" lang="en-US" sz="13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Lesson Overview </a:t>
            </a:r>
            <a:endParaRPr b="0" lang="en-US"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Learn how to control the order in which code blocks are executed in a program. This is known as </a:t>
            </a:r>
            <a:r>
              <a:rPr b="1" lang="en-US" sz="1800" spc="-1" strike="noStrike">
                <a:solidFill>
                  <a:srgbClr val="595959"/>
                </a:solidFill>
                <a:latin typeface="Arial"/>
                <a:ea typeface="Arial"/>
              </a:rPr>
              <a:t>control flow</a:t>
            </a:r>
            <a:r>
              <a:rPr b="0" lang="en-US" sz="1800" spc="-1" strike="noStrike">
                <a:solidFill>
                  <a:srgbClr val="595959"/>
                </a:solidFill>
                <a:latin typeface="Arial"/>
                <a:ea typeface="Arial"/>
              </a:rPr>
              <a: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Learn how to implement </a:t>
            </a:r>
            <a:r>
              <a:rPr b="1" lang="en-US" sz="1800" spc="-1" strike="noStrike">
                <a:solidFill>
                  <a:srgbClr val="595959"/>
                </a:solidFill>
                <a:latin typeface="Arial"/>
                <a:ea typeface="Arial"/>
              </a:rPr>
              <a:t>iteration</a:t>
            </a:r>
            <a:r>
              <a:rPr b="0" lang="en-US" sz="1800" spc="-1" strike="noStrike">
                <a:solidFill>
                  <a:srgbClr val="595959"/>
                </a:solidFill>
                <a:latin typeface="Arial"/>
                <a:ea typeface="Arial"/>
              </a:rPr>
              <a:t> in a program so that statements are repeated. This is  done with loops.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Learn about mini projects to work on to reinforce concepts taught in this lesson and to strengthen your python coding skills.</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Yes</a:t>
            </a:r>
            <a:endParaRPr b="0" lang="en-US" sz="2800" spc="-1" strike="noStrike">
              <a:solidFill>
                <a:srgbClr val="000000"/>
              </a:solidFill>
              <a:latin typeface="Arial"/>
            </a:endParaRPr>
          </a:p>
        </p:txBody>
      </p:sp>
      <p:sp>
        <p:nvSpPr>
          <p:cNvPr id="121"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The first one was an example of a compound statement, while the second was an example of nested multiple if statements. </a:t>
            </a:r>
            <a:endParaRPr b="0" lang="en-US" sz="1800" spc="-1" strike="noStrike">
              <a:solidFill>
                <a:srgbClr val="000000"/>
              </a:solid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What’s the output?</a:t>
            </a:r>
            <a:endParaRPr b="0" lang="en-US" sz="2800" spc="-1" strike="noStrike">
              <a:solidFill>
                <a:srgbClr val="000000"/>
              </a:solidFill>
              <a:latin typeface="Arial"/>
            </a:endParaRPr>
          </a:p>
        </p:txBody>
      </p:sp>
      <p:sp>
        <p:nvSpPr>
          <p:cNvPr id="123"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200" spc="-1" strike="noStrike">
                <a:solidFill>
                  <a:srgbClr val="000000"/>
                </a:solidFill>
                <a:latin typeface="Courier New"/>
                <a:ea typeface="Courier New"/>
              </a:rPr>
              <a:t>x, y, z = </a:t>
            </a:r>
            <a:r>
              <a:rPr b="0" lang="en-US" sz="1200" spc="-1" strike="noStrike">
                <a:solidFill>
                  <a:srgbClr val="0000ff"/>
                </a:solidFill>
                <a:latin typeface="Courier New"/>
                <a:ea typeface="Courier New"/>
              </a:rPr>
              <a:t>5</a:t>
            </a:r>
            <a:r>
              <a:rPr b="0" lang="en-US" sz="1200" spc="-1" strike="noStrike">
                <a:solidFill>
                  <a:srgbClr val="000000"/>
                </a:solidFill>
                <a:latin typeface="Courier New"/>
                <a:ea typeface="Courier New"/>
              </a:rPr>
              <a:t>, </a:t>
            </a:r>
            <a:r>
              <a:rPr b="0" lang="en-US" sz="1200" spc="-1" strike="noStrike">
                <a:solidFill>
                  <a:srgbClr val="0000ff"/>
                </a:solidFill>
                <a:latin typeface="Courier New"/>
                <a:ea typeface="Courier New"/>
              </a:rPr>
              <a:t>10</a:t>
            </a:r>
            <a:r>
              <a:rPr b="0" lang="en-US" sz="1200" spc="-1" strike="noStrike">
                <a:solidFill>
                  <a:srgbClr val="000000"/>
                </a:solidFill>
                <a:latin typeface="Courier New"/>
                <a:ea typeface="Courier New"/>
              </a:rPr>
              <a:t>, </a:t>
            </a:r>
            <a:r>
              <a:rPr b="0" lang="en-US" sz="1200" spc="-1" strike="noStrike">
                <a:solidFill>
                  <a:srgbClr val="0000ff"/>
                </a:solidFill>
                <a:latin typeface="Courier New"/>
                <a:ea typeface="Courier New"/>
              </a:rPr>
              <a:t>15</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if </a:t>
            </a:r>
            <a:r>
              <a:rPr b="0" lang="en-US" sz="1200" spc="-1" strike="noStrike">
                <a:solidFill>
                  <a:srgbClr val="000000"/>
                </a:solidFill>
                <a:latin typeface="Courier New"/>
                <a:ea typeface="Courier New"/>
              </a:rPr>
              <a:t>x &lt; y:</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1" lang="en-US" sz="1200" spc="-1" strike="noStrike">
                <a:solidFill>
                  <a:srgbClr val="000080"/>
                </a:solidFill>
                <a:latin typeface="Courier New"/>
                <a:ea typeface="Courier New"/>
              </a:rPr>
              <a:t>if </a:t>
            </a:r>
            <a:r>
              <a:rPr b="0" lang="en-US" sz="1200" spc="-1" strike="noStrike">
                <a:solidFill>
                  <a:srgbClr val="000000"/>
                </a:solidFill>
                <a:latin typeface="Courier New"/>
                <a:ea typeface="Courier New"/>
              </a:rPr>
              <a:t>z &lt; y:</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(x)</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else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(y)</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Nothing</a:t>
            </a:r>
            <a:endParaRPr b="0" lang="en-US" sz="2800" spc="-1" strike="noStrike">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The first condition is true while the nested if statement is false. Since the nested if statement is false the control jumps to the next part of the program. </a:t>
            </a:r>
            <a:endParaRPr b="0" lang="en-US" sz="1800" spc="-1" strike="noStrike">
              <a:solidFill>
                <a:srgbClr val="000000"/>
              </a:solid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 does the following print?</a:t>
            </a:r>
            <a:endParaRPr b="0" lang="en-US" sz="2800" spc="-1" strike="noStrike">
              <a:solidFill>
                <a:srgbClr val="000000"/>
              </a:solidFill>
              <a:latin typeface="Arial"/>
            </a:endParaRPr>
          </a:p>
        </p:txBody>
      </p:sp>
      <p:sp>
        <p:nvSpPr>
          <p:cNvPr id="127"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700" spc="-1" strike="noStrike">
                <a:solidFill>
                  <a:srgbClr val="000000"/>
                </a:solidFill>
                <a:latin typeface="Courier New"/>
                <a:ea typeface="Courier New"/>
              </a:rPr>
              <a:t>x, y, z = </a:t>
            </a:r>
            <a:r>
              <a:rPr b="0" lang="en-US" sz="1700" spc="-1" strike="noStrike">
                <a:solidFill>
                  <a:srgbClr val="0000ff"/>
                </a:solidFill>
                <a:latin typeface="Courier New"/>
                <a:ea typeface="Courier New"/>
              </a:rPr>
              <a:t>5</a:t>
            </a:r>
            <a:r>
              <a:rPr b="0" lang="en-US" sz="1700" spc="-1" strike="noStrike">
                <a:solidFill>
                  <a:srgbClr val="000000"/>
                </a:solidFill>
                <a:latin typeface="Courier New"/>
                <a:ea typeface="Courier New"/>
              </a:rPr>
              <a:t>, </a:t>
            </a:r>
            <a:r>
              <a:rPr b="0" lang="en-US" sz="1700" spc="-1" strike="noStrike">
                <a:solidFill>
                  <a:srgbClr val="0000ff"/>
                </a:solidFill>
                <a:latin typeface="Courier New"/>
                <a:ea typeface="Courier New"/>
              </a:rPr>
              <a:t>10</a:t>
            </a:r>
            <a:r>
              <a:rPr b="0" lang="en-US" sz="1700" spc="-1" strike="noStrike">
                <a:solidFill>
                  <a:srgbClr val="000000"/>
                </a:solidFill>
                <a:latin typeface="Courier New"/>
                <a:ea typeface="Courier New"/>
              </a:rPr>
              <a:t>, </a:t>
            </a:r>
            <a:r>
              <a:rPr b="0" lang="en-US" sz="1700" spc="-1" strike="noStrike">
                <a:solidFill>
                  <a:srgbClr val="0000ff"/>
                </a:solidFill>
                <a:latin typeface="Courier New"/>
                <a:ea typeface="Courier New"/>
              </a:rPr>
              <a:t>15</a:t>
            </a:r>
            <a:endParaRPr b="0" lang="en-US" sz="1700" spc="-1" strike="noStrike">
              <a:solidFill>
                <a:srgbClr val="000000"/>
              </a:solidFill>
              <a:latin typeface="Arial"/>
            </a:endParaRPr>
          </a:p>
          <a:p>
            <a:pPr>
              <a:lnSpc>
                <a:spcPct val="115000"/>
              </a:lnSpc>
              <a:spcBef>
                <a:spcPts val="1599"/>
              </a:spcBef>
            </a:pPr>
            <a:r>
              <a:rPr b="1" lang="en-US" sz="1700" spc="-1" strike="noStrike">
                <a:solidFill>
                  <a:srgbClr val="000080"/>
                </a:solidFill>
                <a:latin typeface="Courier New"/>
                <a:ea typeface="Courier New"/>
              </a:rPr>
              <a:t>if </a:t>
            </a:r>
            <a:r>
              <a:rPr b="0" lang="en-US" sz="1700" spc="-1" strike="noStrike">
                <a:solidFill>
                  <a:srgbClr val="000000"/>
                </a:solidFill>
                <a:latin typeface="Courier New"/>
                <a:ea typeface="Courier New"/>
              </a:rPr>
              <a:t>x &lt; y:</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1" lang="en-US" sz="1700" spc="-1" strike="noStrike">
                <a:solidFill>
                  <a:srgbClr val="000080"/>
                </a:solidFill>
                <a:latin typeface="Courier New"/>
                <a:ea typeface="Courier New"/>
              </a:rPr>
              <a:t>if </a:t>
            </a:r>
            <a:r>
              <a:rPr b="0" lang="en-US" sz="1700" spc="-1" strike="noStrike">
                <a:solidFill>
                  <a:srgbClr val="000000"/>
                </a:solidFill>
                <a:latin typeface="Courier New"/>
                <a:ea typeface="Courier New"/>
              </a:rPr>
              <a:t>z &gt; y:</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(x)</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(y, </a:t>
            </a:r>
            <a:r>
              <a:rPr b="1" lang="en-US" sz="1700" spc="-1" strike="noStrike">
                <a:solidFill>
                  <a:srgbClr val="008080"/>
                </a:solidFill>
                <a:latin typeface="Courier New"/>
                <a:ea typeface="Courier New"/>
              </a:rPr>
              <a:t>'</a:t>
            </a:r>
            <a:r>
              <a:rPr b="1" lang="en-US" sz="1700" spc="-1" strike="noStrike">
                <a:solidFill>
                  <a:srgbClr val="000080"/>
                </a:solidFill>
                <a:latin typeface="Courier New"/>
                <a:ea typeface="Courier New"/>
              </a:rPr>
              <a:t>\n</a:t>
            </a:r>
            <a:r>
              <a:rPr b="1" lang="en-US" sz="1700" spc="-1" strike="noStrike">
                <a:solidFill>
                  <a:srgbClr val="008080"/>
                </a:solidFill>
                <a:latin typeface="Courier New"/>
                <a:ea typeface="Courier New"/>
              </a:rPr>
              <a:t>'</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endParaRPr b="0" lang="en-US" sz="1700" spc="-1" strike="noStrike">
              <a:solidFill>
                <a:srgbClr val="000000"/>
              </a:solidFill>
              <a:latin typeface="Arial"/>
            </a:endParaRPr>
          </a:p>
          <a:p>
            <a:pPr>
              <a:lnSpc>
                <a:spcPct val="115000"/>
              </a:lnSpc>
              <a:spcBef>
                <a:spcPts val="1599"/>
              </a:spcBef>
            </a:pPr>
            <a:endParaRPr b="0" lang="en-US" sz="1700" spc="-1" strike="noStrike">
              <a:solidFill>
                <a:srgbClr val="000000"/>
              </a:solidFill>
              <a:latin typeface="Arial"/>
            </a:endParaRPr>
          </a:p>
          <a:p>
            <a:pPr>
              <a:lnSpc>
                <a:spcPct val="115000"/>
              </a:lnSpc>
              <a:spcBef>
                <a:spcPts val="1599"/>
              </a:spcBef>
              <a:spcAft>
                <a:spcPts val="1599"/>
              </a:spcAft>
            </a:pPr>
            <a:endParaRPr b="0" lang="en-US" sz="17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5 and 10</a:t>
            </a:r>
            <a:endParaRPr b="0" lang="en-US" sz="2800" spc="-1" strike="noStrike">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2200" spc="-1" strike="noStrike">
                <a:solidFill>
                  <a:srgbClr val="595959"/>
                </a:solidFill>
                <a:latin typeface="Arial"/>
                <a:ea typeface="Arial"/>
              </a:rPr>
              <a:t>Both conditions are true, so inner print statement is printed. Also, outside of the inner if statement is also a print statement which will be printed by default if the inner condition is true. </a:t>
            </a:r>
            <a:endParaRPr b="0" lang="en-US" sz="22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Negation example. What does this print?  </a:t>
            </a:r>
            <a:endParaRPr b="0" lang="en-US" sz="2800" spc="-1" strike="noStrike">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400" spc="-1" strike="noStrike">
                <a:solidFill>
                  <a:srgbClr val="000000"/>
                </a:solidFill>
                <a:latin typeface="Courier New"/>
                <a:ea typeface="Courier New"/>
              </a:rPr>
              <a:t>x, y, z = </a:t>
            </a:r>
            <a:r>
              <a:rPr b="0" lang="en-US" sz="1400" spc="-1" strike="noStrike">
                <a:solidFill>
                  <a:srgbClr val="0000ff"/>
                </a:solidFill>
                <a:latin typeface="Courier New"/>
                <a:ea typeface="Courier New"/>
              </a:rPr>
              <a:t>5</a:t>
            </a:r>
            <a:r>
              <a:rPr b="0" lang="en-US" sz="1400" spc="-1" strike="noStrike">
                <a:solidFill>
                  <a:srgbClr val="000000"/>
                </a:solidFill>
                <a:latin typeface="Courier New"/>
                <a:ea typeface="Courier New"/>
              </a:rPr>
              <a:t>, </a:t>
            </a:r>
            <a:r>
              <a:rPr b="0" lang="en-US" sz="1400" spc="-1" strike="noStrike">
                <a:solidFill>
                  <a:srgbClr val="0000ff"/>
                </a:solidFill>
                <a:latin typeface="Courier New"/>
                <a:ea typeface="Courier New"/>
              </a:rPr>
              <a:t>10</a:t>
            </a:r>
            <a:r>
              <a:rPr b="0" lang="en-US" sz="1400" spc="-1" strike="noStrike">
                <a:solidFill>
                  <a:srgbClr val="000000"/>
                </a:solidFill>
                <a:latin typeface="Courier New"/>
                <a:ea typeface="Courier New"/>
              </a:rPr>
              <a:t>, </a:t>
            </a:r>
            <a:r>
              <a:rPr b="0" lang="en-US" sz="1400" spc="-1" strike="noStrike">
                <a:solidFill>
                  <a:srgbClr val="0000ff"/>
                </a:solidFill>
                <a:latin typeface="Courier New"/>
                <a:ea typeface="Courier New"/>
              </a:rPr>
              <a:t>15</a:t>
            </a:r>
            <a:r>
              <a:rPr b="0" lang="en-US" sz="1400" spc="-1" strike="noStrike">
                <a:solidFill>
                  <a:srgbClr val="0000ff"/>
                </a:solidFill>
                <a:latin typeface="Courier New"/>
                <a:ea typeface="Courier New"/>
              </a:rPr>
              <a:t>	</a:t>
            </a:r>
            <a:endParaRPr b="0" lang="en-US" sz="1400" spc="-1" strike="noStrike">
              <a:solidFill>
                <a:srgbClr val="000000"/>
              </a:solidFill>
              <a:latin typeface="Arial"/>
            </a:endParaRPr>
          </a:p>
          <a:p>
            <a:pPr>
              <a:lnSpc>
                <a:spcPct val="115000"/>
              </a:lnSpc>
              <a:spcBef>
                <a:spcPts val="1599"/>
              </a:spcBef>
            </a:pPr>
            <a:r>
              <a:rPr b="1" lang="en-US" sz="1400" spc="-1" strike="noStrike">
                <a:solidFill>
                  <a:srgbClr val="000080"/>
                </a:solidFill>
                <a:latin typeface="Courier New"/>
                <a:ea typeface="Courier New"/>
              </a:rPr>
              <a:t>if not </a:t>
            </a:r>
            <a:r>
              <a:rPr b="0" lang="en-US" sz="1400" spc="-1" strike="noStrike">
                <a:solidFill>
                  <a:srgbClr val="000000"/>
                </a:solidFill>
                <a:latin typeface="Courier New"/>
                <a:ea typeface="Courier New"/>
              </a:rPr>
              <a:t>x &gt; y:</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'inverse!'</a:t>
            </a:r>
            <a:r>
              <a:rPr b="0" lang="en-US" sz="1400" spc="-1" strike="noStrike">
                <a:solidFill>
                  <a:srgbClr val="000000"/>
                </a:solidFill>
                <a:latin typeface="Courier New"/>
                <a:ea typeface="Courier New"/>
              </a:rPr>
              <a:t>, </a:t>
            </a:r>
            <a:r>
              <a:rPr b="1" lang="en-US" sz="1400" spc="-1" strike="noStrike">
                <a:solidFill>
                  <a:srgbClr val="008080"/>
                </a:solidFill>
                <a:latin typeface="Courier New"/>
                <a:ea typeface="Courier New"/>
              </a:rPr>
              <a:t>'</a:t>
            </a:r>
            <a:r>
              <a:rPr b="1" lang="en-US" sz="1400" spc="-1" strike="noStrike">
                <a:solidFill>
                  <a:srgbClr val="000080"/>
                </a:solidFill>
                <a:latin typeface="Courier New"/>
                <a:ea typeface="Courier New"/>
              </a:rPr>
              <a:t>\n</a:t>
            </a:r>
            <a:r>
              <a:rPr b="1" lang="en-US" sz="1400" spc="-1" strike="noStrike">
                <a:solidFill>
                  <a:srgbClr val="008080"/>
                </a:solidFill>
                <a:latin typeface="Courier New"/>
                <a:ea typeface="Courier New"/>
              </a:rPr>
              <a:t>'</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inverse!</a:t>
            </a:r>
            <a:endParaRPr b="0" lang="en-US" sz="2800" spc="-1" strike="noStrike">
              <a:solidFill>
                <a:srgbClr val="000000"/>
              </a:solidFill>
              <a:latin typeface="Arial"/>
            </a:endParaRPr>
          </a:p>
        </p:txBody>
      </p:sp>
      <p:sp>
        <p:nvSpPr>
          <p:cNvPr id="133" name="TextShape 2"/>
          <p:cNvSpPr txBox="1"/>
          <p:nvPr/>
        </p:nvSpPr>
        <p:spPr>
          <a:xfrm>
            <a:off x="311760" y="111528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The condition x &gt; y, translates to if 5 &gt; 10 which is False.But, the not operator means to take the negation of this which means that it evaluates to True. </a:t>
            </a:r>
            <a:endParaRPr b="0" lang="en-US" sz="1800" spc="-1" strike="noStrike">
              <a:solidFill>
                <a:srgbClr val="000000"/>
              </a:solid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Courier New"/>
                <a:ea typeface="Courier New"/>
              </a:rPr>
              <a:t>elif</a:t>
            </a:r>
            <a:r>
              <a:rPr b="0" lang="en-US" sz="2800" spc="-1" strike="noStrike">
                <a:solidFill>
                  <a:srgbClr val="000000"/>
                </a:solidFill>
                <a:latin typeface="Arial"/>
                <a:ea typeface="Arial"/>
              </a:rPr>
              <a:t> statements. </a:t>
            </a:r>
            <a:endParaRPr b="0" lang="en-US" sz="2800" spc="-1" strike="noStrike">
              <a:solidFill>
                <a:srgbClr val="000000"/>
              </a:solidFill>
              <a:latin typeface="Arial"/>
            </a:endParaRPr>
          </a:p>
        </p:txBody>
      </p:sp>
      <p:sp>
        <p:nvSpPr>
          <p:cNvPr id="135"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Allows the chaining of multiple conditionals together. </a:t>
            </a:r>
            <a:endParaRPr b="0" lang="en-US" sz="1800" spc="-1" strike="noStrike">
              <a:solidFill>
                <a:srgbClr val="000000"/>
              </a:solid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 does the following print? </a:t>
            </a:r>
            <a:endParaRPr b="0" lang="en-US" sz="2800" spc="-1" strike="noStrike">
              <a:solidFill>
                <a:srgbClr val="000000"/>
              </a:solidFill>
              <a:latin typeface="Arial"/>
            </a:endParaRPr>
          </a:p>
        </p:txBody>
      </p:sp>
      <p:sp>
        <p:nvSpPr>
          <p:cNvPr id="137"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10</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1</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10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3</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20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5</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30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7</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50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9</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70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elif </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10</a:t>
            </a:r>
            <a:r>
              <a:rPr b="0" lang="en-US" sz="1200" spc="-1" strike="noStrike">
                <a:solidFill>
                  <a:srgbClr val="000000"/>
                </a:solidFill>
                <a:latin typeface="Courier New"/>
                <a:ea typeface="Courier New"/>
              </a:rPr>
              <a:t>:</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(var + </a:t>
            </a:r>
            <a:r>
              <a:rPr b="0" lang="en-US" sz="1200" spc="-1" strike="noStrike">
                <a:solidFill>
                  <a:srgbClr val="0000ff"/>
                </a:solidFill>
                <a:latin typeface="Courier New"/>
                <a:ea typeface="Courier New"/>
              </a:rPr>
              <a:t>100</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else</a:t>
            </a: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1" lang="en-US" sz="1200" spc="-1" strike="noStrike">
                <a:solidFill>
                  <a:srgbClr val="008080"/>
                </a:solidFill>
                <a:latin typeface="Courier New"/>
                <a:ea typeface="Courier New"/>
              </a:rPr>
              <a:t>'I think it</a:t>
            </a:r>
            <a:r>
              <a:rPr b="1" lang="en-US" sz="1200" spc="-1" strike="noStrike">
                <a:solidFill>
                  <a:srgbClr val="000080"/>
                </a:solidFill>
                <a:latin typeface="Courier New"/>
                <a:ea typeface="Courier New"/>
              </a:rPr>
              <a:t>\'</a:t>
            </a:r>
            <a:r>
              <a:rPr b="1" lang="en-US" sz="1200" spc="-1" strike="noStrike">
                <a:solidFill>
                  <a:srgbClr val="008080"/>
                </a:solidFill>
                <a:latin typeface="Courier New"/>
                <a:ea typeface="Courier New"/>
              </a:rPr>
              <a:t>s not in here'</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110</a:t>
            </a:r>
            <a:endParaRPr b="0" lang="en-US" sz="2800" spc="-1" strike="noStrike">
              <a:solidFill>
                <a:srgbClr val="000000"/>
              </a:solidFill>
              <a:latin typeface="Arial"/>
            </a:endParaRPr>
          </a:p>
        </p:txBody>
      </p:sp>
      <p:sp>
        <p:nvSpPr>
          <p:cNvPr id="13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With multiple elif statements, each condition is checked until a true statement is evaluated. If none of the conditions evaluates to true, then the else statement is evaluated by default.</a:t>
            </a:r>
            <a:endParaRPr b="0" lang="en-US" sz="18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Boolean Algebra</a:t>
            </a:r>
            <a:endParaRPr b="0" lang="en-US"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A branch of mathematics created by self taught mathematician, philosopher, and logician George Boole.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Boolean algebra is prevalent in many programming languages, and python is nonetheless!</a:t>
            </a:r>
            <a:endParaRPr b="0" lang="en-US"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Ternary statement</a:t>
            </a:r>
            <a:endParaRPr b="0" lang="en-US" sz="2800" spc="-1" strike="noStrike">
              <a:solidFill>
                <a:srgbClr val="000000"/>
              </a:solidFill>
              <a:latin typeface="Arial"/>
            </a:endParaRPr>
          </a:p>
        </p:txBody>
      </p:sp>
      <p:sp>
        <p:nvSpPr>
          <p:cNvPr id="141"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Allows for the assignment of a variable based on the expression evaluation. </a:t>
            </a:r>
            <a:endParaRPr b="0" lang="en-US" sz="1800" spc="-1" strike="noStrike">
              <a:solidFill>
                <a:srgbClr val="000000"/>
              </a:solid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Ternary assignment details</a:t>
            </a:r>
            <a:endParaRPr b="0" lang="en-US" sz="2800" spc="-1" strike="noStrike">
              <a:solidFill>
                <a:srgbClr val="000000"/>
              </a:solidFill>
              <a:latin typeface="Arial"/>
            </a:endParaRPr>
          </a:p>
        </p:txBody>
      </p:sp>
      <p:sp>
        <p:nvSpPr>
          <p:cNvPr id="143"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000000"/>
                </a:solidFill>
                <a:latin typeface="Courier New"/>
                <a:ea typeface="Courier New"/>
              </a:rPr>
              <a:t>test_variable = </a:t>
            </a:r>
            <a:r>
              <a:rPr b="0" lang="en-US" sz="1800" spc="-1" strike="noStrike">
                <a:solidFill>
                  <a:srgbClr val="0000ff"/>
                </a:solidFill>
                <a:latin typeface="Courier New"/>
                <a:ea typeface="Courier New"/>
              </a:rPr>
              <a:t>1</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result = </a:t>
            </a:r>
            <a:r>
              <a:rPr b="0" lang="en-US" sz="1800" spc="-1" strike="noStrike">
                <a:solidFill>
                  <a:srgbClr val="0000ff"/>
                </a:solidFill>
                <a:latin typeface="Courier New"/>
                <a:ea typeface="Courier New"/>
              </a:rPr>
              <a:t>10 </a:t>
            </a:r>
            <a:r>
              <a:rPr b="1" lang="en-US" sz="1800" spc="-1" strike="noStrike">
                <a:solidFill>
                  <a:srgbClr val="000080"/>
                </a:solidFill>
                <a:latin typeface="Courier New"/>
                <a:ea typeface="Courier New"/>
              </a:rPr>
              <a:t>if </a:t>
            </a:r>
            <a:r>
              <a:rPr b="0" lang="en-US" sz="1800" spc="-1" strike="noStrike">
                <a:solidFill>
                  <a:srgbClr val="000000"/>
                </a:solidFill>
                <a:latin typeface="Courier New"/>
                <a:ea typeface="Courier New"/>
              </a:rPr>
              <a:t>test_variable </a:t>
            </a:r>
            <a:r>
              <a:rPr b="1" lang="en-US" sz="1800" spc="-1" strike="noStrike">
                <a:solidFill>
                  <a:srgbClr val="000080"/>
                </a:solidFill>
                <a:latin typeface="Courier New"/>
                <a:ea typeface="Courier New"/>
              </a:rPr>
              <a:t>else </a:t>
            </a:r>
            <a:r>
              <a:rPr b="1" lang="en-US" sz="1800" spc="-1" strike="noStrike">
                <a:solidFill>
                  <a:srgbClr val="00808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(result, </a:t>
            </a:r>
            <a:r>
              <a:rPr b="1" lang="en-US" sz="1800" spc="-1" strike="noStrike">
                <a:solidFill>
                  <a:srgbClr val="008080"/>
                </a:solidFill>
                <a:latin typeface="Courier New"/>
                <a:ea typeface="Courier New"/>
              </a:rPr>
              <a:t>'</a:t>
            </a:r>
            <a:r>
              <a:rPr b="1" lang="en-US" sz="1800" spc="-1" strike="noStrike">
                <a:solidFill>
                  <a:srgbClr val="000080"/>
                </a:solidFill>
                <a:latin typeface="Courier New"/>
                <a:ea typeface="Courier New"/>
              </a:rPr>
              <a:t>\n</a:t>
            </a:r>
            <a:r>
              <a:rPr b="1" lang="en-US" sz="1800" spc="-1" strike="noStrike">
                <a:solidFill>
                  <a:srgbClr val="008080"/>
                </a:solidFill>
                <a:latin typeface="Courier New"/>
                <a:ea typeface="Courier New"/>
              </a:rPr>
              <a:t>'</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10 </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Microprogramming Session </a:t>
            </a:r>
            <a:endParaRPr b="0" lang="en-US" sz="2800" spc="-1" strike="noStrike">
              <a:solidFill>
                <a:srgbClr val="000000"/>
              </a:solidFill>
              <a:latin typeface="Arial"/>
            </a:endParaRPr>
          </a:p>
        </p:txBody>
      </p:sp>
      <p:sp>
        <p:nvSpPr>
          <p:cNvPr id="145" name="TextShape 2"/>
          <p:cNvSpPr txBox="1"/>
          <p:nvPr/>
        </p:nvSpPr>
        <p:spPr>
          <a:xfrm>
            <a:off x="311760" y="1152360"/>
            <a:ext cx="8520120" cy="3416040"/>
          </a:xfrm>
          <a:prstGeom prst="rect">
            <a:avLst/>
          </a:prstGeom>
          <a:noFill/>
          <a:ln>
            <a:noFill/>
          </a:ln>
        </p:spPr>
        <p:txBody>
          <a:bodyPr tIns="91440" bIns="91440"/>
          <a:p>
            <a:pPr>
              <a:lnSpc>
                <a:spcPct val="115000"/>
              </a:lnSpc>
            </a:pPr>
            <a:endParaRPr b="0" lang="en-US" sz="1400" spc="-1" strike="noStrike">
              <a:solidFill>
                <a:srgbClr val="000000"/>
              </a:solidFill>
              <a:latin typeface="Arial"/>
            </a:endParaRPr>
          </a:p>
          <a:p>
            <a:pPr>
              <a:lnSpc>
                <a:spcPct val="115000"/>
              </a:lnSpc>
            </a:pPr>
            <a:r>
              <a:rPr b="0" lang="en-US" sz="2100" spc="-1" strike="noStrike">
                <a:solidFill>
                  <a:srgbClr val="595959"/>
                </a:solidFill>
                <a:latin typeface="Arial"/>
                <a:ea typeface="Arial"/>
              </a:rPr>
              <a:t>Write a program that that takes user input which represents the miles ran and then prints the following depending on the user input:</a:t>
            </a:r>
            <a:endParaRPr b="0" lang="en-US" sz="2100" spc="-1" strike="noStrike">
              <a:solidFill>
                <a:srgbClr val="000000"/>
              </a:solidFill>
              <a:latin typeface="Arial"/>
            </a:endParaRPr>
          </a:p>
          <a:p>
            <a:pPr>
              <a:lnSpc>
                <a:spcPct val="115000"/>
              </a:lnSpc>
            </a:pPr>
            <a:endParaRPr b="0" lang="en-US" sz="2100" spc="-1" strike="noStrike">
              <a:solidFill>
                <a:srgbClr val="000000"/>
              </a:solidFill>
              <a:latin typeface="Arial"/>
            </a:endParaRPr>
          </a:p>
          <a:p>
            <a:pPr>
              <a:lnSpc>
                <a:spcPct val="115000"/>
              </a:lnSpc>
            </a:pPr>
            <a:r>
              <a:rPr b="0" lang="en-US" sz="2100" spc="-1" strike="noStrike">
                <a:solidFill>
                  <a:srgbClr val="595959"/>
                </a:solidFill>
                <a:latin typeface="Arial"/>
                <a:ea typeface="Arial"/>
              </a:rPr>
              <a:t>a) If they ran 26.22 or more miles it prints "ran a marathon"</a:t>
            </a:r>
            <a:endParaRPr b="0" lang="en-US" sz="2100" spc="-1" strike="noStrike">
              <a:solidFill>
                <a:srgbClr val="000000"/>
              </a:solidFill>
              <a:latin typeface="Arial"/>
            </a:endParaRPr>
          </a:p>
          <a:p>
            <a:pPr>
              <a:lnSpc>
                <a:spcPct val="115000"/>
              </a:lnSpc>
            </a:pPr>
            <a:r>
              <a:rPr b="0" lang="en-US" sz="2100" spc="-1" strike="noStrike">
                <a:solidFill>
                  <a:srgbClr val="595959"/>
                </a:solidFill>
                <a:latin typeface="Arial"/>
                <a:ea typeface="Arial"/>
              </a:rPr>
              <a:t>b) If they entered less than 0 miles it prints "can't run negative miles"  </a:t>
            </a:r>
            <a:endParaRPr b="0" lang="en-US" sz="2100" spc="-1" strike="noStrike">
              <a:solidFill>
                <a:srgbClr val="000000"/>
              </a:solidFill>
              <a:latin typeface="Arial"/>
            </a:endParaRPr>
          </a:p>
          <a:p>
            <a:pPr>
              <a:lnSpc>
                <a:spcPct val="115000"/>
              </a:lnSpc>
            </a:pPr>
            <a:r>
              <a:rPr b="0" lang="en-US" sz="2100" spc="-1" strike="noStrike">
                <a:solidFill>
                  <a:srgbClr val="595959"/>
                </a:solidFill>
                <a:latin typeface="Arial"/>
                <a:ea typeface="Arial"/>
              </a:rPr>
              <a:t>c) If they ran less than 26.22 miles, the program tells them how many more miles they have to go.</a:t>
            </a:r>
            <a:endParaRPr b="0" lang="en-US" sz="2100" spc="-1" strike="noStrike">
              <a:solidFill>
                <a:srgbClr val="000000"/>
              </a:solidFill>
              <a:latin typeface="Arial"/>
            </a:endParaRPr>
          </a:p>
          <a:p>
            <a:pPr>
              <a:lnSpc>
                <a:spcPct val="115000"/>
              </a:lnSpc>
            </a:pPr>
            <a:endParaRPr b="0" lang="en-US" sz="2100" spc="-1" strike="noStrike">
              <a:solidFill>
                <a:srgbClr val="000000"/>
              </a:solidFill>
              <a:latin typeface="Arial"/>
            </a:endParaRPr>
          </a:p>
          <a:p>
            <a:pPr>
              <a:lnSpc>
                <a:spcPct val="115000"/>
              </a:lnSpc>
            </a:pPr>
            <a:endParaRPr b="0" lang="en-US" sz="2100" spc="-1" strike="noStrike">
              <a:solidFill>
                <a:srgbClr val="000000"/>
              </a:solidFill>
              <a:latin typeface="Arial"/>
            </a:endParaRPr>
          </a:p>
          <a:p>
            <a:pPr>
              <a:lnSpc>
                <a:spcPct val="115000"/>
              </a:lnSpc>
              <a:spcAft>
                <a:spcPts val="1599"/>
              </a:spcAft>
            </a:pPr>
            <a:endParaRPr b="0" lang="en-US" sz="2100" spc="-1" strike="noStrike">
              <a:solidFill>
                <a:srgbClr val="000000"/>
              </a:solid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Miles to go calculator </a:t>
            </a:r>
            <a:endParaRPr b="0" lang="en-US" sz="2800" spc="-1" strike="noStrike">
              <a:solidFill>
                <a:srgbClr val="000000"/>
              </a:solidFill>
              <a:latin typeface="Arial"/>
            </a:endParaRPr>
          </a:p>
        </p:txBody>
      </p:sp>
      <p:sp>
        <p:nvSpPr>
          <p:cNvPr id="147" name="TextShape 2"/>
          <p:cNvSpPr txBox="1"/>
          <p:nvPr/>
        </p:nvSpPr>
        <p:spPr>
          <a:xfrm>
            <a:off x="311760" y="1152360"/>
            <a:ext cx="8754480" cy="3922920"/>
          </a:xfrm>
          <a:prstGeom prst="rect">
            <a:avLst/>
          </a:prstGeom>
          <a:noFill/>
          <a:ln>
            <a:noFill/>
          </a:ln>
        </p:spPr>
        <p:txBody>
          <a:bodyPr tIns="91440" bIns="91440"/>
          <a:p>
            <a:pPr>
              <a:lnSpc>
                <a:spcPct val="115000"/>
              </a:lnSpc>
            </a:pPr>
            <a:r>
              <a:rPr b="0" lang="en-US" sz="1400" spc="-1" strike="noStrike">
                <a:solidFill>
                  <a:srgbClr val="000000"/>
                </a:solidFill>
                <a:latin typeface="Courier New"/>
                <a:ea typeface="Courier New"/>
              </a:rPr>
              <a:t>miles = </a:t>
            </a:r>
            <a:r>
              <a:rPr b="0" lang="en-US" sz="1400" spc="-1" strike="noStrike">
                <a:solidFill>
                  <a:srgbClr val="000080"/>
                </a:solidFill>
                <a:latin typeface="Courier New"/>
                <a:ea typeface="Courier New"/>
              </a:rPr>
              <a:t>float</a:t>
            </a:r>
            <a:r>
              <a:rPr b="0" lang="en-US" sz="1400" spc="-1" strike="noStrike">
                <a:solidFill>
                  <a:srgbClr val="000000"/>
                </a:solidFill>
                <a:latin typeface="Courier New"/>
                <a:ea typeface="Courier New"/>
              </a:rPr>
              <a:t>(</a:t>
            </a:r>
            <a:r>
              <a:rPr b="0" lang="en-US" sz="1400" spc="-1" strike="noStrike">
                <a:solidFill>
                  <a:srgbClr val="000080"/>
                </a:solidFill>
                <a:latin typeface="Courier New"/>
                <a:ea typeface="Courier New"/>
              </a:rPr>
              <a:t>input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'Enter the miles '</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miles_ran = </a:t>
            </a:r>
            <a:r>
              <a:rPr b="0" lang="en-US" sz="1400" spc="-1" strike="noStrike">
                <a:solidFill>
                  <a:srgbClr val="000080"/>
                </a:solidFill>
                <a:latin typeface="Courier New"/>
                <a:ea typeface="Courier New"/>
              </a:rPr>
              <a:t>float</a:t>
            </a:r>
            <a:r>
              <a:rPr b="0" lang="en-US" sz="1400" spc="-1" strike="noStrike">
                <a:solidFill>
                  <a:srgbClr val="000000"/>
                </a:solidFill>
                <a:latin typeface="Courier New"/>
                <a:ea typeface="Courier New"/>
              </a:rPr>
              <a:t>(</a:t>
            </a:r>
            <a:r>
              <a:rPr b="0" lang="en-US" sz="1400" spc="-1" strike="noStrike">
                <a:solidFill>
                  <a:srgbClr val="000080"/>
                </a:solidFill>
                <a:latin typeface="Courier New"/>
                <a:ea typeface="Courier New"/>
              </a:rPr>
              <a:t>input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'Enter the miles ran '</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1" lang="en-US" sz="1400" spc="-1" strike="noStrike">
                <a:solidFill>
                  <a:srgbClr val="000080"/>
                </a:solidFill>
                <a:latin typeface="Courier New"/>
                <a:ea typeface="Courier New"/>
              </a:rPr>
              <a:t>if </a:t>
            </a:r>
            <a:r>
              <a:rPr b="0" lang="en-US" sz="1400" spc="-1" strike="noStrike">
                <a:solidFill>
                  <a:srgbClr val="000000"/>
                </a:solidFill>
                <a:latin typeface="Courier New"/>
                <a:ea typeface="Courier New"/>
              </a:rPr>
              <a:t>miles_ran &gt;= </a:t>
            </a:r>
            <a:r>
              <a:rPr b="0" lang="en-US" sz="1400" spc="-1" strike="noStrike">
                <a:solidFill>
                  <a:srgbClr val="0000ff"/>
                </a:solidFill>
                <a:latin typeface="Courier New"/>
                <a:ea typeface="Courier New"/>
              </a:rPr>
              <a:t>26.22</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'Ran a marathon'</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1" lang="en-US" sz="1400" spc="-1" strike="noStrike">
                <a:solidFill>
                  <a:srgbClr val="000080"/>
                </a:solidFill>
                <a:latin typeface="Courier New"/>
                <a:ea typeface="Courier New"/>
              </a:rPr>
              <a:t>elif </a:t>
            </a:r>
            <a:r>
              <a:rPr b="0" lang="en-US" sz="1400" spc="-1" strike="noStrike">
                <a:solidFill>
                  <a:srgbClr val="000000"/>
                </a:solidFill>
                <a:latin typeface="Courier New"/>
                <a:ea typeface="Courier New"/>
              </a:rPr>
              <a:t>miles_ran &lt; </a:t>
            </a:r>
            <a:r>
              <a:rPr b="0" lang="en-US" sz="1400" spc="-1" strike="noStrike">
                <a:solidFill>
                  <a:srgbClr val="0000ff"/>
                </a:solidFill>
                <a:latin typeface="Courier New"/>
                <a:ea typeface="Courier New"/>
              </a:rPr>
              <a:t>0</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'Can</a:t>
            </a:r>
            <a:r>
              <a:rPr b="1" lang="en-US" sz="1400" spc="-1" strike="noStrike">
                <a:solidFill>
                  <a:srgbClr val="000080"/>
                </a:solidFill>
                <a:latin typeface="Courier New"/>
                <a:ea typeface="Courier New"/>
              </a:rPr>
              <a:t>\'</a:t>
            </a:r>
            <a:r>
              <a:rPr b="1" lang="en-US" sz="1400" spc="-1" strike="noStrike">
                <a:solidFill>
                  <a:srgbClr val="008080"/>
                </a:solidFill>
                <a:latin typeface="Courier New"/>
                <a:ea typeface="Courier New"/>
              </a:rPr>
              <a:t>t run negative miles!'</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1" lang="en-US" sz="1400" spc="-1" strike="noStrike">
                <a:solidFill>
                  <a:srgbClr val="000080"/>
                </a:solidFill>
                <a:latin typeface="Courier New"/>
                <a:ea typeface="Courier New"/>
              </a:rPr>
              <a:t>else</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miles_to_go = </a:t>
            </a:r>
            <a:r>
              <a:rPr b="0" lang="en-US" sz="1400" spc="-1" strike="noStrike">
                <a:solidFill>
                  <a:srgbClr val="0000ff"/>
                </a:solidFill>
                <a:latin typeface="Courier New"/>
                <a:ea typeface="Courier New"/>
              </a:rPr>
              <a:t>26.22 </a:t>
            </a:r>
            <a:r>
              <a:rPr b="0" lang="en-US" sz="1400" spc="-1" strike="noStrike">
                <a:solidFill>
                  <a:srgbClr val="000000"/>
                </a:solidFill>
                <a:latin typeface="Courier New"/>
                <a:ea typeface="Courier New"/>
              </a:rPr>
              <a:t>- miles</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(miles_to_go, </a:t>
            </a:r>
            <a:r>
              <a:rPr b="1" lang="en-US" sz="1400" spc="-1" strike="noStrike">
                <a:solidFill>
                  <a:srgbClr val="008080"/>
                </a:solidFill>
                <a:latin typeface="Courier New"/>
                <a:ea typeface="Courier New"/>
              </a:rPr>
              <a:t>'miles to go'</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Iteration in Python</a:t>
            </a:r>
            <a:endParaRPr b="0" lang="en-US" sz="2800" spc="-1" strike="noStrike">
              <a:solidFill>
                <a:srgbClr val="000000"/>
              </a:solidFill>
              <a:latin typeface="Arial"/>
            </a:endParaRPr>
          </a:p>
        </p:txBody>
      </p:sp>
      <p:sp>
        <p:nvSpPr>
          <p:cNvPr id="149"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Iteration is the repetitive execution of tasks. Computers are excellent at this, humans not so much.</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Two main ways to do this are while and for loops.</a:t>
            </a:r>
            <a:endParaRPr b="0" lang="en-US" sz="1800" spc="-1" strike="noStrike">
              <a:solidFill>
                <a:srgbClr val="000000"/>
              </a:solid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While Loop </a:t>
            </a:r>
            <a:endParaRPr b="0" lang="en-US" sz="2800" spc="-1" strike="noStrike">
              <a:solidFill>
                <a:srgbClr val="000000"/>
              </a:solidFill>
              <a:latin typeface="Arial"/>
            </a:endParaRPr>
          </a:p>
        </p:txBody>
      </p:sp>
      <p:sp>
        <p:nvSpPr>
          <p:cNvPr id="15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000" spc="-1" strike="noStrike">
                <a:solidFill>
                  <a:srgbClr val="000000"/>
                </a:solidFill>
                <a:latin typeface="Courier New"/>
                <a:ea typeface="Courier New"/>
              </a:rPr>
              <a:t>i = </a:t>
            </a:r>
            <a:r>
              <a:rPr b="0" lang="en-US" sz="2000" spc="-1" strike="noStrike">
                <a:solidFill>
                  <a:srgbClr val="0000ff"/>
                </a:solidFill>
                <a:latin typeface="Courier New"/>
                <a:ea typeface="Courier New"/>
              </a:rPr>
              <a:t>0</a:t>
            </a:r>
            <a:endParaRPr b="0" lang="en-US" sz="2000" spc="-1" strike="noStrike">
              <a:solidFill>
                <a:srgbClr val="000000"/>
              </a:solidFill>
              <a:latin typeface="Arial"/>
            </a:endParaRPr>
          </a:p>
          <a:p>
            <a:pPr>
              <a:lnSpc>
                <a:spcPct val="115000"/>
              </a:lnSpc>
              <a:spcBef>
                <a:spcPts val="1599"/>
              </a:spcBef>
            </a:pPr>
            <a:r>
              <a:rPr b="1" lang="en-US" sz="2000" spc="-1" strike="noStrike">
                <a:solidFill>
                  <a:srgbClr val="000080"/>
                </a:solidFill>
                <a:latin typeface="Courier New"/>
                <a:ea typeface="Courier New"/>
              </a:rPr>
              <a:t>while </a:t>
            </a:r>
            <a:r>
              <a:rPr b="0" lang="en-US" sz="2000" spc="-1" strike="noStrike">
                <a:solidFill>
                  <a:srgbClr val="000000"/>
                </a:solidFill>
                <a:latin typeface="Courier New"/>
                <a:ea typeface="Courier New"/>
              </a:rPr>
              <a:t>i &lt; </a:t>
            </a:r>
            <a:r>
              <a:rPr b="0" lang="en-US" sz="2000" spc="-1" strike="noStrike">
                <a:solidFill>
                  <a:srgbClr val="0000ff"/>
                </a:solidFill>
                <a:latin typeface="Courier New"/>
                <a:ea typeface="Courier New"/>
              </a:rPr>
              <a:t>10</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0" lang="en-US" sz="2000" spc="-1" strike="noStrike">
                <a:solidFill>
                  <a:srgbClr val="000000"/>
                </a:solidFill>
                <a:latin typeface="Courier New"/>
                <a:ea typeface="Courier New"/>
              </a:rPr>
              <a:t>i += </a:t>
            </a:r>
            <a:r>
              <a:rPr b="0" lang="en-US" sz="2000" spc="-1" strike="noStrike">
                <a:solidFill>
                  <a:srgbClr val="0000ff"/>
                </a:solidFill>
                <a:latin typeface="Courier New"/>
                <a:ea typeface="Courier New"/>
              </a:rPr>
              <a:t>1</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ff"/>
                </a:solidFill>
                <a:latin typeface="Courier New"/>
                <a:ea typeface="Courier New"/>
              </a:rPr>
              <a:t>   </a:t>
            </a:r>
            <a:r>
              <a:rPr b="0" lang="en-US" sz="2000" spc="-1" strike="noStrike">
                <a:solidFill>
                  <a:srgbClr val="000080"/>
                </a:solidFill>
                <a:latin typeface="Courier New"/>
                <a:ea typeface="Courier New"/>
              </a:rPr>
              <a:t>print</a:t>
            </a:r>
            <a:r>
              <a:rPr b="0" lang="en-US" sz="2000" spc="-1" strike="noStrike">
                <a:solidFill>
                  <a:srgbClr val="000000"/>
                </a:solidFill>
                <a:latin typeface="Courier New"/>
                <a:ea typeface="Courier New"/>
              </a:rPr>
              <a:t>(i)</a:t>
            </a:r>
            <a:endParaRPr b="0" lang="en-US" sz="2000" spc="-1" strike="noStrike">
              <a:solidFill>
                <a:srgbClr val="000000"/>
              </a:solidFill>
              <a:latin typeface="Arial"/>
            </a:endParaRPr>
          </a:p>
          <a:p>
            <a:pPr>
              <a:lnSpc>
                <a:spcPct val="115000"/>
              </a:lnSpc>
              <a:spcBef>
                <a:spcPts val="1599"/>
              </a:spcBef>
            </a:pPr>
            <a:endParaRPr b="0" lang="en-US" sz="2000" spc="-1" strike="noStrike">
              <a:solidFill>
                <a:srgbClr val="000000"/>
              </a:solidFill>
              <a:latin typeface="Arial"/>
            </a:endParaRPr>
          </a:p>
          <a:p>
            <a:pPr>
              <a:lnSpc>
                <a:spcPct val="115000"/>
              </a:lnSpc>
              <a:spcBef>
                <a:spcPts val="1599"/>
              </a:spcBef>
              <a:spcAft>
                <a:spcPts val="1599"/>
              </a:spcAft>
            </a:pPr>
            <a:endParaRPr b="0" lang="en-US" sz="2000" spc="-1" strike="noStrike">
              <a:solidFill>
                <a:srgbClr val="000000"/>
              </a:solid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282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Output</a:t>
            </a:r>
            <a:endParaRPr b="0" lang="en-US" sz="2800" spc="-1" strike="noStrike">
              <a:solidFill>
                <a:srgbClr val="000000"/>
              </a:solidFill>
              <a:latin typeface="Arial"/>
            </a:endParaRPr>
          </a:p>
        </p:txBody>
      </p:sp>
      <p:sp>
        <p:nvSpPr>
          <p:cNvPr id="153" name="TextShape 2"/>
          <p:cNvSpPr txBox="1"/>
          <p:nvPr/>
        </p:nvSpPr>
        <p:spPr>
          <a:xfrm>
            <a:off x="261720" y="1017720"/>
            <a:ext cx="8742600" cy="4007880"/>
          </a:xfrm>
          <a:prstGeom prst="rect">
            <a:avLst/>
          </a:prstGeom>
          <a:noFill/>
          <a:ln>
            <a:noFill/>
          </a:ln>
        </p:spPr>
        <p:txBody>
          <a:bodyPr tIns="91440" bIns="91440"/>
          <a:p>
            <a:pPr>
              <a:lnSpc>
                <a:spcPct val="115000"/>
              </a:lnSpc>
            </a:pPr>
            <a:r>
              <a:rPr b="0" lang="en-US" sz="1200" spc="-1" strike="noStrike">
                <a:solidFill>
                  <a:srgbClr val="595959"/>
                </a:solidFill>
                <a:latin typeface="Arial"/>
                <a:ea typeface="Arial"/>
              </a:rPr>
              <a:t>1</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2</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3</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4</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5</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6</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7</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8</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9</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10</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444960"/>
            <a:ext cx="8679960" cy="95652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will switching order of print statements affect output?</a:t>
            </a:r>
            <a:endParaRPr b="0" lang="en-US" sz="2800" spc="-1" strike="noStrike">
              <a:solidFill>
                <a:srgbClr val="000000"/>
              </a:solidFill>
              <a:latin typeface="Arial"/>
            </a:endParaRPr>
          </a:p>
        </p:txBody>
      </p:sp>
      <p:sp>
        <p:nvSpPr>
          <p:cNvPr id="155" name="TextShape 2"/>
          <p:cNvSpPr txBox="1"/>
          <p:nvPr/>
        </p:nvSpPr>
        <p:spPr>
          <a:xfrm>
            <a:off x="311760" y="1539000"/>
            <a:ext cx="8520120" cy="3029400"/>
          </a:xfrm>
          <a:prstGeom prst="rect">
            <a:avLst/>
          </a:prstGeom>
          <a:noFill/>
          <a:ln>
            <a:noFill/>
          </a:ln>
        </p:spPr>
        <p:txBody>
          <a:bodyPr tIns="91440" bIns="91440"/>
          <a:p>
            <a:pPr>
              <a:lnSpc>
                <a:spcPct val="115000"/>
              </a:lnSpc>
            </a:pPr>
            <a:endParaRPr b="0" lang="en-US" sz="14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i = </a:t>
            </a:r>
            <a:r>
              <a:rPr b="0" lang="en-US" sz="2000" spc="-1" strike="noStrike">
                <a:solidFill>
                  <a:srgbClr val="0000ff"/>
                </a:solidFill>
                <a:latin typeface="Courier New"/>
                <a:ea typeface="Courier New"/>
              </a:rPr>
              <a:t>0</a:t>
            </a:r>
            <a:endParaRPr b="0" lang="en-US" sz="2000" spc="-1" strike="noStrike">
              <a:solidFill>
                <a:srgbClr val="000000"/>
              </a:solidFill>
              <a:latin typeface="Arial"/>
            </a:endParaRPr>
          </a:p>
          <a:p>
            <a:pPr>
              <a:lnSpc>
                <a:spcPct val="115000"/>
              </a:lnSpc>
              <a:spcBef>
                <a:spcPts val="1599"/>
              </a:spcBef>
            </a:pPr>
            <a:r>
              <a:rPr b="1" lang="en-US" sz="2000" spc="-1" strike="noStrike">
                <a:solidFill>
                  <a:srgbClr val="000080"/>
                </a:solidFill>
                <a:latin typeface="Courier New"/>
                <a:ea typeface="Courier New"/>
              </a:rPr>
              <a:t>while </a:t>
            </a:r>
            <a:r>
              <a:rPr b="0" lang="en-US" sz="2000" spc="-1" strike="noStrike">
                <a:solidFill>
                  <a:srgbClr val="000000"/>
                </a:solidFill>
                <a:latin typeface="Courier New"/>
                <a:ea typeface="Courier New"/>
              </a:rPr>
              <a:t>i &lt; </a:t>
            </a:r>
            <a:r>
              <a:rPr b="0" lang="en-US" sz="2000" spc="-1" strike="noStrike">
                <a:solidFill>
                  <a:srgbClr val="0000ff"/>
                </a:solidFill>
                <a:latin typeface="Courier New"/>
                <a:ea typeface="Courier New"/>
              </a:rPr>
              <a:t>10</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0" lang="en-US" sz="2000" spc="-1" strike="noStrike">
                <a:solidFill>
                  <a:srgbClr val="000080"/>
                </a:solidFill>
                <a:latin typeface="Courier New"/>
                <a:ea typeface="Courier New"/>
              </a:rPr>
              <a:t>print</a:t>
            </a:r>
            <a:r>
              <a:rPr b="0" lang="en-US" sz="2000" spc="-1" strike="noStrike">
                <a:solidFill>
                  <a:srgbClr val="000000"/>
                </a:solidFill>
                <a:latin typeface="Courier New"/>
                <a:ea typeface="Courier New"/>
              </a:rPr>
              <a:t>(i)</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0" lang="en-US" sz="2000" spc="-1" strike="noStrike">
                <a:solidFill>
                  <a:srgbClr val="000000"/>
                </a:solidFill>
                <a:latin typeface="Courier New"/>
                <a:ea typeface="Courier New"/>
              </a:rPr>
              <a:t>i += </a:t>
            </a:r>
            <a:r>
              <a:rPr b="0" lang="en-US" sz="2000" spc="-1" strike="noStrike">
                <a:solidFill>
                  <a:srgbClr val="0000ff"/>
                </a:solidFill>
                <a:latin typeface="Courier New"/>
                <a:ea typeface="Courier New"/>
              </a:rPr>
              <a:t>1</a:t>
            </a:r>
            <a:endParaRPr b="0" lang="en-US" sz="2000" spc="-1" strike="noStrike">
              <a:solidFill>
                <a:srgbClr val="000000"/>
              </a:solidFill>
              <a:latin typeface="Arial"/>
            </a:endParaRPr>
          </a:p>
          <a:p>
            <a:pPr>
              <a:lnSpc>
                <a:spcPct val="115000"/>
              </a:lnSpc>
              <a:spcBef>
                <a:spcPts val="1599"/>
              </a:spcBef>
            </a:pPr>
            <a:endParaRPr b="0" lang="en-US" sz="2000" spc="-1" strike="noStrike">
              <a:solidFill>
                <a:srgbClr val="000000"/>
              </a:solidFill>
              <a:latin typeface="Arial"/>
            </a:endParaRPr>
          </a:p>
          <a:p>
            <a:pPr>
              <a:lnSpc>
                <a:spcPct val="115000"/>
              </a:lnSpc>
              <a:spcBef>
                <a:spcPts val="1599"/>
              </a:spcBef>
              <a:spcAft>
                <a:spcPts val="1599"/>
              </a:spcAft>
            </a:pPr>
            <a:endParaRPr b="0" lang="en-US" sz="2000" spc="-1" strike="noStrike">
              <a:solidFill>
                <a:srgbClr val="000000"/>
              </a:solid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Output</a:t>
            </a:r>
            <a:endParaRPr b="0" lang="en-US" sz="2800" spc="-1" strike="noStrike">
              <a:solidFill>
                <a:srgbClr val="000000"/>
              </a:solidFill>
              <a:latin typeface="Arial"/>
            </a:endParaRPr>
          </a:p>
        </p:txBody>
      </p:sp>
      <p:sp>
        <p:nvSpPr>
          <p:cNvPr id="157" name="TextShape 2"/>
          <p:cNvSpPr txBox="1"/>
          <p:nvPr/>
        </p:nvSpPr>
        <p:spPr>
          <a:xfrm>
            <a:off x="311760" y="1152360"/>
            <a:ext cx="8592480" cy="3798720"/>
          </a:xfrm>
          <a:prstGeom prst="rect">
            <a:avLst/>
          </a:prstGeom>
          <a:noFill/>
          <a:ln>
            <a:noFill/>
          </a:ln>
        </p:spPr>
        <p:txBody>
          <a:bodyPr tIns="91440" bIns="91440"/>
          <a:p>
            <a:pPr>
              <a:lnSpc>
                <a:spcPct val="115000"/>
              </a:lnSpc>
            </a:pPr>
            <a:r>
              <a:rPr b="0" lang="en-US" sz="1000" spc="-1" strike="noStrike">
                <a:solidFill>
                  <a:srgbClr val="595959"/>
                </a:solidFill>
                <a:latin typeface="Arial"/>
                <a:ea typeface="Arial"/>
              </a:rPr>
              <a:t>0</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1</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2</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3</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4</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5</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6</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7</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8</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595959"/>
                </a:solidFill>
                <a:latin typeface="Arial"/>
                <a:ea typeface="Arial"/>
              </a:rPr>
              <a:t>9</a:t>
            </a:r>
            <a:endParaRPr b="0" lang="en-US" sz="1000" spc="-1" strike="noStrike">
              <a:solidFill>
                <a:srgbClr val="000000"/>
              </a:solidFill>
              <a:latin typeface="Arial"/>
            </a:endParaRPr>
          </a:p>
          <a:p>
            <a:pPr>
              <a:lnSpc>
                <a:spcPct val="115000"/>
              </a:lnSpc>
              <a:spcBef>
                <a:spcPts val="1599"/>
              </a:spcBef>
            </a:pPr>
            <a:endParaRPr b="0" lang="en-US" sz="1000" spc="-1" strike="noStrike">
              <a:solidFill>
                <a:srgbClr val="000000"/>
              </a:solidFill>
              <a:latin typeface="Arial"/>
            </a:endParaRPr>
          </a:p>
          <a:p>
            <a:pPr>
              <a:lnSpc>
                <a:spcPct val="115000"/>
              </a:lnSpc>
              <a:spcBef>
                <a:spcPts val="1599"/>
              </a:spcBef>
              <a:spcAft>
                <a:spcPts val="1599"/>
              </a:spcAft>
            </a:pPr>
            <a:endParaRPr b="0" lang="en-US" sz="1000" spc="-1" strike="noStrike">
              <a:solidFill>
                <a:srgbClr val="000000"/>
              </a:solid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 does the following print?</a:t>
            </a:r>
            <a:endParaRPr b="0" lang="en-US" sz="2800" spc="-1" strike="noStrike">
              <a:solidFill>
                <a:srgbClr val="000000"/>
              </a:solidFill>
              <a:latin typeface="Arial"/>
            </a:endParaRPr>
          </a:p>
        </p:txBody>
      </p:sp>
      <p:sp>
        <p:nvSpPr>
          <p:cNvPr id="15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000" spc="-1" strike="noStrike">
                <a:solidFill>
                  <a:srgbClr val="000000"/>
                </a:solidFill>
                <a:latin typeface="Courier New"/>
                <a:ea typeface="Courier New"/>
              </a:rPr>
              <a:t>j = </a:t>
            </a:r>
            <a:r>
              <a:rPr b="0" lang="en-US" sz="2000" spc="-1" strike="noStrike">
                <a:solidFill>
                  <a:srgbClr val="0000ff"/>
                </a:solidFill>
                <a:latin typeface="Courier New"/>
                <a:ea typeface="Courier New"/>
              </a:rPr>
              <a:t>50</a:t>
            </a:r>
            <a:endParaRPr b="0" lang="en-US" sz="2000" spc="-1" strike="noStrike">
              <a:solidFill>
                <a:srgbClr val="000000"/>
              </a:solidFill>
              <a:latin typeface="Arial"/>
            </a:endParaRPr>
          </a:p>
          <a:p>
            <a:pPr>
              <a:lnSpc>
                <a:spcPct val="115000"/>
              </a:lnSpc>
              <a:spcBef>
                <a:spcPts val="1599"/>
              </a:spcBef>
            </a:pPr>
            <a:r>
              <a:rPr b="1" lang="en-US" sz="2000" spc="-1" strike="noStrike">
                <a:solidFill>
                  <a:srgbClr val="000080"/>
                </a:solidFill>
                <a:latin typeface="Courier New"/>
                <a:ea typeface="Courier New"/>
              </a:rPr>
              <a:t>while </a:t>
            </a:r>
            <a:r>
              <a:rPr b="0" lang="en-US" sz="2000" spc="-1" strike="noStrike">
                <a:solidFill>
                  <a:srgbClr val="000000"/>
                </a:solidFill>
                <a:latin typeface="Courier New"/>
                <a:ea typeface="Courier New"/>
              </a:rPr>
              <a:t>j &gt; </a:t>
            </a:r>
            <a:r>
              <a:rPr b="0" lang="en-US" sz="2000" spc="-1" strike="noStrike">
                <a:solidFill>
                  <a:srgbClr val="0000ff"/>
                </a:solidFill>
                <a:latin typeface="Courier New"/>
                <a:ea typeface="Courier New"/>
              </a:rPr>
              <a:t>0</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0" lang="en-US" sz="2000" spc="-1" strike="noStrike">
                <a:solidFill>
                  <a:srgbClr val="000080"/>
                </a:solidFill>
                <a:latin typeface="Courier New"/>
                <a:ea typeface="Courier New"/>
              </a:rPr>
              <a:t>print</a:t>
            </a:r>
            <a:r>
              <a:rPr b="0" lang="en-US" sz="2000" spc="-1" strike="noStrike">
                <a:solidFill>
                  <a:srgbClr val="000000"/>
                </a:solidFill>
                <a:latin typeface="Courier New"/>
                <a:ea typeface="Courier New"/>
              </a:rPr>
              <a:t>(j, </a:t>
            </a:r>
            <a:r>
              <a:rPr b="0" lang="en-US" sz="2000" spc="-1" strike="noStrike">
                <a:solidFill>
                  <a:srgbClr val="660099"/>
                </a:solidFill>
                <a:latin typeface="Courier New"/>
                <a:ea typeface="Courier New"/>
              </a:rPr>
              <a:t>end</a:t>
            </a:r>
            <a:r>
              <a:rPr b="0" lang="en-US" sz="2000" spc="-1" strike="noStrike">
                <a:solidFill>
                  <a:srgbClr val="000000"/>
                </a:solidFill>
                <a:latin typeface="Courier New"/>
                <a:ea typeface="Courier New"/>
              </a:rPr>
              <a:t>=</a:t>
            </a:r>
            <a:r>
              <a:rPr b="1" lang="en-US" sz="2000" spc="-1" strike="noStrike">
                <a:solidFill>
                  <a:srgbClr val="008080"/>
                </a:solidFill>
                <a:latin typeface="Courier New"/>
                <a:ea typeface="Courier New"/>
              </a:rPr>
              <a:t>' '</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0" lang="en-US" sz="2000" spc="-1" strike="noStrike">
                <a:solidFill>
                  <a:srgbClr val="000000"/>
                </a:solidFill>
                <a:latin typeface="Courier New"/>
                <a:ea typeface="Courier New"/>
              </a:rPr>
              <a:t>j -= </a:t>
            </a:r>
            <a:r>
              <a:rPr b="0" lang="en-US" sz="2000" spc="-1" strike="noStrike">
                <a:solidFill>
                  <a:srgbClr val="0000ff"/>
                </a:solidFill>
                <a:latin typeface="Courier New"/>
                <a:ea typeface="Courier New"/>
              </a:rPr>
              <a:t>1</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80"/>
                </a:solidFill>
                <a:latin typeface="Courier New"/>
                <a:ea typeface="Courier New"/>
              </a:rPr>
              <a:t>print</a:t>
            </a:r>
            <a:r>
              <a:rPr b="0" lang="en-US" sz="2000" spc="-1" strike="noStrike">
                <a:solidFill>
                  <a:srgbClr val="000000"/>
                </a:solidFill>
                <a:latin typeface="Courier New"/>
                <a:ea typeface="Courier New"/>
              </a:rPr>
              <a:t>(</a:t>
            </a:r>
            <a:r>
              <a:rPr b="1" lang="en-US" sz="2000" spc="-1" strike="noStrike">
                <a:solidFill>
                  <a:srgbClr val="008080"/>
                </a:solidFill>
                <a:latin typeface="Courier New"/>
                <a:ea typeface="Courier New"/>
              </a:rPr>
              <a:t>'</a:t>
            </a:r>
            <a:r>
              <a:rPr b="1" lang="en-US" sz="2000" spc="-1" strike="noStrike">
                <a:solidFill>
                  <a:srgbClr val="000080"/>
                </a:solidFill>
                <a:latin typeface="Courier New"/>
                <a:ea typeface="Courier New"/>
              </a:rPr>
              <a:t>\n\n</a:t>
            </a:r>
            <a:r>
              <a:rPr b="1" lang="en-US" sz="2000" spc="-1" strike="noStrike">
                <a:solidFill>
                  <a:srgbClr val="008080"/>
                </a:solidFill>
                <a:latin typeface="Courier New"/>
                <a:ea typeface="Courier New"/>
              </a:rPr>
              <a:t>'</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spcAft>
                <a:spcPts val="1599"/>
              </a:spcAft>
            </a:pPr>
            <a:endParaRPr b="0" lang="en-US" sz="20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Truth Tables </a:t>
            </a:r>
            <a:endParaRPr b="0" lang="en-US"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marL="457200" indent="-374400">
              <a:lnSpc>
                <a:spcPct val="115000"/>
              </a:lnSpc>
              <a:buClr>
                <a:srgbClr val="595959"/>
              </a:buClr>
              <a:buFont typeface="Arial"/>
              <a:buChar char="●"/>
            </a:pPr>
            <a:r>
              <a:rPr b="0" lang="en-US" sz="2300" spc="-1" strike="noStrike">
                <a:solidFill>
                  <a:srgbClr val="595959"/>
                </a:solidFill>
                <a:latin typeface="Arial"/>
                <a:ea typeface="Arial"/>
              </a:rPr>
              <a:t>Need to have this memorized in order to properly construct conditional statements. There are two main operations that you need to be aware of which are conjunction (and) and disjunction (or). </a:t>
            </a:r>
            <a:endParaRPr b="0" lang="en-US" sz="23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Decrements</a:t>
            </a:r>
            <a:endParaRPr b="0" lang="en-US" sz="2800" spc="-1" strike="noStrike">
              <a:solidFill>
                <a:srgbClr val="000000"/>
              </a:solidFill>
              <a:latin typeface="Arial"/>
            </a:endParaRPr>
          </a:p>
        </p:txBody>
      </p:sp>
      <p:sp>
        <p:nvSpPr>
          <p:cNvPr id="161" name="TextShape 2"/>
          <p:cNvSpPr txBox="1"/>
          <p:nvPr/>
        </p:nvSpPr>
        <p:spPr>
          <a:xfrm>
            <a:off x="311760" y="114012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Prints the numbers from 50 … 1. The </a:t>
            </a:r>
            <a:r>
              <a:rPr b="0" lang="en-US" sz="1800" spc="-1" strike="noStrike">
                <a:solidFill>
                  <a:srgbClr val="595959"/>
                </a:solidFill>
                <a:latin typeface="Courier New"/>
                <a:ea typeface="Courier New"/>
              </a:rPr>
              <a:t>print()</a:t>
            </a:r>
            <a:r>
              <a:rPr b="0" lang="en-US" sz="1800" spc="-1" strike="noStrike">
                <a:solidFill>
                  <a:srgbClr val="595959"/>
                </a:solidFill>
                <a:latin typeface="Arial"/>
                <a:ea typeface="Arial"/>
              </a:rPr>
              <a:t> function has the end="" attribute which prints the numbers on the same line as opposed to using a newline which is the default print option.   </a:t>
            </a:r>
            <a:endParaRPr b="0" lang="en-US" sz="1800" spc="-1" strike="noStrike">
              <a:solidFill>
                <a:srgbClr val="000000"/>
              </a:solid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Fibonacci Sequence </a:t>
            </a:r>
            <a:endParaRPr b="0" lang="en-US" sz="2800" spc="-1" strike="noStrike">
              <a:solidFill>
                <a:srgbClr val="000000"/>
              </a:solidFill>
              <a:latin typeface="Arial"/>
            </a:endParaRPr>
          </a:p>
        </p:txBody>
      </p:sp>
      <p:sp>
        <p:nvSpPr>
          <p:cNvPr id="16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A sequence of numbers created by Italian mathematician.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He was considered one of the greatest western mathematicians during the middle ages.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This sequence was posed in his book </a:t>
            </a:r>
            <a:r>
              <a:rPr b="0" i="1" lang="en-US" sz="1800" spc="-1" strike="noStrike">
                <a:solidFill>
                  <a:srgbClr val="595959"/>
                </a:solidFill>
                <a:latin typeface="Arial"/>
                <a:ea typeface="Arial"/>
              </a:rPr>
              <a:t>Liber Abaci</a:t>
            </a:r>
            <a:r>
              <a:rPr b="0" lang="en-US" sz="1800" spc="-1" strike="noStrike">
                <a:solidFill>
                  <a:srgbClr val="595959"/>
                </a:solidFill>
                <a:latin typeface="Arial"/>
                <a:ea typeface="Arial"/>
              </a:rPr>
              <a: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The sequence was suppose to find a solution to the growth of a population of rabbits based on ideal assumptions.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His book </a:t>
            </a:r>
            <a:r>
              <a:rPr b="0" i="1" lang="en-US" sz="1800" spc="-1" strike="noStrike">
                <a:solidFill>
                  <a:srgbClr val="595959"/>
                </a:solidFill>
                <a:latin typeface="Arial"/>
                <a:ea typeface="Arial"/>
              </a:rPr>
              <a:t>Abaci</a:t>
            </a:r>
            <a:r>
              <a:rPr b="0" lang="en-US" sz="1800" spc="-1" strike="noStrike">
                <a:solidFill>
                  <a:srgbClr val="595959"/>
                </a:solidFill>
                <a:latin typeface="Arial"/>
                <a:ea typeface="Arial"/>
              </a:rPr>
              <a:t> contains the earliest known sequence outside of India, as the sequence has been discovered by Indian mathematicians as early as the sixth century. </a:t>
            </a:r>
            <a:endParaRPr b="0" lang="en-US" sz="1800" spc="-1" strike="noStrike">
              <a:solidFill>
                <a:srgbClr val="000000"/>
              </a:solid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Discussing the Fibonacci Sequence </a:t>
            </a:r>
            <a:endParaRPr b="0" lang="en-US" sz="2800" spc="-1" strike="noStrike">
              <a:solidFill>
                <a:srgbClr val="000000"/>
              </a:solidFill>
              <a:latin typeface="Arial"/>
            </a:endParaRPr>
          </a:p>
        </p:txBody>
      </p:sp>
      <p:sp>
        <p:nvSpPr>
          <p:cNvPr id="165"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400" spc="-1" strike="noStrike">
                <a:solidFill>
                  <a:srgbClr val="444444"/>
                </a:solidFill>
                <a:latin typeface="Arial"/>
                <a:ea typeface="Arial"/>
              </a:rPr>
              <a:t>It’s just a sequence of numbers </a:t>
            </a:r>
            <a:endParaRPr b="0" lang="en-US" sz="2400" spc="-1" strike="noStrike">
              <a:solidFill>
                <a:srgbClr val="000000"/>
              </a:solidFill>
              <a:latin typeface="Arial"/>
            </a:endParaRPr>
          </a:p>
          <a:p>
            <a:pPr>
              <a:lnSpc>
                <a:spcPct val="115000"/>
              </a:lnSpc>
              <a:spcBef>
                <a:spcPts val="1599"/>
              </a:spcBef>
              <a:spcAft>
                <a:spcPts val="1599"/>
              </a:spcAft>
            </a:pPr>
            <a:r>
              <a:rPr b="0" lang="en-US" sz="3000" spc="-1" strike="noStrike">
                <a:solidFill>
                  <a:srgbClr val="444444"/>
                </a:solidFill>
                <a:latin typeface="Arial"/>
                <a:ea typeface="Arial"/>
              </a:rPr>
              <a:t>F₀=0, F₁=1, and Fₙ=Fₙ₋₁+Fₙ₋₂, for n &gt; 1</a:t>
            </a:r>
            <a:endParaRPr b="0" lang="en-US" sz="3000" spc="-1" strike="noStrike">
              <a:solidFill>
                <a:srgbClr val="000000"/>
              </a:solid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Example of the Number Sequence </a:t>
            </a:r>
            <a:endParaRPr b="0" lang="en-US" sz="2800" spc="-1" strike="noStrike">
              <a:solidFill>
                <a:srgbClr val="000000"/>
              </a:solidFill>
              <a:latin typeface="Arial"/>
            </a:endParaRPr>
          </a:p>
        </p:txBody>
      </p:sp>
      <p:sp>
        <p:nvSpPr>
          <p:cNvPr id="167"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3000" spc="-1" strike="noStrike">
                <a:solidFill>
                  <a:srgbClr val="444444"/>
                </a:solidFill>
                <a:latin typeface="Arial"/>
                <a:ea typeface="Arial"/>
              </a:rPr>
              <a:t>0, 1, 1, 2, 3, 5, 8, 13, 21, 34, 55, 89, 144, ...</a:t>
            </a:r>
            <a:endParaRPr b="0" lang="en-US" sz="3000" spc="-1" strike="noStrike">
              <a:solidFill>
                <a:srgbClr val="000000"/>
              </a:solid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Coding The Fibonacci Sequence in Python </a:t>
            </a:r>
            <a:endParaRPr b="0" lang="en-US" sz="2800" spc="-1" strike="noStrike">
              <a:solidFill>
                <a:srgbClr val="000000"/>
              </a:solidFill>
              <a:latin typeface="Arial"/>
            </a:endParaRPr>
          </a:p>
        </p:txBody>
      </p:sp>
      <p:sp>
        <p:nvSpPr>
          <p:cNvPr id="16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000000"/>
                </a:solidFill>
                <a:latin typeface="Courier New"/>
                <a:ea typeface="Courier New"/>
              </a:rPr>
              <a:t>i, j, count = </a:t>
            </a:r>
            <a:r>
              <a:rPr b="0" lang="en-US" sz="1800" spc="-1" strike="noStrike">
                <a:solidFill>
                  <a:srgbClr val="0000ff"/>
                </a:solidFill>
                <a:latin typeface="Courier New"/>
                <a:ea typeface="Courier New"/>
              </a:rPr>
              <a:t>0</a:t>
            </a:r>
            <a:r>
              <a:rPr b="0" lang="en-US" sz="1800" spc="-1" strike="noStrike">
                <a:solidFill>
                  <a:srgbClr val="000000"/>
                </a:solidFill>
                <a:latin typeface="Courier New"/>
                <a:ea typeface="Courier New"/>
              </a:rPr>
              <a:t>, </a:t>
            </a:r>
            <a:r>
              <a:rPr b="0" lang="en-US" sz="1800" spc="-1" strike="noStrike">
                <a:solidFill>
                  <a:srgbClr val="0000ff"/>
                </a:solidFill>
                <a:latin typeface="Courier New"/>
                <a:ea typeface="Courier New"/>
              </a:rPr>
              <a:t>1</a:t>
            </a:r>
            <a:r>
              <a:rPr b="0" lang="en-US" sz="1800" spc="-1" strike="noStrike">
                <a:solidFill>
                  <a:srgbClr val="000000"/>
                </a:solidFill>
                <a:latin typeface="Courier New"/>
                <a:ea typeface="Courier New"/>
              </a:rPr>
              <a:t>, </a:t>
            </a:r>
            <a:r>
              <a:rPr b="0" lang="en-US" sz="1800" spc="-1" strike="noStrike">
                <a:solidFill>
                  <a:srgbClr val="0000ff"/>
                </a:solidFill>
                <a:latin typeface="Courier New"/>
                <a:ea typeface="Courier New"/>
              </a:rPr>
              <a:t>0</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000080"/>
                </a:solidFill>
                <a:latin typeface="Courier New"/>
                <a:ea typeface="Courier New"/>
              </a:rPr>
              <a:t>while </a:t>
            </a:r>
            <a:r>
              <a:rPr b="0" lang="en-US" sz="1800" spc="-1" strike="noStrike">
                <a:solidFill>
                  <a:srgbClr val="000000"/>
                </a:solidFill>
                <a:latin typeface="Courier New"/>
                <a:ea typeface="Courier New"/>
              </a:rPr>
              <a:t>count &lt; </a:t>
            </a:r>
            <a:r>
              <a:rPr b="0" lang="en-US" sz="1800" spc="-1" strike="noStrike">
                <a:solidFill>
                  <a:srgbClr val="0000ff"/>
                </a:solidFill>
                <a:latin typeface="Courier New"/>
                <a:ea typeface="Courier New"/>
              </a:rPr>
              <a:t>100</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(i)</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i, j = j, j + i</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count += </a:t>
            </a:r>
            <a:r>
              <a:rPr b="0" lang="en-US" sz="1800" spc="-1" strike="noStrike">
                <a:solidFill>
                  <a:srgbClr val="0000ff"/>
                </a:solidFill>
                <a:latin typeface="Courier New"/>
                <a:ea typeface="Courier New"/>
              </a:rPr>
              <a:t>1</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The Fibonacci Sequence Updates </a:t>
            </a:r>
            <a:endParaRPr b="0" lang="en-US" sz="2800" spc="-1" strike="noStrike">
              <a:solidFill>
                <a:srgbClr val="000000"/>
              </a:solidFill>
              <a:latin typeface="Arial"/>
            </a:endParaRPr>
          </a:p>
        </p:txBody>
      </p:sp>
      <p:sp>
        <p:nvSpPr>
          <p:cNvPr id="17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3000" spc="-1" strike="noStrike">
                <a:solidFill>
                  <a:srgbClr val="444444"/>
                </a:solidFill>
                <a:latin typeface="Arial"/>
                <a:ea typeface="Arial"/>
              </a:rPr>
              <a:t>F₀ =0, F₁=1</a:t>
            </a:r>
            <a:endParaRPr b="0" lang="en-US" sz="3000" spc="-1" strike="noStrike">
              <a:solidFill>
                <a:srgbClr val="000000"/>
              </a:solidFill>
              <a:latin typeface="Arial"/>
            </a:endParaRPr>
          </a:p>
          <a:p>
            <a:pPr>
              <a:lnSpc>
                <a:spcPct val="115000"/>
              </a:lnSpc>
              <a:spcBef>
                <a:spcPts val="1599"/>
              </a:spcBef>
            </a:pPr>
            <a:r>
              <a:rPr b="0" lang="en-US" sz="3000" spc="-1" strike="noStrike">
                <a:solidFill>
                  <a:srgbClr val="444444"/>
                </a:solidFill>
                <a:latin typeface="Arial"/>
                <a:ea typeface="Arial"/>
              </a:rPr>
              <a:t>F</a:t>
            </a:r>
            <a:r>
              <a:rPr b="0" lang="en-US" sz="1800" spc="-1" strike="noStrike">
                <a:solidFill>
                  <a:srgbClr val="444444"/>
                </a:solidFill>
                <a:latin typeface="Arial"/>
                <a:ea typeface="Arial"/>
              </a:rPr>
              <a:t>2</a:t>
            </a:r>
            <a:r>
              <a:rPr b="0" lang="en-US" sz="3000" spc="-1" strike="noStrike">
                <a:solidFill>
                  <a:srgbClr val="444444"/>
                </a:solidFill>
                <a:latin typeface="Arial"/>
                <a:ea typeface="Arial"/>
              </a:rPr>
              <a:t> = F₀ + F₁ </a:t>
            </a:r>
            <a:endParaRPr b="0" lang="en-US" sz="3000" spc="-1" strike="noStrike">
              <a:solidFill>
                <a:srgbClr val="000000"/>
              </a:solidFill>
              <a:latin typeface="Arial"/>
            </a:endParaRPr>
          </a:p>
          <a:p>
            <a:pPr>
              <a:lnSpc>
                <a:spcPct val="115000"/>
              </a:lnSpc>
              <a:spcBef>
                <a:spcPts val="1599"/>
              </a:spcBef>
            </a:pPr>
            <a:r>
              <a:rPr b="0" lang="en-US" sz="3000" spc="-1" strike="noStrike">
                <a:solidFill>
                  <a:srgbClr val="444444"/>
                </a:solidFill>
                <a:latin typeface="Arial"/>
                <a:ea typeface="Arial"/>
              </a:rPr>
              <a:t>F</a:t>
            </a:r>
            <a:r>
              <a:rPr b="0" lang="en-US" sz="1800" spc="-1" strike="noStrike">
                <a:solidFill>
                  <a:srgbClr val="444444"/>
                </a:solidFill>
                <a:latin typeface="Arial"/>
                <a:ea typeface="Arial"/>
              </a:rPr>
              <a:t>3</a:t>
            </a:r>
            <a:r>
              <a:rPr b="0" lang="en-US" sz="3000" spc="-1" strike="noStrike">
                <a:solidFill>
                  <a:srgbClr val="444444"/>
                </a:solidFill>
                <a:latin typeface="Arial"/>
                <a:ea typeface="Arial"/>
              </a:rPr>
              <a:t> = F</a:t>
            </a:r>
            <a:r>
              <a:rPr b="0" lang="en-US" sz="1800" spc="-1" strike="noStrike">
                <a:solidFill>
                  <a:srgbClr val="444444"/>
                </a:solidFill>
                <a:latin typeface="Arial"/>
                <a:ea typeface="Arial"/>
              </a:rPr>
              <a:t>1</a:t>
            </a:r>
            <a:r>
              <a:rPr b="0" lang="en-US" sz="3000" spc="-1" strike="noStrike">
                <a:solidFill>
                  <a:srgbClr val="444444"/>
                </a:solidFill>
                <a:latin typeface="Arial"/>
                <a:ea typeface="Arial"/>
              </a:rPr>
              <a:t> + F</a:t>
            </a:r>
            <a:r>
              <a:rPr b="0" lang="en-US" sz="1800" spc="-1" strike="noStrike">
                <a:solidFill>
                  <a:srgbClr val="444444"/>
                </a:solidFill>
                <a:latin typeface="Arial"/>
                <a:ea typeface="Arial"/>
              </a:rPr>
              <a:t>2</a:t>
            </a:r>
            <a:r>
              <a:rPr b="0" lang="en-US" sz="3000" spc="-1" strike="noStrike">
                <a:solidFill>
                  <a:srgbClr val="444444"/>
                </a:solidFill>
                <a:latin typeface="Arial"/>
                <a:ea typeface="Arial"/>
              </a:rPr>
              <a:t> </a:t>
            </a:r>
            <a:endParaRPr b="0" lang="en-US" sz="3000" spc="-1" strike="noStrike">
              <a:solidFill>
                <a:srgbClr val="000000"/>
              </a:solidFill>
              <a:latin typeface="Arial"/>
            </a:endParaRPr>
          </a:p>
          <a:p>
            <a:pPr>
              <a:lnSpc>
                <a:spcPct val="115000"/>
              </a:lnSpc>
              <a:spcBef>
                <a:spcPts val="1599"/>
              </a:spcBef>
              <a:spcAft>
                <a:spcPts val="1599"/>
              </a:spcAft>
            </a:pPr>
            <a:r>
              <a:rPr b="0" lang="en-US" sz="3000" spc="-1" strike="noStrike">
                <a:solidFill>
                  <a:srgbClr val="444444"/>
                </a:solidFill>
                <a:latin typeface="Arial"/>
                <a:ea typeface="Arial"/>
              </a:rPr>
              <a:t>...</a:t>
            </a:r>
            <a:endParaRPr b="0" lang="en-US" sz="3000" spc="-1" strike="noStrike">
              <a:solidFill>
                <a:srgbClr val="000000"/>
              </a:solid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Fibonacci Numbers are Cool! Pop culture reference!</a:t>
            </a:r>
            <a:endParaRPr b="0" lang="en-US" sz="2800" spc="-1" strike="noStrike">
              <a:solidFill>
                <a:srgbClr val="000000"/>
              </a:solidFill>
              <a:latin typeface="Arial"/>
            </a:endParaRPr>
          </a:p>
        </p:txBody>
      </p:sp>
      <p:sp>
        <p:nvSpPr>
          <p:cNvPr id="173"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2100" spc="-1" strike="noStrike">
                <a:solidFill>
                  <a:srgbClr val="595959"/>
                </a:solidFill>
                <a:latin typeface="Arial"/>
                <a:ea typeface="Arial"/>
              </a:rPr>
              <a:t>Good reading material when you’re bored: </a:t>
            </a:r>
            <a:r>
              <a:rPr b="0" lang="en-US" sz="2100" spc="-1" strike="noStrike" u="sng">
                <a:solidFill>
                  <a:srgbClr val="0097a7"/>
                </a:solidFill>
                <a:uFillTx/>
                <a:latin typeface="Arial"/>
                <a:ea typeface="Arial"/>
                <a:hlinkClick r:id="rId1"/>
              </a:rPr>
              <a:t>https://en.wikipedia.org/wiki/Fibonacci_numbers_in_popular_culture</a:t>
            </a:r>
            <a:endParaRPr b="0" lang="en-US" sz="2100" spc="-1" strike="noStrike">
              <a:solidFill>
                <a:srgbClr val="000000"/>
              </a:solid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Infinite Loop</a:t>
            </a:r>
            <a:endParaRPr b="0" lang="en-US" sz="2800" spc="-1" strike="noStrike">
              <a:solidFill>
                <a:srgbClr val="000000"/>
              </a:solidFill>
              <a:latin typeface="Arial"/>
            </a:endParaRPr>
          </a:p>
        </p:txBody>
      </p:sp>
      <p:sp>
        <p:nvSpPr>
          <p:cNvPr id="175"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2000" spc="-1" strike="noStrike">
                <a:solidFill>
                  <a:srgbClr val="000080"/>
                </a:solidFill>
                <a:latin typeface="Courier New"/>
                <a:ea typeface="Courier New"/>
              </a:rPr>
              <a:t>while True</a:t>
            </a:r>
            <a:r>
              <a:rPr b="0" lang="en-US" sz="2000" spc="-1" strike="noStrike">
                <a:solidFill>
                  <a:srgbClr val="000000"/>
                </a:solidFill>
                <a:latin typeface="Courier New"/>
                <a:ea typeface="Courier New"/>
              </a:rPr>
              <a:t>:</a:t>
            </a:r>
            <a:endParaRPr b="0" lang="en-US" sz="2000" spc="-1" strike="noStrike">
              <a:solidFill>
                <a:srgbClr val="000000"/>
              </a:solidFill>
              <a:latin typeface="Arial"/>
            </a:endParaRPr>
          </a:p>
          <a:p>
            <a:pPr>
              <a:lnSpc>
                <a:spcPct val="115000"/>
              </a:lnSpc>
              <a:spcBef>
                <a:spcPts val="1599"/>
              </a:spcBef>
            </a:pPr>
            <a:r>
              <a:rPr b="0" lang="en-US" sz="2000" spc="-1" strike="noStrike">
                <a:solidFill>
                  <a:srgbClr val="000000"/>
                </a:solidFill>
                <a:latin typeface="Courier New"/>
                <a:ea typeface="Courier New"/>
              </a:rPr>
              <a:t>   </a:t>
            </a:r>
            <a:r>
              <a:rPr b="1" lang="en-US" sz="2000" spc="-1" strike="noStrike">
                <a:solidFill>
                  <a:srgbClr val="000080"/>
                </a:solidFill>
                <a:latin typeface="Courier New"/>
                <a:ea typeface="Courier New"/>
              </a:rPr>
              <a:t>pass</a:t>
            </a:r>
            <a:endParaRPr b="0" lang="en-US" sz="2000" spc="-1" strike="noStrike">
              <a:solidFill>
                <a:srgbClr val="000000"/>
              </a:solidFill>
              <a:latin typeface="Arial"/>
            </a:endParaRPr>
          </a:p>
          <a:p>
            <a:pPr>
              <a:lnSpc>
                <a:spcPct val="115000"/>
              </a:lnSpc>
              <a:spcBef>
                <a:spcPts val="1599"/>
              </a:spcBef>
            </a:pPr>
            <a:endParaRPr b="0" lang="en-US" sz="2000" spc="-1" strike="noStrike">
              <a:solidFill>
                <a:srgbClr val="000000"/>
              </a:solidFill>
              <a:latin typeface="Arial"/>
            </a:endParaRPr>
          </a:p>
          <a:p>
            <a:pPr>
              <a:lnSpc>
                <a:spcPct val="115000"/>
              </a:lnSpc>
              <a:spcBef>
                <a:spcPts val="1599"/>
              </a:spcBef>
              <a:spcAft>
                <a:spcPts val="1599"/>
              </a:spcAft>
            </a:pPr>
            <a:endParaRPr b="0" lang="en-US" sz="2000" spc="-1" strike="noStrike">
              <a:solidFill>
                <a:srgbClr val="000000"/>
              </a:solid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Keeps running forever</a:t>
            </a:r>
            <a:endParaRPr b="0" lang="en-US" sz="2800" spc="-1" strike="noStrike">
              <a:solidFill>
                <a:srgbClr val="000000"/>
              </a:solidFill>
              <a:latin typeface="Arial"/>
            </a:endParaRPr>
          </a:p>
        </p:txBody>
      </p:sp>
      <p:sp>
        <p:nvSpPr>
          <p:cNvPr id="177"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Could be useful if you need the program to run for an undetermined number of time.</a:t>
            </a:r>
            <a:endParaRPr b="0" lang="en-US" sz="1800" spc="-1" strike="noStrike">
              <a:solidFill>
                <a:srgbClr val="000000"/>
              </a:solid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1 way to break out of a while loop</a:t>
            </a:r>
            <a:endParaRPr b="0" lang="en-US" sz="2800" spc="-1" strike="noStrike">
              <a:solidFill>
                <a:srgbClr val="000000"/>
              </a:solidFill>
              <a:latin typeface="Arial"/>
            </a:endParaRPr>
          </a:p>
        </p:txBody>
      </p:sp>
      <p:sp>
        <p:nvSpPr>
          <p:cNvPr id="17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600" spc="-1" strike="noStrike">
                <a:solidFill>
                  <a:srgbClr val="000000"/>
                </a:solidFill>
                <a:latin typeface="Courier New"/>
                <a:ea typeface="Courier New"/>
              </a:rPr>
              <a:t>sum = </a:t>
            </a:r>
            <a:r>
              <a:rPr b="0" lang="en-US" sz="1600" spc="-1" strike="noStrike">
                <a:solidFill>
                  <a:srgbClr val="0000ff"/>
                </a:solidFill>
                <a:latin typeface="Courier New"/>
                <a:ea typeface="Courier New"/>
              </a:rPr>
              <a:t>0</a:t>
            </a:r>
            <a:endParaRPr b="0" lang="en-US" sz="1600" spc="-1" strike="noStrike">
              <a:solidFill>
                <a:srgbClr val="000000"/>
              </a:solidFill>
              <a:latin typeface="Arial"/>
            </a:endParaRPr>
          </a:p>
          <a:p>
            <a:pPr>
              <a:lnSpc>
                <a:spcPct val="115000"/>
              </a:lnSpc>
              <a:spcBef>
                <a:spcPts val="1599"/>
              </a:spcBef>
            </a:pPr>
            <a:r>
              <a:rPr b="1" lang="en-US" sz="1600" spc="-1" strike="noStrike">
                <a:solidFill>
                  <a:srgbClr val="000080"/>
                </a:solidFill>
                <a:latin typeface="Courier New"/>
                <a:ea typeface="Courier New"/>
              </a:rPr>
              <a:t>while True</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00"/>
                </a:solidFill>
                <a:latin typeface="Courier New"/>
                <a:ea typeface="Courier New"/>
              </a:rPr>
              <a:t>nums = </a:t>
            </a:r>
            <a:r>
              <a:rPr b="0" lang="en-US" sz="1600" spc="-1" strike="noStrike">
                <a:solidFill>
                  <a:srgbClr val="000080"/>
                </a:solidFill>
                <a:latin typeface="Courier New"/>
                <a:ea typeface="Courier New"/>
              </a:rPr>
              <a:t>float</a:t>
            </a:r>
            <a:r>
              <a:rPr b="0" lang="en-US" sz="1600" spc="-1" strike="noStrike">
                <a:solidFill>
                  <a:srgbClr val="000000"/>
                </a:solidFill>
                <a:latin typeface="Courier New"/>
                <a:ea typeface="Courier New"/>
              </a:rPr>
              <a:t>(</a:t>
            </a:r>
            <a:r>
              <a:rPr b="0" lang="en-US" sz="1600" spc="-1" strike="noStrike">
                <a:solidFill>
                  <a:srgbClr val="000080"/>
                </a:solidFill>
                <a:latin typeface="Courier New"/>
                <a:ea typeface="Courier New"/>
              </a:rPr>
              <a:t>input</a:t>
            </a:r>
            <a:r>
              <a:rPr b="0" lang="en-US" sz="1600" spc="-1" strike="noStrike">
                <a:solidFill>
                  <a:srgbClr val="000000"/>
                </a:solidFill>
                <a:latin typeface="Courier New"/>
                <a:ea typeface="Courier New"/>
              </a:rPr>
              <a:t>(</a:t>
            </a:r>
            <a:r>
              <a:rPr b="1" lang="en-US" sz="1600" spc="-1" strike="noStrike">
                <a:solidFill>
                  <a:srgbClr val="008080"/>
                </a:solidFill>
                <a:latin typeface="Courier New"/>
                <a:ea typeface="Courier New"/>
              </a:rPr>
              <a:t>'Enter a number '</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00"/>
                </a:solidFill>
                <a:latin typeface="Courier New"/>
                <a:ea typeface="Courier New"/>
              </a:rPr>
              <a:t>sum += nums</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80"/>
                </a:solidFill>
                <a:latin typeface="Courier New"/>
                <a:ea typeface="Courier New"/>
              </a:rPr>
              <a:t>print</a:t>
            </a:r>
            <a:r>
              <a:rPr b="0" lang="en-US" sz="1600" spc="-1" strike="noStrike">
                <a:solidFill>
                  <a:srgbClr val="000000"/>
                </a:solidFill>
                <a:latin typeface="Courier New"/>
                <a:ea typeface="Courier New"/>
              </a:rPr>
              <a:t>(</a:t>
            </a:r>
            <a:r>
              <a:rPr b="1" lang="en-US" sz="1600" spc="-1" strike="noStrike">
                <a:solidFill>
                  <a:srgbClr val="008080"/>
                </a:solidFill>
                <a:latin typeface="Courier New"/>
                <a:ea typeface="Courier New"/>
              </a:rPr>
              <a:t>'sum '</a:t>
            </a:r>
            <a:r>
              <a:rPr b="0" lang="en-US" sz="1600" spc="-1" strike="noStrike">
                <a:solidFill>
                  <a:srgbClr val="000000"/>
                </a:solidFill>
                <a:latin typeface="Courier New"/>
                <a:ea typeface="Courier New"/>
              </a:rPr>
              <a:t>, </a:t>
            </a:r>
            <a:r>
              <a:rPr b="1" lang="en-US" sz="1600" spc="-1" strike="noStrike">
                <a:solidFill>
                  <a:srgbClr val="008080"/>
                </a:solidFill>
                <a:latin typeface="Courier New"/>
                <a:ea typeface="Courier New"/>
              </a:rPr>
              <a:t>'='</a:t>
            </a:r>
            <a:r>
              <a:rPr b="0" lang="en-US" sz="1600" spc="-1" strike="noStrike">
                <a:solidFill>
                  <a:srgbClr val="000000"/>
                </a:solidFill>
                <a:latin typeface="Courier New"/>
                <a:ea typeface="Courier New"/>
              </a:rPr>
              <a:t>, sum)</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1" lang="en-US" sz="1600" spc="-1" strike="noStrike">
                <a:solidFill>
                  <a:srgbClr val="000080"/>
                </a:solidFill>
                <a:latin typeface="Courier New"/>
                <a:ea typeface="Courier New"/>
              </a:rPr>
              <a:t>if </a:t>
            </a:r>
            <a:r>
              <a:rPr b="0" lang="en-US" sz="1600" spc="-1" strike="noStrike">
                <a:solidFill>
                  <a:srgbClr val="000000"/>
                </a:solidFill>
                <a:latin typeface="Courier New"/>
                <a:ea typeface="Courier New"/>
              </a:rPr>
              <a:t>sum &gt; </a:t>
            </a:r>
            <a:r>
              <a:rPr b="0" lang="en-US" sz="1600" spc="-1" strike="noStrike">
                <a:solidFill>
                  <a:srgbClr val="0000ff"/>
                </a:solidFill>
                <a:latin typeface="Courier New"/>
                <a:ea typeface="Courier New"/>
              </a:rPr>
              <a:t>100</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80"/>
                </a:solidFill>
                <a:latin typeface="Courier New"/>
                <a:ea typeface="Courier New"/>
              </a:rPr>
              <a:t>exit</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spcAft>
                <a:spcPts val="1599"/>
              </a:spcAft>
            </a:pPr>
            <a:endParaRPr b="0" lang="en-US" sz="1600" spc="-1" strike="noStrike">
              <a:solidFill>
                <a:srgbClr val="000000"/>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and / or / not operators in python </a:t>
            </a:r>
            <a:endParaRPr b="0" lang="en-US" sz="2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p>
            <a:pPr marL="457200" indent="-380520">
              <a:lnSpc>
                <a:spcPct val="115000"/>
              </a:lnSpc>
              <a:buClr>
                <a:srgbClr val="595959"/>
              </a:buClr>
              <a:buFont typeface="Arial"/>
              <a:buChar char="●"/>
            </a:pPr>
            <a:r>
              <a:rPr b="0" i="1" lang="en-US" sz="2400" spc="-1" strike="noStrike">
                <a:solidFill>
                  <a:srgbClr val="595959"/>
                </a:solidFill>
                <a:latin typeface="Arial"/>
                <a:ea typeface="Arial"/>
              </a:rPr>
              <a:t>and</a:t>
            </a:r>
            <a:r>
              <a:rPr b="0" lang="en-US" sz="2400" spc="-1" strike="noStrike">
                <a:solidFill>
                  <a:srgbClr val="595959"/>
                </a:solidFill>
                <a:latin typeface="Arial"/>
                <a:ea typeface="Arial"/>
              </a:rPr>
              <a:t> represents the logical </a:t>
            </a:r>
            <a:r>
              <a:rPr b="0" i="1" lang="en-US" sz="2400" spc="-1" strike="noStrike">
                <a:solidFill>
                  <a:srgbClr val="595959"/>
                </a:solidFill>
                <a:latin typeface="Arial"/>
                <a:ea typeface="Arial"/>
              </a:rPr>
              <a:t>and </a:t>
            </a:r>
            <a:r>
              <a:rPr b="0" lang="en-US" sz="2400" spc="-1" strike="noStrike">
                <a:solidFill>
                  <a:srgbClr val="595959"/>
                </a:solidFill>
                <a:latin typeface="Arial"/>
                <a:ea typeface="Arial"/>
              </a:rPr>
              <a:t>operator</a:t>
            </a:r>
            <a:endParaRPr b="0" lang="en-US" sz="2400" spc="-1" strike="noStrike">
              <a:solidFill>
                <a:srgbClr val="000000"/>
              </a:solidFill>
              <a:latin typeface="Arial"/>
            </a:endParaRPr>
          </a:p>
          <a:p>
            <a:pPr marL="457200" indent="-380520">
              <a:lnSpc>
                <a:spcPct val="115000"/>
              </a:lnSpc>
              <a:buClr>
                <a:srgbClr val="595959"/>
              </a:buClr>
              <a:buFont typeface="Arial"/>
              <a:buChar char="●"/>
            </a:pPr>
            <a:r>
              <a:rPr b="0" i="1" lang="en-US" sz="2400" spc="-1" strike="noStrike">
                <a:solidFill>
                  <a:srgbClr val="595959"/>
                </a:solidFill>
                <a:latin typeface="Arial"/>
                <a:ea typeface="Arial"/>
              </a:rPr>
              <a:t>or</a:t>
            </a:r>
            <a:r>
              <a:rPr b="0" lang="en-US" sz="2400" spc="-1" strike="noStrike">
                <a:solidFill>
                  <a:srgbClr val="595959"/>
                </a:solidFill>
                <a:latin typeface="Arial"/>
                <a:ea typeface="Arial"/>
              </a:rPr>
              <a:t> represents the logical </a:t>
            </a:r>
            <a:r>
              <a:rPr b="0" i="1" lang="en-US" sz="2400" spc="-1" strike="noStrike">
                <a:solidFill>
                  <a:srgbClr val="595959"/>
                </a:solidFill>
                <a:latin typeface="Arial"/>
                <a:ea typeface="Arial"/>
              </a:rPr>
              <a:t>or </a:t>
            </a:r>
            <a:r>
              <a:rPr b="0" lang="en-US" sz="2400" spc="-1" strike="noStrike">
                <a:solidFill>
                  <a:srgbClr val="595959"/>
                </a:solidFill>
                <a:latin typeface="Arial"/>
                <a:ea typeface="Arial"/>
              </a:rPr>
              <a:t>operator</a:t>
            </a:r>
            <a:endParaRPr b="0" lang="en-US" sz="2400" spc="-1" strike="noStrike">
              <a:solidFill>
                <a:srgbClr val="000000"/>
              </a:solidFill>
              <a:latin typeface="Arial"/>
            </a:endParaRPr>
          </a:p>
          <a:p>
            <a:pPr marL="457200" indent="-380520">
              <a:lnSpc>
                <a:spcPct val="115000"/>
              </a:lnSpc>
              <a:buClr>
                <a:srgbClr val="595959"/>
              </a:buClr>
              <a:buFont typeface="Arial"/>
              <a:buChar char="●"/>
            </a:pPr>
            <a:r>
              <a:rPr b="0" i="1" lang="en-US" sz="2400" spc="-1" strike="noStrike">
                <a:solidFill>
                  <a:srgbClr val="595959"/>
                </a:solidFill>
                <a:latin typeface="Arial"/>
                <a:ea typeface="Arial"/>
              </a:rPr>
              <a:t>not</a:t>
            </a:r>
            <a:r>
              <a:rPr b="0" lang="en-US" sz="2400" spc="-1" strike="noStrike">
                <a:solidFill>
                  <a:srgbClr val="595959"/>
                </a:solidFill>
                <a:latin typeface="Arial"/>
                <a:ea typeface="Arial"/>
              </a:rPr>
              <a:t> represents negation  </a:t>
            </a:r>
            <a:endParaRPr b="0" lang="en-US" sz="2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break statement</a:t>
            </a:r>
            <a:endParaRPr b="0" lang="en-US" sz="2800" spc="-1" strike="noStrike">
              <a:solidFill>
                <a:srgbClr val="000000"/>
              </a:solidFill>
              <a:latin typeface="Arial"/>
            </a:endParaRPr>
          </a:p>
        </p:txBody>
      </p:sp>
      <p:sp>
        <p:nvSpPr>
          <p:cNvPr id="18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700" spc="-1" strike="noStrike">
                <a:solidFill>
                  <a:srgbClr val="000000"/>
                </a:solidFill>
                <a:latin typeface="Courier New"/>
                <a:ea typeface="Courier New"/>
              </a:rPr>
              <a:t>i = </a:t>
            </a:r>
            <a:r>
              <a:rPr b="0" lang="en-US" sz="1700" spc="-1" strike="noStrike">
                <a:solidFill>
                  <a:srgbClr val="0000ff"/>
                </a:solidFill>
                <a:latin typeface="Courier New"/>
                <a:ea typeface="Courier New"/>
              </a:rPr>
              <a:t>1</a:t>
            </a:r>
            <a:endParaRPr b="0" lang="en-US" sz="1700" spc="-1" strike="noStrike">
              <a:solidFill>
                <a:srgbClr val="000000"/>
              </a:solidFill>
              <a:latin typeface="Arial"/>
            </a:endParaRPr>
          </a:p>
          <a:p>
            <a:pPr>
              <a:lnSpc>
                <a:spcPct val="115000"/>
              </a:lnSpc>
              <a:spcBef>
                <a:spcPts val="1599"/>
              </a:spcBef>
            </a:pPr>
            <a:r>
              <a:rPr b="1" lang="en-US" sz="1700" spc="-1" strike="noStrike">
                <a:solidFill>
                  <a:srgbClr val="000080"/>
                </a:solidFill>
                <a:latin typeface="Courier New"/>
                <a:ea typeface="Courier New"/>
              </a:rPr>
              <a:t>while </a:t>
            </a:r>
            <a:r>
              <a:rPr b="0" lang="en-US" sz="1700" spc="-1" strike="noStrike">
                <a:solidFill>
                  <a:srgbClr val="000000"/>
                </a:solidFill>
                <a:latin typeface="Courier New"/>
                <a:ea typeface="Courier New"/>
              </a:rPr>
              <a:t>i &lt; </a:t>
            </a:r>
            <a:r>
              <a:rPr b="0" lang="en-US" sz="1700" spc="-1" strike="noStrike">
                <a:solidFill>
                  <a:srgbClr val="0000ff"/>
                </a:solidFill>
                <a:latin typeface="Courier New"/>
                <a:ea typeface="Courier New"/>
              </a:rPr>
              <a:t>100000000000000000</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(i, </a:t>
            </a:r>
            <a:r>
              <a:rPr b="0" lang="en-US" sz="1700" spc="-1" strike="noStrike">
                <a:solidFill>
                  <a:srgbClr val="660099"/>
                </a:solidFill>
                <a:latin typeface="Courier New"/>
                <a:ea typeface="Courier New"/>
              </a:rPr>
              <a:t>end</a:t>
            </a:r>
            <a:r>
              <a:rPr b="0" lang="en-US" sz="1700" spc="-1" strike="noStrike">
                <a:solidFill>
                  <a:srgbClr val="000000"/>
                </a:solidFill>
                <a:latin typeface="Courier New"/>
                <a:ea typeface="Courier New"/>
              </a:rPr>
              <a:t>=</a:t>
            </a:r>
            <a:r>
              <a:rPr b="1" lang="en-US" sz="1700" spc="-1" strike="noStrike">
                <a:solidFill>
                  <a:srgbClr val="008080"/>
                </a:solidFill>
                <a:latin typeface="Courier New"/>
                <a:ea typeface="Courier New"/>
              </a:rPr>
              <a:t>' '</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00"/>
                </a:solidFill>
                <a:latin typeface="Courier New"/>
                <a:ea typeface="Courier New"/>
              </a:rPr>
              <a:t>i += </a:t>
            </a:r>
            <a:r>
              <a:rPr b="0" lang="en-US" sz="1700" spc="-1" strike="noStrike">
                <a:solidFill>
                  <a:srgbClr val="0000ff"/>
                </a:solidFill>
                <a:latin typeface="Courier New"/>
                <a:ea typeface="Courier New"/>
              </a:rPr>
              <a:t>1</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ff"/>
                </a:solidFill>
                <a:latin typeface="Courier New"/>
                <a:ea typeface="Courier New"/>
              </a:rPr>
              <a:t>   </a:t>
            </a:r>
            <a:r>
              <a:rPr b="1" lang="en-US" sz="1700" spc="-1" strike="noStrike">
                <a:solidFill>
                  <a:srgbClr val="000080"/>
                </a:solidFill>
                <a:latin typeface="Courier New"/>
                <a:ea typeface="Courier New"/>
              </a:rPr>
              <a:t>if </a:t>
            </a:r>
            <a:r>
              <a:rPr b="0" lang="en-US" sz="1700" spc="-1" strike="noStrike">
                <a:solidFill>
                  <a:srgbClr val="000000"/>
                </a:solidFill>
                <a:latin typeface="Courier New"/>
                <a:ea typeface="Courier New"/>
              </a:rPr>
              <a:t>i % </a:t>
            </a:r>
            <a:r>
              <a:rPr b="0" lang="en-US" sz="1700" spc="-1" strike="noStrike">
                <a:solidFill>
                  <a:srgbClr val="0000ff"/>
                </a:solidFill>
                <a:latin typeface="Courier New"/>
                <a:ea typeface="Courier New"/>
              </a:rPr>
              <a:t>7 </a:t>
            </a:r>
            <a:r>
              <a:rPr b="0" lang="en-US" sz="1700" spc="-1" strike="noStrike">
                <a:solidFill>
                  <a:srgbClr val="000000"/>
                </a:solidFill>
                <a:latin typeface="Courier New"/>
                <a:ea typeface="Courier New"/>
              </a:rPr>
              <a:t>== </a:t>
            </a:r>
            <a:r>
              <a:rPr b="0" lang="en-US" sz="1700" spc="-1" strike="noStrike">
                <a:solidFill>
                  <a:srgbClr val="0000ff"/>
                </a:solidFill>
                <a:latin typeface="Courier New"/>
                <a:ea typeface="Courier New"/>
              </a:rPr>
              <a:t>0</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(i)</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1" lang="en-US" sz="1700" spc="-1" strike="noStrike">
                <a:solidFill>
                  <a:srgbClr val="000080"/>
                </a:solidFill>
                <a:latin typeface="Courier New"/>
                <a:ea typeface="Courier New"/>
              </a:rPr>
              <a:t>break</a:t>
            </a:r>
            <a:endParaRPr b="0" lang="en-US" sz="1700" spc="-1" strike="noStrike">
              <a:solidFill>
                <a:srgbClr val="000000"/>
              </a:solidFill>
              <a:latin typeface="Arial"/>
            </a:endParaRPr>
          </a:p>
          <a:p>
            <a:pPr>
              <a:lnSpc>
                <a:spcPct val="115000"/>
              </a:lnSpc>
              <a:spcBef>
                <a:spcPts val="1599"/>
              </a:spcBef>
              <a:spcAft>
                <a:spcPts val="1599"/>
              </a:spcAft>
            </a:pPr>
            <a:endParaRPr b="0" lang="en-US" sz="1700" spc="-1" strike="noStrike">
              <a:solidFill>
                <a:srgbClr val="000000"/>
              </a:solid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break statement works?</a:t>
            </a:r>
            <a:endParaRPr b="0" lang="en-US" sz="2800" spc="-1" strike="noStrike">
              <a:solidFill>
                <a:srgbClr val="000000"/>
              </a:solidFill>
              <a:latin typeface="Arial"/>
            </a:endParaRPr>
          </a:p>
        </p:txBody>
      </p:sp>
      <p:sp>
        <p:nvSpPr>
          <p:cNvPr id="183"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Exits out of a loop if the condition is true. </a:t>
            </a:r>
            <a:endParaRPr b="0" lang="en-US" sz="1800" spc="-1" strike="noStrike">
              <a:solidFill>
                <a:srgbClr val="000000"/>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continue statement</a:t>
            </a:r>
            <a:endParaRPr b="0" lang="en-US" sz="2800" spc="-1" strike="noStrike">
              <a:solidFill>
                <a:srgbClr val="000000"/>
              </a:solidFill>
              <a:latin typeface="Arial"/>
            </a:endParaRPr>
          </a:p>
        </p:txBody>
      </p:sp>
      <p:sp>
        <p:nvSpPr>
          <p:cNvPr id="185" name="TextShape 2"/>
          <p:cNvSpPr txBox="1"/>
          <p:nvPr/>
        </p:nvSpPr>
        <p:spPr>
          <a:xfrm>
            <a:off x="311760" y="1152360"/>
            <a:ext cx="8520120" cy="3686760"/>
          </a:xfrm>
          <a:prstGeom prst="rect">
            <a:avLst/>
          </a:prstGeom>
          <a:noFill/>
          <a:ln>
            <a:noFill/>
          </a:ln>
        </p:spPr>
        <p:txBody>
          <a:bodyPr tIns="91440" bIns="91440"/>
          <a:p>
            <a:pPr>
              <a:lnSpc>
                <a:spcPct val="115000"/>
              </a:lnSpc>
            </a:pPr>
            <a:r>
              <a:rPr b="0" lang="en-US" sz="1800" spc="-1" strike="noStrike">
                <a:solidFill>
                  <a:srgbClr val="000000"/>
                </a:solidFill>
                <a:latin typeface="Courier New"/>
                <a:ea typeface="Courier New"/>
              </a:rPr>
              <a:t>i = </a:t>
            </a:r>
            <a:r>
              <a:rPr b="0" lang="en-US" sz="1800" spc="-1" strike="noStrike">
                <a:solidFill>
                  <a:srgbClr val="0000ff"/>
                </a:solidFill>
                <a:latin typeface="Courier New"/>
                <a:ea typeface="Courier New"/>
              </a:rPr>
              <a:t>0</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000080"/>
                </a:solidFill>
                <a:latin typeface="Courier New"/>
                <a:ea typeface="Courier New"/>
              </a:rPr>
              <a:t>while </a:t>
            </a:r>
            <a:r>
              <a:rPr b="0" lang="en-US" sz="1800" spc="-1" strike="noStrike">
                <a:solidFill>
                  <a:srgbClr val="000000"/>
                </a:solidFill>
                <a:latin typeface="Courier New"/>
                <a:ea typeface="Courier New"/>
              </a:rPr>
              <a:t>i &lt;= </a:t>
            </a:r>
            <a:r>
              <a:rPr b="0" lang="en-US" sz="1800" spc="-1" strike="noStrike">
                <a:solidFill>
                  <a:srgbClr val="0000ff"/>
                </a:solidFill>
                <a:latin typeface="Courier New"/>
                <a:ea typeface="Courier New"/>
              </a:rPr>
              <a:t>20</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i += </a:t>
            </a:r>
            <a:r>
              <a:rPr b="0" lang="en-US" sz="1800" spc="-1" strike="noStrike">
                <a:solidFill>
                  <a:srgbClr val="0000ff"/>
                </a:solidFill>
                <a:latin typeface="Courier New"/>
                <a:ea typeface="Courier New"/>
              </a:rPr>
              <a:t>1</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ff"/>
                </a:solidFill>
                <a:latin typeface="Courier New"/>
                <a:ea typeface="Courier New"/>
              </a:rPr>
              <a:t>   </a:t>
            </a:r>
            <a:r>
              <a:rPr b="1" lang="en-US" sz="1800" spc="-1" strike="noStrike">
                <a:solidFill>
                  <a:srgbClr val="000080"/>
                </a:solidFill>
                <a:latin typeface="Courier New"/>
                <a:ea typeface="Courier New"/>
              </a:rPr>
              <a:t>if </a:t>
            </a:r>
            <a:r>
              <a:rPr b="0" lang="en-US" sz="1800" spc="-1" strike="noStrike">
                <a:solidFill>
                  <a:srgbClr val="000000"/>
                </a:solidFill>
                <a:latin typeface="Courier New"/>
                <a:ea typeface="Courier New"/>
              </a:rPr>
              <a:t>i % </a:t>
            </a:r>
            <a:r>
              <a:rPr b="0" lang="en-US" sz="1800" spc="-1" strike="noStrike">
                <a:solidFill>
                  <a:srgbClr val="0000ff"/>
                </a:solidFill>
                <a:latin typeface="Courier New"/>
                <a:ea typeface="Courier New"/>
              </a:rPr>
              <a:t>3 </a:t>
            </a:r>
            <a:r>
              <a:rPr b="0" lang="en-US" sz="1800" spc="-1" strike="noStrike">
                <a:solidFill>
                  <a:srgbClr val="000000"/>
                </a:solidFill>
                <a:latin typeface="Courier New"/>
                <a:ea typeface="Courier New"/>
              </a:rPr>
              <a:t>== </a:t>
            </a:r>
            <a:r>
              <a:rPr b="0" lang="en-US" sz="1800" spc="-1" strike="noStrike">
                <a:solidFill>
                  <a:srgbClr val="0000ff"/>
                </a:solidFill>
                <a:latin typeface="Courier New"/>
                <a:ea typeface="Courier New"/>
              </a:rPr>
              <a:t>0</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1" lang="en-US" sz="1800" spc="-1" strike="noStrike">
                <a:solidFill>
                  <a:srgbClr val="000080"/>
                </a:solidFill>
                <a:latin typeface="Courier New"/>
                <a:ea typeface="Courier New"/>
              </a:rPr>
              <a:t>continue</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000080"/>
                </a:solidFill>
                <a:latin typeface="Courier New"/>
                <a:ea typeface="Courier New"/>
              </a:rPr>
              <a:t>   </a:t>
            </a:r>
            <a:r>
              <a:rPr b="1" lang="en-US" sz="1800" spc="-1" strike="noStrike">
                <a:solidFill>
                  <a:srgbClr val="000080"/>
                </a:solidFill>
                <a:latin typeface="Courier New"/>
                <a:ea typeface="Courier New"/>
              </a:rPr>
              <a:t>else</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(i, </a:t>
            </a:r>
            <a:r>
              <a:rPr b="0" lang="en-US" sz="1800" spc="-1" strike="noStrike">
                <a:solidFill>
                  <a:srgbClr val="660099"/>
                </a:solidFill>
                <a:latin typeface="Courier New"/>
                <a:ea typeface="Courier New"/>
              </a:rPr>
              <a:t>end</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 '</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the continue statement works?</a:t>
            </a:r>
            <a:endParaRPr b="0" lang="en-US" sz="2800" spc="-1" strike="noStrike">
              <a:solidFill>
                <a:srgbClr val="000000"/>
              </a:solidFill>
              <a:latin typeface="Arial"/>
            </a:endParaRPr>
          </a:p>
        </p:txBody>
      </p:sp>
      <p:sp>
        <p:nvSpPr>
          <p:cNvPr id="187"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2400" spc="-1" strike="noStrike">
                <a:solidFill>
                  <a:srgbClr val="595959"/>
                </a:solidFill>
                <a:latin typeface="Arial"/>
                <a:ea typeface="Arial"/>
              </a:rPr>
              <a:t>Forces the next cycle in the loop.</a:t>
            </a:r>
            <a:endParaRPr b="0" lang="en-US" sz="2400" spc="-1" strike="noStrike">
              <a:solidFill>
                <a:srgbClr val="000000"/>
              </a:solid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Nested loops</a:t>
            </a:r>
            <a:endParaRPr b="0" lang="en-US" sz="2800" spc="-1" strike="noStrike">
              <a:solidFill>
                <a:srgbClr val="000000"/>
              </a:solidFill>
              <a:latin typeface="Arial"/>
            </a:endParaRPr>
          </a:p>
        </p:txBody>
      </p:sp>
      <p:sp>
        <p:nvSpPr>
          <p:cNvPr id="189"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A loop within a loop.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The outer loop controls the inner loop.</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Therefore, if the outer loop evaluates to false the iteration stops.</a:t>
            </a:r>
            <a:endParaRPr b="0" lang="en-US" sz="1800" spc="-1" strike="noStrike">
              <a:solidFill>
                <a:srgbClr val="000000"/>
              </a:solid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Nested while loops</a:t>
            </a:r>
            <a:endParaRPr b="0" lang="en-US" sz="2800" spc="-1" strike="noStrike">
              <a:solidFill>
                <a:srgbClr val="000000"/>
              </a:solidFill>
              <a:latin typeface="Arial"/>
            </a:endParaRPr>
          </a:p>
        </p:txBody>
      </p:sp>
      <p:sp>
        <p:nvSpPr>
          <p:cNvPr id="191" name="TextShape 2"/>
          <p:cNvSpPr txBox="1"/>
          <p:nvPr/>
        </p:nvSpPr>
        <p:spPr>
          <a:xfrm>
            <a:off x="311760" y="1152360"/>
            <a:ext cx="8704800" cy="3624120"/>
          </a:xfrm>
          <a:prstGeom prst="rect">
            <a:avLst/>
          </a:prstGeom>
          <a:noFill/>
          <a:ln>
            <a:noFill/>
          </a:ln>
        </p:spPr>
        <p:txBody>
          <a:bodyPr tIns="91440" bIns="91440"/>
          <a:p>
            <a:pPr>
              <a:lnSpc>
                <a:spcPct val="115000"/>
              </a:lnSpc>
            </a:pPr>
            <a:r>
              <a:rPr b="0" lang="en-US" sz="1400" spc="-1" strike="noStrike">
                <a:solidFill>
                  <a:srgbClr val="000000"/>
                </a:solidFill>
                <a:latin typeface="Courier New"/>
                <a:ea typeface="Courier New"/>
              </a:rPr>
              <a:t>i, j = </a:t>
            </a:r>
            <a:r>
              <a:rPr b="0" lang="en-US" sz="1400" spc="-1" strike="noStrike">
                <a:solidFill>
                  <a:srgbClr val="0000ff"/>
                </a:solidFill>
                <a:latin typeface="Courier New"/>
                <a:ea typeface="Courier New"/>
              </a:rPr>
              <a:t>0</a:t>
            </a:r>
            <a:r>
              <a:rPr b="0" lang="en-US" sz="1400" spc="-1" strike="noStrike">
                <a:solidFill>
                  <a:srgbClr val="000000"/>
                </a:solidFill>
                <a:latin typeface="Courier New"/>
                <a:ea typeface="Courier New"/>
              </a:rPr>
              <a:t>, </a:t>
            </a:r>
            <a:r>
              <a:rPr b="0" lang="en-US" sz="1400" spc="-1" strike="noStrike">
                <a:solidFill>
                  <a:srgbClr val="0000ff"/>
                </a:solidFill>
                <a:latin typeface="Courier New"/>
                <a:ea typeface="Courier New"/>
              </a:rPr>
              <a:t>1</a:t>
            </a:r>
            <a:endParaRPr b="0" lang="en-US" sz="1400" spc="-1" strike="noStrike">
              <a:solidFill>
                <a:srgbClr val="000000"/>
              </a:solidFill>
              <a:latin typeface="Arial"/>
            </a:endParaRPr>
          </a:p>
          <a:p>
            <a:pPr>
              <a:lnSpc>
                <a:spcPct val="115000"/>
              </a:lnSpc>
              <a:spcBef>
                <a:spcPts val="1599"/>
              </a:spcBef>
            </a:pPr>
            <a:r>
              <a:rPr b="1" lang="en-US" sz="1400" spc="-1" strike="noStrike">
                <a:solidFill>
                  <a:srgbClr val="000080"/>
                </a:solidFill>
                <a:latin typeface="Courier New"/>
                <a:ea typeface="Courier New"/>
              </a:rPr>
              <a:t>while </a:t>
            </a:r>
            <a:r>
              <a:rPr b="0" lang="en-US" sz="1400" spc="-1" strike="noStrike">
                <a:solidFill>
                  <a:srgbClr val="000000"/>
                </a:solidFill>
                <a:latin typeface="Courier New"/>
                <a:ea typeface="Courier New"/>
              </a:rPr>
              <a:t>i &lt; </a:t>
            </a:r>
            <a:r>
              <a:rPr b="0" lang="en-US" sz="1400" spc="-1" strike="noStrike">
                <a:solidFill>
                  <a:srgbClr val="0000ff"/>
                </a:solidFill>
                <a:latin typeface="Courier New"/>
                <a:ea typeface="Courier New"/>
              </a:rPr>
              <a:t>5</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1" lang="en-US" sz="1400" spc="-1" strike="noStrike">
                <a:solidFill>
                  <a:srgbClr val="000080"/>
                </a:solidFill>
                <a:latin typeface="Courier New"/>
                <a:ea typeface="Courier New"/>
              </a:rPr>
              <a:t>while </a:t>
            </a:r>
            <a:r>
              <a:rPr b="0" lang="en-US" sz="1400" spc="-1" strike="noStrike">
                <a:solidFill>
                  <a:srgbClr val="000000"/>
                </a:solidFill>
                <a:latin typeface="Courier New"/>
                <a:ea typeface="Courier New"/>
              </a:rPr>
              <a:t>j &lt; </a:t>
            </a:r>
            <a:r>
              <a:rPr b="0" lang="en-US" sz="1400" spc="-1" strike="noStrike">
                <a:solidFill>
                  <a:srgbClr val="0000ff"/>
                </a:solidFill>
                <a:latin typeface="Courier New"/>
                <a:ea typeface="Courier New"/>
              </a:rPr>
              <a:t>5</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'i ='</a:t>
            </a:r>
            <a:r>
              <a:rPr b="0" lang="en-US" sz="1400" spc="-1" strike="noStrike">
                <a:solidFill>
                  <a:srgbClr val="000000"/>
                </a:solidFill>
                <a:latin typeface="Courier New"/>
                <a:ea typeface="Courier New"/>
              </a:rPr>
              <a:t>, i, </a:t>
            </a:r>
            <a:r>
              <a:rPr b="1" lang="en-US" sz="1400" spc="-1" strike="noStrike">
                <a:solidFill>
                  <a:srgbClr val="008080"/>
                </a:solidFill>
                <a:latin typeface="Courier New"/>
                <a:ea typeface="Courier New"/>
              </a:rPr>
              <a:t>'j ='</a:t>
            </a:r>
            <a:r>
              <a:rPr b="0" lang="en-US" sz="1400" spc="-1" strike="noStrike">
                <a:solidFill>
                  <a:srgbClr val="000000"/>
                </a:solidFill>
                <a:latin typeface="Courier New"/>
                <a:ea typeface="Courier New"/>
              </a:rPr>
              <a:t>, j, </a:t>
            </a:r>
            <a:r>
              <a:rPr b="0" lang="en-US" sz="1400" spc="-1" strike="noStrike">
                <a:solidFill>
                  <a:srgbClr val="660099"/>
                </a:solidFill>
                <a:latin typeface="Courier New"/>
                <a:ea typeface="Courier New"/>
              </a:rPr>
              <a:t>end</a:t>
            </a:r>
            <a:r>
              <a:rPr b="0" lang="en-US" sz="1400" spc="-1" strike="noStrike">
                <a:solidFill>
                  <a:srgbClr val="000000"/>
                </a:solidFill>
                <a:latin typeface="Courier New"/>
                <a:ea typeface="Courier New"/>
              </a:rPr>
              <a:t>=</a:t>
            </a:r>
            <a:r>
              <a:rPr b="1" lang="en-US" sz="1400" spc="-1" strike="noStrike">
                <a:solidFill>
                  <a:srgbClr val="008080"/>
                </a:solidFill>
                <a:latin typeface="Courier New"/>
                <a:ea typeface="Courier New"/>
              </a:rPr>
              <a:t>' '</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j += </a:t>
            </a:r>
            <a:r>
              <a:rPr b="0" lang="en-US" sz="1400" spc="-1" strike="noStrike">
                <a:solidFill>
                  <a:srgbClr val="0000ff"/>
                </a:solidFill>
                <a:latin typeface="Courier New"/>
                <a:ea typeface="Courier New"/>
              </a:rPr>
              <a:t>1</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ff"/>
                </a:solidFill>
                <a:latin typeface="Courier New"/>
                <a:ea typeface="Courier New"/>
              </a:rPr>
              <a:t>   </a:t>
            </a:r>
            <a:r>
              <a:rPr b="0" lang="en-US" sz="1400" spc="-1" strike="noStrike">
                <a:solidFill>
                  <a:srgbClr val="000000"/>
                </a:solidFill>
                <a:latin typeface="Courier New"/>
                <a:ea typeface="Courier New"/>
              </a:rPr>
              <a:t>i += </a:t>
            </a:r>
            <a:r>
              <a:rPr b="0" lang="en-US" sz="1400" spc="-1" strike="noStrike">
                <a:solidFill>
                  <a:srgbClr val="0000ff"/>
                </a:solidFill>
                <a:latin typeface="Courier New"/>
                <a:ea typeface="Courier New"/>
              </a:rPr>
              <a:t>1</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ff"/>
                </a:solidFill>
                <a:latin typeface="Courier New"/>
                <a:ea typeface="Courier New"/>
              </a:rPr>
              <a:t>   </a:t>
            </a:r>
            <a:r>
              <a:rPr b="0" lang="en-US" sz="1400" spc="-1" strike="noStrike">
                <a:solidFill>
                  <a:srgbClr val="000000"/>
                </a:solidFill>
                <a:latin typeface="Courier New"/>
                <a:ea typeface="Courier New"/>
              </a:rPr>
              <a:t>j = </a:t>
            </a:r>
            <a:r>
              <a:rPr b="0" lang="en-US" sz="1400" spc="-1" strike="noStrike">
                <a:solidFill>
                  <a:srgbClr val="0000ff"/>
                </a:solidFill>
                <a:latin typeface="Courier New"/>
                <a:ea typeface="Courier New"/>
              </a:rPr>
              <a:t>1  </a:t>
            </a:r>
            <a:r>
              <a:rPr b="0" i="1" lang="en-US" sz="1400" spc="-1" strike="noStrike">
                <a:solidFill>
                  <a:srgbClr val="808080"/>
                </a:solidFill>
                <a:latin typeface="Courier New"/>
                <a:ea typeface="Courier New"/>
              </a:rPr>
              <a:t># resets the inner loop</a:t>
            </a:r>
            <a:endParaRPr b="0" lang="en-US" sz="1400" spc="-1" strike="noStrike">
              <a:solidFill>
                <a:srgbClr val="000000"/>
              </a:solidFill>
              <a:latin typeface="Arial"/>
            </a:endParaRPr>
          </a:p>
          <a:p>
            <a:pPr>
              <a:lnSpc>
                <a:spcPct val="115000"/>
              </a:lnSpc>
              <a:spcBef>
                <a:spcPts val="1599"/>
              </a:spcBef>
            </a:pPr>
            <a:r>
              <a:rPr b="0" lang="en-US" sz="1400" spc="-1" strike="noStrike">
                <a:solidFill>
                  <a:srgbClr val="000080"/>
                </a:solidFill>
                <a:latin typeface="Courier New"/>
                <a:ea typeface="Courier New"/>
              </a:rPr>
              <a:t>print</a:t>
            </a:r>
            <a:r>
              <a:rPr b="0" lang="en-US" sz="1400" spc="-1" strike="noStrike">
                <a:solidFill>
                  <a:srgbClr val="000000"/>
                </a:solidFill>
                <a:latin typeface="Courier New"/>
                <a:ea typeface="Courier New"/>
              </a:rPr>
              <a:t>()</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Nested loop output</a:t>
            </a:r>
            <a:endParaRPr b="0" lang="en-US" sz="2800" spc="-1" strike="noStrike">
              <a:solidFill>
                <a:srgbClr val="000000"/>
              </a:solidFill>
              <a:latin typeface="Arial"/>
            </a:endParaRPr>
          </a:p>
        </p:txBody>
      </p:sp>
      <p:sp>
        <p:nvSpPr>
          <p:cNvPr id="193"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i = 0 j = 1 i = 0 j = 2 i = 0 j = 3 i = 0 j = 4 i = 1 j = 1 i = 1 j = 2 i = 1 j = 3 i = 1 j = 4 i = 2 j = 1 i = 2 j = 2 i = 2 j = 3 i = 2 j = 4 i = 3 j = 1 i = 3 j = 2 i = 3 j = 3 i = 3 j = 4 i = 4 j = 1 i = 4 j = 2 i = 4 j = 3 i = 4 j = 4</a:t>
            </a:r>
            <a:endParaRPr b="0" lang="en-US" sz="1800" spc="-1" strike="noStrike">
              <a:solidFill>
                <a:srgbClr val="000000"/>
              </a:solid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for loop</a:t>
            </a:r>
            <a:endParaRPr b="0" lang="en-US" sz="2800" spc="-1" strike="noStrike">
              <a:solidFill>
                <a:srgbClr val="000000"/>
              </a:solidFill>
              <a:latin typeface="Arial"/>
            </a:endParaRPr>
          </a:p>
        </p:txBody>
      </p:sp>
      <p:sp>
        <p:nvSpPr>
          <p:cNvPr id="195"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A popular choice for iterating over data structures.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Different from for loops in other languages like C and Java.</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The range() function helps generate a sequence of numbers.</a:t>
            </a:r>
            <a:endParaRPr b="0" lang="en-US" sz="1800" spc="-1" strike="noStrike">
              <a:solidFill>
                <a:srgbClr val="000000"/>
              </a:solidFill>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for loop example in python</a:t>
            </a:r>
            <a:endParaRPr b="0" lang="en-US" sz="2800" spc="-1" strike="noStrike">
              <a:solidFill>
                <a:srgbClr val="000000"/>
              </a:solidFill>
              <a:latin typeface="Arial"/>
            </a:endParaRPr>
          </a:p>
        </p:txBody>
      </p:sp>
      <p:sp>
        <p:nvSpPr>
          <p:cNvPr id="197"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1800" spc="-1" strike="noStrike">
                <a:solidFill>
                  <a:srgbClr val="000080"/>
                </a:solidFill>
                <a:latin typeface="Courier New"/>
                <a:ea typeface="Courier New"/>
              </a:rPr>
              <a:t>for </a:t>
            </a:r>
            <a:r>
              <a:rPr b="0" lang="en-US" sz="1800" spc="-1" strike="noStrike">
                <a:solidFill>
                  <a:srgbClr val="000000"/>
                </a:solidFill>
                <a:latin typeface="Courier New"/>
                <a:ea typeface="Courier New"/>
              </a:rPr>
              <a:t>x </a:t>
            </a:r>
            <a:r>
              <a:rPr b="1" lang="en-US" sz="1800" spc="-1" strike="noStrike">
                <a:solidFill>
                  <a:srgbClr val="000080"/>
                </a:solidFill>
                <a:latin typeface="Courier New"/>
                <a:ea typeface="Courier New"/>
              </a:rPr>
              <a:t>in </a:t>
            </a:r>
            <a:r>
              <a:rPr b="0" lang="en-US" sz="1800" spc="-1" strike="noStrike">
                <a:solidFill>
                  <a:srgbClr val="000080"/>
                </a:solidFill>
                <a:latin typeface="Courier New"/>
                <a:ea typeface="Courier New"/>
              </a:rPr>
              <a:t>range</a:t>
            </a:r>
            <a:r>
              <a:rPr b="0" lang="en-US" sz="1800" spc="-1" strike="noStrike">
                <a:solidFill>
                  <a:srgbClr val="000000"/>
                </a:solidFill>
                <a:latin typeface="Courier New"/>
                <a:ea typeface="Courier New"/>
              </a:rPr>
              <a:t>(</a:t>
            </a:r>
            <a:r>
              <a:rPr b="0" lang="en-US" sz="1800" spc="-1" strike="noStrike">
                <a:solidFill>
                  <a:srgbClr val="0000ff"/>
                </a:solidFill>
                <a:latin typeface="Courier New"/>
                <a:ea typeface="Courier New"/>
              </a:rPr>
              <a:t>10</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(x, </a:t>
            </a:r>
            <a:r>
              <a:rPr b="0" lang="en-US" sz="1800" spc="-1" strike="noStrike">
                <a:solidFill>
                  <a:srgbClr val="660099"/>
                </a:solidFill>
                <a:latin typeface="Courier New"/>
                <a:ea typeface="Courier New"/>
              </a:rPr>
              <a:t>end</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 '</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0 1 2 3 4 5 6 7 8 9 </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Nested for loops</a:t>
            </a:r>
            <a:endParaRPr b="0" lang="en-US" sz="2800" spc="-1" strike="noStrike">
              <a:solidFill>
                <a:srgbClr val="000000"/>
              </a:solidFill>
              <a:latin typeface="Arial"/>
            </a:endParaRPr>
          </a:p>
        </p:txBody>
      </p:sp>
      <p:sp>
        <p:nvSpPr>
          <p:cNvPr id="19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Like if statements and while loops, for loops can also be nested as well.</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and truth table </a:t>
            </a:r>
            <a:endParaRPr b="0" lang="en-US" sz="2800" spc="-1" strike="noStrike">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graphicFrame>
        <p:nvGraphicFramePr>
          <p:cNvPr id="90" name="Table 3"/>
          <p:cNvGraphicFramePr/>
          <p:nvPr/>
        </p:nvGraphicFramePr>
        <p:xfrm>
          <a:off x="607320" y="1513080"/>
          <a:ext cx="7471080" cy="2493360"/>
        </p:xfrm>
        <a:graphic>
          <a:graphicData uri="http://schemas.openxmlformats.org/drawingml/2006/table">
            <a:tbl>
              <a:tblPr/>
              <a:tblGrid>
                <a:gridCol w="2490120"/>
                <a:gridCol w="2490120"/>
                <a:gridCol w="2490840"/>
              </a:tblGrid>
              <a:tr h="498600">
                <a:tc>
                  <a:txBody>
                    <a:bodyPr lIns="91080" rIns="91080" tIns="91080" bIns="91080"/>
                    <a:p>
                      <a:pPr>
                        <a:lnSpc>
                          <a:spcPct val="100000"/>
                        </a:lnSpc>
                      </a:pPr>
                      <a:r>
                        <a:rPr b="0" lang="en-US" sz="1400" spc="-1" strike="noStrike">
                          <a:solidFill>
                            <a:srgbClr val="000000"/>
                          </a:solidFill>
                          <a:latin typeface="Arial"/>
                          <a:ea typeface="Arial"/>
                        </a:rPr>
                        <a: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A and 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9860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9860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9860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9896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Printing multiplication tables</a:t>
            </a:r>
            <a:endParaRPr b="0" lang="en-US" sz="2800" spc="-1" strike="noStrike">
              <a:solidFill>
                <a:srgbClr val="000000"/>
              </a:solidFill>
              <a:latin typeface="Arial"/>
            </a:endParaRPr>
          </a:p>
        </p:txBody>
      </p:sp>
      <p:sp>
        <p:nvSpPr>
          <p:cNvPr id="201"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1600" spc="-1" strike="noStrike">
                <a:solidFill>
                  <a:srgbClr val="000080"/>
                </a:solidFill>
                <a:latin typeface="Courier New"/>
                <a:ea typeface="Courier New"/>
              </a:rPr>
              <a:t>for </a:t>
            </a:r>
            <a:r>
              <a:rPr b="0" lang="en-US" sz="1600" spc="-1" strike="noStrike">
                <a:solidFill>
                  <a:srgbClr val="000000"/>
                </a:solidFill>
                <a:latin typeface="Courier New"/>
                <a:ea typeface="Courier New"/>
              </a:rPr>
              <a:t>x </a:t>
            </a:r>
            <a:r>
              <a:rPr b="1" lang="en-US" sz="1600" spc="-1" strike="noStrike">
                <a:solidFill>
                  <a:srgbClr val="000080"/>
                </a:solidFill>
                <a:latin typeface="Courier New"/>
                <a:ea typeface="Courier New"/>
              </a:rPr>
              <a:t>in </a:t>
            </a:r>
            <a:r>
              <a:rPr b="0" lang="en-US" sz="1600" spc="-1" strike="noStrike">
                <a:solidFill>
                  <a:srgbClr val="000080"/>
                </a:solidFill>
                <a:latin typeface="Courier New"/>
                <a:ea typeface="Courier New"/>
              </a:rPr>
              <a:t>range</a:t>
            </a:r>
            <a:r>
              <a:rPr b="0" lang="en-US" sz="1600" spc="-1" strike="noStrike">
                <a:solidFill>
                  <a:srgbClr val="000000"/>
                </a:solidFill>
                <a:latin typeface="Courier New"/>
                <a:ea typeface="Courier New"/>
              </a:rPr>
              <a:t>(</a:t>
            </a:r>
            <a:r>
              <a:rPr b="0" lang="en-US" sz="1600" spc="-1" strike="noStrike">
                <a:solidFill>
                  <a:srgbClr val="0000ff"/>
                </a:solidFill>
                <a:latin typeface="Courier New"/>
                <a:ea typeface="Courier New"/>
              </a:rPr>
              <a:t>1</a:t>
            </a:r>
            <a:r>
              <a:rPr b="0" lang="en-US" sz="1600" spc="-1" strike="noStrike">
                <a:solidFill>
                  <a:srgbClr val="000000"/>
                </a:solidFill>
                <a:latin typeface="Courier New"/>
                <a:ea typeface="Courier New"/>
              </a:rPr>
              <a:t>, </a:t>
            </a:r>
            <a:r>
              <a:rPr b="0" lang="en-US" sz="1600" spc="-1" strike="noStrike">
                <a:solidFill>
                  <a:srgbClr val="0000ff"/>
                </a:solidFill>
                <a:latin typeface="Courier New"/>
                <a:ea typeface="Courier New"/>
              </a:rPr>
              <a:t>13</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1" lang="en-US" sz="1600" spc="-1" strike="noStrike">
                <a:solidFill>
                  <a:srgbClr val="000080"/>
                </a:solidFill>
                <a:latin typeface="Courier New"/>
                <a:ea typeface="Courier New"/>
              </a:rPr>
              <a:t>for </a:t>
            </a:r>
            <a:r>
              <a:rPr b="0" lang="en-US" sz="1600" spc="-1" strike="noStrike">
                <a:solidFill>
                  <a:srgbClr val="000000"/>
                </a:solidFill>
                <a:latin typeface="Courier New"/>
                <a:ea typeface="Courier New"/>
              </a:rPr>
              <a:t>y </a:t>
            </a:r>
            <a:r>
              <a:rPr b="1" lang="en-US" sz="1600" spc="-1" strike="noStrike">
                <a:solidFill>
                  <a:srgbClr val="000080"/>
                </a:solidFill>
                <a:latin typeface="Courier New"/>
                <a:ea typeface="Courier New"/>
              </a:rPr>
              <a:t>in </a:t>
            </a:r>
            <a:r>
              <a:rPr b="0" lang="en-US" sz="1600" spc="-1" strike="noStrike">
                <a:solidFill>
                  <a:srgbClr val="000080"/>
                </a:solidFill>
                <a:latin typeface="Courier New"/>
                <a:ea typeface="Courier New"/>
              </a:rPr>
              <a:t>range</a:t>
            </a:r>
            <a:r>
              <a:rPr b="0" lang="en-US" sz="1600" spc="-1" strike="noStrike">
                <a:solidFill>
                  <a:srgbClr val="000000"/>
                </a:solidFill>
                <a:latin typeface="Courier New"/>
                <a:ea typeface="Courier New"/>
              </a:rPr>
              <a:t>(</a:t>
            </a:r>
            <a:r>
              <a:rPr b="0" lang="en-US" sz="1600" spc="-1" strike="noStrike">
                <a:solidFill>
                  <a:srgbClr val="0000ff"/>
                </a:solidFill>
                <a:latin typeface="Courier New"/>
                <a:ea typeface="Courier New"/>
              </a:rPr>
              <a:t>1</a:t>
            </a:r>
            <a:r>
              <a:rPr b="0" lang="en-US" sz="1600" spc="-1" strike="noStrike">
                <a:solidFill>
                  <a:srgbClr val="000000"/>
                </a:solidFill>
                <a:latin typeface="Courier New"/>
                <a:ea typeface="Courier New"/>
              </a:rPr>
              <a:t>, </a:t>
            </a:r>
            <a:r>
              <a:rPr b="0" lang="en-US" sz="1600" spc="-1" strike="noStrike">
                <a:solidFill>
                  <a:srgbClr val="0000ff"/>
                </a:solidFill>
                <a:latin typeface="Courier New"/>
                <a:ea typeface="Courier New"/>
              </a:rPr>
              <a:t>13</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80"/>
                </a:solidFill>
                <a:latin typeface="Courier New"/>
                <a:ea typeface="Courier New"/>
              </a:rPr>
              <a:t>print</a:t>
            </a:r>
            <a:r>
              <a:rPr b="0" lang="en-US" sz="1600" spc="-1" strike="noStrike">
                <a:solidFill>
                  <a:srgbClr val="000000"/>
                </a:solidFill>
                <a:latin typeface="Courier New"/>
                <a:ea typeface="Courier New"/>
              </a:rPr>
              <a:t>(x, </a:t>
            </a:r>
            <a:r>
              <a:rPr b="1" lang="en-US" sz="1600" spc="-1" strike="noStrike">
                <a:solidFill>
                  <a:srgbClr val="008080"/>
                </a:solidFill>
                <a:latin typeface="Courier New"/>
                <a:ea typeface="Courier New"/>
              </a:rPr>
              <a:t>'x'</a:t>
            </a:r>
            <a:r>
              <a:rPr b="0" lang="en-US" sz="1600" spc="-1" strike="noStrike">
                <a:solidFill>
                  <a:srgbClr val="000000"/>
                </a:solidFill>
                <a:latin typeface="Courier New"/>
                <a:ea typeface="Courier New"/>
              </a:rPr>
              <a:t>, y, </a:t>
            </a:r>
            <a:r>
              <a:rPr b="1" lang="en-US" sz="1600" spc="-1" strike="noStrike">
                <a:solidFill>
                  <a:srgbClr val="008080"/>
                </a:solidFill>
                <a:latin typeface="Courier New"/>
                <a:ea typeface="Courier New"/>
              </a:rPr>
              <a:t>'='</a:t>
            </a:r>
            <a:r>
              <a:rPr b="0" lang="en-US" sz="1600" spc="-1" strike="noStrike">
                <a:solidFill>
                  <a:srgbClr val="000000"/>
                </a:solidFill>
                <a:latin typeface="Courier New"/>
                <a:ea typeface="Courier New"/>
              </a:rPr>
              <a:t>, x * y)</a:t>
            </a:r>
            <a:endParaRPr b="0" lang="en-US" sz="1600" spc="-1" strike="noStrike">
              <a:solidFill>
                <a:srgbClr val="000000"/>
              </a:solidFill>
              <a:latin typeface="Arial"/>
            </a:endParaRPr>
          </a:p>
          <a:p>
            <a:pPr>
              <a:lnSpc>
                <a:spcPct val="115000"/>
              </a:lnSpc>
              <a:spcBef>
                <a:spcPts val="1599"/>
              </a:spcBef>
            </a:pPr>
            <a:r>
              <a:rPr b="0" lang="en-US" sz="1600" spc="-1" strike="noStrike">
                <a:solidFill>
                  <a:srgbClr val="000000"/>
                </a:solidFill>
                <a:latin typeface="Courier New"/>
                <a:ea typeface="Courier New"/>
              </a:rPr>
              <a:t>   </a:t>
            </a:r>
            <a:r>
              <a:rPr b="0" lang="en-US" sz="1600" spc="-1" strike="noStrike">
                <a:solidFill>
                  <a:srgbClr val="000080"/>
                </a:solidFill>
                <a:latin typeface="Courier New"/>
                <a:ea typeface="Courier New"/>
              </a:rPr>
              <a:t>print</a:t>
            </a:r>
            <a:r>
              <a:rPr b="0" lang="en-US" sz="1600" spc="-1" strike="noStrike">
                <a:solidFill>
                  <a:srgbClr val="000000"/>
                </a:solidFill>
                <a:latin typeface="Courier New"/>
                <a:ea typeface="Courier New"/>
              </a:rPr>
              <a:t>(</a:t>
            </a:r>
            <a:r>
              <a:rPr b="1" lang="en-US" sz="1600" spc="-1" strike="noStrike">
                <a:solidFill>
                  <a:srgbClr val="008080"/>
                </a:solidFill>
                <a:latin typeface="Courier New"/>
                <a:ea typeface="Courier New"/>
              </a:rPr>
              <a:t>'--------------'</a:t>
            </a:r>
            <a:r>
              <a:rPr b="0" lang="en-US" sz="1600" spc="-1" strike="noStrike">
                <a:solidFill>
                  <a:srgbClr val="000000"/>
                </a:solidFill>
                <a:latin typeface="Courier New"/>
                <a:ea typeface="Courier New"/>
              </a:rPr>
              <a:t>)</a:t>
            </a:r>
            <a:endParaRPr b="0" lang="en-US" sz="1600" spc="-1" strike="noStrike">
              <a:solidFill>
                <a:srgbClr val="000000"/>
              </a:solidFill>
              <a:latin typeface="Arial"/>
            </a:endParaRPr>
          </a:p>
          <a:p>
            <a:pPr>
              <a:lnSpc>
                <a:spcPct val="115000"/>
              </a:lnSpc>
              <a:spcBef>
                <a:spcPts val="1599"/>
              </a:spcBef>
              <a:spcAft>
                <a:spcPts val="1599"/>
              </a:spcAft>
            </a:pPr>
            <a:endParaRPr b="0" lang="en-US" sz="1600" spc="-1" strike="noStrike">
              <a:solidFill>
                <a:srgbClr val="000000"/>
              </a:solidFill>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23640" y="256320"/>
            <a:ext cx="8508240" cy="57276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Drawing patterns with nested loops</a:t>
            </a:r>
            <a:endParaRPr b="0" lang="en-US" sz="2800" spc="-1" strike="noStrike">
              <a:solidFill>
                <a:srgbClr val="000000"/>
              </a:solidFill>
              <a:latin typeface="Arial"/>
            </a:endParaRPr>
          </a:p>
        </p:txBody>
      </p:sp>
      <p:sp>
        <p:nvSpPr>
          <p:cNvPr id="203" name="TextShape 2"/>
          <p:cNvSpPr txBox="1"/>
          <p:nvPr/>
        </p:nvSpPr>
        <p:spPr>
          <a:xfrm>
            <a:off x="87120" y="903960"/>
            <a:ext cx="8817120" cy="423936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Remember, the outer loop controls the inner loop. In the following code snippet:</a:t>
            </a:r>
            <a:endParaRPr b="0" lang="en-US" sz="18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1" lang="en-US" sz="1200" spc="-1" strike="noStrike">
                <a:solidFill>
                  <a:srgbClr val="000080"/>
                </a:solidFill>
                <a:latin typeface="Courier New"/>
                <a:ea typeface="Courier New"/>
              </a:rPr>
              <a:t>for </a:t>
            </a:r>
            <a:r>
              <a:rPr b="0" lang="en-US" sz="1200" spc="-1" strike="noStrike">
                <a:solidFill>
                  <a:srgbClr val="000000"/>
                </a:solidFill>
                <a:latin typeface="Courier New"/>
                <a:ea typeface="Courier New"/>
              </a:rPr>
              <a:t>x </a:t>
            </a:r>
            <a:r>
              <a:rPr b="1" lang="en-US" sz="1200" spc="-1" strike="noStrike">
                <a:solidFill>
                  <a:srgbClr val="000080"/>
                </a:solidFill>
                <a:latin typeface="Courier New"/>
                <a:ea typeface="Courier New"/>
              </a:rPr>
              <a:t>in </a:t>
            </a:r>
            <a:r>
              <a:rPr b="0" lang="en-US" sz="1200" spc="-1" strike="noStrike">
                <a:solidFill>
                  <a:srgbClr val="000080"/>
                </a:solidFill>
                <a:latin typeface="Courier New"/>
                <a:ea typeface="Courier New"/>
              </a:rPr>
              <a:t>range</a:t>
            </a:r>
            <a:r>
              <a:rPr b="0" lang="en-US" sz="1200" spc="-1" strike="noStrike">
                <a:solidFill>
                  <a:srgbClr val="000000"/>
                </a:solidFill>
                <a:latin typeface="Courier New"/>
                <a:ea typeface="Courier New"/>
              </a:rPr>
              <a:t>(</a:t>
            </a:r>
            <a:r>
              <a:rPr b="0" lang="en-US" sz="1200" spc="-1" strike="noStrike">
                <a:solidFill>
                  <a:srgbClr val="0000ff"/>
                </a:solidFill>
                <a:latin typeface="Courier New"/>
                <a:ea typeface="Courier New"/>
              </a:rPr>
              <a:t>3</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0080"/>
                </a:solidFill>
                <a:latin typeface="Courier New"/>
                <a:ea typeface="Courier New"/>
              </a:rPr>
              <a:t>     </a:t>
            </a:r>
            <a:r>
              <a:rPr b="1" lang="en-US" sz="1200" spc="-1" strike="noStrike">
                <a:solidFill>
                  <a:srgbClr val="000080"/>
                </a:solidFill>
                <a:latin typeface="Courier New"/>
                <a:ea typeface="Courier New"/>
              </a:rPr>
              <a:t>for </a:t>
            </a:r>
            <a:r>
              <a:rPr b="0" lang="en-US" sz="1200" spc="-1" strike="noStrike">
                <a:solidFill>
                  <a:srgbClr val="000000"/>
                </a:solidFill>
                <a:latin typeface="Courier New"/>
                <a:ea typeface="Courier New"/>
              </a:rPr>
              <a:t>y </a:t>
            </a:r>
            <a:r>
              <a:rPr b="1" lang="en-US" sz="1200" spc="-1" strike="noStrike">
                <a:solidFill>
                  <a:srgbClr val="000080"/>
                </a:solidFill>
                <a:latin typeface="Courier New"/>
                <a:ea typeface="Courier New"/>
              </a:rPr>
              <a:t>in </a:t>
            </a:r>
            <a:r>
              <a:rPr b="0" lang="en-US" sz="1200" spc="-1" strike="noStrike">
                <a:solidFill>
                  <a:srgbClr val="000080"/>
                </a:solidFill>
                <a:latin typeface="Courier New"/>
                <a:ea typeface="Courier New"/>
              </a:rPr>
              <a:t>range</a:t>
            </a:r>
            <a:r>
              <a:rPr b="0" lang="en-US" sz="1200" spc="-1" strike="noStrike">
                <a:solidFill>
                  <a:srgbClr val="000000"/>
                </a:solidFill>
                <a:latin typeface="Courier New"/>
                <a:ea typeface="Courier New"/>
              </a:rPr>
              <a:t>(</a:t>
            </a:r>
            <a:r>
              <a:rPr b="0" lang="en-US" sz="1200" spc="-1" strike="noStrike">
                <a:solidFill>
                  <a:srgbClr val="0000ff"/>
                </a:solidFill>
                <a:latin typeface="Courier New"/>
                <a:ea typeface="Courier New"/>
              </a:rPr>
              <a:t>1</a:t>
            </a:r>
            <a:r>
              <a:rPr b="0" lang="en-US" sz="1200" spc="-1" strike="noStrike">
                <a:solidFill>
                  <a:srgbClr val="000000"/>
                </a:solidFill>
                <a:latin typeface="Courier New"/>
                <a:ea typeface="Courier New"/>
              </a:rPr>
              <a:t>, </a:t>
            </a:r>
            <a:r>
              <a:rPr b="0" lang="en-US" sz="1200" spc="-1" strike="noStrike">
                <a:solidFill>
                  <a:srgbClr val="0000ff"/>
                </a:solidFill>
                <a:latin typeface="Courier New"/>
                <a:ea typeface="Courier New"/>
              </a:rPr>
              <a:t>6</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(y, </a:t>
            </a:r>
            <a:r>
              <a:rPr b="0" lang="en-US" sz="1200" spc="-1" strike="noStrike">
                <a:solidFill>
                  <a:srgbClr val="660099"/>
                </a:solidFill>
                <a:latin typeface="Courier New"/>
                <a:ea typeface="Courier New"/>
              </a:rPr>
              <a:t>end</a:t>
            </a:r>
            <a:r>
              <a:rPr b="0" lang="en-US" sz="1200" spc="-1" strike="noStrike">
                <a:solidFill>
                  <a:srgbClr val="000000"/>
                </a:solidFill>
                <a:latin typeface="Courier New"/>
                <a:ea typeface="Courier New"/>
              </a:rPr>
              <a:t>=</a:t>
            </a:r>
            <a:r>
              <a:rPr b="1" lang="en-US" sz="1200" spc="-1" strike="noStrike">
                <a:solidFill>
                  <a:srgbClr val="008080"/>
                </a:solidFill>
                <a:latin typeface="Courier New"/>
                <a:ea typeface="Courier New"/>
              </a:rPr>
              <a:t>' '</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       </a:t>
            </a: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Arial"/>
                <a:ea typeface="Arial"/>
              </a:rPr>
              <a:t>...</a:t>
            </a:r>
            <a:endParaRPr b="0" lang="en-US" sz="1200" spc="-1" strike="noStrike">
              <a:solidFill>
                <a:srgbClr val="000000"/>
              </a:solidFill>
              <a:latin typeface="Arial"/>
            </a:endParaRPr>
          </a:p>
          <a:p>
            <a:pPr>
              <a:lnSpc>
                <a:spcPct val="115000"/>
              </a:lnSpc>
              <a:spcBef>
                <a:spcPts val="1599"/>
              </a:spcBef>
            </a:pPr>
            <a:r>
              <a:rPr b="0" lang="en-US" sz="1400" spc="-1" strike="noStrike">
                <a:solidFill>
                  <a:srgbClr val="595959"/>
                </a:solidFill>
                <a:latin typeface="Arial"/>
                <a:ea typeface="Arial"/>
              </a:rPr>
              <a:t>After the first iteration the outer loop increments by by one, and the inner loop increments until 5 and then terminates.</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In the second iteration, the outer loop increments by one and the inner loop again increments until 5.</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In the third iteration the outer loop again increments by one, and the inner loop increments until 5. </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US" sz="1400" spc="-1" strike="noStrike">
                <a:solidFill>
                  <a:srgbClr val="595959"/>
                </a:solidFill>
                <a:latin typeface="Arial"/>
                <a:ea typeface="Arial"/>
              </a:rPr>
              <a:t>At this point the outer loop is equal to 2, and therefore doesn’t increment anymore.  </a:t>
            </a: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to draw this pattern with loops?</a:t>
            </a:r>
            <a:endParaRPr b="0" lang="en-US" sz="2800" spc="-1" strike="noStrike">
              <a:solidFill>
                <a:srgbClr val="000000"/>
              </a:solidFill>
              <a:latin typeface="Arial"/>
            </a:endParaRPr>
          </a:p>
        </p:txBody>
      </p:sp>
      <p:sp>
        <p:nvSpPr>
          <p:cNvPr id="205"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200" spc="-1" strike="noStrike">
                <a:solidFill>
                  <a:srgbClr val="595959"/>
                </a:solidFill>
                <a:latin typeface="Courier New"/>
                <a:ea typeface="Courier New"/>
              </a:rPr>
              <a:t>* * * * </a:t>
            </a:r>
            <a:endParaRPr b="0" lang="en-US" sz="2200" spc="-1" strike="noStrike">
              <a:solidFill>
                <a:srgbClr val="000000"/>
              </a:solidFill>
              <a:latin typeface="Arial"/>
            </a:endParaRPr>
          </a:p>
          <a:p>
            <a:pPr>
              <a:lnSpc>
                <a:spcPct val="115000"/>
              </a:lnSpc>
              <a:spcBef>
                <a:spcPts val="1599"/>
              </a:spcBef>
            </a:pPr>
            <a:r>
              <a:rPr b="0" lang="en-US" sz="2200" spc="-1" strike="noStrike">
                <a:solidFill>
                  <a:srgbClr val="595959"/>
                </a:solidFill>
                <a:latin typeface="Courier New"/>
                <a:ea typeface="Courier New"/>
              </a:rPr>
              <a:t>* * * * </a:t>
            </a:r>
            <a:endParaRPr b="0" lang="en-US" sz="2200" spc="-1" strike="noStrike">
              <a:solidFill>
                <a:srgbClr val="000000"/>
              </a:solidFill>
              <a:latin typeface="Arial"/>
            </a:endParaRPr>
          </a:p>
          <a:p>
            <a:pPr>
              <a:lnSpc>
                <a:spcPct val="115000"/>
              </a:lnSpc>
              <a:spcBef>
                <a:spcPts val="1599"/>
              </a:spcBef>
            </a:pPr>
            <a:r>
              <a:rPr b="0" lang="en-US" sz="2200" spc="-1" strike="noStrike">
                <a:solidFill>
                  <a:srgbClr val="595959"/>
                </a:solidFill>
                <a:latin typeface="Courier New"/>
                <a:ea typeface="Courier New"/>
              </a:rPr>
              <a:t>* * * * </a:t>
            </a:r>
            <a:endParaRPr b="0" lang="en-US" sz="2200" spc="-1" strike="noStrike">
              <a:solidFill>
                <a:srgbClr val="000000"/>
              </a:solidFill>
              <a:latin typeface="Arial"/>
            </a:endParaRPr>
          </a:p>
          <a:p>
            <a:pPr>
              <a:lnSpc>
                <a:spcPct val="115000"/>
              </a:lnSpc>
              <a:spcBef>
                <a:spcPts val="1599"/>
              </a:spcBef>
            </a:pPr>
            <a:r>
              <a:rPr b="0" lang="en-US" sz="2200" spc="-1" strike="noStrike">
                <a:solidFill>
                  <a:srgbClr val="595959"/>
                </a:solidFill>
                <a:latin typeface="Courier New"/>
                <a:ea typeface="Courier New"/>
              </a:rPr>
              <a:t>* * * * </a:t>
            </a:r>
            <a:endParaRPr b="0" lang="en-US" sz="2200" spc="-1" strike="noStrike">
              <a:solidFill>
                <a:srgbClr val="000000"/>
              </a:solidFill>
              <a:latin typeface="Arial"/>
            </a:endParaRPr>
          </a:p>
          <a:p>
            <a:pPr>
              <a:lnSpc>
                <a:spcPct val="115000"/>
              </a:lnSpc>
              <a:spcBef>
                <a:spcPts val="1599"/>
              </a:spcBef>
            </a:pPr>
            <a:endParaRPr b="0" lang="en-US" sz="2200" spc="-1" strike="noStrike">
              <a:solidFill>
                <a:srgbClr val="000000"/>
              </a:solidFill>
              <a:latin typeface="Arial"/>
            </a:endParaRPr>
          </a:p>
          <a:p>
            <a:pPr>
              <a:lnSpc>
                <a:spcPct val="115000"/>
              </a:lnSpc>
              <a:spcBef>
                <a:spcPts val="1599"/>
              </a:spcBef>
              <a:spcAft>
                <a:spcPts val="1599"/>
              </a:spcAft>
            </a:pPr>
            <a:endParaRPr b="0" lang="en-US" sz="2200" spc="-1" strike="noStrike">
              <a:solidFill>
                <a:srgbClr val="000000"/>
              </a:solidFill>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square pattern loop</a:t>
            </a:r>
            <a:endParaRPr b="0" lang="en-US" sz="2800" spc="-1" strike="noStrike">
              <a:solidFill>
                <a:srgbClr val="000000"/>
              </a:solidFill>
              <a:latin typeface="Arial"/>
            </a:endParaRPr>
          </a:p>
        </p:txBody>
      </p:sp>
      <p:sp>
        <p:nvSpPr>
          <p:cNvPr id="207"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1500" spc="-1" strike="noStrike">
                <a:solidFill>
                  <a:srgbClr val="000080"/>
                </a:solidFill>
                <a:latin typeface="Courier New"/>
                <a:ea typeface="Courier New"/>
              </a:rPr>
              <a:t>for </a:t>
            </a:r>
            <a:r>
              <a:rPr b="0" lang="en-US" sz="1500" spc="-1" strike="noStrike">
                <a:solidFill>
                  <a:srgbClr val="000000"/>
                </a:solidFill>
                <a:latin typeface="Courier New"/>
                <a:ea typeface="Courier New"/>
              </a:rPr>
              <a:t>x </a:t>
            </a:r>
            <a:r>
              <a:rPr b="1" lang="en-US" sz="1500" spc="-1" strike="noStrike">
                <a:solidFill>
                  <a:srgbClr val="000080"/>
                </a:solidFill>
                <a:latin typeface="Courier New"/>
                <a:ea typeface="Courier New"/>
              </a:rPr>
              <a:t>in </a:t>
            </a:r>
            <a:r>
              <a:rPr b="0" lang="en-US" sz="1500" spc="-1" strike="noStrike">
                <a:solidFill>
                  <a:srgbClr val="000080"/>
                </a:solidFill>
                <a:latin typeface="Courier New"/>
                <a:ea typeface="Courier New"/>
              </a:rPr>
              <a:t>range</a:t>
            </a:r>
            <a:r>
              <a:rPr b="0" lang="en-US" sz="1500" spc="-1" strike="noStrike">
                <a:solidFill>
                  <a:srgbClr val="000000"/>
                </a:solidFill>
                <a:latin typeface="Courier New"/>
                <a:ea typeface="Courier New"/>
              </a:rPr>
              <a:t>(</a:t>
            </a:r>
            <a:r>
              <a:rPr b="0" lang="en-US" sz="1500" spc="-1" strike="noStrike">
                <a:solidFill>
                  <a:srgbClr val="0000ff"/>
                </a:solidFill>
                <a:latin typeface="Courier New"/>
                <a:ea typeface="Courier New"/>
              </a:rPr>
              <a:t>4</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1" lang="en-US" sz="1500" spc="-1" strike="noStrike">
                <a:solidFill>
                  <a:srgbClr val="000080"/>
                </a:solidFill>
                <a:latin typeface="Courier New"/>
                <a:ea typeface="Courier New"/>
              </a:rPr>
              <a:t>for </a:t>
            </a:r>
            <a:r>
              <a:rPr b="0" lang="en-US" sz="1500" spc="-1" strike="noStrike">
                <a:solidFill>
                  <a:srgbClr val="000000"/>
                </a:solidFill>
                <a:latin typeface="Courier New"/>
                <a:ea typeface="Courier New"/>
              </a:rPr>
              <a:t>y </a:t>
            </a:r>
            <a:r>
              <a:rPr b="1" lang="en-US" sz="1500" spc="-1" strike="noStrike">
                <a:solidFill>
                  <a:srgbClr val="000080"/>
                </a:solidFill>
                <a:latin typeface="Courier New"/>
                <a:ea typeface="Courier New"/>
              </a:rPr>
              <a:t>in </a:t>
            </a:r>
            <a:r>
              <a:rPr b="0" lang="en-US" sz="1500" spc="-1" strike="noStrike">
                <a:solidFill>
                  <a:srgbClr val="000080"/>
                </a:solidFill>
                <a:latin typeface="Courier New"/>
                <a:ea typeface="Courier New"/>
              </a:rPr>
              <a:t>range</a:t>
            </a:r>
            <a:r>
              <a:rPr b="0" lang="en-US" sz="1500" spc="-1" strike="noStrike">
                <a:solidFill>
                  <a:srgbClr val="000000"/>
                </a:solidFill>
                <a:latin typeface="Courier New"/>
                <a:ea typeface="Courier New"/>
              </a:rPr>
              <a:t>(</a:t>
            </a:r>
            <a:r>
              <a:rPr b="0" lang="en-US" sz="1500" spc="-1" strike="noStrike">
                <a:solidFill>
                  <a:srgbClr val="0000ff"/>
                </a:solidFill>
                <a:latin typeface="Courier New"/>
                <a:ea typeface="Courier New"/>
              </a:rPr>
              <a:t>4</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a:t>
            </a:r>
            <a:r>
              <a:rPr b="1" lang="en-US" sz="1500" spc="-1" strike="noStrike">
                <a:solidFill>
                  <a:srgbClr val="008080"/>
                </a:solidFill>
                <a:latin typeface="Courier New"/>
                <a:ea typeface="Courier New"/>
              </a:rPr>
              <a:t>'*'</a:t>
            </a:r>
            <a:r>
              <a:rPr b="0" lang="en-US" sz="1500" spc="-1" strike="noStrike">
                <a:solidFill>
                  <a:srgbClr val="000000"/>
                </a:solidFill>
                <a:latin typeface="Courier New"/>
                <a:ea typeface="Courier New"/>
              </a:rPr>
              <a:t>, </a:t>
            </a:r>
            <a:r>
              <a:rPr b="0" lang="en-US" sz="1500" spc="-1" strike="noStrike">
                <a:solidFill>
                  <a:srgbClr val="660099"/>
                </a:solidFill>
                <a:latin typeface="Courier New"/>
                <a:ea typeface="Courier New"/>
              </a:rPr>
              <a:t>end</a:t>
            </a:r>
            <a:r>
              <a:rPr b="0" lang="en-US" sz="1500" spc="-1" strike="noStrike">
                <a:solidFill>
                  <a:srgbClr val="000000"/>
                </a:solidFill>
                <a:latin typeface="Courier New"/>
                <a:ea typeface="Courier New"/>
              </a:rPr>
              <a:t>=</a:t>
            </a:r>
            <a:r>
              <a:rPr b="1" lang="en-US" sz="1500" spc="-1" strike="noStrike">
                <a:solidFill>
                  <a:srgbClr val="008080"/>
                </a:solidFill>
                <a:latin typeface="Courier New"/>
                <a:ea typeface="Courier New"/>
              </a:rPr>
              <a:t>' '</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   </a:t>
            </a: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spcAft>
                <a:spcPts val="1599"/>
              </a:spcAft>
            </a:pPr>
            <a:endParaRPr b="0" lang="en-US" sz="1500" spc="-1" strike="noStrike">
              <a:solidFill>
                <a:srgbClr val="000000"/>
              </a:solidFill>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to print this right triangle?</a:t>
            </a:r>
            <a:endParaRPr b="0" lang="en-US" sz="2800" spc="-1" strike="noStrike">
              <a:solidFill>
                <a:srgbClr val="000000"/>
              </a:solidFill>
              <a:latin typeface="Arial"/>
            </a:endParaRPr>
          </a:p>
        </p:txBody>
      </p:sp>
      <p:sp>
        <p:nvSpPr>
          <p:cNvPr id="20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300" spc="-1" strike="noStrike">
                <a:solidFill>
                  <a:srgbClr val="595959"/>
                </a:solidFill>
                <a:latin typeface="Courier New"/>
                <a:ea typeface="Courier New"/>
              </a:rPr>
              <a:t>* </a:t>
            </a:r>
            <a:endParaRPr b="0" lang="en-US" sz="2300" spc="-1" strike="noStrike">
              <a:solidFill>
                <a:srgbClr val="000000"/>
              </a:solidFill>
              <a:latin typeface="Arial"/>
            </a:endParaRPr>
          </a:p>
          <a:p>
            <a:pPr>
              <a:lnSpc>
                <a:spcPct val="115000"/>
              </a:lnSpc>
              <a:spcBef>
                <a:spcPts val="1599"/>
              </a:spcBef>
            </a:pPr>
            <a:r>
              <a:rPr b="0" lang="en-US" sz="2300" spc="-1" strike="noStrike">
                <a:solidFill>
                  <a:srgbClr val="595959"/>
                </a:solidFill>
                <a:latin typeface="Courier New"/>
                <a:ea typeface="Courier New"/>
              </a:rPr>
              <a:t>* * </a:t>
            </a:r>
            <a:endParaRPr b="0" lang="en-US" sz="2300" spc="-1" strike="noStrike">
              <a:solidFill>
                <a:srgbClr val="000000"/>
              </a:solidFill>
              <a:latin typeface="Arial"/>
            </a:endParaRPr>
          </a:p>
          <a:p>
            <a:pPr>
              <a:lnSpc>
                <a:spcPct val="115000"/>
              </a:lnSpc>
              <a:spcBef>
                <a:spcPts val="1599"/>
              </a:spcBef>
            </a:pPr>
            <a:r>
              <a:rPr b="0" lang="en-US" sz="2300" spc="-1" strike="noStrike">
                <a:solidFill>
                  <a:srgbClr val="595959"/>
                </a:solidFill>
                <a:latin typeface="Courier New"/>
                <a:ea typeface="Courier New"/>
              </a:rPr>
              <a:t>* * * </a:t>
            </a:r>
            <a:endParaRPr b="0" lang="en-US" sz="2300" spc="-1" strike="noStrike">
              <a:solidFill>
                <a:srgbClr val="000000"/>
              </a:solidFill>
              <a:latin typeface="Arial"/>
            </a:endParaRPr>
          </a:p>
          <a:p>
            <a:pPr>
              <a:lnSpc>
                <a:spcPct val="115000"/>
              </a:lnSpc>
              <a:spcBef>
                <a:spcPts val="1599"/>
              </a:spcBef>
            </a:pPr>
            <a:r>
              <a:rPr b="0" lang="en-US" sz="2300" spc="-1" strike="noStrike">
                <a:solidFill>
                  <a:srgbClr val="595959"/>
                </a:solidFill>
                <a:latin typeface="Courier New"/>
                <a:ea typeface="Courier New"/>
              </a:rPr>
              <a:t>* * * * </a:t>
            </a:r>
            <a:endParaRPr b="0" lang="en-US" sz="2300" spc="-1" strike="noStrike">
              <a:solidFill>
                <a:srgbClr val="000000"/>
              </a:solidFill>
              <a:latin typeface="Arial"/>
            </a:endParaRPr>
          </a:p>
          <a:p>
            <a:pPr>
              <a:lnSpc>
                <a:spcPct val="115000"/>
              </a:lnSpc>
              <a:spcBef>
                <a:spcPts val="1599"/>
              </a:spcBef>
            </a:pPr>
            <a:r>
              <a:rPr b="0" lang="en-US" sz="2300" spc="-1" strike="noStrike">
                <a:solidFill>
                  <a:srgbClr val="595959"/>
                </a:solidFill>
                <a:latin typeface="Courier New"/>
                <a:ea typeface="Courier New"/>
              </a:rPr>
              <a:t>* * * * * </a:t>
            </a:r>
            <a:endParaRPr b="0" lang="en-US" sz="2300" spc="-1" strike="noStrike">
              <a:solidFill>
                <a:srgbClr val="000000"/>
              </a:solidFill>
              <a:latin typeface="Arial"/>
            </a:endParaRPr>
          </a:p>
          <a:p>
            <a:pPr>
              <a:lnSpc>
                <a:spcPct val="115000"/>
              </a:lnSpc>
              <a:spcBef>
                <a:spcPts val="1599"/>
              </a:spcBef>
            </a:pPr>
            <a:endParaRPr b="0" lang="en-US" sz="2300" spc="-1" strike="noStrike">
              <a:solidFill>
                <a:srgbClr val="000000"/>
              </a:solidFill>
              <a:latin typeface="Arial"/>
            </a:endParaRPr>
          </a:p>
          <a:p>
            <a:pPr>
              <a:lnSpc>
                <a:spcPct val="115000"/>
              </a:lnSpc>
              <a:spcBef>
                <a:spcPts val="1599"/>
              </a:spcBef>
              <a:spcAft>
                <a:spcPts val="1599"/>
              </a:spcAft>
            </a:pPr>
            <a:endParaRPr b="0" lang="en-US" sz="2300" spc="-1" strike="noStrike">
              <a:solidFill>
                <a:srgbClr val="000000"/>
              </a:solidFill>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Code for printing a right triangle</a:t>
            </a:r>
            <a:endParaRPr b="0" lang="en-US" sz="2800" spc="-1" strike="noStrike">
              <a:solidFill>
                <a:srgbClr val="000000"/>
              </a:solidFill>
              <a:latin typeface="Arial"/>
            </a:endParaRPr>
          </a:p>
        </p:txBody>
      </p:sp>
      <p:sp>
        <p:nvSpPr>
          <p:cNvPr id="211"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1800" spc="-1" strike="noStrike">
                <a:solidFill>
                  <a:srgbClr val="000080"/>
                </a:solidFill>
                <a:latin typeface="Courier New"/>
                <a:ea typeface="Courier New"/>
              </a:rPr>
              <a:t>for </a:t>
            </a:r>
            <a:r>
              <a:rPr b="0" lang="en-US" sz="1800" spc="-1" strike="noStrike">
                <a:solidFill>
                  <a:srgbClr val="000000"/>
                </a:solidFill>
                <a:latin typeface="Courier New"/>
                <a:ea typeface="Courier New"/>
              </a:rPr>
              <a:t>x </a:t>
            </a:r>
            <a:r>
              <a:rPr b="1" lang="en-US" sz="1800" spc="-1" strike="noStrike">
                <a:solidFill>
                  <a:srgbClr val="000080"/>
                </a:solidFill>
                <a:latin typeface="Courier New"/>
                <a:ea typeface="Courier New"/>
              </a:rPr>
              <a:t>in </a:t>
            </a:r>
            <a:r>
              <a:rPr b="0" lang="en-US" sz="1800" spc="-1" strike="noStrike">
                <a:solidFill>
                  <a:srgbClr val="000080"/>
                </a:solidFill>
                <a:latin typeface="Courier New"/>
                <a:ea typeface="Courier New"/>
              </a:rPr>
              <a:t>range</a:t>
            </a:r>
            <a:r>
              <a:rPr b="0" lang="en-US" sz="1800" spc="-1" strike="noStrike">
                <a:solidFill>
                  <a:srgbClr val="000000"/>
                </a:solidFill>
                <a:latin typeface="Courier New"/>
                <a:ea typeface="Courier New"/>
              </a:rPr>
              <a:t>(</a:t>
            </a:r>
            <a:r>
              <a:rPr b="0" lang="en-US" sz="1800" spc="-1" strike="noStrike">
                <a:solidFill>
                  <a:srgbClr val="0000ff"/>
                </a:solidFill>
                <a:latin typeface="Courier New"/>
                <a:ea typeface="Courier New"/>
              </a:rPr>
              <a:t>6</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1" lang="en-US" sz="1800" spc="-1" strike="noStrike">
                <a:solidFill>
                  <a:srgbClr val="000080"/>
                </a:solidFill>
                <a:latin typeface="Courier New"/>
                <a:ea typeface="Courier New"/>
              </a:rPr>
              <a:t>for </a:t>
            </a:r>
            <a:r>
              <a:rPr b="0" lang="en-US" sz="1800" spc="-1" strike="noStrike">
                <a:solidFill>
                  <a:srgbClr val="000000"/>
                </a:solidFill>
                <a:latin typeface="Courier New"/>
                <a:ea typeface="Courier New"/>
              </a:rPr>
              <a:t>y </a:t>
            </a:r>
            <a:r>
              <a:rPr b="1" lang="en-US" sz="1800" spc="-1" strike="noStrike">
                <a:solidFill>
                  <a:srgbClr val="000080"/>
                </a:solidFill>
                <a:latin typeface="Courier New"/>
                <a:ea typeface="Courier New"/>
              </a:rPr>
              <a:t>in </a:t>
            </a:r>
            <a:r>
              <a:rPr b="0" lang="en-US" sz="1800" spc="-1" strike="noStrike">
                <a:solidFill>
                  <a:srgbClr val="000080"/>
                </a:solidFill>
                <a:latin typeface="Courier New"/>
                <a:ea typeface="Courier New"/>
              </a:rPr>
              <a:t>range</a:t>
            </a:r>
            <a:r>
              <a:rPr b="0" lang="en-US" sz="1800" spc="-1" strike="noStrike">
                <a:solidFill>
                  <a:srgbClr val="000000"/>
                </a:solidFill>
                <a:latin typeface="Courier New"/>
                <a:ea typeface="Courier New"/>
              </a:rPr>
              <a:t>(x):</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a:t>
            </a:r>
            <a:r>
              <a:rPr b="0" lang="en-US" sz="1800" spc="-1" strike="noStrike">
                <a:solidFill>
                  <a:srgbClr val="000000"/>
                </a:solidFill>
                <a:latin typeface="Courier New"/>
                <a:ea typeface="Courier New"/>
              </a:rPr>
              <a:t>, </a:t>
            </a:r>
            <a:r>
              <a:rPr b="0" lang="en-US" sz="1800" spc="-1" strike="noStrike">
                <a:solidFill>
                  <a:srgbClr val="660099"/>
                </a:solidFill>
                <a:latin typeface="Courier New"/>
                <a:ea typeface="Courier New"/>
              </a:rPr>
              <a:t>end</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 '</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11760" y="293760"/>
            <a:ext cx="8679960" cy="63468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to print this money rectangle?</a:t>
            </a:r>
            <a:endParaRPr b="0" lang="en-US" sz="2800" spc="-1" strike="noStrike">
              <a:solidFill>
                <a:srgbClr val="000000"/>
              </a:solidFill>
              <a:latin typeface="Arial"/>
            </a:endParaRPr>
          </a:p>
        </p:txBody>
      </p:sp>
      <p:sp>
        <p:nvSpPr>
          <p:cNvPr id="213"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 $ $ $ $ $ $ $ $ $ </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 $ $ $ $ $ $ $ $ $ </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 $ $ $ $ $ $ $ $ $ </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Code</a:t>
            </a:r>
            <a:endParaRPr b="0" lang="en-US" sz="2800" spc="-1" strike="noStrike">
              <a:solidFill>
                <a:srgbClr val="000000"/>
              </a:solidFill>
              <a:latin typeface="Arial"/>
            </a:endParaRPr>
          </a:p>
        </p:txBody>
      </p:sp>
      <p:sp>
        <p:nvSpPr>
          <p:cNvPr id="215" name="TextShape 2"/>
          <p:cNvSpPr txBox="1"/>
          <p:nvPr/>
        </p:nvSpPr>
        <p:spPr>
          <a:xfrm>
            <a:off x="311760" y="1152360"/>
            <a:ext cx="8520120" cy="3416040"/>
          </a:xfrm>
          <a:prstGeom prst="rect">
            <a:avLst/>
          </a:prstGeom>
          <a:noFill/>
          <a:ln>
            <a:noFill/>
          </a:ln>
        </p:spPr>
        <p:txBody>
          <a:bodyPr tIns="91440" bIns="91440"/>
          <a:p>
            <a:pPr>
              <a:lnSpc>
                <a:spcPct val="115000"/>
              </a:lnSpc>
            </a:pPr>
            <a:r>
              <a:rPr b="1" lang="en-US" sz="1700" spc="-1" strike="noStrike">
                <a:solidFill>
                  <a:srgbClr val="000080"/>
                </a:solidFill>
                <a:latin typeface="Courier New"/>
                <a:ea typeface="Courier New"/>
              </a:rPr>
              <a:t>for </a:t>
            </a:r>
            <a:r>
              <a:rPr b="0" lang="en-US" sz="1700" spc="-1" strike="noStrike">
                <a:solidFill>
                  <a:srgbClr val="000000"/>
                </a:solidFill>
                <a:latin typeface="Courier New"/>
                <a:ea typeface="Courier New"/>
              </a:rPr>
              <a:t>x </a:t>
            </a:r>
            <a:r>
              <a:rPr b="1" lang="en-US" sz="1700" spc="-1" strike="noStrike">
                <a:solidFill>
                  <a:srgbClr val="000080"/>
                </a:solidFill>
                <a:latin typeface="Courier New"/>
                <a:ea typeface="Courier New"/>
              </a:rPr>
              <a:t>in </a:t>
            </a:r>
            <a:r>
              <a:rPr b="0" lang="en-US" sz="1700" spc="-1" strike="noStrike">
                <a:solidFill>
                  <a:srgbClr val="000080"/>
                </a:solidFill>
                <a:latin typeface="Courier New"/>
                <a:ea typeface="Courier New"/>
              </a:rPr>
              <a:t>range</a:t>
            </a:r>
            <a:r>
              <a:rPr b="0" lang="en-US" sz="1700" spc="-1" strike="noStrike">
                <a:solidFill>
                  <a:srgbClr val="000000"/>
                </a:solidFill>
                <a:latin typeface="Courier New"/>
                <a:ea typeface="Courier New"/>
              </a:rPr>
              <a:t>(</a:t>
            </a:r>
            <a:r>
              <a:rPr b="0" lang="en-US" sz="1700" spc="-1" strike="noStrike">
                <a:solidFill>
                  <a:srgbClr val="0000ff"/>
                </a:solidFill>
                <a:latin typeface="Courier New"/>
                <a:ea typeface="Courier New"/>
              </a:rPr>
              <a:t>3</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1" lang="en-US" sz="1700" spc="-1" strike="noStrike">
                <a:solidFill>
                  <a:srgbClr val="000080"/>
                </a:solidFill>
                <a:latin typeface="Courier New"/>
                <a:ea typeface="Courier New"/>
              </a:rPr>
              <a:t>for </a:t>
            </a:r>
            <a:r>
              <a:rPr b="0" lang="en-US" sz="1700" spc="-1" strike="noStrike">
                <a:solidFill>
                  <a:srgbClr val="000000"/>
                </a:solidFill>
                <a:latin typeface="Courier New"/>
                <a:ea typeface="Courier New"/>
              </a:rPr>
              <a:t>y </a:t>
            </a:r>
            <a:r>
              <a:rPr b="1" lang="en-US" sz="1700" spc="-1" strike="noStrike">
                <a:solidFill>
                  <a:srgbClr val="000080"/>
                </a:solidFill>
                <a:latin typeface="Courier New"/>
                <a:ea typeface="Courier New"/>
              </a:rPr>
              <a:t>in </a:t>
            </a:r>
            <a:r>
              <a:rPr b="0" lang="en-US" sz="1700" spc="-1" strike="noStrike">
                <a:solidFill>
                  <a:srgbClr val="000080"/>
                </a:solidFill>
                <a:latin typeface="Courier New"/>
                <a:ea typeface="Courier New"/>
              </a:rPr>
              <a:t>range</a:t>
            </a:r>
            <a:r>
              <a:rPr b="0" lang="en-US" sz="1700" spc="-1" strike="noStrike">
                <a:solidFill>
                  <a:srgbClr val="000000"/>
                </a:solidFill>
                <a:latin typeface="Courier New"/>
                <a:ea typeface="Courier New"/>
              </a:rPr>
              <a:t>(</a:t>
            </a:r>
            <a:r>
              <a:rPr b="0" lang="en-US" sz="1700" spc="-1" strike="noStrike">
                <a:solidFill>
                  <a:srgbClr val="0000ff"/>
                </a:solidFill>
                <a:latin typeface="Courier New"/>
                <a:ea typeface="Courier New"/>
              </a:rPr>
              <a:t>10</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a:t>
            </a:r>
            <a:r>
              <a:rPr b="1" lang="en-US" sz="1700" spc="-1" strike="noStrike">
                <a:solidFill>
                  <a:srgbClr val="008080"/>
                </a:solidFill>
                <a:latin typeface="Courier New"/>
                <a:ea typeface="Courier New"/>
              </a:rPr>
              <a:t>'$'</a:t>
            </a:r>
            <a:r>
              <a:rPr b="0" lang="en-US" sz="1700" spc="-1" strike="noStrike">
                <a:solidFill>
                  <a:srgbClr val="000000"/>
                </a:solidFill>
                <a:latin typeface="Courier New"/>
                <a:ea typeface="Courier New"/>
              </a:rPr>
              <a:t>, </a:t>
            </a:r>
            <a:r>
              <a:rPr b="0" lang="en-US" sz="1700" spc="-1" strike="noStrike">
                <a:solidFill>
                  <a:srgbClr val="660099"/>
                </a:solidFill>
                <a:latin typeface="Courier New"/>
                <a:ea typeface="Courier New"/>
              </a:rPr>
              <a:t>end</a:t>
            </a:r>
            <a:r>
              <a:rPr b="0" lang="en-US" sz="1700" spc="-1" strike="noStrike">
                <a:solidFill>
                  <a:srgbClr val="000000"/>
                </a:solidFill>
                <a:latin typeface="Courier New"/>
                <a:ea typeface="Courier New"/>
              </a:rPr>
              <a:t>=</a:t>
            </a:r>
            <a:r>
              <a:rPr b="1" lang="en-US" sz="1700" spc="-1" strike="noStrike">
                <a:solidFill>
                  <a:srgbClr val="008080"/>
                </a:solidFill>
                <a:latin typeface="Courier New"/>
                <a:ea typeface="Courier New"/>
              </a:rPr>
              <a:t>' '</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Courier New"/>
                <a:ea typeface="Courier New"/>
              </a:rPr>
              <a:t>   </a:t>
            </a:r>
            <a:r>
              <a:rPr b="0" lang="en-US" sz="1700" spc="-1" strike="noStrike">
                <a:solidFill>
                  <a:srgbClr val="000080"/>
                </a:solidFill>
                <a:latin typeface="Courier New"/>
                <a:ea typeface="Courier New"/>
              </a:rPr>
              <a:t>print</a:t>
            </a:r>
            <a:r>
              <a:rPr b="0" lang="en-US" sz="1700" spc="-1" strike="noStrike">
                <a:solidFill>
                  <a:srgbClr val="000000"/>
                </a:solidFill>
                <a:latin typeface="Courier New"/>
                <a:ea typeface="Courier New"/>
              </a:rPr>
              <a:t>()</a:t>
            </a:r>
            <a:endParaRPr b="0" lang="en-US" sz="1700" spc="-1" strike="noStrike">
              <a:solidFill>
                <a:srgbClr val="000000"/>
              </a:solidFill>
              <a:latin typeface="Arial"/>
            </a:endParaRPr>
          </a:p>
          <a:p>
            <a:pPr>
              <a:lnSpc>
                <a:spcPct val="115000"/>
              </a:lnSpc>
              <a:spcBef>
                <a:spcPts val="1599"/>
              </a:spcBef>
              <a:spcAft>
                <a:spcPts val="1599"/>
              </a:spcAft>
            </a:pPr>
            <a:endParaRPr b="0" lang="en-US" sz="1700" spc="-1" strike="noStrike">
              <a:solidFill>
                <a:srgbClr val="000000"/>
              </a:solidFill>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Write a loop that...</a:t>
            </a:r>
            <a:endParaRPr b="0" lang="en-US" sz="2800" spc="-1" strike="noStrike">
              <a:solidFill>
                <a:srgbClr val="000000"/>
              </a:solidFill>
              <a:latin typeface="Arial"/>
            </a:endParaRPr>
          </a:p>
        </p:txBody>
      </p:sp>
      <p:sp>
        <p:nvSpPr>
          <p:cNvPr id="217"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Given a number n, prints n!.</a:t>
            </a:r>
            <a:endParaRPr b="0" lang="en-US" sz="1800" spc="-1" strike="noStrike">
              <a:solidFill>
                <a:srgbClr val="000000"/>
              </a:solidFill>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factorial solution in python</a:t>
            </a:r>
            <a:endParaRPr b="0" lang="en-US" sz="2800" spc="-1" strike="noStrike">
              <a:solidFill>
                <a:srgbClr val="000000"/>
              </a:solidFill>
              <a:latin typeface="Arial"/>
            </a:endParaRPr>
          </a:p>
        </p:txBody>
      </p:sp>
      <p:sp>
        <p:nvSpPr>
          <p:cNvPr id="21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000000"/>
                </a:solidFill>
                <a:latin typeface="Courier New"/>
                <a:ea typeface="Courier New"/>
              </a:rPr>
              <a:t>n = </a:t>
            </a:r>
            <a:r>
              <a:rPr b="0" lang="en-US" sz="1800" spc="-1" strike="noStrike">
                <a:solidFill>
                  <a:srgbClr val="000080"/>
                </a:solidFill>
                <a:latin typeface="Courier New"/>
                <a:ea typeface="Courier New"/>
              </a:rPr>
              <a:t>int</a:t>
            </a:r>
            <a:r>
              <a:rPr b="0" lang="en-US" sz="1800" spc="-1" strike="noStrike">
                <a:solidFill>
                  <a:srgbClr val="000000"/>
                </a:solidFill>
                <a:latin typeface="Courier New"/>
                <a:ea typeface="Courier New"/>
              </a:rPr>
              <a:t>(</a:t>
            </a:r>
            <a:r>
              <a:rPr b="0" lang="en-US" sz="1800" spc="-1" strike="noStrike">
                <a:solidFill>
                  <a:srgbClr val="000080"/>
                </a:solidFill>
                <a:latin typeface="Courier New"/>
                <a:ea typeface="Courier New"/>
              </a:rPr>
              <a:t>input</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'Enter a number n '</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count = n-</a:t>
            </a:r>
            <a:r>
              <a:rPr b="0" lang="en-US" sz="1800" spc="-1" strike="noStrike">
                <a:solidFill>
                  <a:srgbClr val="0000ff"/>
                </a:solidFill>
                <a:latin typeface="Courier New"/>
                <a:ea typeface="Courier New"/>
              </a:rPr>
              <a:t>1</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000080"/>
                </a:solidFill>
                <a:latin typeface="Courier New"/>
                <a:ea typeface="Courier New"/>
              </a:rPr>
              <a:t>while </a:t>
            </a:r>
            <a:r>
              <a:rPr b="0" lang="en-US" sz="1800" spc="-1" strike="noStrike">
                <a:solidFill>
                  <a:srgbClr val="000000"/>
                </a:solidFill>
                <a:latin typeface="Courier New"/>
                <a:ea typeface="Courier New"/>
              </a:rPr>
              <a:t>count &gt;= </a:t>
            </a:r>
            <a:r>
              <a:rPr b="0" lang="en-US" sz="1800" spc="-1" strike="noStrike">
                <a:solidFill>
                  <a:srgbClr val="0000ff"/>
                </a:solidFill>
                <a:latin typeface="Courier New"/>
                <a:ea typeface="Courier New"/>
              </a:rPr>
              <a:t>1</a:t>
            </a:r>
            <a:r>
              <a:rPr b="0" lang="en-US" sz="1800" spc="-1" strike="noStrike">
                <a:solidFill>
                  <a:srgbClr val="000000"/>
                </a:solidFill>
                <a:latin typeface="Courier New"/>
                <a:ea typeface="Courier New"/>
              </a:rPr>
              <a: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n *= count</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count -= </a:t>
            </a:r>
            <a:r>
              <a:rPr b="0" lang="en-US" sz="1800" spc="-1" strike="noStrike">
                <a:solidFill>
                  <a:srgbClr val="0000ff"/>
                </a:solidFill>
                <a:latin typeface="Courier New"/>
                <a:ea typeface="Courier New"/>
              </a:rPr>
              <a:t>1</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000080"/>
                </a:solidFill>
                <a:latin typeface="Courier New"/>
                <a:ea typeface="Courier New"/>
              </a:rPr>
              <a:t>print</a:t>
            </a:r>
            <a:r>
              <a:rPr b="0" lang="en-US" sz="1800" spc="-1" strike="noStrike">
                <a:solidFill>
                  <a:srgbClr val="000000"/>
                </a:solidFill>
                <a:latin typeface="Courier New"/>
                <a:ea typeface="Courier New"/>
              </a:rPr>
              <a:t>(</a:t>
            </a:r>
            <a:r>
              <a:rPr b="1" lang="en-US" sz="1800" spc="-1" strike="noStrike">
                <a:solidFill>
                  <a:srgbClr val="008080"/>
                </a:solidFill>
                <a:latin typeface="Courier New"/>
                <a:ea typeface="Courier New"/>
              </a:rPr>
              <a:t>'n ='</a:t>
            </a:r>
            <a:r>
              <a:rPr b="0" lang="en-US" sz="1800" spc="-1" strike="noStrike">
                <a:solidFill>
                  <a:srgbClr val="000000"/>
                </a:solidFill>
                <a:latin typeface="Courier New"/>
                <a:ea typeface="Courier New"/>
              </a:rPr>
              <a:t>, n)</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or truth table </a:t>
            </a:r>
            <a:endParaRPr b="0" lang="en-US" sz="2800" spc="-1" strike="noStrike">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graphicFrame>
        <p:nvGraphicFramePr>
          <p:cNvPr id="93" name="Table 3"/>
          <p:cNvGraphicFramePr/>
          <p:nvPr/>
        </p:nvGraphicFramePr>
        <p:xfrm>
          <a:off x="726840" y="1460160"/>
          <a:ext cx="7689960" cy="2680560"/>
        </p:xfrm>
        <a:graphic>
          <a:graphicData uri="http://schemas.openxmlformats.org/drawingml/2006/table">
            <a:tbl>
              <a:tblPr/>
              <a:tblGrid>
                <a:gridCol w="2563200"/>
                <a:gridCol w="2563200"/>
                <a:gridCol w="2563560"/>
              </a:tblGrid>
              <a:tr h="536040">
                <a:tc>
                  <a:txBody>
                    <a:bodyPr lIns="91080" rIns="91080" tIns="91080" bIns="91080"/>
                    <a:p>
                      <a:pPr>
                        <a:lnSpc>
                          <a:spcPct val="100000"/>
                        </a:lnSpc>
                      </a:pPr>
                      <a:r>
                        <a:rPr b="0" lang="en-US" sz="1400" spc="-1" strike="noStrike">
                          <a:solidFill>
                            <a:srgbClr val="000000"/>
                          </a:solidFill>
                          <a:latin typeface="Arial"/>
                          <a:ea typeface="Arial"/>
                        </a:rPr>
                        <a: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A or 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604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6040">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604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6400">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Simple statistics </a:t>
            </a:r>
            <a:endParaRPr b="0" lang="en-US" sz="2800" spc="-1" strike="noStrike">
              <a:solidFill>
                <a:srgbClr val="000000"/>
              </a:solidFill>
              <a:latin typeface="Arial"/>
            </a:endParaRPr>
          </a:p>
        </p:txBody>
      </p:sp>
      <p:sp>
        <p:nvSpPr>
          <p:cNvPr id="22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Write a program that allows the user to enter text an unlimited number of time. Once the user exits the program the following should be printed:</a:t>
            </a:r>
            <a:endParaRPr b="0" lang="en-US"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US" sz="1800" spc="-1" strike="noStrike">
                <a:solidFill>
                  <a:srgbClr val="595959"/>
                </a:solidFill>
                <a:latin typeface="Arial"/>
                <a:ea typeface="Arial"/>
              </a:rPr>
              <a:t>summation</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count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average </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7120" y="62280"/>
            <a:ext cx="8657640" cy="54252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Python stats program</a:t>
            </a:r>
            <a:endParaRPr b="0" lang="en-US" sz="2800" spc="-1" strike="noStrike">
              <a:solidFill>
                <a:srgbClr val="000000"/>
              </a:solidFill>
              <a:latin typeface="Arial"/>
            </a:endParaRPr>
          </a:p>
        </p:txBody>
      </p:sp>
      <p:sp>
        <p:nvSpPr>
          <p:cNvPr id="223" name="TextShape 2"/>
          <p:cNvSpPr txBox="1"/>
          <p:nvPr/>
        </p:nvSpPr>
        <p:spPr>
          <a:xfrm>
            <a:off x="186840" y="654840"/>
            <a:ext cx="8892000" cy="4433400"/>
          </a:xfrm>
          <a:prstGeom prst="rect">
            <a:avLst/>
          </a:prstGeom>
          <a:noFill/>
          <a:ln>
            <a:noFill/>
          </a:ln>
        </p:spPr>
        <p:txBody>
          <a:bodyPr tIns="91440" bIns="91440"/>
          <a:p>
            <a:pPr>
              <a:lnSpc>
                <a:spcPct val="115000"/>
              </a:lnSpc>
            </a:pPr>
            <a:r>
              <a:rPr b="0" lang="en-US" sz="1000" spc="-1" strike="noStrike">
                <a:solidFill>
                  <a:srgbClr val="000000"/>
                </a:solidFill>
                <a:latin typeface="Courier New"/>
                <a:ea typeface="Courier New"/>
              </a:rPr>
              <a:t>summation, n = </a:t>
            </a:r>
            <a:r>
              <a:rPr b="0" lang="en-US" sz="1000" spc="-1" strike="noStrike">
                <a:solidFill>
                  <a:srgbClr val="0000ff"/>
                </a:solidFill>
                <a:latin typeface="Courier New"/>
                <a:ea typeface="Courier New"/>
              </a:rPr>
              <a:t>0</a:t>
            </a:r>
            <a:r>
              <a:rPr b="0" lang="en-US" sz="1000" spc="-1" strike="noStrike">
                <a:solidFill>
                  <a:srgbClr val="000000"/>
                </a:solidFill>
                <a:latin typeface="Courier New"/>
                <a:ea typeface="Courier New"/>
              </a:rPr>
              <a:t>, </a:t>
            </a:r>
            <a:r>
              <a:rPr b="0" lang="en-US" sz="1000" spc="-1" strike="noStrike">
                <a:solidFill>
                  <a:srgbClr val="0000ff"/>
                </a:solidFill>
                <a:latin typeface="Courier New"/>
                <a:ea typeface="Courier New"/>
              </a:rPr>
              <a:t>0</a:t>
            </a:r>
            <a:endParaRPr b="0" lang="en-US" sz="1000" spc="-1" strike="noStrike">
              <a:solidFill>
                <a:srgbClr val="000000"/>
              </a:solidFill>
              <a:latin typeface="Arial"/>
            </a:endParaRPr>
          </a:p>
          <a:p>
            <a:pPr>
              <a:lnSpc>
                <a:spcPct val="115000"/>
              </a:lnSpc>
              <a:spcBef>
                <a:spcPts val="1599"/>
              </a:spcBef>
            </a:pPr>
            <a:r>
              <a:rPr b="1" lang="en-US" sz="1000" spc="-1" strike="noStrike">
                <a:solidFill>
                  <a:srgbClr val="000080"/>
                </a:solidFill>
                <a:latin typeface="Courier New"/>
                <a:ea typeface="Courier New"/>
              </a:rPr>
              <a:t>try</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1" lang="en-US" sz="1000" spc="-1" strike="noStrike">
                <a:solidFill>
                  <a:srgbClr val="000080"/>
                </a:solidFill>
                <a:latin typeface="Courier New"/>
                <a:ea typeface="Courier New"/>
              </a:rPr>
              <a:t>while True</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00"/>
                </a:solidFill>
                <a:latin typeface="Courier New"/>
                <a:ea typeface="Courier New"/>
              </a:rPr>
              <a:t>list_of_numbers = </a:t>
            </a:r>
            <a:r>
              <a:rPr b="0" lang="en-US" sz="1000" spc="-1" strike="noStrike">
                <a:solidFill>
                  <a:srgbClr val="000080"/>
                </a:solidFill>
                <a:latin typeface="Courier New"/>
                <a:ea typeface="Courier New"/>
              </a:rPr>
              <a:t>float</a:t>
            </a:r>
            <a:r>
              <a:rPr b="0" lang="en-US" sz="1000" spc="-1" strike="noStrike">
                <a:solidFill>
                  <a:srgbClr val="000000"/>
                </a:solidFill>
                <a:latin typeface="Courier New"/>
                <a:ea typeface="Courier New"/>
              </a:rPr>
              <a:t>(</a:t>
            </a:r>
            <a:r>
              <a:rPr b="0" lang="en-US" sz="1000" spc="-1" strike="noStrike">
                <a:solidFill>
                  <a:srgbClr val="000080"/>
                </a:solidFill>
                <a:latin typeface="Courier New"/>
                <a:ea typeface="Courier New"/>
              </a:rPr>
              <a:t>input</a:t>
            </a:r>
            <a:r>
              <a:rPr b="0" lang="en-US" sz="1000" spc="-1" strike="noStrike">
                <a:solidFill>
                  <a:srgbClr val="000000"/>
                </a:solidFill>
                <a:latin typeface="Courier New"/>
                <a:ea typeface="Courier New"/>
              </a:rPr>
              <a:t>(</a:t>
            </a:r>
            <a:r>
              <a:rPr b="1" lang="en-US" sz="1000" spc="-1" strike="noStrike">
                <a:solidFill>
                  <a:srgbClr val="008080"/>
                </a:solidFill>
                <a:latin typeface="Courier New"/>
                <a:ea typeface="Courier New"/>
              </a:rPr>
              <a:t>'Enter numbers. Terminate by hitting Ctrl + C (keyboard interrupt): '</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00"/>
                </a:solidFill>
                <a:latin typeface="Courier New"/>
                <a:ea typeface="Courier New"/>
              </a:rPr>
              <a:t>summation += list_of_numbers</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00"/>
                </a:solidFill>
                <a:latin typeface="Courier New"/>
                <a:ea typeface="Courier New"/>
              </a:rPr>
              <a:t>n += </a:t>
            </a:r>
            <a:r>
              <a:rPr b="0" lang="en-US" sz="1000" spc="-1" strike="noStrike">
                <a:solidFill>
                  <a:srgbClr val="0000ff"/>
                </a:solidFill>
                <a:latin typeface="Courier New"/>
                <a:ea typeface="Courier New"/>
              </a:rPr>
              <a:t>1</a:t>
            </a:r>
            <a:endParaRPr b="0" lang="en-US" sz="1000" spc="-1" strike="noStrike">
              <a:solidFill>
                <a:srgbClr val="000000"/>
              </a:solidFill>
              <a:latin typeface="Arial"/>
            </a:endParaRPr>
          </a:p>
          <a:p>
            <a:pPr>
              <a:lnSpc>
                <a:spcPct val="115000"/>
              </a:lnSpc>
              <a:spcBef>
                <a:spcPts val="1599"/>
              </a:spcBef>
            </a:pPr>
            <a:r>
              <a:rPr b="1" lang="en-US" sz="1000" spc="-1" strike="noStrike">
                <a:solidFill>
                  <a:srgbClr val="000080"/>
                </a:solidFill>
                <a:latin typeface="Courier New"/>
                <a:ea typeface="Courier New"/>
              </a:rPr>
              <a:t>except </a:t>
            </a:r>
            <a:r>
              <a:rPr b="0" lang="en-US" sz="1000" spc="-1" strike="noStrike">
                <a:solidFill>
                  <a:srgbClr val="000080"/>
                </a:solidFill>
                <a:latin typeface="Courier New"/>
                <a:ea typeface="Courier New"/>
              </a:rPr>
              <a:t>KeyboardInterrupt</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8080"/>
                </a:solidFill>
                <a:latin typeface="Courier New"/>
                <a:ea typeface="Courier New"/>
              </a:rPr>
              <a:t>'Program existing...'</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8080"/>
                </a:solidFill>
                <a:latin typeface="Courier New"/>
                <a:ea typeface="Courier New"/>
              </a:rPr>
              <a:t>'-------------------'</a:t>
            </a:r>
            <a:r>
              <a:rPr b="0" lang="en-US" sz="1000" spc="-1" strike="noStrike">
                <a:solidFill>
                  <a:srgbClr val="000000"/>
                </a:solidFill>
                <a:latin typeface="Courier New"/>
                <a:ea typeface="Courier New"/>
              </a:rPr>
              <a:t>)</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Courier New"/>
                <a:ea typeface="Courier New"/>
              </a:rPr>
              <a:t>   </a:t>
            </a:r>
            <a:r>
              <a:rPr b="0" lang="en-US" sz="1000" spc="-1" strike="noStrike">
                <a:solidFill>
                  <a:srgbClr val="000080"/>
                </a:solidFill>
                <a:latin typeface="Courier New"/>
                <a:ea typeface="Courier New"/>
              </a:rPr>
              <a:t>print</a:t>
            </a:r>
            <a:r>
              <a:rPr b="0" lang="en-US" sz="1000" spc="-1" strike="noStrike">
                <a:solidFill>
                  <a:srgbClr val="000000"/>
                </a:solidFill>
                <a:latin typeface="Courier New"/>
                <a:ea typeface="Courier New"/>
              </a:rPr>
              <a:t>(</a:t>
            </a:r>
            <a:r>
              <a:rPr b="1" lang="en-US" sz="1000" spc="-1" strike="noStrike">
                <a:solidFill>
                  <a:srgbClr val="008080"/>
                </a:solidFill>
                <a:latin typeface="Courier New"/>
                <a:ea typeface="Courier New"/>
              </a:rPr>
              <a:t>'summation = '</a:t>
            </a:r>
            <a:r>
              <a:rPr b="0" lang="en-US" sz="1000" spc="-1" strike="noStrike">
                <a:solidFill>
                  <a:srgbClr val="000000"/>
                </a:solidFill>
                <a:latin typeface="Courier New"/>
                <a:ea typeface="Courier New"/>
              </a:rPr>
              <a:t>, summation)</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Arial"/>
                <a:ea typeface="Arial"/>
              </a:rPr>
              <a:t>   </a:t>
            </a:r>
            <a:r>
              <a:rPr b="0" lang="en-US" sz="1000" spc="-1" strike="noStrike">
                <a:solidFill>
                  <a:srgbClr val="000080"/>
                </a:solidFill>
                <a:latin typeface="Arial"/>
                <a:ea typeface="Arial"/>
              </a:rPr>
              <a:t>print</a:t>
            </a:r>
            <a:r>
              <a:rPr b="0" lang="en-US" sz="1000" spc="-1" strike="noStrike">
                <a:solidFill>
                  <a:srgbClr val="000000"/>
                </a:solidFill>
                <a:latin typeface="Arial"/>
                <a:ea typeface="Arial"/>
              </a:rPr>
              <a:t>(</a:t>
            </a:r>
            <a:r>
              <a:rPr b="1" lang="en-US" sz="1000" spc="-1" strike="noStrike">
                <a:solidFill>
                  <a:srgbClr val="008080"/>
                </a:solidFill>
                <a:latin typeface="Arial"/>
                <a:ea typeface="Arial"/>
              </a:rPr>
              <a:t>'count ='</a:t>
            </a:r>
            <a:r>
              <a:rPr b="0" lang="en-US" sz="1000" spc="-1" strike="noStrike">
                <a:solidFill>
                  <a:srgbClr val="000000"/>
                </a:solidFill>
                <a:latin typeface="Arial"/>
                <a:ea typeface="Arial"/>
              </a:rPr>
              <a:t>, n)</a:t>
            </a:r>
            <a:endParaRPr b="0" lang="en-US" sz="1000" spc="-1" strike="noStrike">
              <a:solidFill>
                <a:srgbClr val="000000"/>
              </a:solidFill>
              <a:latin typeface="Arial"/>
            </a:endParaRPr>
          </a:p>
          <a:p>
            <a:pPr>
              <a:lnSpc>
                <a:spcPct val="115000"/>
              </a:lnSpc>
              <a:spcBef>
                <a:spcPts val="1599"/>
              </a:spcBef>
            </a:pPr>
            <a:r>
              <a:rPr b="0" lang="en-US" sz="1000" spc="-1" strike="noStrike">
                <a:solidFill>
                  <a:srgbClr val="000000"/>
                </a:solidFill>
                <a:latin typeface="Arial"/>
                <a:ea typeface="Arial"/>
              </a:rPr>
              <a:t>   </a:t>
            </a:r>
            <a:r>
              <a:rPr b="0" lang="en-US" sz="1000" spc="-1" strike="noStrike">
                <a:solidFill>
                  <a:srgbClr val="000080"/>
                </a:solidFill>
                <a:latin typeface="Arial"/>
                <a:ea typeface="Arial"/>
              </a:rPr>
              <a:t>print</a:t>
            </a:r>
            <a:r>
              <a:rPr b="0" lang="en-US" sz="1000" spc="-1" strike="noStrike">
                <a:solidFill>
                  <a:srgbClr val="000000"/>
                </a:solidFill>
                <a:latin typeface="Arial"/>
                <a:ea typeface="Arial"/>
              </a:rPr>
              <a:t>(</a:t>
            </a:r>
            <a:r>
              <a:rPr b="1" lang="en-US" sz="1000" spc="-1" strike="noStrike">
                <a:solidFill>
                  <a:srgbClr val="008080"/>
                </a:solidFill>
                <a:latin typeface="Arial"/>
                <a:ea typeface="Arial"/>
              </a:rPr>
              <a:t>'average = '</a:t>
            </a:r>
            <a:r>
              <a:rPr b="0" lang="en-US" sz="1000" spc="-1" strike="noStrike">
                <a:solidFill>
                  <a:srgbClr val="000000"/>
                </a:solidFill>
                <a:latin typeface="Arial"/>
                <a:ea typeface="Arial"/>
              </a:rPr>
              <a:t>, summation / n)</a:t>
            </a:r>
            <a:endParaRPr b="0" lang="en-US" sz="1000" spc="-1" strike="noStrike">
              <a:solidFill>
                <a:srgbClr val="000000"/>
              </a:solidFill>
              <a:latin typeface="Arial"/>
            </a:endParaRPr>
          </a:p>
          <a:p>
            <a:pPr>
              <a:lnSpc>
                <a:spcPct val="115000"/>
              </a:lnSpc>
              <a:spcBef>
                <a:spcPts val="1599"/>
              </a:spcBef>
              <a:spcAft>
                <a:spcPts val="1599"/>
              </a:spcAft>
            </a:pPr>
            <a:endParaRPr b="0" lang="en-US" sz="10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 negation operator </a:t>
            </a:r>
            <a:endParaRPr b="0" lang="en-US" sz="2800" spc="-1" strike="noStrike">
              <a:solidFill>
                <a:srgbClr val="000000"/>
              </a:solid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graphicFrame>
        <p:nvGraphicFramePr>
          <p:cNvPr id="96" name="Table 3"/>
          <p:cNvGraphicFramePr/>
          <p:nvPr/>
        </p:nvGraphicFramePr>
        <p:xfrm>
          <a:off x="836280" y="1721520"/>
          <a:ext cx="7470720" cy="1913400"/>
        </p:xfrm>
        <a:graphic>
          <a:graphicData uri="http://schemas.openxmlformats.org/drawingml/2006/table">
            <a:tbl>
              <a:tblPr/>
              <a:tblGrid>
                <a:gridCol w="3735360"/>
                <a:gridCol w="3735360"/>
              </a:tblGrid>
              <a:tr h="637920">
                <a:tc>
                  <a:txBody>
                    <a:bodyPr lIns="91080" rIns="91080" tIns="91080" bIns="91080"/>
                    <a:p>
                      <a:pPr>
                        <a:lnSpc>
                          <a:spcPct val="100000"/>
                        </a:lnSpc>
                      </a:pPr>
                      <a:r>
                        <a:rPr b="0" lang="en-US" sz="2400" spc="-1" strike="noStrike">
                          <a:solidFill>
                            <a:srgbClr val="000000"/>
                          </a:solidFill>
                          <a:latin typeface="Arial"/>
                          <a:ea typeface="Arial"/>
                        </a:rPr>
                        <a:t>A</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2400" spc="-1" strike="noStrike">
                          <a:solidFill>
                            <a:srgbClr val="000000"/>
                          </a:solidFill>
                          <a:latin typeface="Arial"/>
                          <a:ea typeface="Arial"/>
                        </a:rPr>
                        <a:t>not A</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37920">
                <a:tc>
                  <a:txBody>
                    <a:bodyPr lIns="91080" rIns="91080" tIns="91080" bIns="91080"/>
                    <a:p>
                      <a:pPr>
                        <a:lnSpc>
                          <a:spcPct val="100000"/>
                        </a:lnSpc>
                      </a:pPr>
                      <a:r>
                        <a:rPr b="0" lang="en-US" sz="2400" spc="-1" strike="noStrike">
                          <a:solidFill>
                            <a:srgbClr val="000000"/>
                          </a:solidFill>
                          <a:latin typeface="Arial"/>
                          <a:ea typeface="Arial"/>
                        </a:rPr>
                        <a:t>0</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2400" spc="-1" strike="noStrike">
                          <a:solidFill>
                            <a:srgbClr val="000000"/>
                          </a:solidFill>
                          <a:latin typeface="Arial"/>
                          <a:ea typeface="Arial"/>
                        </a:rPr>
                        <a:t>1</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37920">
                <a:tc>
                  <a:txBody>
                    <a:bodyPr lIns="91080" rIns="91080" tIns="91080" bIns="91080"/>
                    <a:p>
                      <a:pPr>
                        <a:lnSpc>
                          <a:spcPct val="100000"/>
                        </a:lnSpc>
                      </a:pPr>
                      <a:r>
                        <a:rPr b="0" lang="en-US" sz="2400" spc="-1" strike="noStrike">
                          <a:solidFill>
                            <a:srgbClr val="000000"/>
                          </a:solidFill>
                          <a:latin typeface="Arial"/>
                          <a:ea typeface="Arial"/>
                        </a:rPr>
                        <a:t>1</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2400" spc="-1" strike="noStrike">
                          <a:solidFill>
                            <a:srgbClr val="000000"/>
                          </a:solidFill>
                          <a:latin typeface="Arial"/>
                          <a:ea typeface="Arial"/>
                        </a:rPr>
                        <a:t>0</a:t>
                      </a:r>
                      <a:endParaRPr b="0" lang="en-US"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There’s one more truth table which is xor</a:t>
            </a:r>
            <a:endParaRPr b="0" lang="en-US" sz="2800" spc="-1" strike="noStrike">
              <a:solidFill>
                <a:srgbClr val="000000"/>
              </a:solidFill>
              <a:latin typeface="Arial"/>
            </a:endParaRPr>
          </a:p>
        </p:txBody>
      </p:sp>
      <p:sp>
        <p:nvSpPr>
          <p:cNvPr id="98"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This is not as frequently used as the other two operators. It’s called xor or exclusive or. It’s typically used in adder circuits when you want to develop circuits which adds two or more numbers. </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