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EBA1D02-9D96-4FC3-BD58-16C1CA9F897B}" type="slidenum">
              <a:rPr b="0" lang="en-U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6CD08579-997A-4AF0-A93E-CEA420602A4E}" type="slidenum">
              <a:rPr b="0" lang="en-US" sz="1000" spc="-1" strike="noStrike">
                <a:solidFill>
                  <a:srgbClr val="595959"/>
                </a:solidFill>
                <a:latin typeface="Arial"/>
                <a:ea typeface="Arial"/>
              </a:rPr>
              <a:t>1</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hyperlink" Target="https://github.com/purcellconsult/Master-Python-3-Course-/blob/master/1_numbers_in_python.py" TargetMode="External"/><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github.com/purcellconsult/Master-Python-3-Course-/blob/master/1_numbers_in_python.py" TargetMode="External"/><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US" sz="5200" spc="-1" strike="noStrike">
                <a:solidFill>
                  <a:srgbClr val="000000"/>
                </a:solidFill>
                <a:latin typeface="Arial"/>
                <a:ea typeface="Arial"/>
              </a:rPr>
              <a:t>Numbers in Python</a:t>
            </a:r>
            <a:endParaRPr b="0" lang="en-US" sz="5200" spc="-1" strike="noStrike">
              <a:solidFill>
                <a:srgbClr val="000000"/>
              </a:solidFill>
              <a:latin typeface="Arial"/>
            </a:endParaRPr>
          </a:p>
        </p:txBody>
      </p:sp>
      <p:sp>
        <p:nvSpPr>
          <p:cNvPr id="79" name="TextShape 2"/>
          <p:cNvSpPr txBox="1"/>
          <p:nvPr/>
        </p:nvSpPr>
        <p:spPr>
          <a:xfrm>
            <a:off x="311760" y="2834280"/>
            <a:ext cx="8685720" cy="1107360"/>
          </a:xfrm>
          <a:prstGeom prst="rect">
            <a:avLst/>
          </a:prstGeom>
          <a:noFill/>
          <a:ln>
            <a:noFill/>
          </a:ln>
        </p:spPr>
        <p:txBody>
          <a:bodyPr tIns="91440" bIns="91440"/>
          <a:p>
            <a:pPr algn="ctr">
              <a:lnSpc>
                <a:spcPct val="100000"/>
              </a:lnSpc>
            </a:pPr>
            <a:r>
              <a:rPr b="0" lang="en-US" sz="2800" spc="-1" strike="noStrike">
                <a:solidFill>
                  <a:srgbClr val="595959"/>
                </a:solidFill>
                <a:latin typeface="Arial"/>
                <a:ea typeface="Arial"/>
              </a:rPr>
              <a:t>By Doug Purcell</a:t>
            </a:r>
            <a:endParaRPr b="0" lang="en-US" sz="2800" spc="-1" strike="noStrike">
              <a:latin typeface="Arial"/>
            </a:endParaRPr>
          </a:p>
          <a:p>
            <a:pPr algn="ctr">
              <a:lnSpc>
                <a:spcPct val="100000"/>
              </a:lnSpc>
            </a:pPr>
            <a:r>
              <a:rPr b="0" lang="en-US" sz="2800" spc="-1" strike="noStrike">
                <a:solidFill>
                  <a:srgbClr val="595959"/>
                </a:solidFill>
                <a:latin typeface="Arial"/>
                <a:ea typeface="Arial"/>
              </a:rPr>
              <a:t>http://www.purcellconsult.com</a:t>
            </a:r>
            <a:endParaRPr b="0" lang="en-US"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Which numbers are int and float?</a:t>
            </a:r>
            <a:endParaRPr b="0" lang="en-US" sz="2800" spc="-1" strike="noStrike">
              <a:solidFill>
                <a:srgbClr val="000000"/>
              </a:solidFill>
              <a:latin typeface="Arial"/>
            </a:endParaRPr>
          </a:p>
        </p:txBody>
      </p:sp>
      <p:sp>
        <p:nvSpPr>
          <p:cNvPr id="97" name="TextShape 2"/>
          <p:cNvSpPr txBox="1"/>
          <p:nvPr/>
        </p:nvSpPr>
        <p:spPr>
          <a:xfrm>
            <a:off x="311760" y="1152360"/>
            <a:ext cx="8685720" cy="3884760"/>
          </a:xfrm>
          <a:prstGeom prst="rect">
            <a:avLst/>
          </a:prstGeom>
          <a:noFill/>
          <a:ln>
            <a:noFill/>
          </a:ln>
        </p:spPr>
        <p:txBody>
          <a:bodyPr tIns="91440" bIns="91440"/>
          <a:p>
            <a:pPr>
              <a:lnSpc>
                <a:spcPct val="142000"/>
              </a:lnSpc>
            </a:pPr>
            <a:r>
              <a:rPr b="0" lang="en-US" sz="1100" spc="-1" strike="noStrike">
                <a:solidFill>
                  <a:srgbClr val="24292e"/>
                </a:solidFill>
                <a:latin typeface="Courier New"/>
                <a:ea typeface="Courier New"/>
              </a:rPr>
              <a:t>&gt;&gt;&gt; a1 = 5</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&gt;&gt;&gt; print(type(a))</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&lt;class 'float'&gt;</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&gt;&gt;&gt; # euler's number</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 b1 = 2.7182818284590452353602874713527</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&gt;&gt;&gt; print(type(b1))</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&lt;class 'float'&gt;</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&gt;&gt;&gt; </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&gt;&gt;&gt; </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&gt;&gt;&gt; # 7.718281828459045</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 c1 = a1 + b1</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&gt;&gt;&gt; print(c1)</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7.718281828459045</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&gt;&gt;&gt; # 7.Truncates the mantissa</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 print(int(c1))</a:t>
            </a:r>
            <a:endParaRPr b="0" lang="en-US" sz="1100" spc="-1" strike="noStrike">
              <a:solidFill>
                <a:srgbClr val="000000"/>
              </a:solidFill>
              <a:latin typeface="Arial"/>
            </a:endParaRPr>
          </a:p>
          <a:p>
            <a:pPr>
              <a:lnSpc>
                <a:spcPct val="142000"/>
              </a:lnSpc>
            </a:pPr>
            <a:r>
              <a:rPr b="0" lang="en-US" sz="1100" spc="-1" strike="noStrike">
                <a:solidFill>
                  <a:srgbClr val="24292e"/>
                </a:solidFill>
                <a:latin typeface="Courier New"/>
                <a:ea typeface="Courier New"/>
              </a:rPr>
              <a:t>7</a:t>
            </a:r>
            <a:endParaRPr b="0" lang="en-US" sz="1100" spc="-1" strike="noStrike">
              <a:solidFill>
                <a:srgbClr val="000000"/>
              </a:solidFill>
              <a:latin typeface="Arial"/>
            </a:endParaRPr>
          </a:p>
          <a:p>
            <a:pPr>
              <a:lnSpc>
                <a:spcPct val="142000"/>
              </a:lnSpc>
            </a:pPr>
            <a:endParaRPr b="0" lang="en-US" sz="1100" spc="-1" strike="noStrike">
              <a:solidFill>
                <a:srgbClr val="000000"/>
              </a:solidFill>
              <a:latin typeface="Arial"/>
            </a:endParaRPr>
          </a:p>
          <a:p>
            <a:pPr>
              <a:lnSpc>
                <a:spcPct val="142000"/>
              </a:lnSpc>
            </a:pPr>
            <a:endParaRPr b="0" lang="en-US" sz="1100" spc="-1" strike="noStrike">
              <a:solidFill>
                <a:srgbClr val="000000"/>
              </a:solidFill>
              <a:latin typeface="Arial"/>
            </a:endParaRPr>
          </a:p>
          <a:p>
            <a:pPr>
              <a:lnSpc>
                <a:spcPct val="115000"/>
              </a:lnSpc>
              <a:spcAft>
                <a:spcPts val="1599"/>
              </a:spcAft>
            </a:pPr>
            <a:endParaRPr b="0" lang="en-US" sz="1100" spc="-1" strike="noStrike">
              <a:solidFill>
                <a:srgbClr val="000000"/>
              </a:solid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How to read in text in python</a:t>
            </a:r>
            <a:endParaRPr b="0" lang="en-US" sz="2800" spc="-1" strike="noStrike">
              <a:solidFill>
                <a:srgbClr val="000000"/>
              </a:solidFill>
              <a:latin typeface="Arial"/>
            </a:endParaRPr>
          </a:p>
        </p:txBody>
      </p:sp>
      <p:sp>
        <p:nvSpPr>
          <p:cNvPr id="99"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There’s a built in function, or code that’s already been written by expert programmers to help ramp up our coding productivity. That function is: input()</a:t>
            </a:r>
            <a:endParaRPr b="0" lang="en-US" sz="18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Reading in text with input() example</a:t>
            </a:r>
            <a:endParaRPr b="0" lang="en-US" sz="2800" spc="-1" strike="noStrike">
              <a:solidFill>
                <a:srgbClr val="000000"/>
              </a:solidFill>
              <a:latin typeface="Arial"/>
            </a:endParaRPr>
          </a:p>
        </p:txBody>
      </p:sp>
      <p:sp>
        <p:nvSpPr>
          <p:cNvPr id="101"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2400" spc="-1" strike="noStrike">
                <a:solidFill>
                  <a:srgbClr val="000000"/>
                </a:solidFill>
                <a:latin typeface="Arial"/>
                <a:ea typeface="Arial"/>
              </a:rPr>
              <a:t>your_message = </a:t>
            </a:r>
            <a:r>
              <a:rPr b="0" lang="en-US" sz="2400" spc="-1" strike="noStrike">
                <a:solidFill>
                  <a:srgbClr val="000080"/>
                </a:solidFill>
                <a:latin typeface="Arial"/>
                <a:ea typeface="Arial"/>
              </a:rPr>
              <a:t>input</a:t>
            </a:r>
            <a:r>
              <a:rPr b="0" lang="en-US" sz="2400" spc="-1" strike="noStrike">
                <a:solidFill>
                  <a:srgbClr val="000000"/>
                </a:solidFill>
                <a:latin typeface="Arial"/>
                <a:ea typeface="Arial"/>
              </a:rPr>
              <a:t>(</a:t>
            </a:r>
            <a:r>
              <a:rPr b="1" lang="en-US" sz="2400" spc="-1" strike="noStrike">
                <a:solidFill>
                  <a:srgbClr val="008080"/>
                </a:solidFill>
                <a:latin typeface="Arial"/>
                <a:ea typeface="Arial"/>
              </a:rPr>
              <a:t>'What</a:t>
            </a:r>
            <a:r>
              <a:rPr b="1" lang="en-US" sz="2400" spc="-1" strike="noStrike">
                <a:solidFill>
                  <a:srgbClr val="000080"/>
                </a:solidFill>
                <a:latin typeface="Arial"/>
                <a:ea typeface="Arial"/>
              </a:rPr>
              <a:t>\'</a:t>
            </a:r>
            <a:r>
              <a:rPr b="1" lang="en-US" sz="2400" spc="-1" strike="noStrike">
                <a:solidFill>
                  <a:srgbClr val="008080"/>
                </a:solidFill>
                <a:latin typeface="Arial"/>
                <a:ea typeface="Arial"/>
              </a:rPr>
              <a:t>s your message? '</a:t>
            </a:r>
            <a:r>
              <a:rPr b="0" lang="en-US" sz="2400" spc="-1" strike="noStrike">
                <a:solidFill>
                  <a:srgbClr val="000000"/>
                </a:solidFill>
                <a:latin typeface="Arial"/>
                <a:ea typeface="Arial"/>
              </a:rPr>
              <a:t>)</a:t>
            </a:r>
            <a:endParaRPr b="0" lang="en-US" sz="2400" spc="-1" strike="noStrike">
              <a:solidFill>
                <a:srgbClr val="000000"/>
              </a:solidFill>
              <a:latin typeface="Arial"/>
            </a:endParaRPr>
          </a:p>
          <a:p>
            <a:pPr>
              <a:lnSpc>
                <a:spcPct val="115000"/>
              </a:lnSpc>
              <a:spcBef>
                <a:spcPts val="1599"/>
              </a:spcBef>
            </a:pPr>
            <a:r>
              <a:rPr b="0" lang="en-US" sz="2400" spc="-1" strike="noStrike">
                <a:solidFill>
                  <a:srgbClr val="000080"/>
                </a:solidFill>
                <a:latin typeface="Arial"/>
                <a:ea typeface="Arial"/>
              </a:rPr>
              <a:t>print</a:t>
            </a:r>
            <a:r>
              <a:rPr b="0" lang="en-US" sz="2400" spc="-1" strike="noStrike">
                <a:solidFill>
                  <a:srgbClr val="000000"/>
                </a:solidFill>
                <a:latin typeface="Arial"/>
                <a:ea typeface="Arial"/>
              </a:rPr>
              <a:t>(</a:t>
            </a:r>
            <a:r>
              <a:rPr b="1" lang="en-US" sz="2400" spc="-1" strike="noStrike">
                <a:solidFill>
                  <a:srgbClr val="008080"/>
                </a:solidFill>
                <a:latin typeface="Arial"/>
                <a:ea typeface="Arial"/>
              </a:rPr>
              <a:t>'The message is: '</a:t>
            </a:r>
            <a:r>
              <a:rPr b="0" lang="en-US" sz="2400" spc="-1" strike="noStrike">
                <a:solidFill>
                  <a:srgbClr val="000000"/>
                </a:solidFill>
                <a:latin typeface="Arial"/>
                <a:ea typeface="Arial"/>
              </a:rPr>
              <a:t>, your_message)</a:t>
            </a:r>
            <a:endParaRPr b="0" lang="en-US" sz="2400" spc="-1" strike="noStrike">
              <a:solidFill>
                <a:srgbClr val="000000"/>
              </a:solidFill>
              <a:latin typeface="Arial"/>
            </a:endParaRPr>
          </a:p>
          <a:p>
            <a:pPr>
              <a:lnSpc>
                <a:spcPct val="115000"/>
              </a:lnSpc>
              <a:spcBef>
                <a:spcPts val="1599"/>
              </a:spcBef>
            </a:pPr>
            <a:endParaRPr b="0" lang="en-US" sz="2400" spc="-1" strike="noStrike">
              <a:solidFill>
                <a:srgbClr val="000000"/>
              </a:solidFill>
              <a:latin typeface="Arial"/>
            </a:endParaRPr>
          </a:p>
          <a:p>
            <a:pPr>
              <a:lnSpc>
                <a:spcPct val="115000"/>
              </a:lnSpc>
              <a:spcBef>
                <a:spcPts val="1599"/>
              </a:spcBef>
              <a:spcAft>
                <a:spcPts val="1599"/>
              </a:spcAft>
            </a:pPr>
            <a:endParaRPr b="0" lang="en-US" sz="24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Reading in numbers</a:t>
            </a:r>
            <a:endParaRPr b="0" lang="en-US" sz="2800" spc="-1" strike="noStrike">
              <a:solidFill>
                <a:srgbClr val="000000"/>
              </a:solidFill>
              <a:latin typeface="Arial"/>
            </a:endParaRPr>
          </a:p>
        </p:txBody>
      </p:sp>
      <p:sp>
        <p:nvSpPr>
          <p:cNvPr id="103"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To do this you need to use two built in functions. Pass the input() function to the int() function:</a:t>
            </a:r>
            <a:endParaRPr b="0" lang="en-US" sz="1800" spc="-1" strike="noStrike">
              <a:solidFill>
                <a:srgbClr val="000000"/>
              </a:solidFill>
              <a:latin typeface="Arial"/>
            </a:endParaRPr>
          </a:p>
          <a:p>
            <a:pPr marL="457200">
              <a:lnSpc>
                <a:spcPct val="115000"/>
              </a:lnSpc>
              <a:spcBef>
                <a:spcPts val="1599"/>
              </a:spcBef>
            </a:pP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Reading in numbers example in python</a:t>
            </a:r>
            <a:endParaRPr b="0" lang="en-US" sz="2800" spc="-1" strike="noStrike">
              <a:solidFill>
                <a:srgbClr val="000000"/>
              </a:solidFill>
              <a:latin typeface="Arial"/>
            </a:endParaRPr>
          </a:p>
        </p:txBody>
      </p:sp>
      <p:sp>
        <p:nvSpPr>
          <p:cNvPr id="105"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2400" spc="-1" strike="noStrike">
                <a:solidFill>
                  <a:srgbClr val="000000"/>
                </a:solidFill>
                <a:latin typeface="Courier New"/>
                <a:ea typeface="Courier New"/>
              </a:rPr>
              <a:t>your_int = </a:t>
            </a:r>
            <a:r>
              <a:rPr b="0" lang="en-US" sz="2400" spc="-1" strike="noStrike">
                <a:solidFill>
                  <a:srgbClr val="000080"/>
                </a:solidFill>
                <a:latin typeface="Courier New"/>
                <a:ea typeface="Courier New"/>
              </a:rPr>
              <a:t>int</a:t>
            </a:r>
            <a:r>
              <a:rPr b="0" lang="en-US" sz="2400" spc="-1" strike="noStrike">
                <a:solidFill>
                  <a:srgbClr val="000000"/>
                </a:solidFill>
                <a:latin typeface="Courier New"/>
                <a:ea typeface="Courier New"/>
              </a:rPr>
              <a:t>(</a:t>
            </a:r>
            <a:r>
              <a:rPr b="0" lang="en-US" sz="2400" spc="-1" strike="noStrike">
                <a:solidFill>
                  <a:srgbClr val="000080"/>
                </a:solidFill>
                <a:latin typeface="Courier New"/>
                <a:ea typeface="Courier New"/>
              </a:rPr>
              <a:t>input</a:t>
            </a:r>
            <a:r>
              <a:rPr b="0" lang="en-US" sz="2400" spc="-1" strike="noStrike">
                <a:solidFill>
                  <a:srgbClr val="000000"/>
                </a:solidFill>
                <a:latin typeface="Courier New"/>
                <a:ea typeface="Courier New"/>
              </a:rPr>
              <a:t>(</a:t>
            </a:r>
            <a:r>
              <a:rPr b="1" lang="en-US" sz="2400" spc="-1" strike="noStrike">
                <a:solidFill>
                  <a:srgbClr val="008080"/>
                </a:solidFill>
                <a:latin typeface="Courier New"/>
                <a:ea typeface="Courier New"/>
              </a:rPr>
              <a:t>'Enter any number '</a:t>
            </a:r>
            <a:r>
              <a:rPr b="0" lang="en-US" sz="2400" spc="-1" strike="noStrike">
                <a:solidFill>
                  <a:srgbClr val="000000"/>
                </a:solidFill>
                <a:latin typeface="Courier New"/>
                <a:ea typeface="Courier New"/>
              </a:rPr>
              <a:t>))</a:t>
            </a:r>
            <a:endParaRPr b="0" lang="en-US" sz="2400" spc="-1" strike="noStrike">
              <a:solidFill>
                <a:srgbClr val="000000"/>
              </a:solidFill>
              <a:latin typeface="Arial"/>
            </a:endParaRPr>
          </a:p>
          <a:p>
            <a:pPr>
              <a:lnSpc>
                <a:spcPct val="115000"/>
              </a:lnSpc>
              <a:spcBef>
                <a:spcPts val="1599"/>
              </a:spcBef>
            </a:pPr>
            <a:r>
              <a:rPr b="0" lang="en-US" sz="2400" spc="-1" strike="noStrike">
                <a:solidFill>
                  <a:srgbClr val="000080"/>
                </a:solidFill>
                <a:latin typeface="Courier New"/>
                <a:ea typeface="Courier New"/>
              </a:rPr>
              <a:t>print</a:t>
            </a:r>
            <a:r>
              <a:rPr b="0" lang="en-US" sz="2400" spc="-1" strike="noStrike">
                <a:solidFill>
                  <a:srgbClr val="000000"/>
                </a:solidFill>
                <a:latin typeface="Courier New"/>
                <a:ea typeface="Courier New"/>
              </a:rPr>
              <a:t>(</a:t>
            </a:r>
            <a:r>
              <a:rPr b="1" lang="en-US" sz="2400" spc="-1" strike="noStrike">
                <a:solidFill>
                  <a:srgbClr val="008080"/>
                </a:solidFill>
                <a:latin typeface="Courier New"/>
                <a:ea typeface="Courier New"/>
              </a:rPr>
              <a:t>'Your number is: '</a:t>
            </a:r>
            <a:r>
              <a:rPr b="0" lang="en-US" sz="2400" spc="-1" strike="noStrike">
                <a:solidFill>
                  <a:srgbClr val="000000"/>
                </a:solidFill>
                <a:latin typeface="Courier New"/>
                <a:ea typeface="Courier New"/>
              </a:rPr>
              <a:t>, your_int)</a:t>
            </a:r>
            <a:endParaRPr b="0" lang="en-US" sz="2400" spc="-1" strike="noStrike">
              <a:solidFill>
                <a:srgbClr val="000000"/>
              </a:solidFill>
              <a:latin typeface="Arial"/>
            </a:endParaRPr>
          </a:p>
          <a:p>
            <a:pPr>
              <a:lnSpc>
                <a:spcPct val="115000"/>
              </a:lnSpc>
              <a:spcBef>
                <a:spcPts val="1599"/>
              </a:spcBef>
              <a:spcAft>
                <a:spcPts val="1599"/>
              </a:spcAft>
            </a:pPr>
            <a:endParaRPr b="0" lang="en-US" sz="2400" spc="-1" strike="noStrike">
              <a:solidFill>
                <a:srgbClr val="000000"/>
              </a:solid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Importing modules </a:t>
            </a:r>
            <a:endParaRPr b="0" lang="en-US" sz="2800" spc="-1" strike="noStrike">
              <a:solidFill>
                <a:srgbClr val="000000"/>
              </a:solidFill>
              <a:latin typeface="Arial"/>
            </a:endParaRPr>
          </a:p>
        </p:txBody>
      </p:sp>
      <p:sp>
        <p:nvSpPr>
          <p:cNvPr id="107" name="TextShape 2"/>
          <p:cNvSpPr txBox="1"/>
          <p:nvPr/>
        </p:nvSpPr>
        <p:spPr>
          <a:xfrm>
            <a:off x="311760" y="1152360"/>
            <a:ext cx="8520120" cy="3416040"/>
          </a:xfrm>
          <a:prstGeom prst="rect">
            <a:avLst/>
          </a:prstGeom>
          <a:noFill/>
          <a:ln>
            <a:noFill/>
          </a:ln>
        </p:spPr>
        <p:txBody>
          <a:bodyPr tIns="91440" bIns="91440"/>
          <a:p>
            <a:pPr marL="457200" indent="-380520">
              <a:lnSpc>
                <a:spcPct val="115000"/>
              </a:lnSpc>
              <a:buClr>
                <a:srgbClr val="595959"/>
              </a:buClr>
              <a:buFont typeface="Arial"/>
              <a:buChar char="●"/>
            </a:pPr>
            <a:r>
              <a:rPr b="0" lang="en-US" sz="2400" spc="-1" strike="noStrike">
                <a:solidFill>
                  <a:srgbClr val="595959"/>
                </a:solidFill>
                <a:latin typeface="Arial"/>
                <a:ea typeface="Arial"/>
              </a:rPr>
              <a:t>A module is a python file that contains code that we can reuse in our programs. </a:t>
            </a:r>
            <a:endParaRPr b="0" lang="en-US" sz="2400" spc="-1" strike="noStrike">
              <a:solidFill>
                <a:srgbClr val="000000"/>
              </a:solidFill>
              <a:latin typeface="Arial"/>
            </a:endParaRPr>
          </a:p>
          <a:p>
            <a:pPr marL="457200" indent="-380520">
              <a:lnSpc>
                <a:spcPct val="115000"/>
              </a:lnSpc>
              <a:buClr>
                <a:srgbClr val="595959"/>
              </a:buClr>
              <a:buFont typeface="Arial"/>
              <a:buChar char="●"/>
            </a:pPr>
            <a:r>
              <a:rPr b="0" lang="en-US" sz="2400" spc="-1" strike="noStrike">
                <a:solidFill>
                  <a:srgbClr val="595959"/>
                </a:solidFill>
                <a:latin typeface="Arial"/>
                <a:ea typeface="Arial"/>
              </a:rPr>
              <a:t>There’s a suite of modules available for us that we can make use of!</a:t>
            </a:r>
            <a:endParaRPr b="0" lang="en-US" sz="2400" spc="-1" strike="noStrike">
              <a:solidFill>
                <a:srgbClr val="000000"/>
              </a:solidFill>
              <a:latin typeface="Arial"/>
            </a:endParaRPr>
          </a:p>
          <a:p>
            <a:pPr marL="457200" indent="-380520">
              <a:lnSpc>
                <a:spcPct val="115000"/>
              </a:lnSpc>
              <a:buClr>
                <a:srgbClr val="595959"/>
              </a:buClr>
              <a:buFont typeface="Arial"/>
              <a:buChar char="●"/>
            </a:pPr>
            <a:r>
              <a:rPr b="0" lang="en-US" sz="2400" spc="-1" strike="noStrike">
                <a:solidFill>
                  <a:srgbClr val="595959"/>
                </a:solidFill>
                <a:latin typeface="Arial"/>
                <a:ea typeface="Arial"/>
              </a:rPr>
              <a:t>Use the import statement to import modules in python.</a:t>
            </a:r>
            <a:endParaRPr b="0" lang="en-US" sz="2400" spc="-1" strike="noStrike">
              <a:solidFill>
                <a:srgbClr val="000000"/>
              </a:solid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import statement</a:t>
            </a:r>
            <a:endParaRPr b="0" lang="en-US" sz="2800" spc="-1" strike="noStrike">
              <a:solidFill>
                <a:srgbClr val="000000"/>
              </a:solidFill>
              <a:latin typeface="Arial"/>
            </a:endParaRPr>
          </a:p>
        </p:txBody>
      </p:sp>
      <p:sp>
        <p:nvSpPr>
          <p:cNvPr id="109"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Courier New"/>
                <a:ea typeface="Courier New"/>
              </a:rPr>
              <a:t>import math</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Courier New"/>
                <a:ea typeface="Courier New"/>
              </a:rPr>
              <a:t>import os</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Courier New"/>
                <a:ea typeface="Courier New"/>
              </a:rPr>
              <a:t>from sys import gettrace</a:t>
            </a:r>
            <a:r>
              <a:rPr b="0"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lang="en-US" sz="1500" spc="-1" strike="noStrike">
                <a:solidFill>
                  <a:srgbClr val="595959"/>
                </a:solidFill>
                <a:latin typeface="Arial"/>
                <a:ea typeface="Arial"/>
              </a:rPr>
              <a:t># imports select elements from the module</a:t>
            </a:r>
            <a:endParaRPr b="0" lang="en-US" sz="1500" spc="-1" strike="noStrike">
              <a:solidFill>
                <a:srgbClr val="000000"/>
              </a:solidFill>
              <a:latin typeface="Arial"/>
            </a:endParaRPr>
          </a:p>
          <a:p>
            <a:pPr>
              <a:lnSpc>
                <a:spcPct val="115000"/>
              </a:lnSpc>
              <a:spcBef>
                <a:spcPts val="1599"/>
              </a:spcBef>
              <a:spcAft>
                <a:spcPts val="1599"/>
              </a:spcAft>
            </a:pPr>
            <a:r>
              <a:rPr b="0" lang="en-US" sz="1800" spc="-1" strike="noStrike">
                <a:solidFill>
                  <a:srgbClr val="595959"/>
                </a:solidFill>
                <a:latin typeface="Courier New"/>
                <a:ea typeface="Courier New"/>
              </a:rPr>
              <a:t>from email import *</a:t>
            </a:r>
            <a:r>
              <a:rPr b="0"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lang="en-US" sz="1800" spc="-1" strike="noStrike">
                <a:solidFill>
                  <a:srgbClr val="595959"/>
                </a:solidFill>
                <a:latin typeface="Arial"/>
                <a:ea typeface="Arial"/>
              </a:rPr>
              <a:t>	</a:t>
            </a:r>
            <a:r>
              <a:rPr b="0" lang="en-US" sz="1500" spc="-1" strike="noStrike">
                <a:solidFill>
                  <a:srgbClr val="595959"/>
                </a:solidFill>
                <a:latin typeface="Arial"/>
                <a:ea typeface="Arial"/>
              </a:rPr>
              <a:t># imports everything in that module</a:t>
            </a:r>
            <a:r>
              <a:rPr b="0" lang="en-US" sz="1800" spc="-1" strike="noStrike">
                <a:solidFill>
                  <a:srgbClr val="595959"/>
                </a:solidFill>
                <a:latin typeface="Arial"/>
                <a:ea typeface="Arial"/>
              </a:rPr>
              <a:t> </a:t>
            </a:r>
            <a:endParaRPr b="0" lang="en-US" sz="1800" spc="-1" strike="noStrike">
              <a:solidFill>
                <a:srgbClr val="000000"/>
              </a:solid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84840" y="167040"/>
            <a:ext cx="8447040" cy="70308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Example of the math module </a:t>
            </a:r>
            <a:endParaRPr b="0" lang="en-US" sz="2800" spc="-1" strike="noStrike">
              <a:solidFill>
                <a:srgbClr val="000000"/>
              </a:solidFill>
              <a:latin typeface="Arial"/>
            </a:endParaRPr>
          </a:p>
        </p:txBody>
      </p:sp>
      <p:sp>
        <p:nvSpPr>
          <p:cNvPr id="111" name="TextShape 2"/>
          <p:cNvSpPr txBox="1"/>
          <p:nvPr/>
        </p:nvSpPr>
        <p:spPr>
          <a:xfrm>
            <a:off x="199080" y="936720"/>
            <a:ext cx="8878320" cy="3914640"/>
          </a:xfrm>
          <a:prstGeom prst="rect">
            <a:avLst/>
          </a:prstGeom>
          <a:noFill/>
          <a:ln>
            <a:noFill/>
          </a:ln>
        </p:spPr>
        <p:txBody>
          <a:bodyPr tIns="91440" bIns="91440"/>
          <a:p>
            <a:pPr>
              <a:lnSpc>
                <a:spcPct val="115000"/>
              </a:lnSpc>
            </a:pPr>
            <a:r>
              <a:rPr b="1" lang="en-US" sz="1100" spc="-1" strike="noStrike">
                <a:solidFill>
                  <a:srgbClr val="000080"/>
                </a:solidFill>
                <a:latin typeface="Courier New"/>
                <a:ea typeface="Courier New"/>
              </a:rPr>
              <a:t>import </a:t>
            </a:r>
            <a:r>
              <a:rPr b="0" lang="en-US" sz="1100" spc="-1" strike="noStrike">
                <a:solidFill>
                  <a:srgbClr val="000000"/>
                </a:solidFill>
                <a:latin typeface="Courier New"/>
                <a:ea typeface="Courier New"/>
              </a:rPr>
              <a:t>math</a:t>
            </a:r>
            <a:endParaRPr b="0" lang="en-US" sz="1100" spc="-1" strike="noStrike">
              <a:solidFill>
                <a:srgbClr val="000000"/>
              </a:solidFill>
              <a:latin typeface="Arial"/>
            </a:endParaRPr>
          </a:p>
          <a:p>
            <a:pPr>
              <a:lnSpc>
                <a:spcPct val="115000"/>
              </a:lnSpc>
              <a:spcBef>
                <a:spcPts val="1599"/>
              </a:spcBef>
            </a:pPr>
            <a:r>
              <a:rPr b="1" lang="en-US" sz="1100" spc="-1" strike="noStrike">
                <a:solidFill>
                  <a:srgbClr val="000080"/>
                </a:solidFill>
                <a:latin typeface="Courier New"/>
                <a:ea typeface="Courier New"/>
              </a:rPr>
              <a:t>from </a:t>
            </a:r>
            <a:r>
              <a:rPr b="0" lang="en-US" sz="1100" spc="-1" strike="noStrike">
                <a:solidFill>
                  <a:srgbClr val="000000"/>
                </a:solidFill>
                <a:latin typeface="Courier New"/>
                <a:ea typeface="Courier New"/>
              </a:rPr>
              <a:t>math </a:t>
            </a:r>
            <a:r>
              <a:rPr b="1" lang="en-US" sz="1100" spc="-1" strike="noStrike">
                <a:solidFill>
                  <a:srgbClr val="000080"/>
                </a:solidFill>
                <a:latin typeface="Courier New"/>
                <a:ea typeface="Courier New"/>
              </a:rPr>
              <a:t>import </a:t>
            </a:r>
            <a:r>
              <a:rPr b="0" lang="en-US" sz="1100" spc="-1" strike="noStrike">
                <a:solidFill>
                  <a:srgbClr val="000000"/>
                </a:solidFill>
                <a:latin typeface="Courier New"/>
                <a:ea typeface="Courier New"/>
              </a:rPr>
              <a:t>degrees</a:t>
            </a:r>
            <a:endParaRPr b="0" lang="en-US" sz="1100" spc="-1" strike="noStrike">
              <a:solidFill>
                <a:srgbClr val="000000"/>
              </a:solidFill>
              <a:latin typeface="Arial"/>
            </a:endParaRPr>
          </a:p>
          <a:p>
            <a:pPr>
              <a:lnSpc>
                <a:spcPct val="115000"/>
              </a:lnSpc>
              <a:spcBef>
                <a:spcPts val="1599"/>
              </a:spcBef>
            </a:pPr>
            <a:r>
              <a:rPr b="0" lang="en-US" sz="1100" spc="-1" strike="noStrike">
                <a:solidFill>
                  <a:srgbClr val="000080"/>
                </a:solidFill>
                <a:latin typeface="Courier New"/>
                <a:ea typeface="Courier New"/>
              </a:rPr>
              <a:t>print</a:t>
            </a:r>
            <a:r>
              <a:rPr b="0" lang="en-US" sz="1100" spc="-1" strike="noStrike">
                <a:solidFill>
                  <a:srgbClr val="000000"/>
                </a:solidFill>
                <a:latin typeface="Courier New"/>
                <a:ea typeface="Courier New"/>
              </a:rPr>
              <a:t>(math.sin(</a:t>
            </a:r>
            <a:r>
              <a:rPr b="0" lang="en-US" sz="1100" spc="-1" strike="noStrike">
                <a:solidFill>
                  <a:srgbClr val="0000ff"/>
                </a:solidFill>
                <a:latin typeface="Courier New"/>
                <a:ea typeface="Courier New"/>
              </a:rPr>
              <a:t>90</a:t>
            </a:r>
            <a:r>
              <a:rPr b="0" lang="en-US" sz="1100" spc="-1" strike="noStrike">
                <a:solidFill>
                  <a:srgbClr val="000000"/>
                </a:solidFill>
                <a:latin typeface="Courier New"/>
                <a:ea typeface="Courier New"/>
              </a:rPr>
              <a:t>))</a:t>
            </a:r>
            <a:endParaRPr b="0" lang="en-US" sz="1100" spc="-1" strike="noStrike">
              <a:solidFill>
                <a:srgbClr val="000000"/>
              </a:solidFill>
              <a:latin typeface="Arial"/>
            </a:endParaRPr>
          </a:p>
          <a:p>
            <a:pPr>
              <a:lnSpc>
                <a:spcPct val="115000"/>
              </a:lnSpc>
              <a:spcBef>
                <a:spcPts val="1599"/>
              </a:spcBef>
            </a:pPr>
            <a:r>
              <a:rPr b="0" lang="en-US" sz="1100" spc="-1" strike="noStrike">
                <a:solidFill>
                  <a:srgbClr val="000080"/>
                </a:solidFill>
                <a:latin typeface="Courier New"/>
                <a:ea typeface="Courier New"/>
              </a:rPr>
              <a:t>print</a:t>
            </a:r>
            <a:r>
              <a:rPr b="0" lang="en-US" sz="1100" spc="-1" strike="noStrike">
                <a:solidFill>
                  <a:srgbClr val="000000"/>
                </a:solidFill>
                <a:latin typeface="Courier New"/>
                <a:ea typeface="Courier New"/>
              </a:rPr>
              <a:t>(math.cos(</a:t>
            </a:r>
            <a:r>
              <a:rPr b="0" lang="en-US" sz="1100" spc="-1" strike="noStrike">
                <a:solidFill>
                  <a:srgbClr val="0000ff"/>
                </a:solidFill>
                <a:latin typeface="Courier New"/>
                <a:ea typeface="Courier New"/>
              </a:rPr>
              <a:t>180</a:t>
            </a:r>
            <a:r>
              <a:rPr b="0" lang="en-US" sz="1100" spc="-1" strike="noStrike">
                <a:solidFill>
                  <a:srgbClr val="000000"/>
                </a:solidFill>
                <a:latin typeface="Courier New"/>
                <a:ea typeface="Courier New"/>
              </a:rPr>
              <a:t>))</a:t>
            </a:r>
            <a:endParaRPr b="0" lang="en-US" sz="1100" spc="-1" strike="noStrike">
              <a:solidFill>
                <a:srgbClr val="000000"/>
              </a:solidFill>
              <a:latin typeface="Arial"/>
            </a:endParaRPr>
          </a:p>
          <a:p>
            <a:pPr>
              <a:lnSpc>
                <a:spcPct val="115000"/>
              </a:lnSpc>
              <a:spcBef>
                <a:spcPts val="1599"/>
              </a:spcBef>
            </a:pPr>
            <a:r>
              <a:rPr b="0" lang="en-US" sz="1100" spc="-1" strike="noStrike">
                <a:solidFill>
                  <a:srgbClr val="000080"/>
                </a:solidFill>
                <a:latin typeface="Courier New"/>
                <a:ea typeface="Courier New"/>
              </a:rPr>
              <a:t>print</a:t>
            </a:r>
            <a:r>
              <a:rPr b="0" lang="en-US" sz="1100" spc="-1" strike="noStrike">
                <a:solidFill>
                  <a:srgbClr val="000000"/>
                </a:solidFill>
                <a:latin typeface="Courier New"/>
                <a:ea typeface="Courier New"/>
              </a:rPr>
              <a:t>(math.tan(</a:t>
            </a:r>
            <a:r>
              <a:rPr b="0" lang="en-US" sz="1100" spc="-1" strike="noStrike">
                <a:solidFill>
                  <a:srgbClr val="0000ff"/>
                </a:solidFill>
                <a:latin typeface="Courier New"/>
                <a:ea typeface="Courier New"/>
              </a:rPr>
              <a:t>45</a:t>
            </a:r>
            <a:r>
              <a:rPr b="0" lang="en-US" sz="1100" spc="-1" strike="noStrike">
                <a:solidFill>
                  <a:srgbClr val="000000"/>
                </a:solidFill>
                <a:latin typeface="Courier New"/>
                <a:ea typeface="Courier New"/>
              </a:rPr>
              <a:t>))</a:t>
            </a:r>
            <a:endParaRPr b="0" lang="en-US" sz="1100" spc="-1" strike="noStrike">
              <a:solidFill>
                <a:srgbClr val="000000"/>
              </a:solidFill>
              <a:latin typeface="Arial"/>
            </a:endParaRPr>
          </a:p>
          <a:p>
            <a:pPr>
              <a:lnSpc>
                <a:spcPct val="115000"/>
              </a:lnSpc>
              <a:spcBef>
                <a:spcPts val="1599"/>
              </a:spcBef>
            </a:pPr>
            <a:r>
              <a:rPr b="0" lang="en-US" sz="1100" spc="-1" strike="noStrike">
                <a:solidFill>
                  <a:srgbClr val="000080"/>
                </a:solidFill>
                <a:latin typeface="Courier New"/>
                <a:ea typeface="Courier New"/>
              </a:rPr>
              <a:t>print</a:t>
            </a:r>
            <a:r>
              <a:rPr b="0" lang="en-US" sz="1100" spc="-1" strike="noStrike">
                <a:solidFill>
                  <a:srgbClr val="000000"/>
                </a:solidFill>
                <a:latin typeface="Courier New"/>
                <a:ea typeface="Courier New"/>
              </a:rPr>
              <a:t>(degrees(math.pi/</a:t>
            </a:r>
            <a:r>
              <a:rPr b="0" lang="en-US" sz="1100" spc="-1" strike="noStrike">
                <a:solidFill>
                  <a:srgbClr val="0000ff"/>
                </a:solidFill>
                <a:latin typeface="Courier New"/>
                <a:ea typeface="Courier New"/>
              </a:rPr>
              <a:t>2</a:t>
            </a:r>
            <a:r>
              <a:rPr b="0" lang="en-US" sz="1100" spc="-1" strike="noStrike">
                <a:solidFill>
                  <a:srgbClr val="000000"/>
                </a:solidFill>
                <a:latin typeface="Courier New"/>
                <a:ea typeface="Courier New"/>
              </a:rPr>
              <a:t>))</a:t>
            </a:r>
            <a:endParaRPr b="0" lang="en-US" sz="1100" spc="-1" strike="noStrike">
              <a:solidFill>
                <a:srgbClr val="000000"/>
              </a:solidFill>
              <a:latin typeface="Arial"/>
            </a:endParaRPr>
          </a:p>
          <a:p>
            <a:pPr>
              <a:lnSpc>
                <a:spcPct val="115000"/>
              </a:lnSpc>
              <a:spcBef>
                <a:spcPts val="1599"/>
              </a:spcBef>
            </a:pPr>
            <a:r>
              <a:rPr b="0" lang="en-US" sz="1100" spc="-1" strike="noStrike">
                <a:solidFill>
                  <a:srgbClr val="000080"/>
                </a:solidFill>
                <a:latin typeface="Courier New"/>
                <a:ea typeface="Courier New"/>
              </a:rPr>
              <a:t>print</a:t>
            </a:r>
            <a:r>
              <a:rPr b="0" lang="en-US" sz="1100" spc="-1" strike="noStrike">
                <a:solidFill>
                  <a:srgbClr val="000000"/>
                </a:solidFill>
                <a:latin typeface="Courier New"/>
                <a:ea typeface="Courier New"/>
              </a:rPr>
              <a:t>(math.pi)</a:t>
            </a:r>
            <a:endParaRPr b="0" lang="en-US" sz="1100" spc="-1" strike="noStrike">
              <a:solidFill>
                <a:srgbClr val="000000"/>
              </a:solidFill>
              <a:latin typeface="Arial"/>
            </a:endParaRPr>
          </a:p>
          <a:p>
            <a:pPr>
              <a:lnSpc>
                <a:spcPct val="115000"/>
              </a:lnSpc>
              <a:spcBef>
                <a:spcPts val="1599"/>
              </a:spcBef>
            </a:pPr>
            <a:r>
              <a:rPr b="0" lang="en-US" sz="1100" spc="-1" strike="noStrike">
                <a:solidFill>
                  <a:srgbClr val="000080"/>
                </a:solidFill>
                <a:latin typeface="Courier New"/>
                <a:ea typeface="Courier New"/>
              </a:rPr>
              <a:t>print</a:t>
            </a:r>
            <a:r>
              <a:rPr b="0" lang="en-US" sz="1100" spc="-1" strike="noStrike">
                <a:solidFill>
                  <a:srgbClr val="000000"/>
                </a:solidFill>
                <a:latin typeface="Courier New"/>
                <a:ea typeface="Courier New"/>
              </a:rPr>
              <a:t>(math.factorial(</a:t>
            </a:r>
            <a:r>
              <a:rPr b="0" lang="en-US" sz="1100" spc="-1" strike="noStrike">
                <a:solidFill>
                  <a:srgbClr val="0000ff"/>
                </a:solidFill>
                <a:latin typeface="Courier New"/>
                <a:ea typeface="Courier New"/>
              </a:rPr>
              <a:t>4</a:t>
            </a:r>
            <a:r>
              <a:rPr b="0" lang="en-US" sz="1100" spc="-1" strike="noStrike">
                <a:solidFill>
                  <a:srgbClr val="000000"/>
                </a:solidFill>
                <a:latin typeface="Courier New"/>
                <a:ea typeface="Courier New"/>
              </a:rPr>
              <a:t>))</a:t>
            </a:r>
            <a:endParaRPr b="0" lang="en-US" sz="1100" spc="-1" strike="noStrike">
              <a:solidFill>
                <a:srgbClr val="000000"/>
              </a:solidFill>
              <a:latin typeface="Arial"/>
            </a:endParaRPr>
          </a:p>
          <a:p>
            <a:pPr>
              <a:lnSpc>
                <a:spcPct val="115000"/>
              </a:lnSpc>
              <a:spcBef>
                <a:spcPts val="1599"/>
              </a:spcBef>
            </a:pPr>
            <a:r>
              <a:rPr b="0" lang="en-US" sz="1100" spc="-1" strike="noStrike">
                <a:solidFill>
                  <a:srgbClr val="000080"/>
                </a:solidFill>
                <a:latin typeface="Courier New"/>
                <a:ea typeface="Courier New"/>
              </a:rPr>
              <a:t>print</a:t>
            </a:r>
            <a:r>
              <a:rPr b="0" lang="en-US" sz="1100" spc="-1" strike="noStrike">
                <a:solidFill>
                  <a:srgbClr val="000000"/>
                </a:solidFill>
                <a:latin typeface="Courier New"/>
                <a:ea typeface="Courier New"/>
              </a:rPr>
              <a:t>(math.gcd(</a:t>
            </a:r>
            <a:r>
              <a:rPr b="0" lang="en-US" sz="1100" spc="-1" strike="noStrike">
                <a:solidFill>
                  <a:srgbClr val="0000ff"/>
                </a:solidFill>
                <a:latin typeface="Courier New"/>
                <a:ea typeface="Courier New"/>
              </a:rPr>
              <a:t>75</a:t>
            </a:r>
            <a:r>
              <a:rPr b="0" lang="en-US" sz="1100" spc="-1" strike="noStrike">
                <a:solidFill>
                  <a:srgbClr val="000000"/>
                </a:solidFill>
                <a:latin typeface="Courier New"/>
                <a:ea typeface="Courier New"/>
              </a:rPr>
              <a:t>, </a:t>
            </a:r>
            <a:r>
              <a:rPr b="0" lang="en-US" sz="1100" spc="-1" strike="noStrike">
                <a:solidFill>
                  <a:srgbClr val="0000ff"/>
                </a:solidFill>
                <a:latin typeface="Courier New"/>
                <a:ea typeface="Courier New"/>
              </a:rPr>
              <a:t>1000</a:t>
            </a:r>
            <a:r>
              <a:rPr b="0" lang="en-US" sz="1100" spc="-1" strike="noStrike">
                <a:solidFill>
                  <a:srgbClr val="000000"/>
                </a:solidFill>
                <a:latin typeface="Courier New"/>
                <a:ea typeface="Courier New"/>
              </a:rPr>
              <a:t>))</a:t>
            </a:r>
            <a:endParaRPr b="0" lang="en-US" sz="1100" spc="-1" strike="noStrike">
              <a:solidFill>
                <a:srgbClr val="000000"/>
              </a:solidFill>
              <a:latin typeface="Arial"/>
            </a:endParaRPr>
          </a:p>
          <a:p>
            <a:pPr>
              <a:lnSpc>
                <a:spcPct val="115000"/>
              </a:lnSpc>
              <a:spcBef>
                <a:spcPts val="1599"/>
              </a:spcBef>
              <a:spcAft>
                <a:spcPts val="1599"/>
              </a:spcAft>
            </a:pPr>
            <a:r>
              <a:rPr b="0" lang="en-US" sz="1100" spc="-1" strike="noStrike">
                <a:solidFill>
                  <a:srgbClr val="000080"/>
                </a:solidFill>
                <a:latin typeface="Courier New"/>
                <a:ea typeface="Courier New"/>
              </a:rPr>
              <a:t>print</a:t>
            </a:r>
            <a:r>
              <a:rPr b="0" lang="en-US" sz="1100" spc="-1" strike="noStrike">
                <a:solidFill>
                  <a:srgbClr val="000000"/>
                </a:solidFill>
                <a:latin typeface="Courier New"/>
                <a:ea typeface="Courier New"/>
              </a:rPr>
              <a:t>(math.isclose(</a:t>
            </a:r>
            <a:r>
              <a:rPr b="0" lang="en-US" sz="1100" spc="-1" strike="noStrike">
                <a:solidFill>
                  <a:srgbClr val="0000ff"/>
                </a:solidFill>
                <a:latin typeface="Courier New"/>
                <a:ea typeface="Courier New"/>
              </a:rPr>
              <a:t>10</a:t>
            </a:r>
            <a:r>
              <a:rPr b="0" lang="en-US" sz="1100" spc="-1" strike="noStrike">
                <a:solidFill>
                  <a:srgbClr val="000000"/>
                </a:solidFill>
                <a:latin typeface="Courier New"/>
                <a:ea typeface="Courier New"/>
              </a:rPr>
              <a:t>, </a:t>
            </a:r>
            <a:r>
              <a:rPr b="0" lang="en-US" sz="1100" spc="-1" strike="noStrike">
                <a:solidFill>
                  <a:srgbClr val="0000ff"/>
                </a:solidFill>
                <a:latin typeface="Courier New"/>
                <a:ea typeface="Courier New"/>
              </a:rPr>
              <a:t>10.00000000000000000000000000000001</a:t>
            </a:r>
            <a:r>
              <a:rPr b="0" lang="en-US" sz="1100" spc="-1" strike="noStrike">
                <a:solidFill>
                  <a:srgbClr val="000000"/>
                </a:solidFill>
                <a:latin typeface="Courier New"/>
                <a:ea typeface="Courier New"/>
              </a:rPr>
              <a:t>))</a:t>
            </a:r>
            <a:endParaRPr b="0" lang="en-US" sz="1100" spc="-1" strike="noStrike">
              <a:solidFill>
                <a:srgbClr val="000000"/>
              </a:solid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Microprogramming session</a:t>
            </a:r>
            <a:endParaRPr b="0" lang="en-US" sz="2800" spc="-1" strike="noStrike">
              <a:solidFill>
                <a:srgbClr val="000000"/>
              </a:solidFill>
              <a:latin typeface="Arial"/>
            </a:endParaRPr>
          </a:p>
        </p:txBody>
      </p:sp>
      <p:sp>
        <p:nvSpPr>
          <p:cNvPr id="113"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Let’s built some small python programs to tie in everything that we learned thus far. </a:t>
            </a:r>
            <a:endParaRPr b="0" lang="en-US" sz="1800" spc="-1" strike="noStrike">
              <a:solidFill>
                <a:srgbClr val="000000"/>
              </a:solid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Change calculator</a:t>
            </a:r>
            <a:endParaRPr b="0" lang="en-US" sz="2800" spc="-1" strike="noStrike">
              <a:solidFill>
                <a:srgbClr val="000000"/>
              </a:solidFill>
              <a:latin typeface="Arial"/>
            </a:endParaRPr>
          </a:p>
        </p:txBody>
      </p:sp>
      <p:sp>
        <p:nvSpPr>
          <p:cNvPr id="115"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Let’s say that you go into a grocery store and buy three items: milk, loaf of bread, and ham. Write a program that prompts the user for money and then returns the appropiate change. Enter in only $10, $20, or $50 bills...</a:t>
            </a:r>
            <a:endParaRPr b="0" lang="en-US" sz="18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Quick Overview </a:t>
            </a:r>
            <a:endParaRPr b="0" lang="en-US" sz="2800" spc="-1" strike="noStrike">
              <a:solidFill>
                <a:srgbClr val="000000"/>
              </a:solid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p>
            <a:pPr marL="457200" indent="-342720">
              <a:lnSpc>
                <a:spcPct val="115000"/>
              </a:lnSpc>
              <a:buClr>
                <a:srgbClr val="595959"/>
              </a:buClr>
              <a:buFont typeface="Arial"/>
              <a:buChar char="●"/>
            </a:pPr>
            <a:r>
              <a:rPr b="0" lang="en-US" sz="1800" spc="-1" strike="noStrike">
                <a:solidFill>
                  <a:srgbClr val="595959"/>
                </a:solidFill>
                <a:latin typeface="Arial"/>
                <a:ea typeface="Arial"/>
              </a:rPr>
              <a:t>We all have experience with numbers. It doesn’t matter if you’re a middle schooler or a phD in mathematics!</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Since numbers are a common ground with humanity, we’re start learning python by re-discovering the wonderful world of numbers.</a:t>
            </a:r>
            <a:endParaRPr b="0" lang="en-US" sz="1800" spc="-1" strike="noStrike">
              <a:solidFill>
                <a:srgbClr val="000000"/>
              </a:solidFill>
              <a:latin typeface="Arial"/>
            </a:endParaRPr>
          </a:p>
          <a:p>
            <a:pPr marL="457200" indent="-342720">
              <a:lnSpc>
                <a:spcPct val="115000"/>
              </a:lnSpc>
              <a:buClr>
                <a:srgbClr val="595959"/>
              </a:buClr>
              <a:buFont typeface="Arial"/>
              <a:buChar char="●"/>
            </a:pPr>
            <a:r>
              <a:rPr b="0" lang="en-US" sz="1800" spc="-1" strike="noStrike">
                <a:solidFill>
                  <a:srgbClr val="595959"/>
                </a:solidFill>
                <a:latin typeface="Arial"/>
                <a:ea typeface="Arial"/>
              </a:rPr>
              <a:t>In this lesson we’ll learn about numbers in python. We’ll learn how to store them (variables), how to view them (print),  how to manipulate them using operators, some funky python operators, and how to enhance the standard math functionality with the math module. We’ll then wrap together everything we learned by doing some </a:t>
            </a:r>
            <a:r>
              <a:rPr b="0" i="1" lang="en-US" sz="1800" spc="-1" strike="noStrike">
                <a:solidFill>
                  <a:srgbClr val="595959"/>
                </a:solidFill>
                <a:latin typeface="Arial"/>
                <a:ea typeface="Arial"/>
              </a:rPr>
              <a:t>microprogramming sessions</a:t>
            </a:r>
            <a:r>
              <a:rPr b="0" lang="en-US" sz="1800" spc="-1" strike="noStrike">
                <a:solidFill>
                  <a:srgbClr val="595959"/>
                </a:solidFill>
                <a:latin typeface="Arial"/>
                <a:ea typeface="Arial"/>
              </a:rPr>
              <a:t>.</a:t>
            </a:r>
            <a:endParaRPr b="0" lang="en-US" sz="18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Change Calculator Python Code</a:t>
            </a:r>
            <a:endParaRPr b="0" lang="en-US" sz="2800" spc="-1" strike="noStrike">
              <a:solidFill>
                <a:srgbClr val="000000"/>
              </a:solidFill>
              <a:latin typeface="Arial"/>
            </a:endParaRPr>
          </a:p>
        </p:txBody>
      </p:sp>
      <p:sp>
        <p:nvSpPr>
          <p:cNvPr id="117" name="TextShape 2"/>
          <p:cNvSpPr txBox="1"/>
          <p:nvPr/>
        </p:nvSpPr>
        <p:spPr>
          <a:xfrm>
            <a:off x="311760" y="1152360"/>
            <a:ext cx="8632800" cy="3831480"/>
          </a:xfrm>
          <a:prstGeom prst="rect">
            <a:avLst/>
          </a:prstGeom>
          <a:noFill/>
          <a:ln>
            <a:noFill/>
          </a:ln>
        </p:spPr>
        <p:txBody>
          <a:bodyPr tIns="91440" bIns="91440"/>
          <a:p>
            <a:pPr>
              <a:lnSpc>
                <a:spcPct val="115000"/>
              </a:lnSpc>
            </a:pPr>
            <a:r>
              <a:rPr b="0" lang="en-US" sz="1200" spc="-1" strike="noStrike">
                <a:solidFill>
                  <a:srgbClr val="000000"/>
                </a:solidFill>
                <a:latin typeface="Courier New"/>
                <a:ea typeface="Courier New"/>
              </a:rPr>
              <a:t>milk = </a:t>
            </a:r>
            <a:r>
              <a:rPr b="0" lang="en-US" sz="1200" spc="-1" strike="noStrike">
                <a:solidFill>
                  <a:srgbClr val="0000ff"/>
                </a:solidFill>
                <a:latin typeface="Courier New"/>
                <a:ea typeface="Courier New"/>
              </a:rPr>
              <a:t>2.90</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loaf_of_bread = </a:t>
            </a:r>
            <a:r>
              <a:rPr b="0" lang="en-US" sz="1200" spc="-1" strike="noStrike">
                <a:solidFill>
                  <a:srgbClr val="0000ff"/>
                </a:solidFill>
                <a:latin typeface="Courier New"/>
                <a:ea typeface="Courier New"/>
              </a:rPr>
              <a:t>1.89</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pack_of_ham = </a:t>
            </a:r>
            <a:r>
              <a:rPr b="0" lang="en-US" sz="1200" spc="-1" strike="noStrike">
                <a:solidFill>
                  <a:srgbClr val="0000ff"/>
                </a:solidFill>
                <a:latin typeface="Courier New"/>
                <a:ea typeface="Courier New"/>
              </a:rPr>
              <a:t>4.99</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grocery_cost = milk + loaf_of_bread + pack_of_ham</a:t>
            </a:r>
            <a:endParaRPr b="0" lang="en-US" sz="1200" spc="-1" strike="noStrike">
              <a:solidFill>
                <a:srgbClr val="000000"/>
              </a:solidFill>
              <a:latin typeface="Arial"/>
            </a:endParaRPr>
          </a:p>
          <a:p>
            <a:pPr>
              <a:lnSpc>
                <a:spcPct val="115000"/>
              </a:lnSpc>
              <a:spcBef>
                <a:spcPts val="1599"/>
              </a:spcBef>
            </a:pPr>
            <a:r>
              <a:rPr b="0" lang="en-US" sz="1200" spc="-1" strike="noStrike">
                <a:solidFill>
                  <a:srgbClr val="000000"/>
                </a:solidFill>
                <a:latin typeface="Courier New"/>
                <a:ea typeface="Courier New"/>
              </a:rPr>
              <a:t>change = </a:t>
            </a:r>
            <a:r>
              <a:rPr b="0" lang="en-US" sz="1200" spc="-1" strike="noStrike">
                <a:solidFill>
                  <a:srgbClr val="000080"/>
                </a:solidFill>
                <a:latin typeface="Courier New"/>
                <a:ea typeface="Courier New"/>
              </a:rPr>
              <a:t>int</a:t>
            </a:r>
            <a:r>
              <a:rPr b="0" lang="en-US" sz="1200" spc="-1" strike="noStrike">
                <a:solidFill>
                  <a:srgbClr val="000000"/>
                </a:solidFill>
                <a:latin typeface="Courier New"/>
                <a:ea typeface="Courier New"/>
              </a:rPr>
              <a:t>(</a:t>
            </a:r>
            <a:r>
              <a:rPr b="0" lang="en-US" sz="1200" spc="-1" strike="noStrike">
                <a:solidFill>
                  <a:srgbClr val="000080"/>
                </a:solidFill>
                <a:latin typeface="Courier New"/>
                <a:ea typeface="Courier New"/>
              </a:rPr>
              <a:t>input</a:t>
            </a:r>
            <a:r>
              <a:rPr b="0" lang="en-US" sz="1200" spc="-1" strike="noStrike">
                <a:solidFill>
                  <a:srgbClr val="000000"/>
                </a:solidFill>
                <a:latin typeface="Courier New"/>
                <a:ea typeface="Courier New"/>
              </a:rPr>
              <a:t>(</a:t>
            </a:r>
            <a:r>
              <a:rPr b="1" lang="en-US" sz="1200" spc="-1" strike="noStrike">
                <a:solidFill>
                  <a:srgbClr val="008080"/>
                </a:solidFill>
                <a:latin typeface="Courier New"/>
                <a:ea typeface="Courier New"/>
              </a:rPr>
              <a:t>'Enter the amount of change you have in $10, $20, or '</a:t>
            </a:r>
            <a:endParaRPr b="0" lang="en-US" sz="1200" spc="-1" strike="noStrike">
              <a:solidFill>
                <a:srgbClr val="000000"/>
              </a:solidFill>
              <a:latin typeface="Arial"/>
            </a:endParaRPr>
          </a:p>
          <a:p>
            <a:pPr>
              <a:lnSpc>
                <a:spcPct val="115000"/>
              </a:lnSpc>
              <a:spcBef>
                <a:spcPts val="1599"/>
              </a:spcBef>
            </a:pPr>
            <a:r>
              <a:rPr b="1" lang="en-US" sz="1200" spc="-1" strike="noStrike">
                <a:solidFill>
                  <a:srgbClr val="008080"/>
                </a:solidFill>
                <a:latin typeface="Courier New"/>
                <a:ea typeface="Courier New"/>
              </a:rPr>
              <a:t>                  </a:t>
            </a:r>
            <a:r>
              <a:rPr b="1" lang="en-US" sz="1200" spc="-1" strike="noStrike">
                <a:solidFill>
                  <a:srgbClr val="008080"/>
                </a:solidFill>
                <a:latin typeface="Courier New"/>
                <a:ea typeface="Courier New"/>
              </a:rPr>
              <a:t>'$50 portions. '</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pPr>
            <a:endParaRPr b="0" lang="en-US" sz="1200" spc="-1" strike="noStrike">
              <a:solidFill>
                <a:srgbClr val="000000"/>
              </a:solidFill>
              <a:latin typeface="Arial"/>
            </a:endParaRPr>
          </a:p>
          <a:p>
            <a:pPr>
              <a:lnSpc>
                <a:spcPct val="115000"/>
              </a:lnSpc>
              <a:spcBef>
                <a:spcPts val="1599"/>
              </a:spcBef>
            </a:pPr>
            <a:r>
              <a:rPr b="0" lang="en-US" sz="1800" spc="-1" strike="noStrike">
                <a:solidFill>
                  <a:srgbClr val="000000"/>
                </a:solidFill>
                <a:latin typeface="Courier New"/>
                <a:ea typeface="Courier New"/>
              </a:rPr>
              <a:t>your_change = ??????????????</a:t>
            </a:r>
            <a:endParaRPr b="0" lang="en-US" sz="1800" spc="-1" strike="noStrike">
              <a:solidFill>
                <a:srgbClr val="000000"/>
              </a:solidFill>
              <a:latin typeface="Arial"/>
            </a:endParaRPr>
          </a:p>
          <a:p>
            <a:pPr>
              <a:lnSpc>
                <a:spcPct val="115000"/>
              </a:lnSpc>
              <a:spcBef>
                <a:spcPts val="1599"/>
              </a:spcBef>
            </a:pPr>
            <a:r>
              <a:rPr b="0" lang="en-US" sz="1200" spc="-1" strike="noStrike">
                <a:solidFill>
                  <a:srgbClr val="000080"/>
                </a:solidFill>
                <a:latin typeface="Courier New"/>
                <a:ea typeface="Courier New"/>
              </a:rPr>
              <a:t>print</a:t>
            </a:r>
            <a:r>
              <a:rPr b="0" lang="en-US" sz="1200" spc="-1" strike="noStrike">
                <a:solidFill>
                  <a:srgbClr val="000000"/>
                </a:solidFill>
                <a:latin typeface="Courier New"/>
                <a:ea typeface="Courier New"/>
              </a:rPr>
              <a:t>(</a:t>
            </a:r>
            <a:r>
              <a:rPr b="0" lang="en-US" sz="1200" spc="-1" strike="noStrike">
                <a:solidFill>
                  <a:srgbClr val="000080"/>
                </a:solidFill>
                <a:latin typeface="Courier New"/>
                <a:ea typeface="Courier New"/>
              </a:rPr>
              <a:t>round</a:t>
            </a:r>
            <a:r>
              <a:rPr b="0" lang="en-US" sz="1200" spc="-1" strike="noStrike">
                <a:solidFill>
                  <a:srgbClr val="000000"/>
                </a:solidFill>
                <a:latin typeface="Courier New"/>
                <a:ea typeface="Courier New"/>
              </a:rPr>
              <a:t>(your_change, </a:t>
            </a:r>
            <a:r>
              <a:rPr b="0" lang="en-US" sz="1200" spc="-1" strike="noStrike">
                <a:solidFill>
                  <a:srgbClr val="0000ff"/>
                </a:solidFill>
                <a:latin typeface="Courier New"/>
                <a:ea typeface="Courier New"/>
              </a:rPr>
              <a:t>2</a:t>
            </a:r>
            <a:r>
              <a:rPr b="0" lang="en-US" sz="1200" spc="-1" strike="noStrike">
                <a:solidFill>
                  <a:srgbClr val="000000"/>
                </a:solidFill>
                <a:latin typeface="Courier New"/>
                <a:ea typeface="Courier New"/>
              </a:rPr>
              <a:t>))</a:t>
            </a:r>
            <a:endParaRPr b="0" lang="en-US" sz="1200" spc="-1" strike="noStrike">
              <a:solidFill>
                <a:srgbClr val="000000"/>
              </a:solidFill>
              <a:latin typeface="Arial"/>
            </a:endParaRPr>
          </a:p>
          <a:p>
            <a:pPr>
              <a:lnSpc>
                <a:spcPct val="115000"/>
              </a:lnSpc>
              <a:spcBef>
                <a:spcPts val="1599"/>
              </a:spcBef>
              <a:spcAft>
                <a:spcPts val="1599"/>
              </a:spcAft>
            </a:pPr>
            <a:endParaRPr b="0" lang="en-US" sz="1200" spc="-1" strike="noStrike">
              <a:solidFill>
                <a:srgbClr val="000000"/>
              </a:solid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Correct Code</a:t>
            </a:r>
            <a:endParaRPr b="0" lang="en-US" sz="2800" spc="-1" strike="noStrike">
              <a:solidFill>
                <a:srgbClr val="000000"/>
              </a:solidFill>
              <a:latin typeface="Arial"/>
            </a:endParaRPr>
          </a:p>
        </p:txBody>
      </p:sp>
      <p:sp>
        <p:nvSpPr>
          <p:cNvPr id="119"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000000"/>
                </a:solidFill>
                <a:latin typeface="Courier New"/>
                <a:ea typeface="Courier New"/>
              </a:rPr>
              <a:t>change - grocery_cost</a:t>
            </a:r>
            <a:endParaRPr b="0" lang="en-US" sz="1800" spc="-1" strike="noStrike">
              <a:solidFill>
                <a:srgbClr val="000000"/>
              </a:solid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Area of a triangle</a:t>
            </a:r>
            <a:endParaRPr b="0" lang="en-US" sz="2800" spc="-1" strike="noStrike">
              <a:solidFill>
                <a:srgbClr val="000000"/>
              </a:solidFill>
              <a:latin typeface="Arial"/>
            </a:endParaRPr>
          </a:p>
        </p:txBody>
      </p:sp>
      <p:sp>
        <p:nvSpPr>
          <p:cNvPr id="121"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2400" spc="-1" strike="noStrike">
                <a:solidFill>
                  <a:srgbClr val="595959"/>
                </a:solidFill>
                <a:latin typeface="Arial"/>
                <a:ea typeface="Arial"/>
              </a:rPr>
              <a:t>Write a program that asks the user for the base and height, and then calculates the area of a triangle. </a:t>
            </a:r>
            <a:endParaRPr b="0" lang="en-US" sz="2400" spc="-1" strike="noStrike">
              <a:solidFill>
                <a:srgbClr val="000000"/>
              </a:solid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Area of Triangle Python Code </a:t>
            </a:r>
            <a:endParaRPr b="0" lang="en-US" sz="2800" spc="-1" strike="noStrike">
              <a:solidFill>
                <a:srgbClr val="000000"/>
              </a:solidFill>
              <a:latin typeface="Arial"/>
            </a:endParaRPr>
          </a:p>
        </p:txBody>
      </p:sp>
      <p:sp>
        <p:nvSpPr>
          <p:cNvPr id="123" name="TextShape 2"/>
          <p:cNvSpPr txBox="1"/>
          <p:nvPr/>
        </p:nvSpPr>
        <p:spPr>
          <a:xfrm>
            <a:off x="311760" y="1152360"/>
            <a:ext cx="8520120" cy="3416040"/>
          </a:xfrm>
          <a:prstGeom prst="rect">
            <a:avLst/>
          </a:prstGeom>
          <a:noFill/>
          <a:ln>
            <a:noFill/>
          </a:ln>
        </p:spPr>
        <p:txBody>
          <a:bodyPr tIns="91440" bIns="91440"/>
          <a:p>
            <a:pPr>
              <a:lnSpc>
                <a:spcPct val="142000"/>
              </a:lnSpc>
            </a:pPr>
            <a:r>
              <a:rPr b="0" lang="en-US" sz="1500" spc="-1" strike="noStrike">
                <a:solidFill>
                  <a:srgbClr val="6a737d"/>
                </a:solidFill>
                <a:latin typeface="Courier New"/>
                <a:ea typeface="Courier New"/>
              </a:rPr>
              <a:t># area of a triangle is 1/2 * b * h</a:t>
            </a:r>
            <a:endParaRPr b="0" lang="en-US" sz="1500" spc="-1" strike="noStrike">
              <a:solidFill>
                <a:srgbClr val="000000"/>
              </a:solidFill>
              <a:latin typeface="Arial"/>
            </a:endParaRPr>
          </a:p>
          <a:p>
            <a:pPr>
              <a:lnSpc>
                <a:spcPct val="142000"/>
              </a:lnSpc>
            </a:pPr>
            <a:r>
              <a:rPr b="0" lang="en-US" sz="1500" spc="-1" strike="noStrike">
                <a:solidFill>
                  <a:srgbClr val="24292e"/>
                </a:solidFill>
                <a:latin typeface="Courier New"/>
                <a:ea typeface="Courier New"/>
              </a:rPr>
              <a:t>base </a:t>
            </a:r>
            <a:r>
              <a:rPr b="0" lang="en-US" sz="1500" spc="-1" strike="noStrike">
                <a:solidFill>
                  <a:srgbClr val="d73a49"/>
                </a:solidFill>
                <a:latin typeface="Courier New"/>
                <a:ea typeface="Courier New"/>
              </a:rPr>
              <a:t>=</a:t>
            </a:r>
            <a:r>
              <a:rPr b="0" lang="en-US" sz="1500" spc="-1" strike="noStrike">
                <a:solidFill>
                  <a:srgbClr val="24292e"/>
                </a:solidFill>
                <a:latin typeface="Courier New"/>
                <a:ea typeface="Courier New"/>
              </a:rPr>
              <a:t> </a:t>
            </a:r>
            <a:r>
              <a:rPr b="0" lang="en-US" sz="1500" spc="-1" strike="noStrike">
                <a:solidFill>
                  <a:srgbClr val="005cc5"/>
                </a:solidFill>
                <a:latin typeface="Courier New"/>
                <a:ea typeface="Courier New"/>
              </a:rPr>
              <a:t>float</a:t>
            </a:r>
            <a:r>
              <a:rPr b="0" lang="en-US" sz="1500" spc="-1" strike="noStrike">
                <a:solidFill>
                  <a:srgbClr val="24292e"/>
                </a:solidFill>
                <a:latin typeface="Courier New"/>
                <a:ea typeface="Courier New"/>
              </a:rPr>
              <a:t>(</a:t>
            </a:r>
            <a:r>
              <a:rPr b="0" lang="en-US" sz="1500" spc="-1" strike="noStrike">
                <a:solidFill>
                  <a:srgbClr val="005cc5"/>
                </a:solidFill>
                <a:latin typeface="Courier New"/>
                <a:ea typeface="Courier New"/>
              </a:rPr>
              <a:t>input</a:t>
            </a:r>
            <a:r>
              <a:rPr b="0" lang="en-US" sz="1500" spc="-1" strike="noStrike">
                <a:solidFill>
                  <a:srgbClr val="24292e"/>
                </a:solidFill>
                <a:latin typeface="Courier New"/>
                <a:ea typeface="Courier New"/>
              </a:rPr>
              <a:t>(</a:t>
            </a:r>
            <a:r>
              <a:rPr b="0" lang="en-US" sz="1500" spc="-1" strike="noStrike">
                <a:solidFill>
                  <a:srgbClr val="032f62"/>
                </a:solidFill>
                <a:latin typeface="Courier New"/>
                <a:ea typeface="Courier New"/>
              </a:rPr>
              <a:t>'Enter base of a triangle '</a:t>
            </a:r>
            <a:r>
              <a:rPr b="0" lang="en-US" sz="1500" spc="-1" strike="noStrike">
                <a:solidFill>
                  <a:srgbClr val="24292e"/>
                </a:solidFill>
                <a:latin typeface="Courier New"/>
                <a:ea typeface="Courier New"/>
              </a:rPr>
              <a:t>))</a:t>
            </a:r>
            <a:endParaRPr b="0" lang="en-US" sz="1500" spc="-1" strike="noStrike">
              <a:solidFill>
                <a:srgbClr val="000000"/>
              </a:solidFill>
              <a:latin typeface="Arial"/>
            </a:endParaRPr>
          </a:p>
          <a:p>
            <a:pPr>
              <a:lnSpc>
                <a:spcPct val="142000"/>
              </a:lnSpc>
            </a:pPr>
            <a:r>
              <a:rPr b="0" lang="en-US" sz="1500" spc="-1" strike="noStrike">
                <a:solidFill>
                  <a:srgbClr val="24292e"/>
                </a:solidFill>
                <a:latin typeface="Courier New"/>
                <a:ea typeface="Courier New"/>
              </a:rPr>
              <a:t>height </a:t>
            </a:r>
            <a:r>
              <a:rPr b="0" lang="en-US" sz="1500" spc="-1" strike="noStrike">
                <a:solidFill>
                  <a:srgbClr val="d73a49"/>
                </a:solidFill>
                <a:latin typeface="Courier New"/>
                <a:ea typeface="Courier New"/>
              </a:rPr>
              <a:t>=</a:t>
            </a:r>
            <a:r>
              <a:rPr b="0" lang="en-US" sz="1500" spc="-1" strike="noStrike">
                <a:solidFill>
                  <a:srgbClr val="24292e"/>
                </a:solidFill>
                <a:latin typeface="Courier New"/>
                <a:ea typeface="Courier New"/>
              </a:rPr>
              <a:t> </a:t>
            </a:r>
            <a:r>
              <a:rPr b="0" lang="en-US" sz="1500" spc="-1" strike="noStrike">
                <a:solidFill>
                  <a:srgbClr val="005cc5"/>
                </a:solidFill>
                <a:latin typeface="Courier New"/>
                <a:ea typeface="Courier New"/>
              </a:rPr>
              <a:t>float</a:t>
            </a:r>
            <a:r>
              <a:rPr b="0" lang="en-US" sz="1500" spc="-1" strike="noStrike">
                <a:solidFill>
                  <a:srgbClr val="24292e"/>
                </a:solidFill>
                <a:latin typeface="Courier New"/>
                <a:ea typeface="Courier New"/>
              </a:rPr>
              <a:t>(</a:t>
            </a:r>
            <a:r>
              <a:rPr b="0" lang="en-US" sz="1500" spc="-1" strike="noStrike">
                <a:solidFill>
                  <a:srgbClr val="005cc5"/>
                </a:solidFill>
                <a:latin typeface="Courier New"/>
                <a:ea typeface="Courier New"/>
              </a:rPr>
              <a:t>input</a:t>
            </a:r>
            <a:r>
              <a:rPr b="0" lang="en-US" sz="1500" spc="-1" strike="noStrike">
                <a:solidFill>
                  <a:srgbClr val="24292e"/>
                </a:solidFill>
                <a:latin typeface="Courier New"/>
                <a:ea typeface="Courier New"/>
              </a:rPr>
              <a:t>(</a:t>
            </a:r>
            <a:r>
              <a:rPr b="0" lang="en-US" sz="1500" spc="-1" strike="noStrike">
                <a:solidFill>
                  <a:srgbClr val="032f62"/>
                </a:solidFill>
                <a:latin typeface="Courier New"/>
                <a:ea typeface="Courier New"/>
              </a:rPr>
              <a:t>'Enter height of triangle '</a:t>
            </a:r>
            <a:r>
              <a:rPr b="0" lang="en-US" sz="1500" spc="-1" strike="noStrike">
                <a:solidFill>
                  <a:srgbClr val="24292e"/>
                </a:solidFill>
                <a:latin typeface="Courier New"/>
                <a:ea typeface="Courier New"/>
              </a:rPr>
              <a:t>))</a:t>
            </a:r>
            <a:endParaRPr b="0" lang="en-US" sz="1500" spc="-1" strike="noStrike">
              <a:solidFill>
                <a:srgbClr val="000000"/>
              </a:solidFill>
              <a:latin typeface="Arial"/>
            </a:endParaRPr>
          </a:p>
          <a:p>
            <a:pPr>
              <a:lnSpc>
                <a:spcPct val="142000"/>
              </a:lnSpc>
            </a:pPr>
            <a:r>
              <a:rPr b="0" lang="en-US" sz="1500" spc="-1" strike="noStrike">
                <a:solidFill>
                  <a:srgbClr val="24292e"/>
                </a:solidFill>
                <a:latin typeface="Courier New"/>
                <a:ea typeface="Courier New"/>
              </a:rPr>
              <a:t>area </a:t>
            </a:r>
            <a:r>
              <a:rPr b="0" lang="en-US" sz="1500" spc="-1" strike="noStrike">
                <a:solidFill>
                  <a:srgbClr val="d73a49"/>
                </a:solidFill>
                <a:latin typeface="Courier New"/>
                <a:ea typeface="Courier New"/>
              </a:rPr>
              <a:t>=</a:t>
            </a:r>
            <a:r>
              <a:rPr b="0" lang="en-US" sz="1500" spc="-1" strike="noStrike">
                <a:solidFill>
                  <a:srgbClr val="24292e"/>
                </a:solidFill>
                <a:latin typeface="Courier New"/>
                <a:ea typeface="Courier New"/>
              </a:rPr>
              <a:t> ??????????????????????????????</a:t>
            </a:r>
            <a:endParaRPr b="0" lang="en-US" sz="1500" spc="-1" strike="noStrike">
              <a:solidFill>
                <a:srgbClr val="000000"/>
              </a:solidFill>
              <a:latin typeface="Arial"/>
            </a:endParaRPr>
          </a:p>
          <a:p>
            <a:pPr>
              <a:lnSpc>
                <a:spcPct val="142000"/>
              </a:lnSpc>
            </a:pPr>
            <a:r>
              <a:rPr b="0" lang="en-US" sz="1500" spc="-1" strike="noStrike">
                <a:solidFill>
                  <a:srgbClr val="005cc5"/>
                </a:solidFill>
                <a:latin typeface="Courier New"/>
                <a:ea typeface="Courier New"/>
              </a:rPr>
              <a:t>print</a:t>
            </a:r>
            <a:r>
              <a:rPr b="0" lang="en-US" sz="1500" spc="-1" strike="noStrike">
                <a:solidFill>
                  <a:srgbClr val="24292e"/>
                </a:solidFill>
                <a:latin typeface="Courier New"/>
                <a:ea typeface="Courier New"/>
              </a:rPr>
              <a:t>(</a:t>
            </a:r>
            <a:r>
              <a:rPr b="0" lang="en-US" sz="1500" spc="-1" strike="noStrike">
                <a:solidFill>
                  <a:srgbClr val="032f62"/>
                </a:solidFill>
                <a:latin typeface="Courier New"/>
                <a:ea typeface="Courier New"/>
              </a:rPr>
              <a:t>'Area of a triangle with base'</a:t>
            </a:r>
            <a:r>
              <a:rPr b="0" lang="en-US" sz="1500" spc="-1" strike="noStrike">
                <a:solidFill>
                  <a:srgbClr val="24292e"/>
                </a:solidFill>
                <a:latin typeface="Courier New"/>
                <a:ea typeface="Courier New"/>
              </a:rPr>
              <a:t>, base, </a:t>
            </a:r>
            <a:r>
              <a:rPr b="0" lang="en-US" sz="1500" spc="-1" strike="noStrike">
                <a:solidFill>
                  <a:srgbClr val="032f62"/>
                </a:solidFill>
                <a:latin typeface="Courier New"/>
                <a:ea typeface="Courier New"/>
              </a:rPr>
              <a:t>'and height '</a:t>
            </a:r>
            <a:r>
              <a:rPr b="0" lang="en-US" sz="1500" spc="-1" strike="noStrike">
                <a:solidFill>
                  <a:srgbClr val="24292e"/>
                </a:solidFill>
                <a:latin typeface="Courier New"/>
                <a:ea typeface="Courier New"/>
              </a:rPr>
              <a:t>, height, </a:t>
            </a:r>
            <a:r>
              <a:rPr b="0" lang="en-US" sz="1500" spc="-1" strike="noStrike">
                <a:solidFill>
                  <a:srgbClr val="032f62"/>
                </a:solidFill>
                <a:latin typeface="Courier New"/>
                <a:ea typeface="Courier New"/>
              </a:rPr>
              <a:t>'is'</a:t>
            </a:r>
            <a:r>
              <a:rPr b="0" lang="en-US" sz="1500" spc="-1" strike="noStrike">
                <a:solidFill>
                  <a:srgbClr val="24292e"/>
                </a:solidFill>
                <a:latin typeface="Courier New"/>
                <a:ea typeface="Courier New"/>
              </a:rPr>
              <a:t>, area)</a:t>
            </a:r>
            <a:endParaRPr b="0" lang="en-US" sz="1500" spc="-1" strike="noStrike">
              <a:solidFill>
                <a:srgbClr val="000000"/>
              </a:solidFill>
              <a:latin typeface="Arial"/>
            </a:endParaRPr>
          </a:p>
          <a:p>
            <a:pPr>
              <a:lnSpc>
                <a:spcPct val="115000"/>
              </a:lnSpc>
              <a:spcAft>
                <a:spcPts val="1599"/>
              </a:spcAft>
            </a:pPr>
            <a:endParaRPr b="0" lang="en-US" sz="1500" spc="-1" strike="noStrike">
              <a:solidFill>
                <a:srgbClr val="000000"/>
              </a:solid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Missing Piece</a:t>
            </a:r>
            <a:endParaRPr b="0" lang="en-US" sz="2800" spc="-1" strike="noStrike">
              <a:solidFill>
                <a:srgbClr val="000000"/>
              </a:solidFill>
              <a:latin typeface="Arial"/>
            </a:endParaRPr>
          </a:p>
        </p:txBody>
      </p:sp>
      <p:sp>
        <p:nvSpPr>
          <p:cNvPr id="125" name="TextShape 2"/>
          <p:cNvSpPr txBox="1"/>
          <p:nvPr/>
        </p:nvSpPr>
        <p:spPr>
          <a:xfrm>
            <a:off x="311760" y="1152360"/>
            <a:ext cx="8520120" cy="3416040"/>
          </a:xfrm>
          <a:prstGeom prst="rect">
            <a:avLst/>
          </a:prstGeom>
          <a:noFill/>
          <a:ln>
            <a:noFill/>
          </a:ln>
        </p:spPr>
        <p:txBody>
          <a:bodyPr tIns="91440" bIns="91440"/>
          <a:p>
            <a:pPr>
              <a:lnSpc>
                <a:spcPct val="142000"/>
              </a:lnSpc>
            </a:pPr>
            <a:r>
              <a:rPr b="0" lang="en-US" sz="1800" spc="-1" strike="noStrike">
                <a:solidFill>
                  <a:srgbClr val="000000"/>
                </a:solidFill>
                <a:latin typeface="Courier New"/>
                <a:ea typeface="Courier New"/>
              </a:rPr>
              <a:t>area = </a:t>
            </a:r>
            <a:r>
              <a:rPr b="0" lang="en-US" sz="1800" spc="-1" strike="noStrike">
                <a:solidFill>
                  <a:srgbClr val="0000ff"/>
                </a:solidFill>
                <a:latin typeface="Courier New"/>
                <a:ea typeface="Courier New"/>
              </a:rPr>
              <a:t>1</a:t>
            </a:r>
            <a:r>
              <a:rPr b="0" lang="en-US" sz="1800" spc="-1" strike="noStrike">
                <a:solidFill>
                  <a:srgbClr val="000000"/>
                </a:solidFill>
                <a:latin typeface="Courier New"/>
                <a:ea typeface="Courier New"/>
              </a:rPr>
              <a:t>/</a:t>
            </a:r>
            <a:r>
              <a:rPr b="0" lang="en-US" sz="1800" spc="-1" strike="noStrike">
                <a:solidFill>
                  <a:srgbClr val="0000ff"/>
                </a:solidFill>
                <a:latin typeface="Courier New"/>
                <a:ea typeface="Courier New"/>
              </a:rPr>
              <a:t>2 </a:t>
            </a:r>
            <a:r>
              <a:rPr b="0" lang="en-US" sz="1800" spc="-1" strike="noStrike">
                <a:solidFill>
                  <a:srgbClr val="000000"/>
                </a:solidFill>
                <a:latin typeface="Courier New"/>
                <a:ea typeface="Courier New"/>
              </a:rPr>
              <a:t>* base * height</a:t>
            </a:r>
            <a:endParaRPr b="0" lang="en-US" sz="1800" spc="-1" strike="noStrike">
              <a:solidFill>
                <a:srgbClr val="000000"/>
              </a:solidFill>
              <a:latin typeface="Arial"/>
            </a:endParaRPr>
          </a:p>
          <a:p>
            <a:pPr>
              <a:lnSpc>
                <a:spcPct val="142000"/>
              </a:lnSpc>
            </a:pPr>
            <a:endParaRPr b="0" lang="en-US" sz="1800" spc="-1" strike="noStrike">
              <a:solidFill>
                <a:srgbClr val="000000"/>
              </a:solid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Calculate Quadratic Equation</a:t>
            </a:r>
            <a:endParaRPr b="0" lang="en-US" sz="2800" spc="-1" strike="noStrike">
              <a:solidFill>
                <a:srgbClr val="000000"/>
              </a:solidFill>
              <a:latin typeface="Arial"/>
            </a:endParaRPr>
          </a:p>
        </p:txBody>
      </p:sp>
      <p:sp>
        <p:nvSpPr>
          <p:cNvPr id="127"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Has two roots:</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x = -b + sqrt(b^2 - 4ac) / 2a</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x = -b - sqrt(b^2 - 4ac) / 2a</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write a program that accepts a, b, and c, then computes the two roots.</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Work this one out</a:t>
            </a:r>
            <a:endParaRPr b="0" lang="en-US" sz="2800" spc="-1" strike="noStrike">
              <a:solidFill>
                <a:srgbClr val="000000"/>
              </a:solidFill>
              <a:latin typeface="Arial"/>
            </a:endParaRPr>
          </a:p>
        </p:txBody>
      </p:sp>
      <p:sp>
        <p:nvSpPr>
          <p:cNvPr id="129"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Make sure to code up your own solution first before looking at the answer. The solution is in the GitHub file: </a:t>
            </a:r>
            <a:r>
              <a:rPr b="0" lang="en-US" sz="1100" spc="-1" strike="noStrike" u="sng">
                <a:solidFill>
                  <a:srgbClr val="0097a7"/>
                </a:solidFill>
                <a:uFillTx/>
                <a:latin typeface="Arial"/>
                <a:ea typeface="Arial"/>
                <a:hlinkClick r:id="rId1"/>
              </a:rPr>
              <a:t>https://github.com/purcellconsult/Master-Python-3-Course-/blob/master/1_numbers_in_python.py</a:t>
            </a:r>
            <a:endParaRPr b="0" lang="en-US" sz="1100" spc="-1" strike="noStrike">
              <a:solidFill>
                <a:srgbClr val="000000"/>
              </a:solid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Coding Project</a:t>
            </a:r>
            <a:endParaRPr b="0" lang="en-US" sz="2800" spc="-1" strike="noStrike">
              <a:solidFill>
                <a:srgbClr val="000000"/>
              </a:solidFill>
              <a:latin typeface="Arial"/>
            </a:endParaRPr>
          </a:p>
        </p:txBody>
      </p:sp>
      <p:sp>
        <p:nvSpPr>
          <p:cNvPr id="131"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2200" spc="-1" strike="noStrike">
                <a:solidFill>
                  <a:srgbClr val="595959"/>
                </a:solidFill>
                <a:latin typeface="Arial"/>
                <a:ea typeface="Arial"/>
              </a:rPr>
              <a:t>Let’s write a more interesting program. Let’s simulate some of the functionality of a scientific calculator. Should handle: addition, subtraction, multiplication, division, modulus, square root, exponential, basic trigonometry: sin(), cos(), tan(),  (gives answer in both radians and degrees), and logarithm. </a:t>
            </a:r>
            <a:endParaRPr b="0" lang="en-US" sz="2200" spc="-1" strike="noStrike">
              <a:solidFill>
                <a:srgbClr val="000000"/>
              </a:solidFill>
              <a:latin typeface="Arial"/>
            </a:endParaRPr>
          </a:p>
          <a:p>
            <a:pPr>
              <a:lnSpc>
                <a:spcPct val="115000"/>
              </a:lnSpc>
              <a:spcBef>
                <a:spcPts val="1599"/>
              </a:spcBef>
            </a:pPr>
            <a:endParaRPr b="0" lang="en-US" sz="2200" spc="-1" strike="noStrike">
              <a:solidFill>
                <a:srgbClr val="000000"/>
              </a:solidFill>
              <a:latin typeface="Arial"/>
            </a:endParaRPr>
          </a:p>
          <a:p>
            <a:pPr>
              <a:lnSpc>
                <a:spcPct val="115000"/>
              </a:lnSpc>
              <a:spcBef>
                <a:spcPts val="1599"/>
              </a:spcBef>
              <a:spcAft>
                <a:spcPts val="1599"/>
              </a:spcAft>
            </a:pPr>
            <a:endParaRPr b="0" lang="en-US" sz="2200" spc="-1" strike="noStrike">
              <a:solidFill>
                <a:srgbClr val="000000"/>
              </a:solid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Coding Hint</a:t>
            </a:r>
            <a:endParaRPr b="0" lang="en-US" sz="2800" spc="-1" strike="noStrike">
              <a:solidFill>
                <a:srgbClr val="000000"/>
              </a:solidFill>
              <a:latin typeface="Arial"/>
            </a:endParaRPr>
          </a:p>
        </p:txBody>
      </p:sp>
      <p:sp>
        <p:nvSpPr>
          <p:cNvPr id="133" name="TextShape 2"/>
          <p:cNvSpPr txBox="1"/>
          <p:nvPr/>
        </p:nvSpPr>
        <p:spPr>
          <a:xfrm>
            <a:off x="311760" y="1152360"/>
            <a:ext cx="8579880" cy="3731040"/>
          </a:xfrm>
          <a:prstGeom prst="rect">
            <a:avLst/>
          </a:prstGeom>
          <a:noFill/>
          <a:ln>
            <a:noFill/>
          </a:ln>
        </p:spPr>
        <p:txBody>
          <a:bodyPr tIns="91440" bIns="91440"/>
          <a:p>
            <a:pPr>
              <a:lnSpc>
                <a:spcPct val="115000"/>
              </a:lnSpc>
            </a:pPr>
            <a:r>
              <a:rPr b="1" lang="en-US" sz="1500" spc="-1" strike="noStrike">
                <a:solidFill>
                  <a:srgbClr val="00808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1" lang="en-US" sz="1500" spc="-1" strike="noStrike">
                <a:solidFill>
                  <a:srgbClr val="008080"/>
                </a:solidFill>
                <a:latin typeface="Courier New"/>
                <a:ea typeface="Courier New"/>
              </a:rPr>
              <a:t>addition operation</a:t>
            </a:r>
            <a:endParaRPr b="0" lang="en-US" sz="1500" spc="-1" strike="noStrike">
              <a:solidFill>
                <a:srgbClr val="000000"/>
              </a:solidFill>
              <a:latin typeface="Arial"/>
            </a:endParaRPr>
          </a:p>
          <a:p>
            <a:pPr>
              <a:lnSpc>
                <a:spcPct val="115000"/>
              </a:lnSpc>
              <a:spcBef>
                <a:spcPts val="1599"/>
              </a:spcBef>
            </a:pPr>
            <a:r>
              <a:rPr b="1" lang="en-US" sz="1500" spc="-1" strike="noStrike">
                <a:solidFill>
                  <a:srgbClr val="00808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a1 = </a:t>
            </a:r>
            <a:r>
              <a:rPr b="0" lang="en-US" sz="1500" spc="-1" strike="noStrike">
                <a:solidFill>
                  <a:srgbClr val="000080"/>
                </a:solidFill>
                <a:latin typeface="Courier New"/>
                <a:ea typeface="Courier New"/>
              </a:rPr>
              <a:t>float</a:t>
            </a:r>
            <a:r>
              <a:rPr b="0" lang="en-US" sz="1500" spc="-1" strike="noStrike">
                <a:solidFill>
                  <a:srgbClr val="000000"/>
                </a:solidFill>
                <a:latin typeface="Courier New"/>
                <a:ea typeface="Courier New"/>
              </a:rPr>
              <a:t>(</a:t>
            </a:r>
            <a:r>
              <a:rPr b="0" lang="en-US" sz="1500" spc="-1" strike="noStrike">
                <a:solidFill>
                  <a:srgbClr val="000080"/>
                </a:solidFill>
                <a:latin typeface="Courier New"/>
                <a:ea typeface="Courier New"/>
              </a:rPr>
              <a:t>input</a:t>
            </a:r>
            <a:r>
              <a:rPr b="0" lang="en-US" sz="1500" spc="-1" strike="noStrike">
                <a:solidFill>
                  <a:srgbClr val="000000"/>
                </a:solidFill>
                <a:latin typeface="Courier New"/>
                <a:ea typeface="Courier New"/>
              </a:rPr>
              <a:t>(</a:t>
            </a:r>
            <a:r>
              <a:rPr b="1" lang="en-US" sz="1500" spc="-1" strike="noStrike">
                <a:solidFill>
                  <a:srgbClr val="008080"/>
                </a:solidFill>
                <a:latin typeface="Courier New"/>
                <a:ea typeface="Courier New"/>
              </a:rPr>
              <a:t>'Addition. Enter first number '</a:t>
            </a: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a2 = </a:t>
            </a:r>
            <a:r>
              <a:rPr b="0" lang="en-US" sz="1500" spc="-1" strike="noStrike">
                <a:solidFill>
                  <a:srgbClr val="000080"/>
                </a:solidFill>
                <a:latin typeface="Courier New"/>
                <a:ea typeface="Courier New"/>
              </a:rPr>
              <a:t>float</a:t>
            </a:r>
            <a:r>
              <a:rPr b="0" lang="en-US" sz="1500" spc="-1" strike="noStrike">
                <a:solidFill>
                  <a:srgbClr val="000000"/>
                </a:solidFill>
                <a:latin typeface="Courier New"/>
                <a:ea typeface="Courier New"/>
              </a:rPr>
              <a:t>(</a:t>
            </a:r>
            <a:r>
              <a:rPr b="0" lang="en-US" sz="1500" spc="-1" strike="noStrike">
                <a:solidFill>
                  <a:srgbClr val="000080"/>
                </a:solidFill>
                <a:latin typeface="Courier New"/>
                <a:ea typeface="Courier New"/>
              </a:rPr>
              <a:t>input</a:t>
            </a:r>
            <a:r>
              <a:rPr b="0" lang="en-US" sz="1500" spc="-1" strike="noStrike">
                <a:solidFill>
                  <a:srgbClr val="000000"/>
                </a:solidFill>
                <a:latin typeface="Courier New"/>
                <a:ea typeface="Courier New"/>
              </a:rPr>
              <a:t>(</a:t>
            </a:r>
            <a:r>
              <a:rPr b="1" lang="en-US" sz="1500" spc="-1" strike="noStrike">
                <a:solidFill>
                  <a:srgbClr val="008080"/>
                </a:solidFill>
                <a:latin typeface="Courier New"/>
                <a:ea typeface="Courier New"/>
              </a:rPr>
              <a:t>'Enter second number '</a:t>
            </a:r>
            <a:r>
              <a:rPr b="0" lang="en-US" sz="1500" spc="-1" strike="noStrike">
                <a:solidFill>
                  <a:srgbClr val="000000"/>
                </a:solidFill>
                <a:latin typeface="Courier New"/>
                <a:ea typeface="Courier New"/>
              </a:rPr>
              <a:t>))</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00"/>
                </a:solidFill>
                <a:latin typeface="Courier New"/>
                <a:ea typeface="Courier New"/>
              </a:rPr>
              <a:t>a3 = a1 + a2</a:t>
            </a:r>
            <a:endParaRPr b="0" lang="en-US" sz="1500" spc="-1" strike="noStrike">
              <a:solidFill>
                <a:srgbClr val="000000"/>
              </a:solidFill>
              <a:latin typeface="Arial"/>
            </a:endParaRPr>
          </a:p>
          <a:p>
            <a:pPr>
              <a:lnSpc>
                <a:spcPct val="115000"/>
              </a:lnSpc>
              <a:spcBef>
                <a:spcPts val="1599"/>
              </a:spcBef>
            </a:pPr>
            <a:r>
              <a:rPr b="0" lang="en-US" sz="1500" spc="-1" strike="noStrike">
                <a:solidFill>
                  <a:srgbClr val="000080"/>
                </a:solidFill>
                <a:latin typeface="Courier New"/>
                <a:ea typeface="Courier New"/>
              </a:rPr>
              <a:t>print</a:t>
            </a:r>
            <a:r>
              <a:rPr b="0" lang="en-US" sz="1500" spc="-1" strike="noStrike">
                <a:solidFill>
                  <a:srgbClr val="000000"/>
                </a:solidFill>
                <a:latin typeface="Courier New"/>
                <a:ea typeface="Courier New"/>
              </a:rPr>
              <a:t>(a1, </a:t>
            </a:r>
            <a:r>
              <a:rPr b="1" lang="en-US" sz="1500" spc="-1" strike="noStrike">
                <a:solidFill>
                  <a:srgbClr val="008080"/>
                </a:solidFill>
                <a:latin typeface="Courier New"/>
                <a:ea typeface="Courier New"/>
              </a:rPr>
              <a:t>'+'</a:t>
            </a:r>
            <a:r>
              <a:rPr b="0" lang="en-US" sz="1500" spc="-1" strike="noStrike">
                <a:solidFill>
                  <a:srgbClr val="000000"/>
                </a:solidFill>
                <a:latin typeface="Courier New"/>
                <a:ea typeface="Courier New"/>
              </a:rPr>
              <a:t>, a2, </a:t>
            </a:r>
            <a:r>
              <a:rPr b="1" lang="en-US" sz="1500" spc="-1" strike="noStrike">
                <a:solidFill>
                  <a:srgbClr val="008080"/>
                </a:solidFill>
                <a:latin typeface="Courier New"/>
                <a:ea typeface="Courier New"/>
              </a:rPr>
              <a:t>'='</a:t>
            </a:r>
            <a:r>
              <a:rPr b="0" lang="en-US" sz="1500" spc="-1" strike="noStrike">
                <a:solidFill>
                  <a:srgbClr val="000000"/>
                </a:solidFill>
                <a:latin typeface="Courier New"/>
                <a:ea typeface="Courier New"/>
              </a:rPr>
              <a:t>, a3)</a:t>
            </a:r>
            <a:endParaRPr b="0" lang="en-US" sz="1500" spc="-1" strike="noStrike">
              <a:solidFill>
                <a:srgbClr val="000000"/>
              </a:solidFill>
              <a:latin typeface="Arial"/>
            </a:endParaRPr>
          </a:p>
          <a:p>
            <a:pPr>
              <a:lnSpc>
                <a:spcPct val="115000"/>
              </a:lnSpc>
              <a:spcBef>
                <a:spcPts val="1599"/>
              </a:spcBef>
              <a:spcAft>
                <a:spcPts val="1599"/>
              </a:spcAft>
            </a:pPr>
            <a:endParaRPr b="0" lang="en-US" sz="1500" spc="-1" strike="noStrike">
              <a:solidFill>
                <a:srgbClr val="000000"/>
              </a:solid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FYI: Code in these Slides are on GitHub</a:t>
            </a:r>
            <a:endParaRPr b="0" lang="en-US" sz="2800" spc="-1" strike="noStrike">
              <a:solidFill>
                <a:srgbClr val="000000"/>
              </a:solid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Download and play with it, it’s  a good way to learn coding: </a:t>
            </a:r>
            <a:r>
              <a:rPr b="0" lang="en-US" sz="1800" spc="-1" strike="noStrike" u="sng">
                <a:solidFill>
                  <a:srgbClr val="0097a7"/>
                </a:solidFill>
                <a:uFillTx/>
                <a:latin typeface="Roboto Mono"/>
                <a:ea typeface="Roboto Mono"/>
                <a:hlinkClick r:id="rId1"/>
              </a:rPr>
              <a:t>https://github.com/purcellconsult/Master-Python-3-Course-/blob/master/1_numbers_in_python.py</a:t>
            </a:r>
            <a:endParaRPr b="0" lang="en-US"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What’s a variable?</a:t>
            </a:r>
            <a:endParaRPr b="0" lang="en-US" sz="2800" spc="-1" strike="noStrike">
              <a:solidFill>
                <a:srgbClr val="000000"/>
              </a:solid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3600" spc="-1" strike="noStrike">
                <a:solidFill>
                  <a:srgbClr val="595959"/>
                </a:solidFill>
                <a:latin typeface="Arial"/>
                <a:ea typeface="Arial"/>
              </a:rPr>
              <a:t>Anything that changes. Weather, day of week, money in da bank, and your mood. :-) :(</a:t>
            </a:r>
            <a:endParaRPr b="0" lang="en-US" sz="36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Creating variables in python</a:t>
            </a:r>
            <a:endParaRPr b="0" lang="en-US" sz="2800" spc="-1" strike="noStrike">
              <a:solidFill>
                <a:srgbClr val="000000"/>
              </a:solid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p>
            <a:pPr>
              <a:lnSpc>
                <a:spcPct val="142000"/>
              </a:lnSpc>
            </a:pPr>
            <a:r>
              <a:rPr b="0" lang="en-US" sz="2400" spc="-1" strike="noStrike">
                <a:solidFill>
                  <a:srgbClr val="24292e"/>
                </a:solidFill>
                <a:latin typeface="Courier New"/>
                <a:ea typeface="Courier New"/>
              </a:rPr>
              <a:t>a </a:t>
            </a:r>
            <a:r>
              <a:rPr b="0" lang="en-US" sz="2400" spc="-1" strike="noStrike">
                <a:solidFill>
                  <a:srgbClr val="d73a49"/>
                </a:solidFill>
                <a:latin typeface="Courier New"/>
                <a:ea typeface="Courier New"/>
              </a:rPr>
              <a:t>=</a:t>
            </a:r>
            <a:r>
              <a:rPr b="0" lang="en-US" sz="2400" spc="-1" strike="noStrike">
                <a:solidFill>
                  <a:srgbClr val="24292e"/>
                </a:solidFill>
                <a:latin typeface="Courier New"/>
                <a:ea typeface="Courier New"/>
              </a:rPr>
              <a:t> </a:t>
            </a:r>
            <a:r>
              <a:rPr b="0" lang="en-US" sz="2400" spc="-1" strike="noStrike">
                <a:solidFill>
                  <a:srgbClr val="005cc5"/>
                </a:solidFill>
                <a:latin typeface="Courier New"/>
                <a:ea typeface="Courier New"/>
              </a:rPr>
              <a:t>5</a:t>
            </a:r>
            <a:endParaRPr b="0" lang="en-US" sz="2400" spc="-1" strike="noStrike">
              <a:solidFill>
                <a:srgbClr val="000000"/>
              </a:solidFill>
              <a:latin typeface="Arial"/>
            </a:endParaRPr>
          </a:p>
          <a:p>
            <a:pPr>
              <a:lnSpc>
                <a:spcPct val="142000"/>
              </a:lnSpc>
            </a:pPr>
            <a:r>
              <a:rPr b="0" lang="en-US" sz="2400" spc="-1" strike="noStrike">
                <a:solidFill>
                  <a:srgbClr val="24292e"/>
                </a:solidFill>
                <a:latin typeface="Courier New"/>
                <a:ea typeface="Courier New"/>
              </a:rPr>
              <a:t>b </a:t>
            </a:r>
            <a:r>
              <a:rPr b="0" lang="en-US" sz="2400" spc="-1" strike="noStrike">
                <a:solidFill>
                  <a:srgbClr val="d73a49"/>
                </a:solidFill>
                <a:latin typeface="Courier New"/>
                <a:ea typeface="Courier New"/>
              </a:rPr>
              <a:t>=</a:t>
            </a:r>
            <a:r>
              <a:rPr b="0" lang="en-US" sz="2400" spc="-1" strike="noStrike">
                <a:solidFill>
                  <a:srgbClr val="24292e"/>
                </a:solidFill>
                <a:latin typeface="Courier New"/>
                <a:ea typeface="Courier New"/>
              </a:rPr>
              <a:t> </a:t>
            </a:r>
            <a:r>
              <a:rPr b="0" lang="en-US" sz="2400" spc="-1" strike="noStrike">
                <a:solidFill>
                  <a:srgbClr val="005cc5"/>
                </a:solidFill>
                <a:latin typeface="Courier New"/>
                <a:ea typeface="Courier New"/>
              </a:rPr>
              <a:t>10</a:t>
            </a:r>
            <a:endParaRPr b="0" lang="en-US" sz="2400" spc="-1" strike="noStrike">
              <a:solidFill>
                <a:srgbClr val="000000"/>
              </a:solidFill>
              <a:latin typeface="Arial"/>
            </a:endParaRPr>
          </a:p>
          <a:p>
            <a:pPr>
              <a:lnSpc>
                <a:spcPct val="142000"/>
              </a:lnSpc>
            </a:pPr>
            <a:r>
              <a:rPr b="0" lang="en-US" sz="2400" spc="-1" strike="noStrike">
                <a:solidFill>
                  <a:srgbClr val="24292e"/>
                </a:solidFill>
                <a:latin typeface="Courier New"/>
                <a:ea typeface="Courier New"/>
              </a:rPr>
              <a:t>c </a:t>
            </a:r>
            <a:r>
              <a:rPr b="0" lang="en-US" sz="2400" spc="-1" strike="noStrike">
                <a:solidFill>
                  <a:srgbClr val="d73a49"/>
                </a:solidFill>
                <a:latin typeface="Courier New"/>
                <a:ea typeface="Courier New"/>
              </a:rPr>
              <a:t>=</a:t>
            </a:r>
            <a:r>
              <a:rPr b="0" lang="en-US" sz="2400" spc="-1" strike="noStrike">
                <a:solidFill>
                  <a:srgbClr val="24292e"/>
                </a:solidFill>
                <a:latin typeface="Courier New"/>
                <a:ea typeface="Courier New"/>
              </a:rPr>
              <a:t> a</a:t>
            </a:r>
            <a:endParaRPr b="0" lang="en-US" sz="2400" spc="-1" strike="noStrike">
              <a:solidFill>
                <a:srgbClr val="000000"/>
              </a:solidFill>
              <a:latin typeface="Arial"/>
            </a:endParaRPr>
          </a:p>
          <a:p>
            <a:pPr>
              <a:lnSpc>
                <a:spcPct val="142000"/>
              </a:lnSpc>
            </a:pPr>
            <a:r>
              <a:rPr b="0" lang="en-US" sz="2400" spc="-1" strike="noStrike">
                <a:solidFill>
                  <a:srgbClr val="24292e"/>
                </a:solidFill>
                <a:latin typeface="Courier New"/>
                <a:ea typeface="Courier New"/>
              </a:rPr>
              <a:t>d </a:t>
            </a:r>
            <a:r>
              <a:rPr b="0" lang="en-US" sz="2400" spc="-1" strike="noStrike">
                <a:solidFill>
                  <a:srgbClr val="d73a49"/>
                </a:solidFill>
                <a:latin typeface="Courier New"/>
                <a:ea typeface="Courier New"/>
              </a:rPr>
              <a:t>=</a:t>
            </a:r>
            <a:r>
              <a:rPr b="0" lang="en-US" sz="2400" spc="-1" strike="noStrike">
                <a:solidFill>
                  <a:srgbClr val="24292e"/>
                </a:solidFill>
                <a:latin typeface="Courier New"/>
                <a:ea typeface="Courier New"/>
              </a:rPr>
              <a:t> a</a:t>
            </a:r>
            <a:r>
              <a:rPr b="0" lang="en-US" sz="2400" spc="-1" strike="noStrike">
                <a:solidFill>
                  <a:srgbClr val="d73a49"/>
                </a:solidFill>
                <a:latin typeface="Courier New"/>
                <a:ea typeface="Courier New"/>
              </a:rPr>
              <a:t>**</a:t>
            </a:r>
            <a:r>
              <a:rPr b="0" lang="en-US" sz="2400" spc="-1" strike="noStrike">
                <a:solidFill>
                  <a:srgbClr val="005cc5"/>
                </a:solidFill>
                <a:latin typeface="Courier New"/>
                <a:ea typeface="Courier New"/>
              </a:rPr>
              <a:t>2</a:t>
            </a:r>
            <a:endParaRPr b="0" lang="en-US" sz="2400" spc="-1" strike="noStrike">
              <a:solidFill>
                <a:srgbClr val="000000"/>
              </a:solidFill>
              <a:latin typeface="Arial"/>
            </a:endParaRPr>
          </a:p>
          <a:p>
            <a:pPr>
              <a:lnSpc>
                <a:spcPct val="142000"/>
              </a:lnSpc>
            </a:pPr>
            <a:r>
              <a:rPr b="0" lang="en-US" sz="2400" spc="-1" strike="noStrike">
                <a:solidFill>
                  <a:srgbClr val="24292e"/>
                </a:solidFill>
                <a:latin typeface="Courier New"/>
                <a:ea typeface="Courier New"/>
              </a:rPr>
              <a:t>e </a:t>
            </a:r>
            <a:r>
              <a:rPr b="0" lang="en-US" sz="2400" spc="-1" strike="noStrike">
                <a:solidFill>
                  <a:srgbClr val="d73a49"/>
                </a:solidFill>
                <a:latin typeface="Courier New"/>
                <a:ea typeface="Courier New"/>
              </a:rPr>
              <a:t>=</a:t>
            </a:r>
            <a:r>
              <a:rPr b="0" lang="en-US" sz="2400" spc="-1" strike="noStrike">
                <a:solidFill>
                  <a:srgbClr val="24292e"/>
                </a:solidFill>
                <a:latin typeface="Courier New"/>
                <a:ea typeface="Courier New"/>
              </a:rPr>
              <a:t> d </a:t>
            </a:r>
            <a:r>
              <a:rPr b="0" lang="en-US" sz="2400" spc="-1" strike="noStrike">
                <a:solidFill>
                  <a:srgbClr val="d73a49"/>
                </a:solidFill>
                <a:latin typeface="Courier New"/>
                <a:ea typeface="Courier New"/>
              </a:rPr>
              <a:t>+</a:t>
            </a:r>
            <a:r>
              <a:rPr b="0" lang="en-US" sz="2400" spc="-1" strike="noStrike">
                <a:solidFill>
                  <a:srgbClr val="24292e"/>
                </a:solidFill>
                <a:latin typeface="Courier New"/>
                <a:ea typeface="Courier New"/>
              </a:rPr>
              <a:t> </a:t>
            </a:r>
            <a:r>
              <a:rPr b="0" lang="en-US" sz="2400" spc="-1" strike="noStrike">
                <a:solidFill>
                  <a:srgbClr val="005cc5"/>
                </a:solidFill>
                <a:latin typeface="Courier New"/>
                <a:ea typeface="Courier New"/>
              </a:rPr>
              <a:t>10</a:t>
            </a:r>
            <a:endParaRPr b="0" lang="en-US" sz="2400" spc="-1" strike="noStrike">
              <a:solidFill>
                <a:srgbClr val="000000"/>
              </a:solidFill>
              <a:latin typeface="Arial"/>
            </a:endParaRPr>
          </a:p>
          <a:p>
            <a:pPr>
              <a:lnSpc>
                <a:spcPct val="115000"/>
              </a:lnSpc>
              <a:spcAft>
                <a:spcPts val="1599"/>
              </a:spcAft>
            </a:pPr>
            <a:endParaRPr b="0" lang="en-US" sz="2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Viewing variables in python</a:t>
            </a:r>
            <a:endParaRPr b="0" lang="en-US" sz="2800" spc="-1" strike="noStrike">
              <a:solidFill>
                <a:srgbClr val="000000"/>
              </a:solidFill>
              <a:latin typeface="Arial"/>
            </a:endParaRPr>
          </a:p>
        </p:txBody>
      </p:sp>
      <p:sp>
        <p:nvSpPr>
          <p:cNvPr id="89" name="TextShape 2"/>
          <p:cNvSpPr txBox="1"/>
          <p:nvPr/>
        </p:nvSpPr>
        <p:spPr>
          <a:xfrm>
            <a:off x="311760" y="1152360"/>
            <a:ext cx="8831880" cy="3990600"/>
          </a:xfrm>
          <a:prstGeom prst="rect">
            <a:avLst/>
          </a:prstGeom>
          <a:noFill/>
          <a:ln>
            <a:noFill/>
          </a:ln>
        </p:spPr>
        <p:txBody>
          <a:bodyPr tIns="91440" bIns="91440"/>
          <a:p>
            <a:pPr>
              <a:lnSpc>
                <a:spcPct val="142000"/>
              </a:lnSpc>
            </a:pPr>
            <a:r>
              <a:rPr b="0" lang="en-US" sz="1400" spc="-1" strike="noStrike">
                <a:solidFill>
                  <a:srgbClr val="005cc5"/>
                </a:solidFill>
                <a:latin typeface="Courier New"/>
                <a:ea typeface="Courier New"/>
              </a:rPr>
              <a:t>print</a:t>
            </a:r>
            <a:r>
              <a:rPr b="0" lang="en-US" sz="1400" spc="-1" strike="noStrike">
                <a:solidFill>
                  <a:srgbClr val="24292e"/>
                </a:solidFill>
                <a:latin typeface="Courier New"/>
                <a:ea typeface="Courier New"/>
              </a:rPr>
              <a:t>(a)</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5</a:t>
            </a:r>
            <a:endParaRPr b="0" lang="en-US" sz="1400" spc="-1" strike="noStrike">
              <a:solidFill>
                <a:srgbClr val="000000"/>
              </a:solidFill>
              <a:latin typeface="Arial"/>
            </a:endParaRPr>
          </a:p>
          <a:p>
            <a:pPr>
              <a:lnSpc>
                <a:spcPct val="142000"/>
              </a:lnSpc>
            </a:pPr>
            <a:r>
              <a:rPr b="0" lang="en-US" sz="1400" spc="-1" strike="noStrike">
                <a:solidFill>
                  <a:srgbClr val="005cc5"/>
                </a:solidFill>
                <a:latin typeface="Courier New"/>
                <a:ea typeface="Courier New"/>
              </a:rPr>
              <a:t>print</a:t>
            </a:r>
            <a:r>
              <a:rPr b="0" lang="en-US" sz="1400" spc="-1" strike="noStrike">
                <a:solidFill>
                  <a:srgbClr val="24292e"/>
                </a:solidFill>
                <a:latin typeface="Courier New"/>
                <a:ea typeface="Courier New"/>
              </a:rPr>
              <a:t>(b)</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10</a:t>
            </a:r>
            <a:endParaRPr b="0" lang="en-US" sz="1400" spc="-1" strike="noStrike">
              <a:solidFill>
                <a:srgbClr val="000000"/>
              </a:solidFill>
              <a:latin typeface="Arial"/>
            </a:endParaRPr>
          </a:p>
          <a:p>
            <a:pPr>
              <a:lnSpc>
                <a:spcPct val="142000"/>
              </a:lnSpc>
            </a:pPr>
            <a:r>
              <a:rPr b="0" lang="en-US" sz="1400" spc="-1" strike="noStrike">
                <a:solidFill>
                  <a:srgbClr val="005cc5"/>
                </a:solidFill>
                <a:latin typeface="Courier New"/>
                <a:ea typeface="Courier New"/>
              </a:rPr>
              <a:t>print</a:t>
            </a:r>
            <a:r>
              <a:rPr b="0" lang="en-US" sz="1400" spc="-1" strike="noStrike">
                <a:solidFill>
                  <a:srgbClr val="24292e"/>
                </a:solidFill>
                <a:latin typeface="Courier New"/>
                <a:ea typeface="Courier New"/>
              </a:rPr>
              <a:t>(c)</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5</a:t>
            </a:r>
            <a:endParaRPr b="0" lang="en-US" sz="1400" spc="-1" strike="noStrike">
              <a:solidFill>
                <a:srgbClr val="000000"/>
              </a:solidFill>
              <a:latin typeface="Arial"/>
            </a:endParaRPr>
          </a:p>
          <a:p>
            <a:pPr>
              <a:lnSpc>
                <a:spcPct val="142000"/>
              </a:lnSpc>
            </a:pPr>
            <a:r>
              <a:rPr b="0" lang="en-US" sz="1400" spc="-1" strike="noStrike">
                <a:solidFill>
                  <a:srgbClr val="005cc5"/>
                </a:solidFill>
                <a:latin typeface="Courier New"/>
                <a:ea typeface="Courier New"/>
              </a:rPr>
              <a:t>print</a:t>
            </a:r>
            <a:r>
              <a:rPr b="0" lang="en-US" sz="1400" spc="-1" strike="noStrike">
                <a:solidFill>
                  <a:srgbClr val="24292e"/>
                </a:solidFill>
                <a:latin typeface="Courier New"/>
                <a:ea typeface="Courier New"/>
              </a:rPr>
              <a:t>(d)</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25</a:t>
            </a:r>
            <a:endParaRPr b="0" lang="en-US" sz="1400" spc="-1" strike="noStrike">
              <a:solidFill>
                <a:srgbClr val="000000"/>
              </a:solidFill>
              <a:latin typeface="Arial"/>
            </a:endParaRPr>
          </a:p>
          <a:p>
            <a:pPr>
              <a:lnSpc>
                <a:spcPct val="142000"/>
              </a:lnSpc>
            </a:pPr>
            <a:r>
              <a:rPr b="0" lang="en-US" sz="1400" spc="-1" strike="noStrike">
                <a:solidFill>
                  <a:srgbClr val="005cc5"/>
                </a:solidFill>
                <a:latin typeface="Courier New"/>
                <a:ea typeface="Courier New"/>
              </a:rPr>
              <a:t>print</a:t>
            </a:r>
            <a:r>
              <a:rPr b="0" lang="en-US" sz="1400" spc="-1" strike="noStrike">
                <a:solidFill>
                  <a:srgbClr val="24292e"/>
                </a:solidFill>
                <a:latin typeface="Courier New"/>
                <a:ea typeface="Courier New"/>
              </a:rPr>
              <a:t>(e)</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35</a:t>
            </a:r>
            <a:endParaRPr b="0" lang="en-US" sz="1400" spc="-1" strike="noStrike">
              <a:solidFill>
                <a:srgbClr val="000000"/>
              </a:solidFill>
              <a:latin typeface="Arial"/>
            </a:endParaRPr>
          </a:p>
          <a:p>
            <a:pPr>
              <a:lnSpc>
                <a:spcPct val="142000"/>
              </a:lnSpc>
            </a:pPr>
            <a:r>
              <a:rPr b="0" lang="en-US" sz="1400" spc="-1" strike="noStrike">
                <a:solidFill>
                  <a:srgbClr val="000000"/>
                </a:solidFill>
                <a:latin typeface="Courier New"/>
                <a:ea typeface="Courier New"/>
              </a:rPr>
              <a:t># prints text</a:t>
            </a:r>
            <a:endParaRPr b="0" lang="en-US" sz="1400" spc="-1" strike="noStrike">
              <a:solidFill>
                <a:srgbClr val="000000"/>
              </a:solidFill>
              <a:latin typeface="Arial"/>
            </a:endParaRPr>
          </a:p>
          <a:p>
            <a:pPr>
              <a:lnSpc>
                <a:spcPct val="142000"/>
              </a:lnSpc>
            </a:pPr>
            <a:r>
              <a:rPr b="0" lang="en-US" sz="1400" spc="-1" strike="noStrike">
                <a:solidFill>
                  <a:srgbClr val="005cc5"/>
                </a:solidFill>
                <a:latin typeface="Courier New"/>
                <a:ea typeface="Courier New"/>
              </a:rPr>
              <a:t>print</a:t>
            </a:r>
            <a:r>
              <a:rPr b="0" lang="en-US" sz="1400" spc="-1" strike="noStrike">
                <a:solidFill>
                  <a:srgbClr val="24292e"/>
                </a:solidFill>
                <a:latin typeface="Courier New"/>
                <a:ea typeface="Courier New"/>
              </a:rPr>
              <a:t>(</a:t>
            </a:r>
            <a:r>
              <a:rPr b="0" lang="en-US" sz="1400" spc="-1" strike="noStrike">
                <a:solidFill>
                  <a:srgbClr val="032f62"/>
                </a:solidFill>
                <a:latin typeface="Courier New"/>
                <a:ea typeface="Courier New"/>
              </a:rPr>
              <a:t>'Hello World'</a:t>
            </a:r>
            <a:r>
              <a:rPr b="0" lang="en-US" sz="1400" spc="-1" strike="noStrike">
                <a:solidFill>
                  <a:srgbClr val="24292e"/>
                </a:solidFill>
                <a:latin typeface="Courier New"/>
                <a:ea typeface="Courier New"/>
              </a:rPr>
              <a:t>)</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Hello World </a:t>
            </a:r>
            <a:endParaRPr b="0" lang="en-US" sz="1400" spc="-1" strike="noStrike">
              <a:solidFill>
                <a:srgbClr val="000000"/>
              </a:solidFill>
              <a:latin typeface="Arial"/>
            </a:endParaRPr>
          </a:p>
          <a:p>
            <a:pPr>
              <a:lnSpc>
                <a:spcPct val="142000"/>
              </a:lnSpc>
            </a:pPr>
            <a:r>
              <a:rPr b="0" lang="en-US" sz="1400" spc="-1" strike="noStrike">
                <a:solidFill>
                  <a:srgbClr val="005cc5"/>
                </a:solidFill>
                <a:latin typeface="Courier New"/>
                <a:ea typeface="Courier New"/>
              </a:rPr>
              <a:t>print</a:t>
            </a:r>
            <a:r>
              <a:rPr b="0" lang="en-US" sz="1400" spc="-1" strike="noStrike">
                <a:solidFill>
                  <a:srgbClr val="24292e"/>
                </a:solidFill>
                <a:latin typeface="Courier New"/>
                <a:ea typeface="Courier New"/>
              </a:rPr>
              <a:t>(</a:t>
            </a:r>
            <a:r>
              <a:rPr b="0" lang="en-US" sz="1400" spc="-1" strike="noStrike">
                <a:solidFill>
                  <a:srgbClr val="005cc5"/>
                </a:solidFill>
                <a:latin typeface="Courier New"/>
                <a:ea typeface="Courier New"/>
              </a:rPr>
              <a:t>5</a:t>
            </a:r>
            <a:r>
              <a:rPr b="0" lang="en-US" sz="1400" spc="-1" strike="noStrike">
                <a:solidFill>
                  <a:srgbClr val="24292e"/>
                </a:solidFill>
                <a:latin typeface="Courier New"/>
                <a:ea typeface="Courier New"/>
              </a:rPr>
              <a:t>, </a:t>
            </a:r>
            <a:r>
              <a:rPr b="0" lang="en-US" sz="1400" spc="-1" strike="noStrike">
                <a:solidFill>
                  <a:srgbClr val="032f62"/>
                </a:solidFill>
                <a:latin typeface="Courier New"/>
                <a:ea typeface="Courier New"/>
              </a:rPr>
              <a:t>'birds'</a:t>
            </a:r>
            <a:r>
              <a:rPr b="0" lang="en-US" sz="1400" spc="-1" strike="noStrike">
                <a:solidFill>
                  <a:srgbClr val="24292e"/>
                </a:solidFill>
                <a:latin typeface="Courier New"/>
                <a:ea typeface="Courier New"/>
              </a:rPr>
              <a:t>)</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000000"/>
                </a:solidFill>
                <a:latin typeface="Courier New"/>
                <a:ea typeface="Courier New"/>
              </a:rPr>
              <a:t># 5, birds</a:t>
            </a:r>
            <a:r>
              <a:rPr b="0" lang="en-US" sz="1400" spc="-1" strike="noStrike">
                <a:solidFill>
                  <a:srgbClr val="24292e"/>
                </a:solidFill>
                <a:latin typeface="Courier New"/>
                <a:ea typeface="Courier New"/>
              </a:rPr>
              <a:t>	</a:t>
            </a:r>
            <a:endParaRPr b="0" lang="en-US" sz="1400" spc="-1" strike="noStrike">
              <a:solidFill>
                <a:srgbClr val="000000"/>
              </a:solidFill>
              <a:latin typeface="Arial"/>
            </a:endParaRPr>
          </a:p>
          <a:p>
            <a:pPr>
              <a:lnSpc>
                <a:spcPct val="142000"/>
              </a:lnSpc>
            </a:pPr>
            <a:r>
              <a:rPr b="0" lang="en-US" sz="1400" spc="-1" strike="noStrike">
                <a:solidFill>
                  <a:srgbClr val="005cc5"/>
                </a:solidFill>
                <a:latin typeface="Courier New"/>
                <a:ea typeface="Courier New"/>
              </a:rPr>
              <a:t>print</a:t>
            </a:r>
            <a:r>
              <a:rPr b="0" lang="en-US" sz="1400" spc="-1" strike="noStrike">
                <a:solidFill>
                  <a:srgbClr val="24292e"/>
                </a:solidFill>
                <a:latin typeface="Courier New"/>
                <a:ea typeface="Courier New"/>
              </a:rPr>
              <a:t>()</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24292e"/>
                </a:solidFill>
                <a:latin typeface="Courier New"/>
                <a:ea typeface="Courier New"/>
              </a:rPr>
              <a:t>	</a:t>
            </a:r>
            <a:r>
              <a:rPr b="0" lang="en-US" sz="1400" spc="-1" strike="noStrike">
                <a:solidFill>
                  <a:srgbClr val="000000"/>
                </a:solidFill>
                <a:latin typeface="Courier New"/>
                <a:ea typeface="Courier New"/>
              </a:rPr>
              <a:t># prints empty space</a:t>
            </a:r>
            <a:endParaRPr b="0" lang="en-US" sz="1400" spc="-1" strike="noStrike">
              <a:solidFill>
                <a:srgbClr val="000000"/>
              </a:solidFill>
              <a:latin typeface="Arial"/>
            </a:endParaRPr>
          </a:p>
          <a:p>
            <a:pPr>
              <a:lnSpc>
                <a:spcPct val="115000"/>
              </a:lnSpc>
              <a:spcAft>
                <a:spcPts val="1599"/>
              </a:spcAft>
            </a:pPr>
            <a:endParaRPr b="0" lang="en-US" sz="14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1760" y="113760"/>
            <a:ext cx="8520120" cy="67032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Using python as a calculator </a:t>
            </a:r>
            <a:endParaRPr b="0" lang="en-US" sz="2800" spc="-1" strike="noStrike">
              <a:solidFill>
                <a:srgbClr val="000000"/>
              </a:solidFill>
              <a:latin typeface="Arial"/>
            </a:endParaRPr>
          </a:p>
        </p:txBody>
      </p:sp>
      <p:sp>
        <p:nvSpPr>
          <p:cNvPr id="91" name="TextShape 2"/>
          <p:cNvSpPr txBox="1"/>
          <p:nvPr/>
        </p:nvSpPr>
        <p:spPr>
          <a:xfrm>
            <a:off x="311760" y="883440"/>
            <a:ext cx="8752320" cy="4153320"/>
          </a:xfrm>
          <a:prstGeom prst="rect">
            <a:avLst/>
          </a:prstGeom>
          <a:noFill/>
          <a:ln>
            <a:noFill/>
          </a:ln>
        </p:spPr>
        <p:txBody>
          <a:bodyPr tIns="91440" bIns="91440"/>
          <a:p>
            <a:pPr>
              <a:lnSpc>
                <a:spcPct val="142000"/>
              </a:lnSpc>
            </a:pPr>
            <a:r>
              <a:rPr b="0" lang="en-US" sz="1000" spc="-1" strike="noStrike">
                <a:solidFill>
                  <a:srgbClr val="005cc5"/>
                </a:solidFill>
                <a:latin typeface="Courier New"/>
                <a:ea typeface="Courier New"/>
              </a:rPr>
              <a:t>&gt;&gt;&gt; print(10 + 10)</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20</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&gt;&gt;&gt; print(20 - 5)</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15</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&gt;&gt;&gt; print(9 * 9)</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81</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&gt;&gt;&gt; print(5 / 2)</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2.5</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&gt;&gt;&gt; # floor functionality</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 print(5 // 2)</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2</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&gt;&gt;&gt; print(10 % 3)</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1</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&gt;&gt;&gt; print(5 ** 3)</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125</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&gt;&gt;&gt; # the parentheses changes order of execution</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 print(10 - 3 / (5 % 3))</a:t>
            </a:r>
            <a:endParaRPr b="0" lang="en-US" sz="1000" spc="-1" strike="noStrike">
              <a:solidFill>
                <a:srgbClr val="000000"/>
              </a:solidFill>
              <a:latin typeface="Arial"/>
            </a:endParaRPr>
          </a:p>
          <a:p>
            <a:pPr>
              <a:lnSpc>
                <a:spcPct val="142000"/>
              </a:lnSpc>
            </a:pPr>
            <a:r>
              <a:rPr b="0" lang="en-US" sz="1000" spc="-1" strike="noStrike">
                <a:solidFill>
                  <a:srgbClr val="005cc5"/>
                </a:solidFill>
                <a:latin typeface="Courier New"/>
                <a:ea typeface="Courier New"/>
              </a:rPr>
              <a:t>8.5</a:t>
            </a:r>
            <a:endParaRPr b="0" lang="en-US" sz="1000" spc="-1" strike="noStrike">
              <a:solidFill>
                <a:srgbClr val="000000"/>
              </a:solidFill>
              <a:latin typeface="Arial"/>
            </a:endParaRPr>
          </a:p>
          <a:p>
            <a:pPr>
              <a:lnSpc>
                <a:spcPct val="142000"/>
              </a:lnSpc>
            </a:pPr>
            <a:endParaRPr b="0" lang="en-US" sz="1000" spc="-1" strike="noStrike">
              <a:solidFill>
                <a:srgbClr val="000000"/>
              </a:solidFill>
              <a:latin typeface="Arial"/>
            </a:endParaRPr>
          </a:p>
          <a:p>
            <a:pPr>
              <a:lnSpc>
                <a:spcPct val="142000"/>
              </a:lnSpc>
            </a:pPr>
            <a:endParaRPr b="0" lang="en-US" sz="1000" spc="-1" strike="noStrike">
              <a:solidFill>
                <a:srgbClr val="000000"/>
              </a:solidFill>
              <a:latin typeface="Arial"/>
            </a:endParaRPr>
          </a:p>
          <a:p>
            <a:pPr>
              <a:lnSpc>
                <a:spcPct val="115000"/>
              </a:lnSpc>
              <a:spcAft>
                <a:spcPts val="1599"/>
              </a:spcAft>
            </a:pPr>
            <a:endParaRPr b="0" lang="en-US" sz="10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Some Tricky Operators</a:t>
            </a:r>
            <a:endParaRPr b="0" lang="en-US" sz="2800" spc="-1" strike="noStrike">
              <a:solidFill>
                <a:srgbClr val="000000"/>
              </a:solidFill>
              <a:latin typeface="Arial"/>
            </a:endParaRPr>
          </a:p>
        </p:txBody>
      </p:sp>
      <p:sp>
        <p:nvSpPr>
          <p:cNvPr id="93" name="TextShape 2"/>
          <p:cNvSpPr txBox="1"/>
          <p:nvPr/>
        </p:nvSpPr>
        <p:spPr>
          <a:xfrm>
            <a:off x="311760" y="1152360"/>
            <a:ext cx="8520120" cy="3416040"/>
          </a:xfrm>
          <a:prstGeom prst="rect">
            <a:avLst/>
          </a:prstGeom>
          <a:noFill/>
          <a:ln>
            <a:noFill/>
          </a:ln>
        </p:spPr>
        <p:txBody>
          <a:bodyPr tIns="91440" bIns="91440"/>
          <a:p>
            <a:pPr>
              <a:lnSpc>
                <a:spcPct val="115000"/>
              </a:lnSpc>
            </a:pPr>
            <a:r>
              <a:rPr b="0" lang="en-US" sz="1800" spc="-1" strike="noStrike">
                <a:solidFill>
                  <a:srgbClr val="595959"/>
                </a:solidFill>
                <a:latin typeface="Arial"/>
                <a:ea typeface="Arial"/>
              </a:rPr>
              <a:t>%: This is known as modulus. It does typical division and then returns the remainder.</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 This is equivalent to exponentiation. So, x ** y equals x^y.</a:t>
            </a:r>
            <a:endParaRPr b="0" lang="en-US" sz="1800" spc="-1" strike="noStrike">
              <a:solidFill>
                <a:srgbClr val="000000"/>
              </a:solidFill>
              <a:latin typeface="Arial"/>
            </a:endParaRPr>
          </a:p>
          <a:p>
            <a:pPr>
              <a:lnSpc>
                <a:spcPct val="115000"/>
              </a:lnSpc>
              <a:spcBef>
                <a:spcPts val="1599"/>
              </a:spcBef>
            </a:pPr>
            <a:r>
              <a:rPr b="0" lang="en-US" sz="1800" spc="-1" strike="noStrike">
                <a:solidFill>
                  <a:srgbClr val="595959"/>
                </a:solidFill>
                <a:latin typeface="Arial"/>
                <a:ea typeface="Arial"/>
              </a:rPr>
              <a:t>//: This is the floor operator. So, 5 // 2 is equal to 2. Do division as usual and round DOWN to nearest integer.  </a:t>
            </a:r>
            <a:endParaRPr b="0" lang="en-US" sz="1800" spc="-1" strike="noStrike">
              <a:solidFill>
                <a:srgbClr val="000000"/>
              </a:solidFill>
              <a:latin typeface="Arial"/>
            </a:endParaRPr>
          </a:p>
          <a:p>
            <a:pPr>
              <a:lnSpc>
                <a:spcPct val="115000"/>
              </a:lnSpc>
              <a:spcBef>
                <a:spcPts val="1599"/>
              </a:spcBef>
              <a:spcAft>
                <a:spcPts val="1599"/>
              </a:spcAft>
            </a:pPr>
            <a:endParaRPr b="0" lang="en-US" sz="18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p>
            <a:pPr>
              <a:lnSpc>
                <a:spcPct val="100000"/>
              </a:lnSpc>
            </a:pPr>
            <a:r>
              <a:rPr b="0" lang="en-US" sz="2800" spc="-1" strike="noStrike">
                <a:solidFill>
                  <a:srgbClr val="000000"/>
                </a:solidFill>
                <a:latin typeface="Arial"/>
                <a:ea typeface="Arial"/>
              </a:rPr>
              <a:t>int and float</a:t>
            </a:r>
            <a:endParaRPr b="0" lang="en-US" sz="2800" spc="-1" strike="noStrike">
              <a:solidFill>
                <a:srgbClr val="000000"/>
              </a:solidFill>
              <a:latin typeface="Arial"/>
            </a:endParaRPr>
          </a:p>
        </p:txBody>
      </p:sp>
      <p:sp>
        <p:nvSpPr>
          <p:cNvPr id="95" name="TextShape 2"/>
          <p:cNvSpPr txBox="1"/>
          <p:nvPr/>
        </p:nvSpPr>
        <p:spPr>
          <a:xfrm>
            <a:off x="311760" y="1152360"/>
            <a:ext cx="8520120" cy="3416040"/>
          </a:xfrm>
          <a:prstGeom prst="rect">
            <a:avLst/>
          </a:prstGeom>
          <a:noFill/>
          <a:ln>
            <a:noFill/>
          </a:ln>
        </p:spPr>
        <p:txBody>
          <a:bodyPr tIns="91440" bIns="91440"/>
          <a:p>
            <a:pPr>
              <a:lnSpc>
                <a:spcPct val="115000"/>
              </a:lnSpc>
              <a:spcAft>
                <a:spcPts val="1599"/>
              </a:spcAft>
            </a:pPr>
            <a:r>
              <a:rPr b="0" lang="en-US" sz="1800" spc="-1" strike="noStrike">
                <a:solidFill>
                  <a:srgbClr val="595959"/>
                </a:solidFill>
                <a:latin typeface="Arial"/>
                <a:ea typeface="Arial"/>
              </a:rPr>
              <a:t>These are the two main numbers in python. You do have complex numbers but they are not as common.</a:t>
            </a:r>
            <a:endParaRPr b="0" lang="en-US" sz="18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