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827D001-B373-47FD-8BCB-338C79413C9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BDA68E9-28D0-4B4F-9195-A0D1ED05AAA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github.com/purcellconsult/Master-Python-3-Course-/tree/master/coding%20projects#project--5-a-game-of-conditions-text-based-fantasy-game-in-python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String Processing in Python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By Doug Purcell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1335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Common methods for the string class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759240"/>
            <a:ext cx="8520120" cy="4383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text = 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'This is a small world'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(text.count(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'i'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))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2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(text.lower())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this is a small world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(text.upper())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THIS IS A SMALL WORLD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 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.join(text))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T h i s   i s   a   s m a l l   w o r l d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(text.split(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 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))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['This', 'is', 'a', 'small', 'world']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(text.islower())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False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(text.isupper())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False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(text.isalnum())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False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len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(text))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 21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Convert strings to numbers and back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1600" spc="-1" strike="noStrike">
                <a:solidFill>
                  <a:srgbClr val="000080"/>
                </a:solidFill>
                <a:latin typeface="Courier New"/>
                <a:ea typeface="Courier New"/>
              </a:rPr>
              <a:t>ord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600" spc="-1" strike="noStrike">
                <a:solidFill>
                  <a:srgbClr val="008080"/>
                </a:solidFill>
                <a:latin typeface="Courier New"/>
                <a:ea typeface="Courier New"/>
              </a:rPr>
              <a:t>'A'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6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1600" spc="-1" strike="noStrike">
                <a:solidFill>
                  <a:srgbClr val="000080"/>
                </a:solidFill>
                <a:latin typeface="Courier New"/>
                <a:ea typeface="Courier New"/>
              </a:rPr>
              <a:t>chr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65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…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65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iterating with a for loop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text = </a:t>
            </a:r>
            <a:r>
              <a:rPr b="1" lang="en-US" sz="1800" spc="-1" strike="noStrike">
                <a:solidFill>
                  <a:srgbClr val="008080"/>
                </a:solidFill>
                <a:latin typeface="Courier New"/>
                <a:ea typeface="Courier New"/>
              </a:rPr>
              <a:t>'what a wonderful world'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for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letter 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in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text: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(letter)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iterating with a while loop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i =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600" spc="-1" strike="noStrike">
                <a:solidFill>
                  <a:srgbClr val="000080"/>
                </a:solidFill>
                <a:latin typeface="Courier New"/>
                <a:ea typeface="Courier New"/>
              </a:rPr>
              <a:t>while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i &lt; </a:t>
            </a:r>
            <a:r>
              <a:rPr b="0" lang="en-US" sz="1600" spc="-1" strike="noStrike">
                <a:solidFill>
                  <a:srgbClr val="000080"/>
                </a:solidFill>
                <a:latin typeface="Courier New"/>
                <a:ea typeface="Courier New"/>
              </a:rPr>
              <a:t>len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(text):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en-US" sz="16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(text[i])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i +=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Single, Double, and Triple Quotes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800" spc="-1" strike="noStrike">
                <a:solidFill>
                  <a:srgbClr val="008080"/>
                </a:solidFill>
                <a:latin typeface="Courier New"/>
                <a:ea typeface="Courier New"/>
              </a:rPr>
              <a:t>'What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\'</a:t>
            </a:r>
            <a:r>
              <a:rPr b="1" lang="en-US" sz="1800" spc="-1" strike="noStrike">
                <a:solidFill>
                  <a:srgbClr val="008080"/>
                </a:solidFill>
                <a:latin typeface="Courier New"/>
                <a:ea typeface="Courier New"/>
              </a:rPr>
              <a:t>s up?'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800" spc="-1" strike="noStrike">
                <a:solidFill>
                  <a:srgbClr val="008080"/>
                </a:solidFill>
                <a:latin typeface="Courier New"/>
                <a:ea typeface="Courier New"/>
              </a:rPr>
              <a:t>"What's up?"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800" spc="-1" strike="noStrike">
                <a:solidFill>
                  <a:srgbClr val="008080"/>
                </a:solidFill>
                <a:latin typeface="Courier New"/>
                <a:ea typeface="Courier New"/>
              </a:rPr>
              <a:t>"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\"</a:t>
            </a:r>
            <a:r>
              <a:rPr b="1" lang="en-US" sz="1800" spc="-1" strike="noStrike">
                <a:solidFill>
                  <a:srgbClr val="008080"/>
                </a:solidFill>
                <a:latin typeface="Courier New"/>
                <a:ea typeface="Courier New"/>
              </a:rPr>
              <a:t>What's up?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\"</a:t>
            </a:r>
            <a:r>
              <a:rPr b="1" lang="en-US" sz="1800" spc="-1" strike="noStrike">
                <a:solidFill>
                  <a:srgbClr val="008080"/>
                </a:solidFill>
                <a:latin typeface="Courier New"/>
                <a:ea typeface="Courier New"/>
              </a:rPr>
              <a:t>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800" spc="-1" strike="noStrike">
                <a:solidFill>
                  <a:srgbClr val="008080"/>
                </a:solidFill>
                <a:latin typeface="Courier New"/>
                <a:ea typeface="Courier New"/>
              </a:rPr>
              <a:t>"""What's up? Does the "" need an escape?"""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36880" y="1213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Docstrings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99160" y="791280"/>
            <a:ext cx="8355960" cy="425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def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triple_quote_docs():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i="1" lang="en-US" sz="1500" spc="-1" strike="noStrike">
                <a:solidFill>
                  <a:srgbClr val="808080"/>
                </a:solidFill>
                <a:latin typeface="Courier New"/>
                <a:ea typeface="Courier New"/>
              </a:rPr>
              <a:t>"""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i="1" lang="en-US" sz="1500" spc="-1" strike="noStrike">
                <a:solidFill>
                  <a:srgbClr val="808080"/>
                </a:solidFill>
                <a:latin typeface="Courier New"/>
                <a:ea typeface="Courier New"/>
              </a:rPr>
              <a:t>   </a:t>
            </a:r>
            <a:r>
              <a:rPr b="0" i="1" lang="en-US" sz="1500" spc="-1" strike="noStrike">
                <a:solidFill>
                  <a:srgbClr val="808080"/>
                </a:solidFill>
                <a:latin typeface="Courier New"/>
                <a:ea typeface="Courier New"/>
              </a:rPr>
              <a:t>You know, triple quotes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i="1" lang="en-US" sz="1500" spc="-1" strike="noStrike">
                <a:solidFill>
                  <a:srgbClr val="808080"/>
                </a:solidFill>
                <a:latin typeface="Courier New"/>
                <a:ea typeface="Courier New"/>
              </a:rPr>
              <a:t>   </a:t>
            </a:r>
            <a:r>
              <a:rPr b="0" i="1" lang="en-US" sz="1500" spc="-1" strike="noStrike">
                <a:solidFill>
                  <a:srgbClr val="808080"/>
                </a:solidFill>
                <a:latin typeface="Courier New"/>
                <a:ea typeface="Courier New"/>
              </a:rPr>
              <a:t>can also be used for what's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i="1" lang="en-US" sz="1500" spc="-1" strike="noStrike">
                <a:solidFill>
                  <a:srgbClr val="808080"/>
                </a:solidFill>
                <a:latin typeface="Courier New"/>
                <a:ea typeface="Courier New"/>
              </a:rPr>
              <a:t>   </a:t>
            </a:r>
            <a:r>
              <a:rPr b="0" i="1" lang="en-US" sz="1500" spc="-1" strike="noStrike">
                <a:solidFill>
                  <a:srgbClr val="808080"/>
                </a:solidFill>
                <a:latin typeface="Courier New"/>
                <a:ea typeface="Courier New"/>
              </a:rPr>
              <a:t>knows as a docstring. This let's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i="1" lang="en-US" sz="1500" spc="-1" strike="noStrike">
                <a:solidFill>
                  <a:srgbClr val="808080"/>
                </a:solidFill>
                <a:latin typeface="Courier New"/>
                <a:ea typeface="Courier New"/>
              </a:rPr>
              <a:t>   </a:t>
            </a:r>
            <a:r>
              <a:rPr b="0" i="1" lang="en-US" sz="1500" spc="-1" strike="noStrike">
                <a:solidFill>
                  <a:srgbClr val="808080"/>
                </a:solidFill>
                <a:latin typeface="Courier New"/>
                <a:ea typeface="Courier New"/>
              </a:rPr>
              <a:t>you describe some functionality of the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i="1" lang="en-US" sz="1500" spc="-1" strike="noStrike">
                <a:solidFill>
                  <a:srgbClr val="808080"/>
                </a:solidFill>
                <a:latin typeface="Courier New"/>
                <a:ea typeface="Courier New"/>
              </a:rPr>
              <a:t>   </a:t>
            </a:r>
            <a:r>
              <a:rPr b="0" i="1" lang="en-US" sz="1500" spc="-1" strike="noStrike">
                <a:solidFill>
                  <a:srgbClr val="808080"/>
                </a:solidFill>
                <a:latin typeface="Courier New"/>
                <a:ea typeface="Courier New"/>
              </a:rPr>
              <a:t>method/function, class, etc.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i="1" lang="en-US" sz="1500" spc="-1" strike="noStrike">
                <a:solidFill>
                  <a:srgbClr val="808080"/>
                </a:solidFill>
                <a:latin typeface="Courier New"/>
                <a:ea typeface="Courier New"/>
              </a:rPr>
              <a:t>   </a:t>
            </a:r>
            <a:r>
              <a:rPr b="0" i="1" lang="en-US" sz="1500" spc="-1" strike="noStrike">
                <a:solidFill>
                  <a:srgbClr val="808080"/>
                </a:solidFill>
                <a:latin typeface="Courier New"/>
                <a:ea typeface="Courier New"/>
              </a:rPr>
              <a:t>"""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i="1" lang="en-US" sz="1500" spc="-1" strike="noStrike">
                <a:solidFill>
                  <a:srgbClr val="808080"/>
                </a:solidFill>
                <a:latin typeface="Courier New"/>
                <a:ea typeface="Courier New"/>
              </a:rPr>
              <a:t>   </a:t>
            </a:r>
            <a:r>
              <a:rPr b="1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return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333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__doc__ built in method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(triple_quote_docs.</a:t>
            </a:r>
            <a:r>
              <a:rPr b="0" lang="en-US" sz="1400" spc="-1" strike="noStrike">
                <a:solidFill>
                  <a:srgbClr val="b200b2"/>
                </a:solidFill>
                <a:latin typeface="Courier New"/>
                <a:ea typeface="Courier New"/>
              </a:rPr>
              <a:t>__doc__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)    </a:t>
            </a:r>
            <a:r>
              <a:rPr b="0" i="1" lang="en-US" sz="1400" spc="-1" strike="noStrike">
                <a:solidFill>
                  <a:srgbClr val="808080"/>
                </a:solidFill>
                <a:latin typeface="Courier New"/>
                <a:ea typeface="Courier New"/>
              </a:rPr>
              <a:t># prints the content in triple quotes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Learn about the string modules in python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Courier New"/>
                <a:ea typeface="Courier New"/>
              </a:rPr>
              <a:t>https://docs.python.org/3/library/string.html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Using commas (tuples) to format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'Mixing numbers like 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0" lang="en-US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8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'with text'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# Mixing numbers like  8 with text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'9'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+ 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'0'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#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90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'9'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+ </a:t>
            </a:r>
            <a:r>
              <a:rPr b="0" lang="en-US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# Error. Not allowed.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float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'9'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 + </a:t>
            </a: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float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'0'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# 9.0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The Percent Sign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i="1" lang="en-US" sz="1200" spc="-1" strike="noStrike">
                <a:solidFill>
                  <a:srgbClr val="808080"/>
                </a:solidFill>
                <a:latin typeface="Courier New"/>
                <a:ea typeface="Courier New"/>
              </a:rPr>
              <a:t># using the % sign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i="1" lang="en-US" sz="1200" spc="-1" strike="noStrike">
                <a:solidFill>
                  <a:srgbClr val="808080"/>
                </a:solidFill>
                <a:latin typeface="Courier New"/>
                <a:ea typeface="Courier New"/>
              </a:rPr>
              <a:t># similar to the printf()function in 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'Hello World For the %dth time'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% </a:t>
            </a:r>
            <a:r>
              <a:rPr b="0" lang="en-US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100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'%s %s %d %d %f %f'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% 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'Mercedes'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'Apple'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0" lang="en-US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100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0" lang="en-US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20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0" lang="en-US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3.2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0" lang="en-US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'This is a +%d integer'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% </a:t>
            </a:r>
            <a:r>
              <a:rPr b="0" lang="en-US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10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'This is a negative -%d integer'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% </a:t>
            </a:r>
            <a:r>
              <a:rPr b="0" lang="en-US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250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'This is a confused -%d integer'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% </a:t>
            </a:r>
            <a:r>
              <a:rPr b="0" lang="en-US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300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Have You Used Any of The Following?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 word processor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Facebook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Twitter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Instagram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Percent Sign 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595959"/>
                </a:solidFill>
                <a:latin typeface="Courier New"/>
                <a:ea typeface="Courier New"/>
              </a:rPr>
              <a:t>Hello World For the 100th time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595959"/>
                </a:solidFill>
                <a:latin typeface="Courier New"/>
                <a:ea typeface="Courier New"/>
              </a:rPr>
              <a:t>Mercedes Apple 100 20 3.200000 1.000000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595959"/>
                </a:solidFill>
                <a:latin typeface="Courier New"/>
                <a:ea typeface="Courier New"/>
              </a:rPr>
              <a:t>This is a +10 integer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595959"/>
                </a:solidFill>
                <a:latin typeface="Courier New"/>
                <a:ea typeface="Courier New"/>
              </a:rPr>
              <a:t>This is a negative -250 integer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595959"/>
                </a:solidFill>
                <a:latin typeface="Courier New"/>
                <a:ea typeface="Courier New"/>
              </a:rPr>
              <a:t>This is a confused -300 integer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96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format() method in python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11760" y="753840"/>
            <a:ext cx="8667360" cy="4296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var_1 = 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'test'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var_2, var_3 = 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'move it move it'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'MOVE IT!'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dog = 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'Lassie'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'This is a {}'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.format(var_1))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'I like to {}, you like to {}!'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.format(var_2, var_3))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'This is {}, and this is B'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'A'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'B'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))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'Number {1} and number {0}'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</a:t>
            </a:r>
            <a:r>
              <a:rPr b="0" lang="en-US" sz="1000" spc="-1" strike="noStrike">
                <a:solidFill>
                  <a:srgbClr val="0000ff"/>
                </a:solidFill>
                <a:latin typeface="Courier New"/>
                <a:ea typeface="Courier New"/>
              </a:rPr>
              <a:t>100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0" lang="en-US" sz="1000" spc="-1" strike="noStrike">
                <a:solidFill>
                  <a:srgbClr val="0000ff"/>
                </a:solidFill>
                <a:latin typeface="Courier New"/>
                <a:ea typeface="Courier New"/>
              </a:rPr>
              <a:t>200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))  </a:t>
            </a:r>
            <a:r>
              <a:rPr b="0" i="1" lang="en-US" sz="1000" spc="-1" strike="noStrike">
                <a:solidFill>
                  <a:srgbClr val="808080"/>
                </a:solidFill>
                <a:latin typeface="Courier New"/>
                <a:ea typeface="Courier New"/>
              </a:rPr>
              <a:t># keyword position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i="1" lang="en-US" sz="1000" spc="-1" strike="noStrike">
                <a:solidFill>
                  <a:srgbClr val="808080"/>
                </a:solidFill>
                <a:latin typeface="Courier New"/>
                <a:ea typeface="Courier New"/>
              </a:rPr>
              <a:t># accessing arguments by name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'Mount Whitney is located at {latitude}°N, and {longitude}°W'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</a:t>
            </a:r>
            <a:r>
              <a:rPr b="0" lang="en-US" sz="1000" spc="-1" strike="noStrike">
                <a:solidFill>
                  <a:srgbClr val="660099"/>
                </a:solidFill>
                <a:latin typeface="Courier New"/>
                <a:ea typeface="Courier New"/>
              </a:rPr>
              <a:t>latitude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'35.5785'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0" lang="en-US" sz="1000" spc="-1" strike="noStrike">
                <a:solidFill>
                  <a:srgbClr val="660099"/>
                </a:solidFill>
                <a:latin typeface="Courier New"/>
                <a:ea typeface="Courier New"/>
              </a:rPr>
              <a:t>longitude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'118.2923'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))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temp = {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'day_one'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: </a:t>
            </a:r>
            <a:r>
              <a:rPr b="0" lang="en-US" sz="1000" spc="-1" strike="noStrike">
                <a:solidFill>
                  <a:srgbClr val="0000ff"/>
                </a:solidFill>
                <a:latin typeface="Courier New"/>
                <a:ea typeface="Courier New"/>
              </a:rPr>
              <a:t>90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'day_two'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: </a:t>
            </a:r>
            <a:r>
              <a:rPr b="0" lang="en-US" sz="1000" spc="-1" strike="noStrike">
                <a:solidFill>
                  <a:srgbClr val="0000ff"/>
                </a:solidFill>
                <a:latin typeface="Courier New"/>
                <a:ea typeface="Courier New"/>
              </a:rPr>
              <a:t>100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000" spc="-1" strike="noStrike">
                <a:solidFill>
                  <a:srgbClr val="008080"/>
                </a:solidFill>
                <a:latin typeface="Courier New"/>
                <a:ea typeface="Courier New"/>
              </a:rPr>
              <a:t>'It is {day_one}° F today and tomorrow it will be {day_two}° F'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.format(**temp))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format() method results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This is a test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I like to move it move it, you like to MOVE IT!!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This is A, and this is 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Number 200 and number 100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Mount Whitney is located at 35.5785°N, and 118.2923°W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It is 90° F today and tomorrow it will be 100° 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Accessing arguments’ items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i="1" lang="en-US" sz="1600" spc="-1" strike="noStrike">
                <a:solidFill>
                  <a:srgbClr val="808080"/>
                </a:solidFill>
                <a:latin typeface="Courier New"/>
                <a:ea typeface="Courier New"/>
              </a:rPr>
              <a:t># accessing arguments' items: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point = (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5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10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6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600" spc="-1" strike="noStrike">
                <a:solidFill>
                  <a:srgbClr val="008080"/>
                </a:solidFill>
                <a:latin typeface="Courier New"/>
                <a:ea typeface="Courier New"/>
              </a:rPr>
              <a:t>'The point values are {0[0]} and {0[1]}'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.format(point))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Accessing arguments items’ 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The point values are 5 and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accessing an argument’s attributes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class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Rectangle: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def </a:t>
            </a:r>
            <a:r>
              <a:rPr b="0" lang="en-US" sz="1200" spc="-1" strike="noStrike">
                <a:solidFill>
                  <a:srgbClr val="b200b2"/>
                </a:solidFill>
                <a:latin typeface="Courier New"/>
                <a:ea typeface="Courier New"/>
              </a:rPr>
              <a:t>__init__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1200" spc="-1" strike="noStrike">
                <a:solidFill>
                  <a:srgbClr val="94558d"/>
                </a:solidFill>
                <a:latin typeface="Courier New"/>
                <a:ea typeface="Courier New"/>
              </a:rPr>
              <a:t>self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, length, width):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</a:t>
            </a:r>
            <a:r>
              <a:rPr b="0" lang="en-US" sz="1200" spc="-1" strike="noStrike">
                <a:solidFill>
                  <a:srgbClr val="94558d"/>
                </a:solidFill>
                <a:latin typeface="Courier New"/>
                <a:ea typeface="Courier New"/>
              </a:rPr>
              <a:t>self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.length = length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</a:t>
            </a:r>
            <a:r>
              <a:rPr b="0" lang="en-US" sz="1200" spc="-1" strike="noStrike">
                <a:solidFill>
                  <a:srgbClr val="94558d"/>
                </a:solidFill>
                <a:latin typeface="Courier New"/>
                <a:ea typeface="Courier New"/>
              </a:rPr>
              <a:t>self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.width = width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def </a:t>
            </a:r>
            <a:r>
              <a:rPr b="0" lang="en-US" sz="1200" spc="-1" strike="noStrike">
                <a:solidFill>
                  <a:srgbClr val="b200b2"/>
                </a:solidFill>
                <a:latin typeface="Courier New"/>
                <a:ea typeface="Courier New"/>
              </a:rPr>
              <a:t>__str__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1200" spc="-1" strike="noStrike">
                <a:solidFill>
                  <a:srgbClr val="94558d"/>
                </a:solidFill>
                <a:latin typeface="Courier New"/>
                <a:ea typeface="Courier New"/>
              </a:rPr>
              <a:t>self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return 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'Rectangle({self.length}, {self.width})'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</a:t>
            </a:r>
            <a:r>
              <a:rPr b="0" lang="en-US" sz="1200" spc="-1" strike="noStrike">
                <a:solidFill>
                  <a:srgbClr val="660099"/>
                </a:solidFill>
                <a:latin typeface="Courier New"/>
                <a:ea typeface="Courier New"/>
              </a:rPr>
              <a:t>self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0" lang="en-US" sz="1200" spc="-1" strike="noStrike">
                <a:solidFill>
                  <a:srgbClr val="94558d"/>
                </a:solidFill>
                <a:latin typeface="Courier New"/>
                <a:ea typeface="Courier New"/>
              </a:rPr>
              <a:t>self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rect = Rectangle(</a:t>
            </a:r>
            <a:r>
              <a:rPr b="0" lang="en-US" sz="1500" spc="-1" strike="noStrike">
                <a:solidFill>
                  <a:srgbClr val="0000ff"/>
                </a:solidFill>
                <a:latin typeface="Courier New"/>
                <a:ea typeface="Courier New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0" lang="en-US" sz="1500" spc="-1" strike="noStrike">
                <a:solidFill>
                  <a:srgbClr val="0000ff"/>
                </a:solidFill>
                <a:latin typeface="Courier New"/>
                <a:ea typeface="Courier New"/>
              </a:rPr>
              <a:t>5.5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(rect.</a:t>
            </a:r>
            <a:r>
              <a:rPr b="0" lang="en-US" sz="1500" spc="-1" strike="noStrike">
                <a:solidFill>
                  <a:srgbClr val="b200b2"/>
                </a:solidFill>
                <a:latin typeface="Courier New"/>
                <a:ea typeface="Courier New"/>
              </a:rPr>
              <a:t>__str__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())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Aligning 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'{:&lt;10}'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'X'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)) </a:t>
            </a:r>
            <a:r>
              <a:rPr b="0" i="1" lang="en-US" sz="1200" spc="-1" strike="noStrike">
                <a:solidFill>
                  <a:srgbClr val="808080"/>
                </a:solidFill>
                <a:latin typeface="Courier New"/>
                <a:ea typeface="Courier New"/>
              </a:rPr>
              <a:t># left align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'{:&gt;10}'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'X'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)) </a:t>
            </a:r>
            <a:r>
              <a:rPr b="0" i="1" lang="en-US" sz="1200" spc="-1" strike="noStrike">
                <a:solidFill>
                  <a:srgbClr val="808080"/>
                </a:solidFill>
                <a:latin typeface="Courier New"/>
                <a:ea typeface="Courier New"/>
              </a:rPr>
              <a:t># right align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'{:^10}'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'X'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)) </a:t>
            </a:r>
            <a:r>
              <a:rPr b="0" i="1" lang="en-US" sz="1200" spc="-1" strike="noStrike">
                <a:solidFill>
                  <a:srgbClr val="808080"/>
                </a:solidFill>
                <a:latin typeface="Courier New"/>
                <a:ea typeface="Courier New"/>
              </a:rPr>
              <a:t># center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'{:?^10}'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'X'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)) </a:t>
            </a:r>
            <a:r>
              <a:rPr b="0" i="1" lang="en-US" sz="1200" spc="-1" strike="noStrike">
                <a:solidFill>
                  <a:srgbClr val="808080"/>
                </a:solidFill>
                <a:latin typeface="Courier New"/>
                <a:ea typeface="Courier New"/>
              </a:rPr>
              <a:t># add a fill character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Formatting Binary, Octal, and Hexadecimals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'Binary number: {0:b}'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</a:t>
            </a:r>
            <a:r>
              <a:rPr b="0" lang="en-US" sz="1500" spc="-1" strike="noStrike">
                <a:solidFill>
                  <a:srgbClr val="0000ff"/>
                </a:solidFill>
                <a:latin typeface="Courier New"/>
                <a:ea typeface="Courier New"/>
              </a:rPr>
              <a:t>50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))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'Octal number: {0:o}'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</a:t>
            </a:r>
            <a:r>
              <a:rPr b="0" lang="en-US" sz="1500" spc="-1" strike="noStrike">
                <a:solidFill>
                  <a:srgbClr val="0000ff"/>
                </a:solidFill>
                <a:latin typeface="Courier New"/>
                <a:ea typeface="Courier New"/>
              </a:rPr>
              <a:t>100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))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'Hexadecimal number: {0:x}'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</a:t>
            </a:r>
            <a:r>
              <a:rPr b="0" lang="en-US" sz="1500" spc="-1" strike="noStrike">
                <a:solidFill>
                  <a:srgbClr val="0000ff"/>
                </a:solidFill>
                <a:latin typeface="Courier New"/>
                <a:ea typeface="Courier New"/>
              </a:rPr>
              <a:t>2555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))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…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Binary number: 110010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Octal number: 144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Hexadecimal number: 9fb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Using commas as a delimiter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80"/>
                </a:solidFill>
                <a:latin typeface="Roboto Mono"/>
                <a:ea typeface="Roboto Mono"/>
              </a:rPr>
              <a:t>print</a:t>
            </a:r>
            <a:r>
              <a:rPr b="0" lang="en-US" sz="1600" spc="-1" strike="noStrike">
                <a:solidFill>
                  <a:srgbClr val="000000"/>
                </a:solidFill>
                <a:latin typeface="Roboto Mono"/>
                <a:ea typeface="Roboto Mono"/>
              </a:rPr>
              <a:t>(</a:t>
            </a:r>
            <a:r>
              <a:rPr b="1" lang="en-US" sz="1600" spc="-1" strike="noStrike">
                <a:solidFill>
                  <a:srgbClr val="008080"/>
                </a:solidFill>
                <a:latin typeface="Roboto Mono"/>
                <a:ea typeface="Roboto Mono"/>
              </a:rPr>
              <a:t>'{:,}'</a:t>
            </a:r>
            <a:r>
              <a:rPr b="0" lang="en-US" sz="1600" spc="-1" strike="noStrike">
                <a:solidFill>
                  <a:srgbClr val="000000"/>
                </a:solidFill>
                <a:latin typeface="Roboto Mono"/>
                <a:ea typeface="Roboto Mono"/>
              </a:rPr>
              <a:t>.format(</a:t>
            </a:r>
            <a:r>
              <a:rPr b="0" lang="en-US" sz="1600" spc="-1" strike="noStrike">
                <a:solidFill>
                  <a:srgbClr val="0000ff"/>
                </a:solidFill>
                <a:latin typeface="Roboto Mono"/>
                <a:ea typeface="Roboto Mono"/>
              </a:rPr>
              <a:t>2783727282727</a:t>
            </a:r>
            <a:r>
              <a:rPr b="0" lang="en-US" sz="1600" spc="-1" strike="noStrike">
                <a:solidFill>
                  <a:srgbClr val="000000"/>
                </a:solidFill>
                <a:latin typeface="Roboto Mono"/>
                <a:ea typeface="Roboto Mono"/>
              </a:rPr>
              <a:t>)) </a:t>
            </a:r>
            <a:r>
              <a:rPr b="0" i="1" lang="en-US" sz="1600" spc="-1" strike="noStrike">
                <a:solidFill>
                  <a:srgbClr val="808080"/>
                </a:solidFill>
                <a:latin typeface="Roboto Mono"/>
                <a:ea typeface="Roboto Mono"/>
              </a:rPr>
              <a:t># 2,783,727,282,727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If So I Have Good News for You!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You have used the String data type.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Using the % sign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800" spc="-1" strike="noStrike">
                <a:solidFill>
                  <a:srgbClr val="008080"/>
                </a:solidFill>
                <a:latin typeface="Courier New"/>
                <a:ea typeface="Courier New"/>
              </a:rPr>
              <a:t>'{:.2%}'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.format(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90.60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100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))   </a:t>
            </a:r>
            <a:r>
              <a:rPr b="0" i="1" lang="en-US" sz="1800" spc="-1" strike="noStrike">
                <a:solidFill>
                  <a:srgbClr val="808080"/>
                </a:solidFill>
                <a:latin typeface="Courier New"/>
                <a:ea typeface="Courier New"/>
              </a:rPr>
              <a:t># 90.60%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Formatted string literal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item_1, item_2, item_3 = 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'computer'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'mouse'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'browser'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f"He uses a </a:t>
            </a:r>
            <a:r>
              <a:rPr b="1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{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item_1</a:t>
            </a:r>
            <a:r>
              <a:rPr b="1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}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."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f"He uses a </a:t>
            </a:r>
            <a:r>
              <a:rPr b="1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{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item_2</a:t>
            </a:r>
            <a:r>
              <a:rPr b="1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}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 and a </a:t>
            </a:r>
            <a:r>
              <a:rPr b="1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{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item_3</a:t>
            </a:r>
            <a:r>
              <a:rPr b="1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}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."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f"He uses a </a:t>
            </a:r>
            <a:r>
              <a:rPr b="1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{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item_1</a:t>
            </a:r>
            <a:r>
              <a:rPr b="1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}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 3 times a day."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Templates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from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string </a:t>
            </a:r>
            <a:r>
              <a:rPr b="1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import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Template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poem = Template(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'$x are red and $y are blue'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(poem.substitute(</a:t>
            </a:r>
            <a:r>
              <a:rPr b="0" lang="en-US" sz="1500" spc="-1" strike="noStrike">
                <a:solidFill>
                  <a:srgbClr val="660099"/>
                </a:solidFill>
                <a:latin typeface="Courier New"/>
                <a:ea typeface="Courier New"/>
              </a:rPr>
              <a:t>x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'roses'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0" lang="en-US" sz="1500" spc="-1" strike="noStrike">
                <a:solidFill>
                  <a:srgbClr val="660099"/>
                </a:solidFill>
                <a:latin typeface="Courier New"/>
                <a:ea typeface="Courier New"/>
              </a:rPr>
              <a:t>y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1" lang="en-US" sz="1500" spc="-1" strike="noStrike">
                <a:solidFill>
                  <a:srgbClr val="008080"/>
                </a:solidFill>
                <a:latin typeface="Courier New"/>
                <a:ea typeface="Courier New"/>
              </a:rPr>
              <a:t>'violets'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))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…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roses are red and violets are blue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Project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 Game of Conditions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https://github.com/purcellconsult/Master-Python-3-Course-/tree/master/coding%20projects#project--5-a-game-of-conditions-text-based-fantasy-game-in-python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Strings are a datatype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They’re prevalent in all programming languages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How to create strings in python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e = </a:t>
            </a:r>
            <a:r>
              <a:rPr b="1" lang="en-US" sz="1800" spc="-1" strike="noStrike">
                <a:solidFill>
                  <a:srgbClr val="008080"/>
                </a:solidFill>
                <a:latin typeface="Courier New"/>
                <a:ea typeface="Courier New"/>
              </a:rPr>
              <a:t>'Hello'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 = </a:t>
            </a:r>
            <a:r>
              <a:rPr b="1" lang="en-US" sz="1800" spc="-1" strike="noStrike">
                <a:solidFill>
                  <a:srgbClr val="008080"/>
                </a:solidFill>
                <a:latin typeface="Courier New"/>
                <a:ea typeface="Courier New"/>
              </a:rPr>
              <a:t>'Bonjour'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 = </a:t>
            </a:r>
            <a:r>
              <a:rPr b="1" lang="en-US" sz="1800" spc="-1" strike="noStrike">
                <a:solidFill>
                  <a:srgbClr val="008080"/>
                </a:solidFill>
                <a:latin typeface="Courier New"/>
                <a:ea typeface="Courier New"/>
              </a:rPr>
              <a:t>'Jambo'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h = </a:t>
            </a:r>
            <a:r>
              <a:rPr b="1" lang="en-US" sz="1800" spc="-1" strike="noStrike">
                <a:solidFill>
                  <a:srgbClr val="008080"/>
                </a:solidFill>
                <a:latin typeface="Courier New"/>
                <a:ea typeface="Courier New"/>
              </a:rPr>
              <a:t>'Namaste'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 = </a:t>
            </a:r>
            <a:r>
              <a:rPr b="1" lang="en-US" sz="1800" spc="-1" strike="noStrike">
                <a:solidFill>
                  <a:srgbClr val="008080"/>
                </a:solidFill>
                <a:latin typeface="Courier New"/>
                <a:ea typeface="Courier New"/>
              </a:rPr>
              <a:t>'Selami'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 = </a:t>
            </a:r>
            <a:r>
              <a:rPr b="1" lang="en-US" sz="1800" spc="-1" strike="noStrike">
                <a:solidFill>
                  <a:srgbClr val="008080"/>
                </a:solidFill>
                <a:latin typeface="Courier New"/>
                <a:ea typeface="Courier New"/>
              </a:rPr>
              <a:t>'Ciao'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View the strings output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(f)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(h)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(i)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Accessing a String Index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11960" y="1152360"/>
            <a:ext cx="8841960" cy="3910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80"/>
                </a:solidFill>
                <a:latin typeface="Courier New"/>
                <a:ea typeface="Courier New"/>
              </a:rPr>
              <a:t>&gt;&gt;&gt; greet = 'Bonjour'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000080"/>
                </a:solidFill>
                <a:latin typeface="Courier New"/>
                <a:ea typeface="Courier New"/>
              </a:rPr>
              <a:t>&gt;&gt;&gt; greet[0]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000080"/>
                </a:solidFill>
                <a:latin typeface="Courier New"/>
                <a:ea typeface="Courier New"/>
              </a:rPr>
              <a:t>'B'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000080"/>
                </a:solidFill>
                <a:latin typeface="Courier New"/>
                <a:ea typeface="Courier New"/>
              </a:rPr>
              <a:t>&gt;&gt;&gt; greet[1]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000080"/>
                </a:solidFill>
                <a:latin typeface="Courier New"/>
                <a:ea typeface="Courier New"/>
              </a:rPr>
              <a:t>'o'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000080"/>
                </a:solidFill>
                <a:latin typeface="Courier New"/>
                <a:ea typeface="Courier New"/>
              </a:rPr>
              <a:t>&gt;&gt;&gt; greet[2]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000080"/>
                </a:solidFill>
                <a:latin typeface="Courier New"/>
                <a:ea typeface="Courier New"/>
              </a:rPr>
              <a:t>'n'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000080"/>
                </a:solidFill>
                <a:latin typeface="Courier New"/>
                <a:ea typeface="Courier New"/>
              </a:rPr>
              <a:t>&gt;&gt;&gt; greet[-1]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000080"/>
                </a:solidFill>
                <a:latin typeface="Arial"/>
                <a:ea typeface="Arial"/>
              </a:rPr>
              <a:t>'r'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String Slicing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56960" y="497880"/>
            <a:ext cx="8829720" cy="4502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800" spc="-1" strike="noStrike">
                <a:solidFill>
                  <a:srgbClr val="595959"/>
                </a:solidFill>
                <a:latin typeface="Courier New"/>
                <a:ea typeface="Courier New"/>
              </a:rPr>
              <a:t>&gt;&gt;&gt; s = 'Bonjour'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800" spc="-1" strike="noStrike">
                <a:solidFill>
                  <a:srgbClr val="595959"/>
                </a:solidFill>
                <a:latin typeface="Courier New"/>
                <a:ea typeface="Courier New"/>
              </a:rPr>
              <a:t>&gt;&gt;&gt; s[0:3]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800" spc="-1" strike="noStrike">
                <a:solidFill>
                  <a:srgbClr val="595959"/>
                </a:solidFill>
                <a:latin typeface="Courier New"/>
                <a:ea typeface="Courier New"/>
              </a:rPr>
              <a:t>'Bon'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800" spc="-1" strike="noStrike">
                <a:solidFill>
                  <a:srgbClr val="595959"/>
                </a:solidFill>
                <a:latin typeface="Courier New"/>
                <a:ea typeface="Courier New"/>
              </a:rPr>
              <a:t>&gt;&gt;&gt; s[3:7]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800" spc="-1" strike="noStrike">
                <a:solidFill>
                  <a:srgbClr val="595959"/>
                </a:solidFill>
                <a:latin typeface="Courier New"/>
                <a:ea typeface="Courier New"/>
              </a:rPr>
              <a:t>'jour'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800" spc="-1" strike="noStrike">
                <a:solidFill>
                  <a:srgbClr val="595959"/>
                </a:solidFill>
                <a:latin typeface="Courier New"/>
                <a:ea typeface="Courier New"/>
              </a:rPr>
              <a:t>&gt;&gt;&gt; s[::]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800" spc="-1" strike="noStrike">
                <a:solidFill>
                  <a:srgbClr val="595959"/>
                </a:solidFill>
                <a:latin typeface="Courier New"/>
                <a:ea typeface="Courier New"/>
              </a:rPr>
              <a:t>'Bonjour'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800" spc="-1" strike="noStrike">
                <a:solidFill>
                  <a:srgbClr val="595959"/>
                </a:solidFill>
                <a:latin typeface="Courier New"/>
                <a:ea typeface="Courier New"/>
              </a:rPr>
              <a:t>&gt;&gt;&gt; s[::2]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800" spc="-1" strike="noStrike">
                <a:solidFill>
                  <a:srgbClr val="595959"/>
                </a:solidFill>
                <a:latin typeface="Courier New"/>
                <a:ea typeface="Courier New"/>
              </a:rPr>
              <a:t>'Bnor'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800" spc="-1" strike="noStrike">
                <a:solidFill>
                  <a:srgbClr val="595959"/>
                </a:solidFill>
                <a:latin typeface="Courier New"/>
                <a:ea typeface="Courier New"/>
              </a:rPr>
              <a:t>&gt;&gt;&gt; s[-1::2]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800" spc="-1" strike="noStrike">
                <a:solidFill>
                  <a:srgbClr val="595959"/>
                </a:solidFill>
                <a:latin typeface="Courier New"/>
                <a:ea typeface="Courier New"/>
              </a:rPr>
              <a:t>'r'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800" spc="-1" strike="noStrike">
                <a:solidFill>
                  <a:srgbClr val="595959"/>
                </a:solidFill>
                <a:latin typeface="Courier New"/>
                <a:ea typeface="Courier New"/>
              </a:rPr>
              <a:t>&gt;&gt;&gt; s[-1::-1]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Courier New"/>
                <a:ea typeface="Courier New"/>
              </a:rPr>
              <a:t>'ruojnoB'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Ways to Manipulate Strings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611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 = 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'Hello'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b = 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'friend'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c = a + b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(c)            </a:t>
            </a:r>
            <a:r>
              <a:rPr b="0" i="1" lang="en-US" sz="1200" spc="-1" strike="noStrike">
                <a:solidFill>
                  <a:srgbClr val="808080"/>
                </a:solidFill>
                <a:latin typeface="Courier New"/>
                <a:ea typeface="Courier New"/>
              </a:rPr>
              <a:t># Hellofriend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(a + 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 '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+ b)  </a:t>
            </a:r>
            <a:r>
              <a:rPr b="0" i="1" lang="en-US" sz="1200" spc="-1" strike="noStrike">
                <a:solidFill>
                  <a:srgbClr val="808080"/>
                </a:solidFill>
                <a:latin typeface="Courier New"/>
                <a:ea typeface="Courier New"/>
              </a:rPr>
              <a:t># Hello friend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d = </a:t>
            </a:r>
            <a:r>
              <a:rPr b="1" lang="en-US" sz="1200" spc="-1" strike="noStrike">
                <a:solidFill>
                  <a:srgbClr val="008080"/>
                </a:solidFill>
                <a:latin typeface="Courier New"/>
                <a:ea typeface="Courier New"/>
              </a:rPr>
              <a:t>'9'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10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* </a:t>
            </a: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(d))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999999"/>
                </a:solidFill>
                <a:latin typeface="Courier New"/>
                <a:ea typeface="Courier New"/>
              </a:rPr>
              <a:t># 90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(a * </a:t>
            </a:r>
            <a:r>
              <a:rPr b="0" lang="en-US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5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1200" spc="-1" strike="noStrike">
                <a:solidFill>
                  <a:srgbClr val="999999"/>
                </a:solidFill>
                <a:latin typeface="Courier New"/>
                <a:ea typeface="Courier New"/>
              </a:rPr>
              <a:t># HelloHelloHelloHelloHello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