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79" r:id="rId5"/>
    <p:sldId id="267" r:id="rId6"/>
    <p:sldId id="268" r:id="rId7"/>
    <p:sldId id="271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5" autoAdjust="0"/>
    <p:restoredTop sz="90727" autoAdjust="0"/>
  </p:normalViewPr>
  <p:slideViewPr>
    <p:cSldViewPr>
      <p:cViewPr>
        <p:scale>
          <a:sx n="80" d="100"/>
          <a:sy n="80" d="100"/>
        </p:scale>
        <p:origin x="-138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8D50E-4D8D-4E3B-B6E6-56324FA4115F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29C7-4E94-4821-B74F-894093806C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1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29C7-4E94-4821-B74F-894093806C1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29C7-4E94-4821-B74F-894093806C1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20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5F08-5FAE-4F55-B7B4-4D6B86FBFB04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5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EFD7-32B0-463E-BB9F-3705ABCEE8C4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0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1F18-EF19-410A-9BD6-AAE40A1F9A55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3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370-2B09-42EC-BB5E-6C5CC2A1EE72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6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91C-4701-42A4-AA2E-B51E0F34211D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0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4ADD-7C43-48B3-93D4-DCA76FEEDE4A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12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608D-77DE-4F2C-A76B-95B47A83DA16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4E93-8593-40B9-BD98-91D3808CE0DD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193C-9AC8-4119-874F-9A22CE4145AD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08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2507-E41F-4EF6-AF5B-C8687E6EC306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86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AD0-EF2B-4053-AE49-BB0F2CEDAB9B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652FE-D99E-48E3-A933-2E3306C77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AD3B-F527-4DC2-9BE4-496231599E77}" type="datetime1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6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r="1310" b="32443"/>
          <a:stretch/>
        </p:blipFill>
        <p:spPr>
          <a:xfrm>
            <a:off x="-1" y="2452668"/>
            <a:ext cx="9144001" cy="44053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4056" y="950863"/>
            <a:ext cx="7772400" cy="1974081"/>
          </a:xfrm>
        </p:spPr>
        <p:txBody>
          <a:bodyPr>
            <a:normAutofit/>
          </a:bodyPr>
          <a:lstStyle/>
          <a:p>
            <a:r>
              <a:rPr lang="en-US" altLang="zh-TW" sz="7200" b="1" dirty="0" err="1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Php+db</a:t>
            </a:r>
            <a:r>
              <a:rPr lang="zh-TW" altLang="en-US" sz="7200" b="1" dirty="0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期</a:t>
            </a:r>
            <a:r>
              <a:rPr lang="zh-CN" altLang="en-US" sz="7200" b="1" dirty="0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末</a:t>
            </a:r>
            <a:r>
              <a:rPr lang="zh-TW" altLang="en-US" sz="7200" b="1" dirty="0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報告</a:t>
            </a:r>
            <a:r>
              <a:rPr lang="en-US" altLang="zh-TW" sz="7200" b="1" dirty="0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en-US" altLang="zh-TW" sz="7200" b="1" dirty="0" smtClean="0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en-US" altLang="zh-CN" sz="4800" b="1" dirty="0" err="1">
                <a:ln w="28575">
                  <a:solidFill>
                    <a:schemeClr val="bg1"/>
                  </a:solidFill>
                </a:ln>
                <a:effectLst>
                  <a:glow rad="152400">
                    <a:schemeClr val="bg1">
                      <a:alpha val="76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SongLa</a:t>
            </a:r>
            <a:endParaRPr lang="zh-TW" altLang="en-US" sz="7200" dirty="0">
              <a:ln w="28575">
                <a:solidFill>
                  <a:schemeClr val="bg1"/>
                </a:solidFill>
              </a:ln>
              <a:effectLst>
                <a:glow rad="152400">
                  <a:schemeClr val="bg1">
                    <a:alpha val="76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79912" y="2919736"/>
            <a:ext cx="6400800" cy="4253680"/>
          </a:xfrm>
        </p:spPr>
        <p:txBody>
          <a:bodyPr>
            <a:noAutofit/>
          </a:bodyPr>
          <a:lstStyle/>
          <a:p>
            <a:r>
              <a:rPr lang="zh-TW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李長慶 </a:t>
            </a:r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A1043301</a:t>
            </a:r>
          </a:p>
          <a:p>
            <a:r>
              <a:rPr lang="zh-TW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張俊偉 </a:t>
            </a:r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A1043302</a:t>
            </a:r>
          </a:p>
          <a:p>
            <a:r>
              <a:rPr lang="zh-TW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陳飛龍 </a:t>
            </a:r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A1043318</a:t>
            </a:r>
          </a:p>
          <a:p>
            <a:r>
              <a:rPr lang="zh-TW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徐諸懷 </a:t>
            </a:r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A1043349</a:t>
            </a:r>
          </a:p>
          <a:p>
            <a:pPr algn="l"/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                         </a:t>
            </a:r>
            <a:r>
              <a:rPr lang="zh-CN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指導教授</a:t>
            </a:r>
            <a:r>
              <a:rPr lang="en-US" altLang="zh-CN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: </a:t>
            </a:r>
            <a:r>
              <a:rPr lang="zh-CN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丁一賢</a:t>
            </a:r>
            <a:endParaRPr lang="en-US" altLang="zh-CN" sz="2400" b="1" dirty="0" smtClean="0">
              <a:ln w="3175"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algn="l"/>
            <a:r>
              <a:rPr lang="en-US" altLang="zh-TW" sz="2400" b="1" dirty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 </a:t>
            </a:r>
            <a:r>
              <a:rPr lang="en-US" altLang="zh-TW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                                          </a:t>
            </a:r>
            <a:r>
              <a:rPr lang="zh-CN" altLang="en-US" sz="2400" b="1" dirty="0" smtClean="0">
                <a:ln w="3175"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楊書成</a:t>
            </a:r>
            <a:endParaRPr lang="en-US" altLang="zh-TW" sz="2400" b="1" dirty="0">
              <a:ln w="3175"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endParaRPr lang="en-US" altLang="zh-TW" sz="2400" b="1" dirty="0" smtClean="0">
              <a:ln w="3175"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endParaRPr lang="zh-TW" altLang="en-US" sz="2400" b="1" dirty="0">
              <a:ln w="31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2771800" y="404664"/>
            <a:ext cx="6372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0" y="188640"/>
            <a:ext cx="91440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0"/>
          </a:xfrm>
        </p:spPr>
        <p:txBody>
          <a:bodyPr>
            <a:noAutofit/>
          </a:bodyPr>
          <a:lstStyle/>
          <a:p>
            <a:r>
              <a:rPr lang="zh-TW" altLang="en-US" sz="200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sz="200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en-US" altLang="zh-TW" sz="200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END</a:t>
            </a:r>
            <a:r>
              <a:rPr lang="zh-TW" altLang="en-US" sz="200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sz="200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sz="20000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609600" y="88110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90000"/>
                    </a:schemeClr>
                  </a:glow>
                </a:effectLst>
                <a:uLnTx/>
                <a:uFillTx/>
                <a:latin typeface="華康中特圓體(P)" pitchFamily="34" charset="-120"/>
                <a:ea typeface="華康中特圓體(P)" pitchFamily="34" charset="-120"/>
                <a:cs typeface="+mj-cs"/>
              </a:rPr>
              <a:t/>
            </a:r>
            <a:br>
              <a:rPr kumimoji="0" lang="zh-TW" altLang="en-US" sz="20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90000"/>
                    </a:schemeClr>
                  </a:glow>
                </a:effectLst>
                <a:uLnTx/>
                <a:uFillTx/>
                <a:latin typeface="華康中特圓體(P)" pitchFamily="34" charset="-120"/>
                <a:ea typeface="華康中特圓體(P)" pitchFamily="34" charset="-120"/>
                <a:cs typeface="+mj-cs"/>
              </a:rPr>
            </a:br>
            <a:r>
              <a:rPr kumimoji="0" lang="en-US" altLang="zh-TW" sz="20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90000"/>
                    </a:schemeClr>
                  </a:glow>
                </a:effectLst>
                <a:uLnTx/>
                <a:uFillTx/>
                <a:latin typeface="華康中特圓體(P)" pitchFamily="34" charset="-120"/>
                <a:ea typeface="華康中特圓體(P)" pitchFamily="34" charset="-120"/>
                <a:cs typeface="+mj-cs"/>
              </a:rPr>
              <a:t>END</a:t>
            </a:r>
            <a:r>
              <a:rPr kumimoji="0" lang="zh-TW" altLang="en-US" sz="20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90000"/>
                    </a:schemeClr>
                  </a:glow>
                </a:effectLst>
                <a:uLnTx/>
                <a:uFillTx/>
                <a:latin typeface="華康中特圓體(P)" pitchFamily="34" charset="-120"/>
                <a:ea typeface="華康中特圓體(P)" pitchFamily="34" charset="-120"/>
                <a:cs typeface="+mj-cs"/>
              </a:rPr>
              <a:t/>
            </a:r>
            <a:br>
              <a:rPr kumimoji="0" lang="zh-TW" altLang="en-US" sz="20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90000"/>
                    </a:schemeClr>
                  </a:glow>
                </a:effectLst>
                <a:uLnTx/>
                <a:uFillTx/>
                <a:latin typeface="華康中特圓體(P)" pitchFamily="34" charset="-120"/>
                <a:ea typeface="華康中特圓體(P)" pitchFamily="34" charset="-120"/>
                <a:cs typeface="+mj-cs"/>
              </a:rPr>
            </a:br>
            <a:endParaRPr kumimoji="0" lang="zh-TW" altLang="en-US" sz="20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glow rad="152400">
                  <a:schemeClr val="bg1">
                    <a:alpha val="90000"/>
                  </a:schemeClr>
                </a:glow>
              </a:effectLst>
              <a:uLnTx/>
              <a:uFillTx/>
              <a:latin typeface="華康中特圓體(P)" pitchFamily="34" charset="-120"/>
              <a:ea typeface="華康中特圓體(P)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70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1043608" y="1636057"/>
            <a:ext cx="7056784" cy="40105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華康中特圓體(P)" pitchFamily="34" charset="-120"/>
                <a:ea typeface="華康中特圓體(P)" pitchFamily="34" charset="-120"/>
              </a:rPr>
              <a:t>目錄</a:t>
            </a:r>
            <a:endParaRPr lang="zh-TW" altLang="en-US" b="1" dirty="0"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807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4700"/>
              </a:lnSpc>
              <a:buNone/>
            </a:pPr>
            <a:r>
              <a:rPr lang="zh-CN" altLang="en-US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專題功能</a:t>
            </a:r>
            <a:r>
              <a:rPr lang="zh-TW" altLang="en-US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介紹</a:t>
            </a:r>
          </a:p>
          <a:p>
            <a:pPr marL="0" indent="0">
              <a:lnSpc>
                <a:spcPts val="4700"/>
              </a:lnSpc>
              <a:buNone/>
            </a:pPr>
            <a:r>
              <a:rPr lang="zh-TW" altLang="en-US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                            網站架構</a:t>
            </a:r>
            <a:r>
              <a:rPr lang="zh-CN" altLang="en-US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與</a:t>
            </a:r>
            <a:r>
              <a:rPr lang="en-US" altLang="zh-CN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ER</a:t>
            </a:r>
            <a:endParaRPr lang="en-US" altLang="zh-TW" b="1" dirty="0" smtClean="0">
              <a:effectLst>
                <a:glow rad="127000">
                  <a:schemeClr val="bg1">
                    <a:alpha val="98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 algn="ctr">
              <a:lnSpc>
                <a:spcPts val="4700"/>
              </a:lnSpc>
              <a:buNone/>
            </a:pPr>
            <a:r>
              <a:rPr lang="zh-TW" altLang="en-US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三個分析</a:t>
            </a:r>
            <a:endParaRPr lang="en-US" altLang="zh-TW" b="1" dirty="0">
              <a:effectLst>
                <a:glow rad="127000">
                  <a:schemeClr val="bg1">
                    <a:alpha val="98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 algn="ctr">
              <a:lnSpc>
                <a:spcPts val="4700"/>
              </a:lnSpc>
              <a:buNone/>
            </a:pPr>
            <a:r>
              <a:rPr lang="en-US" altLang="zh-CN" b="1" dirty="0" smtClean="0">
                <a:effectLst>
                  <a:glow rad="127000">
                    <a:schemeClr val="bg1">
                      <a:alpha val="98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DEMO</a:t>
            </a:r>
            <a:endParaRPr lang="zh-TW" altLang="en-US" b="1" dirty="0" smtClean="0">
              <a:effectLst>
                <a:glow rad="127000">
                  <a:schemeClr val="bg1">
                    <a:alpha val="98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 algn="ctr">
              <a:lnSpc>
                <a:spcPts val="4700"/>
              </a:lnSpc>
              <a:buNone/>
            </a:pPr>
            <a:endParaRPr lang="zh-TW" altLang="en-US" b="1" dirty="0">
              <a:effectLst>
                <a:glow rad="127000">
                  <a:schemeClr val="bg1">
                    <a:alpha val="98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6642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 descr="778000780696ac578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4779" y="2175232"/>
            <a:ext cx="455712" cy="455712"/>
          </a:xfrm>
          <a:prstGeom prst="rect">
            <a:avLst/>
          </a:prstGeom>
        </p:spPr>
      </p:pic>
      <p:pic>
        <p:nvPicPr>
          <p:cNvPr id="12" name="圖片 11" descr="778000780696ac578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4779" y="2877610"/>
            <a:ext cx="455712" cy="455712"/>
          </a:xfrm>
          <a:prstGeom prst="rect">
            <a:avLst/>
          </a:prstGeom>
        </p:spPr>
      </p:pic>
      <p:pic>
        <p:nvPicPr>
          <p:cNvPr id="13" name="圖片 12" descr="778000780696ac578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553123"/>
            <a:ext cx="455712" cy="455712"/>
          </a:xfrm>
          <a:prstGeom prst="rect">
            <a:avLst/>
          </a:prstGeom>
        </p:spPr>
      </p:pic>
      <p:pic>
        <p:nvPicPr>
          <p:cNvPr id="14" name="圖片 13" descr="778000780696ac578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704" y="4232648"/>
            <a:ext cx="455712" cy="455712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7308304" y="5229200"/>
            <a:ext cx="1368152" cy="8203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9552" y="5229200"/>
            <a:ext cx="1368152" cy="8203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316416" y="6237312"/>
            <a:ext cx="612576" cy="33265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51520" y="6237312"/>
            <a:ext cx="612576" cy="33265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1187624" y="2060848"/>
            <a:ext cx="3024336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425894" y="1700808"/>
            <a:ext cx="711914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zh-TW" altLang="en-US" b="1" dirty="0" smtClean="0">
                <a:solidFill>
                  <a:prstClr val="white"/>
                </a:solidFill>
                <a:latin typeface="華康中特圓體(P)" pitchFamily="34" charset="-120"/>
                <a:ea typeface="華康中特圓體(P)" pitchFamily="34" charset="-120"/>
              </a:rPr>
              <a:t>使用者</a:t>
            </a:r>
            <a:r>
              <a:rPr lang="en-US" altLang="zh-TW" b="1" dirty="0" smtClean="0">
                <a:solidFill>
                  <a:prstClr val="white"/>
                </a:solidFill>
                <a:latin typeface="華康中特圓體(P)" pitchFamily="34" charset="-120"/>
                <a:ea typeface="華康中特圓體(P)" pitchFamily="34" charset="-120"/>
              </a:rPr>
              <a:t>(</a:t>
            </a:r>
            <a:r>
              <a:rPr lang="zh-TW" altLang="en-US" b="1" dirty="0" smtClean="0">
                <a:solidFill>
                  <a:prstClr val="white"/>
                </a:solidFill>
                <a:latin typeface="華康中特圓體(P)" pitchFamily="34" charset="-120"/>
                <a:ea typeface="華康中特圓體(P)" pitchFamily="34" charset="-120"/>
              </a:rPr>
              <a:t>前台</a:t>
            </a:r>
            <a:r>
              <a:rPr lang="en-US" altLang="zh-TW" b="1" dirty="0" smtClean="0">
                <a:solidFill>
                  <a:prstClr val="white"/>
                </a:solidFill>
                <a:latin typeface="華康中特圓體(P)" pitchFamily="34" charset="-120"/>
                <a:ea typeface="華康中特圓體(P)" pitchFamily="34" charset="-120"/>
              </a:rPr>
              <a:t>)</a:t>
            </a:r>
          </a:p>
          <a:p>
            <a:pPr marL="0" indent="0">
              <a:lnSpc>
                <a:spcPts val="1500"/>
              </a:lnSpc>
              <a:buFont typeface="Arial" pitchFamily="34" charset="0"/>
              <a:buNone/>
            </a:pPr>
            <a:endParaRPr lang="en-US" altLang="zh-TW" b="1" dirty="0" smtClean="0">
              <a:solidFill>
                <a:prstClr val="white"/>
              </a:solidFill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推薦新歌曲由管理者審核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搜尋歌名</a:t>
            </a:r>
            <a:r>
              <a:rPr lang="en-US" altLang="zh-CN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歌手顯示歌曲</a:t>
            </a:r>
            <a:r>
              <a:rPr lang="en-US" altLang="zh-CN" dirty="0" err="1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Youtube</a:t>
            </a:r>
            <a:r>
              <a:rPr lang="zh-CN" altLang="en-US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連接</a:t>
            </a:r>
            <a:endParaRPr lang="en-US" altLang="zh-TW" dirty="0" smtClean="0">
              <a:solidFill>
                <a:prstClr val="black"/>
              </a:solidFill>
              <a:effectLst>
                <a:glow rad="152400">
                  <a:prstClr val="white">
                    <a:alpha val="90000"/>
                  </a:prst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dirty="0" smtClean="0">
                <a:solidFill>
                  <a:prstClr val="black"/>
                </a:solidFill>
                <a:effectLst>
                  <a:glow rad="152400">
                    <a:prstClr val="white">
                      <a:alpha val="90000"/>
                    </a:prst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點播歌曲</a:t>
            </a:r>
          </a:p>
          <a:p>
            <a:pPr marL="0" indent="0">
              <a:buFont typeface="Arial" pitchFamily="34" charset="0"/>
              <a:buNone/>
            </a:pPr>
            <a:endParaRPr lang="zh-TW" altLang="en-US" dirty="0" smtClean="0">
              <a:solidFill>
                <a:prstClr val="black"/>
              </a:solidFill>
              <a:effectLst>
                <a:glow rad="152400">
                  <a:prstClr val="white">
                    <a:alpha val="90000"/>
                  </a:prst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TW" altLang="en-US" dirty="0">
              <a:solidFill>
                <a:prstClr val="black"/>
              </a:solidFill>
              <a:effectLst>
                <a:glow rad="152400">
                  <a:prstClr val="white">
                    <a:alpha val="90000"/>
                  </a:prst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zh-CN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專題</a:t>
            </a:r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功能介紹</a:t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8</a:t>
            </a:r>
          </a:p>
        </p:txBody>
      </p:sp>
      <p:pic>
        <p:nvPicPr>
          <p:cNvPr id="13" name="圖片 12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14" name="圖片 13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15" name="圖片 14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16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altLang="zh-TW" sz="2400" b="1" dirty="0" smtClean="0">
                <a:solidFill>
                  <a:prstClr val="black"/>
                </a:solidFill>
              </a:rPr>
              <a:t>7</a:t>
            </a:r>
            <a:endParaRPr lang="zh-TW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187624" y="1502000"/>
            <a:ext cx="3024336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zh-CN" altLang="en-US" b="1" dirty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專題</a:t>
            </a:r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功能介紹</a:t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3293" y="1142065"/>
            <a:ext cx="7718106" cy="4725144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zh-TW" altLang="en-US" b="1" dirty="0" smtClean="0">
                <a:solidFill>
                  <a:schemeClr val="bg1"/>
                </a:solidFill>
                <a:effectLst/>
                <a:latin typeface="華康中特圓體(P)" pitchFamily="34" charset="-120"/>
                <a:ea typeface="華康中特圓體(P)" pitchFamily="34" charset="-120"/>
              </a:rPr>
              <a:t>管理者</a:t>
            </a:r>
            <a:r>
              <a:rPr lang="en-US" altLang="zh-TW" b="1" dirty="0" smtClean="0">
                <a:solidFill>
                  <a:schemeClr val="bg1"/>
                </a:solidFill>
                <a:effectLst/>
                <a:latin typeface="華康中特圓體(P)" pitchFamily="34" charset="-120"/>
                <a:ea typeface="華康中特圓體(P)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華康中特圓體(P)" pitchFamily="34" charset="-120"/>
                <a:ea typeface="華康中特圓體(P)" pitchFamily="34" charset="-120"/>
              </a:rPr>
              <a:t>後</a:t>
            </a:r>
            <a:r>
              <a:rPr lang="zh-TW" altLang="en-US" b="1" dirty="0" smtClean="0">
                <a:solidFill>
                  <a:schemeClr val="bg1"/>
                </a:solidFill>
                <a:effectLst/>
                <a:latin typeface="華康中特圓體(P)" pitchFamily="34" charset="-120"/>
                <a:ea typeface="華康中特圓體(P)" pitchFamily="34" charset="-120"/>
              </a:rPr>
              <a:t>台</a:t>
            </a:r>
            <a:r>
              <a:rPr lang="en-US" altLang="zh-TW" b="1" dirty="0" smtClean="0">
                <a:solidFill>
                  <a:schemeClr val="bg1"/>
                </a:solidFill>
                <a:effectLst/>
                <a:latin typeface="華康中特圓體(P)" pitchFamily="34" charset="-120"/>
                <a:ea typeface="華康中特圓體(P)" pitchFamily="34" charset="-120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zh-TW" b="1" dirty="0" smtClean="0">
              <a:solidFill>
                <a:schemeClr val="bg1"/>
              </a:solidFill>
              <a:effectLst/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管理帳號</a:t>
            </a:r>
          </a:p>
          <a:p>
            <a:pPr marL="0" indent="0">
              <a:buNone/>
            </a:pP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審核會員推薦歌曲</a:t>
            </a:r>
          </a:p>
          <a:p>
            <a:pPr marL="0" indent="0">
              <a:buNone/>
            </a:pP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新增 刪除</a:t>
            </a: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歌曲</a:t>
            </a:r>
          </a:p>
          <a:p>
            <a:pPr marL="0" indent="0">
              <a:buNone/>
            </a:pP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查詢</a:t>
            </a: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男女比例</a:t>
            </a:r>
            <a:r>
              <a:rPr lang="en-US" altLang="zh-CN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,</a:t>
            </a: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歌曲點擊次數和歌曲推薦次數</a:t>
            </a:r>
            <a:endParaRPr lang="zh-TW" altLang="en-US" dirty="0" smtClean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 smtClean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9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12" name="圖片 11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13" name="圖片 12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14" name="圖片 13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altLang="zh-TW" sz="2400" b="1" dirty="0" smtClean="0">
                <a:solidFill>
                  <a:prstClr val="black"/>
                </a:solidFill>
              </a:rPr>
              <a:t>8</a:t>
            </a:r>
            <a:endParaRPr lang="zh-TW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 descr="2377bf_520da4aee1dd48cba464c8a081849b32.png"/>
          <p:cNvPicPr>
            <a:picLocks noChangeAspect="1"/>
          </p:cNvPicPr>
          <p:nvPr/>
        </p:nvPicPr>
        <p:blipFill>
          <a:blip r:embed="rId3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189" y="8362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網站架構</a:t>
            </a: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圖片 50" descr="2377bf_520da4aee1dd48cba464c8a081849b32.png"/>
          <p:cNvPicPr>
            <a:picLocks noChangeAspect="1"/>
          </p:cNvPicPr>
          <p:nvPr/>
        </p:nvPicPr>
        <p:blipFill>
          <a:blip r:embed="rId3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52" name="圖片 51" descr="2377bf_520da4aee1dd48cba464c8a081849b32.png"/>
          <p:cNvPicPr>
            <a:picLocks noChangeAspect="1"/>
          </p:cNvPicPr>
          <p:nvPr/>
        </p:nvPicPr>
        <p:blipFill>
          <a:blip r:embed="rId3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53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0" y="1221110"/>
            <a:ext cx="8055250" cy="38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ER</a:t>
            </a: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11" name="圖片 10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12" name="圖片 11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94" y="1488243"/>
            <a:ext cx="6313738" cy="3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 txBox="1">
            <a:spLocks/>
          </p:cNvSpPr>
          <p:nvPr/>
        </p:nvSpPr>
        <p:spPr>
          <a:xfrm>
            <a:off x="1425894" y="1700808"/>
            <a:ext cx="711914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男女</a:t>
            </a: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使用點播系統比例</a:t>
            </a:r>
            <a:endParaRPr lang="en-US" altLang="zh-TW" dirty="0" smtClean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推薦歌曲</a:t>
            </a:r>
            <a:r>
              <a:rPr lang="zh-TW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次數</a:t>
            </a:r>
            <a:endParaRPr lang="en-US" altLang="zh-TW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歌曲</a:t>
            </a:r>
            <a:r>
              <a:rPr lang="zh-CN" altLang="en-US" dirty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點</a:t>
            </a:r>
            <a:r>
              <a:rPr lang="zh-CN" altLang="en-US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擊次數</a:t>
            </a:r>
            <a:endParaRPr lang="zh-TW" altLang="en-US" dirty="0" smtClean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endParaRPr lang="zh-TW" altLang="en-US" dirty="0" smtClean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endParaRPr lang="zh-TW" altLang="en-US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三個分析</a:t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13" name="圖片 12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14" name="圖片 13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15" name="圖片 14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16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257831" y="2448000"/>
            <a:ext cx="4896544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4716016" y="3501008"/>
            <a:ext cx="4896544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4716016" y="4581128"/>
            <a:ext cx="4896544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64232" y="2204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en-US" altLang="zh-CN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DEMO</a:t>
            </a:r>
            <a: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21" name="圖片 20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22" name="圖片 21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23" name="圖片 22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24" name="投影片編號版面配置區 3"/>
          <p:cNvSpPr txBox="1">
            <a:spLocks/>
          </p:cNvSpPr>
          <p:nvPr/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66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sz="66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r>
              <a:rPr lang="en-US" altLang="zh-TW" sz="66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>Q&amp;A</a:t>
            </a:r>
            <a:r>
              <a:rPr lang="zh-TW" altLang="en-US" sz="66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  <a:t/>
            </a:r>
            <a:br>
              <a:rPr lang="zh-TW" altLang="en-US" sz="6600" b="1" dirty="0" smtClean="0">
                <a:effectLst>
                  <a:glow rad="152400">
                    <a:schemeClr val="bg1">
                      <a:alpha val="90000"/>
                    </a:schemeClr>
                  </a:glow>
                </a:effectLst>
                <a:latin typeface="華康中特圓體(P)" pitchFamily="34" charset="-120"/>
                <a:ea typeface="華康中特圓體(P)" pitchFamily="34" charset="-120"/>
              </a:rPr>
            </a:br>
            <a:endParaRPr lang="zh-TW" altLang="en-US" sz="6600" b="1" dirty="0">
              <a:effectLst>
                <a:glow rad="152400">
                  <a:schemeClr val="bg1">
                    <a:alpha val="90000"/>
                  </a:schemeClr>
                </a:glow>
              </a:effectLst>
              <a:latin typeface="華康中特圓體(P)" pitchFamily="34" charset="-120"/>
              <a:ea typeface="華康中特圓體(P)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-890963" y="-1080120"/>
            <a:ext cx="2304256" cy="216024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-674939" y="-864096"/>
            <a:ext cx="2304256" cy="216024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-468560" y="-671996"/>
            <a:ext cx="2304256" cy="216024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-324544" y="-459432"/>
            <a:ext cx="2304256" cy="216024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pic>
        <p:nvPicPr>
          <p:cNvPr id="12" name="圖片 11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28779"/>
          <a:stretch>
            <a:fillRect/>
          </a:stretch>
        </p:blipFill>
        <p:spPr>
          <a:xfrm>
            <a:off x="6588224" y="5417840"/>
            <a:ext cx="1835696" cy="1440160"/>
          </a:xfrm>
          <a:prstGeom prst="rect">
            <a:avLst/>
          </a:prstGeom>
        </p:spPr>
      </p:pic>
      <p:pic>
        <p:nvPicPr>
          <p:cNvPr id="13" name="圖片 12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26708" r="23230" b="31005"/>
          <a:stretch>
            <a:fillRect/>
          </a:stretch>
        </p:blipFill>
        <p:spPr>
          <a:xfrm flipH="1">
            <a:off x="8431200" y="5108400"/>
            <a:ext cx="1835696" cy="1368152"/>
          </a:xfrm>
          <a:prstGeom prst="rect">
            <a:avLst/>
          </a:prstGeom>
        </p:spPr>
      </p:pic>
      <p:pic>
        <p:nvPicPr>
          <p:cNvPr id="14" name="圖片 13" descr="2377bf_520da4aee1dd48cba464c8a081849b32.png"/>
          <p:cNvPicPr>
            <a:picLocks noChangeAspect="1"/>
          </p:cNvPicPr>
          <p:nvPr/>
        </p:nvPicPr>
        <p:blipFill>
          <a:blip r:embed="rId2" cstate="print"/>
          <a:srcRect l="20031" t="40062" r="23230" b="31005"/>
          <a:stretch>
            <a:fillRect/>
          </a:stretch>
        </p:blipFill>
        <p:spPr>
          <a:xfrm flipH="1">
            <a:off x="8784976" y="5853600"/>
            <a:ext cx="1835696" cy="936104"/>
          </a:xfrm>
          <a:prstGeom prst="rect">
            <a:avLst/>
          </a:prstGeom>
        </p:spPr>
      </p:pic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6721200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115</Words>
  <Application>Microsoft Office PowerPoint</Application>
  <PresentationFormat>如螢幕大小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Php+db期末報告 SongLa</vt:lpstr>
      <vt:lpstr>目錄</vt:lpstr>
      <vt:lpstr> 專題功能介紹 </vt:lpstr>
      <vt:lpstr> 專題功能介紹 </vt:lpstr>
      <vt:lpstr>網站架構</vt:lpstr>
      <vt:lpstr>ER</vt:lpstr>
      <vt:lpstr> 三個分析 </vt:lpstr>
      <vt:lpstr> DEMO </vt:lpstr>
      <vt:lpstr> Q&amp;A </vt:lpstr>
      <vt:lpstr>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Php+db期中報告</dc:title>
  <dc:creator>owner</dc:creator>
  <cp:lastModifiedBy>C</cp:lastModifiedBy>
  <cp:revision>45</cp:revision>
  <dcterms:created xsi:type="dcterms:W3CDTF">2017-04-10T04:13:46Z</dcterms:created>
  <dcterms:modified xsi:type="dcterms:W3CDTF">2017-06-06T20:16:41Z</dcterms:modified>
</cp:coreProperties>
</file>