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4"/>
  </p:sldMasterIdLst>
  <p:notesMasterIdLst>
    <p:notesMasterId r:id="rId17"/>
  </p:notesMasterIdLst>
  <p:sldIdLst>
    <p:sldId id="274" r:id="rId5"/>
    <p:sldId id="308" r:id="rId6"/>
    <p:sldId id="310" r:id="rId7"/>
    <p:sldId id="311" r:id="rId8"/>
    <p:sldId id="320" r:id="rId9"/>
    <p:sldId id="321" r:id="rId10"/>
    <p:sldId id="312" r:id="rId11"/>
    <p:sldId id="313" r:id="rId12"/>
    <p:sldId id="314" r:id="rId13"/>
    <p:sldId id="315" r:id="rId14"/>
    <p:sldId id="316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D005-E63A-4CE4-BDD9-BDF62F4C8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6725D-16A5-4EDA-9C22-9BC4B0B3E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45CA-E4A1-4DDE-A746-AEBE4D32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646F-90C5-4F63-8485-74527EA6699B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400E-54ED-42AF-B7BC-FE5FB24A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6CFB-8735-4F5A-A701-06A517BE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2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549F-6CF1-4409-9B79-D5086104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60E88-55FC-4415-BA4D-4E3E4F27E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6077-3A25-46EA-B7AB-F9350E6D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2C2-2599-496D-9F49-A2F12B3CB4A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01C2-7F5F-4829-A82A-9EC50E95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07E4-F915-468A-AB39-16E8E2AF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22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72A38-CC2C-4CBC-B453-DD94A7886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7201D-F668-4372-9E2F-098FC843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EDC2-9F21-4D2E-AC96-4CE95208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2C2-2599-496D-9F49-A2F12B3CB4A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3BB9-BDEF-478E-AF2C-5BDFE435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B069-8ADF-4F33-B69A-AC10DEF2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616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B94DAC-1D5B-469A-B2F0-4F829AE2C9EB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F396-F355-48DA-AB77-988EB95A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BE3C-A41B-4209-B479-F67E615A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EA27-73FF-4E5A-AC45-67786EF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5FB-26C5-4406-ADF0-397EE97FDD88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B1D-F9CB-410C-B76E-D8F30B2D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B4EF-12D7-4062-9875-1F2DD303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4A3C-DEA7-462E-8914-70B62FAC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C3EE2-72ED-448B-B15D-E11AD5EA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DB71-C7E7-4BD5-896E-DC11A4CB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168A-00DF-49AB-AE0B-492519A2B424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A6FE-0609-4358-BE60-BE5504A4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4C51-81AA-467E-A4A3-0876E2B4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9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AD9C-2C81-45D4-8891-E008285E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63DE-EC39-47A3-B9AF-C1F25D82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EFAA6-3DD2-4DB7-9FA2-79EC819CA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33224-2A14-449D-BDA1-695A87D5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E0E-48F4-48C0-9C8B-551B107CA013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FDA7-336B-408B-87C5-4D960B5B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CF19-E871-4FA3-8E3E-F0AF62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1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E942-F3AE-4C54-B1EF-3BEF53B5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0597-BCB0-42F7-975C-3363E6D1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BDCD-5994-49EA-912B-131B4F3D6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63F8A-D365-4C82-85CE-028880FD7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D4810-0B23-4619-8B1A-05F78464D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9D0C-7986-4844-8975-ABB1249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D3A9-ABA9-4265-B67E-87521E611F3C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AA7BE-3BF0-4BBA-8C45-49BCDE31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C5372-7569-4959-B885-975BBA9A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BD4C-235F-49D4-99B4-4D8ABDCF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7D04C-2192-4A9E-9362-6C516AD4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F89-4EC6-4EA4-B4A7-CBD23CC7310A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85CEF-828E-4423-B251-89CC729F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CFA1E-F1B4-42A2-89E8-8BF4427D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B8686-482F-4751-AADD-04027D0B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7FD6-C8CC-450E-A40D-B02E8FFA60EB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A6567-C95E-4EE4-AC93-49854081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18832-E680-4E07-84B8-D66011D2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AB0D-3198-4BB1-950C-CEE393C4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AC5E-413E-4BE9-A2AD-0C9A4618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662D1-E2D0-4479-AD78-6BF329FA3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D4EC-65ED-4F4D-BD10-27BF7A9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6C1A-E314-48A7-8012-DF2710766FB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4D37-30BC-4413-8063-56E05ABB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B4ED-56E2-4275-93DD-4BAEAC02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BA57-64E2-4C24-94EF-B44A18CB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958-EE59-4C8F-B1DC-A31839F29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64FD0-3115-4B61-8742-FAAF3C158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CED09-274A-41A3-8B32-A3E40E9B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2C2-2599-496D-9F49-A2F12B3CB4A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8269E-190A-4F53-8506-6D3A3B38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F578-5268-4C6C-B5C2-637E0322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848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981D6-E655-48F8-A297-8078077E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9B7C-6C14-441A-BADE-95DEF244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522D-2536-46B4-9209-E955CE766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C2C2-2599-496D-9F49-A2F12B3CB4A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1F3D-8AEE-4846-A646-BA727D82E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2C45-5018-4EA4-A020-96101D7A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0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30" y="1091681"/>
            <a:ext cx="11411339" cy="4613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5112 GDF </a:t>
            </a:r>
            <a:br>
              <a:rPr lang="en-IN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7890A-8B57-44A7-9310-E9F3489A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905B1D-9B4A-4C5F-B6E7-8EB4F5049873}"/>
              </a:ext>
            </a:extLst>
          </p:cNvPr>
          <p:cNvSpPr txBox="1">
            <a:spLocks/>
          </p:cNvSpPr>
          <p:nvPr/>
        </p:nvSpPr>
        <p:spPr>
          <a:xfrm>
            <a:off x="372295" y="1793563"/>
            <a:ext cx="11411339" cy="4613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92;p13">
            <a:extLst>
              <a:ext uri="{FF2B5EF4-FFF2-40B4-BE49-F238E27FC236}">
                <a16:creationId xmlns:a16="http://schemas.microsoft.com/office/drawing/2014/main" id="{F197787F-B103-47C0-BD79-FE13EA2786B7}"/>
              </a:ext>
            </a:extLst>
          </p:cNvPr>
          <p:cNvSpPr txBox="1"/>
          <p:nvPr/>
        </p:nvSpPr>
        <p:spPr>
          <a:xfrm>
            <a:off x="4361848" y="2640568"/>
            <a:ext cx="405845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: </a:t>
            </a:r>
            <a:r>
              <a:rPr lang="en-IN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Trevor Tomesh</a:t>
            </a:r>
            <a:endParaRPr sz="24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9F72EA4B-C0A6-4F4F-AF57-DACFB9A4F5A4}"/>
              </a:ext>
            </a:extLst>
          </p:cNvPr>
          <p:cNvSpPr txBox="1">
            <a:spLocks noGrp="1"/>
          </p:cNvSpPr>
          <p:nvPr/>
        </p:nvSpPr>
        <p:spPr>
          <a:xfrm>
            <a:off x="4066771" y="3278676"/>
            <a:ext cx="4058455" cy="49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Presented By : 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" name="Google Shape;91;p13">
            <a:extLst>
              <a:ext uri="{FF2B5EF4-FFF2-40B4-BE49-F238E27FC236}">
                <a16:creationId xmlns:a16="http://schemas.microsoft.com/office/drawing/2014/main" id="{8D21A796-F142-41D5-A961-4C3A3625F219}"/>
              </a:ext>
            </a:extLst>
          </p:cNvPr>
          <p:cNvSpPr txBox="1">
            <a:spLocks noGrp="1"/>
          </p:cNvSpPr>
          <p:nvPr/>
        </p:nvSpPr>
        <p:spPr>
          <a:xfrm>
            <a:off x="4884694" y="3851910"/>
            <a:ext cx="2386538" cy="86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IN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Christian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1133629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" name="Google Shape;91;p13">
            <a:extLst>
              <a:ext uri="{FF2B5EF4-FFF2-40B4-BE49-F238E27FC236}">
                <a16:creationId xmlns:a16="http://schemas.microsoft.com/office/drawing/2014/main" id="{FB1C088D-2E92-4146-8602-B3157C933228}"/>
              </a:ext>
            </a:extLst>
          </p:cNvPr>
          <p:cNvSpPr txBox="1">
            <a:spLocks noGrp="1"/>
          </p:cNvSpPr>
          <p:nvPr/>
        </p:nvSpPr>
        <p:spPr>
          <a:xfrm>
            <a:off x="2008279" y="3893039"/>
            <a:ext cx="2386538" cy="94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Google Shape;91;p13">
            <a:extLst>
              <a:ext uri="{FF2B5EF4-FFF2-40B4-BE49-F238E27FC236}">
                <a16:creationId xmlns:a16="http://schemas.microsoft.com/office/drawing/2014/main" id="{845C1F5B-5A7B-4E07-A42E-8B20D5DF4E89}"/>
              </a:ext>
            </a:extLst>
          </p:cNvPr>
          <p:cNvSpPr txBox="1">
            <a:spLocks noGrp="1"/>
          </p:cNvSpPr>
          <p:nvPr/>
        </p:nvSpPr>
        <p:spPr>
          <a:xfrm>
            <a:off x="7732123" y="3892494"/>
            <a:ext cx="2502071" cy="86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cap="none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3068820" y="763590"/>
            <a:ext cx="6054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Problems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AF99A-7A13-488C-818C-B0F0AFCC205A}"/>
              </a:ext>
            </a:extLst>
          </p:cNvPr>
          <p:cNvSpPr txBox="1"/>
          <p:nvPr/>
        </p:nvSpPr>
        <p:spPr>
          <a:xfrm>
            <a:off x="1214866" y="2151727"/>
            <a:ext cx="97622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 real-time experiments, Handwritten Digit recognition frequently gives wrong prediction, or it fails to predict signs.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Due to dataset, we cannot fulfill all the requirements. Because some handwriting is varying so that sometimes its hard to predict numbers.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74972-36FD-402B-8DCC-743C8825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2722508" y="763590"/>
            <a:ext cx="674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54F04-93E1-463D-A7FD-1676AE23F122}"/>
              </a:ext>
            </a:extLst>
          </p:cNvPr>
          <p:cNvSpPr txBox="1"/>
          <p:nvPr/>
        </p:nvSpPr>
        <p:spPr>
          <a:xfrm>
            <a:off x="1214866" y="2151727"/>
            <a:ext cx="9762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custom dataset and perform experiments on it.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Improve Model accuracy and I will used different models.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 will look forward to build GUI for this project.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CC1DF3-78AE-426B-B7FC-6E3E551A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F26F69-12B9-45D6-A6B6-CD490D27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647700"/>
            <a:ext cx="6943725" cy="27813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3000">
                <a:schemeClr val="accent2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2722507" y="3323015"/>
            <a:ext cx="674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DD3F7-F18D-477E-9B98-350A03B3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3901403" y="763590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E2126-696C-4CC9-9384-2932A23531AC}"/>
              </a:ext>
            </a:extLst>
          </p:cNvPr>
          <p:cNvSpPr txBox="1"/>
          <p:nvPr/>
        </p:nvSpPr>
        <p:spPr>
          <a:xfrm>
            <a:off x="1214866" y="2211068"/>
            <a:ext cx="97622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a wonderful thing it will be if technology can recognize our handwritten digits and respond appropriately.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Handwritten Digit Recognition is used to recognize the digits which are written by hand.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uses of HWDR is very wide and its uses in automatic processing of bank cheques, postal addresses, sign verification and many more.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There is no computer which can beat the level of efficiency of human brain. These inefficiency of the computer has led to evolution of “Artificial Neural Network.”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They differ from the convolutional systems in the sense that rather than being programmed these system learn to recognize them.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E24B-3816-467D-AC7E-9ECB7D7E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3675309" y="763590"/>
            <a:ext cx="484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E0A90-3FC7-4C64-83BF-3AE1EDE21E1E}"/>
              </a:ext>
            </a:extLst>
          </p:cNvPr>
          <p:cNvSpPr txBox="1"/>
          <p:nvPr/>
        </p:nvSpPr>
        <p:spPr>
          <a:xfrm>
            <a:off x="605266" y="1803384"/>
            <a:ext cx="5040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Dataset :-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MNIST dataset has been used here.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It contains 60,000 training images and 10,000 testing images.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Each image is size of 28x28, they are linearized of vector size of 1x784.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884CC-78A3-4EAD-A440-3330A986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414627-2A0C-47FE-A278-13F85FFFB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392" y="1803384"/>
            <a:ext cx="5040791" cy="33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3901403" y="763590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AC165-7BA6-4E50-BE55-DE79A7AD1A87}"/>
              </a:ext>
            </a:extLst>
          </p:cNvPr>
          <p:cNvSpPr txBox="1"/>
          <p:nvPr/>
        </p:nvSpPr>
        <p:spPr>
          <a:xfrm>
            <a:off x="1214866" y="2724252"/>
            <a:ext cx="9762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For this approach I have used MNIST Dataset. I have preprocessed all the images with resizing it and made the training dataset to fit in the Model.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size for this approach is 28X28.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 have used CNN model for my implementation.</a:t>
            </a:r>
          </a:p>
          <a:p>
            <a:pPr algn="just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EA9D4-64D7-40D8-8DA7-B54CD53FAFDA}"/>
              </a:ext>
            </a:extLst>
          </p:cNvPr>
          <p:cNvSpPr txBox="1"/>
          <p:nvPr/>
        </p:nvSpPr>
        <p:spPr>
          <a:xfrm>
            <a:off x="1214866" y="1897876"/>
            <a:ext cx="350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CNN Model:-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8CAC1-AA58-432A-BDF3-CD22F40D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3901403" y="763590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AC165-7BA6-4E50-BE55-DE79A7AD1A87}"/>
              </a:ext>
            </a:extLst>
          </p:cNvPr>
          <p:cNvSpPr txBox="1"/>
          <p:nvPr/>
        </p:nvSpPr>
        <p:spPr>
          <a:xfrm>
            <a:off x="1214866" y="2724252"/>
            <a:ext cx="9762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For this approach I have used MNIST Dataset. I have processed the linearized data to convert it into image form to fit in the Model.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size for this approach is 28X28.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 have used Feed Forward Neural Network, which is internally used  multi-layer perceptron.</a:t>
            </a:r>
          </a:p>
          <a:p>
            <a:pPr algn="just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EA9D4-64D7-40D8-8DA7-B54CD53FAFDA}"/>
              </a:ext>
            </a:extLst>
          </p:cNvPr>
          <p:cNvSpPr txBox="1"/>
          <p:nvPr/>
        </p:nvSpPr>
        <p:spPr>
          <a:xfrm>
            <a:off x="1214866" y="1897876"/>
            <a:ext cx="378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FFNN:-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401AA-8ED8-4953-AA52-3F812EA9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3901403" y="763590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AC165-7BA6-4E50-BE55-DE79A7AD1A87}"/>
              </a:ext>
            </a:extLst>
          </p:cNvPr>
          <p:cNvSpPr txBox="1"/>
          <p:nvPr/>
        </p:nvSpPr>
        <p:spPr>
          <a:xfrm>
            <a:off x="1214866" y="2724252"/>
            <a:ext cx="9762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For this approach I have used MNIST Dataset. I have processed the linearized data to convert it into image form to fit in the Model.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size for this approach is 28X28.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 have used multi-layer perceptron.</a:t>
            </a:r>
          </a:p>
          <a:p>
            <a:pPr algn="just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EA9D4-64D7-40D8-8DA7-B54CD53FAFDA}"/>
              </a:ext>
            </a:extLst>
          </p:cNvPr>
          <p:cNvSpPr txBox="1"/>
          <p:nvPr/>
        </p:nvSpPr>
        <p:spPr>
          <a:xfrm>
            <a:off x="1214866" y="1897876"/>
            <a:ext cx="378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MLP:-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401AA-8ED8-4953-AA52-3F812EA9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1939815" y="643251"/>
            <a:ext cx="8042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Workflow Diagram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424B8-67A5-4E4F-9749-E012EFB2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E75DFD5-3D35-4DAE-9686-70D917C9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25" y="1712201"/>
            <a:ext cx="8042385" cy="39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3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3703301" y="763590"/>
            <a:ext cx="4785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Tools and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A7A1F-FCD2-4F72-9810-0AC11217F6A5}"/>
              </a:ext>
            </a:extLst>
          </p:cNvPr>
          <p:cNvSpPr txBox="1"/>
          <p:nvPr/>
        </p:nvSpPr>
        <p:spPr>
          <a:xfrm>
            <a:off x="1214866" y="2211068"/>
            <a:ext cx="97622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Language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: Python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Platform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: Google Colab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Libraries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  	: Keras, TensorFlow, Sklearn, Numpy, Pandas, Matplotlib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FF865-E195-47F8-99CD-B600F8DE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3000">
              <a:schemeClr val="accent2">
                <a:lumMod val="0"/>
                <a:lumOff val="10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5D5F-444E-4CD8-BF19-3C1619C3C809}"/>
              </a:ext>
            </a:extLst>
          </p:cNvPr>
          <p:cNvSpPr txBox="1"/>
          <p:nvPr/>
        </p:nvSpPr>
        <p:spPr>
          <a:xfrm>
            <a:off x="3275648" y="763590"/>
            <a:ext cx="5640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Results and 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A9B07-4B0B-42A3-B674-E1D96804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0A37-4417-4D92-ACF4-CB362CCBE5D2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EDD07-D2DC-4E40-88BF-4B881B7DD93E}"/>
              </a:ext>
            </a:extLst>
          </p:cNvPr>
          <p:cNvSpPr txBox="1"/>
          <p:nvPr/>
        </p:nvSpPr>
        <p:spPr>
          <a:xfrm>
            <a:off x="1074057" y="1739702"/>
            <a:ext cx="100438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CNN</a:t>
            </a:r>
            <a:r>
              <a:rPr lang="en-US" dirty="0"/>
              <a:t>:-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Training Accuracy: 99.53%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Testing Accuracy:  96.48%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sz="2400" dirty="0">
                <a:latin typeface="Tw Cen MT" panose="020B0602020104020603" pitchFamily="34" charset="0"/>
              </a:rPr>
              <a:t>FFNN</a:t>
            </a:r>
            <a:r>
              <a:rPr lang="en-US" dirty="0">
                <a:latin typeface="Tw Cen MT" panose="020B0602020104020603" pitchFamily="34" charset="0"/>
              </a:rPr>
              <a:t>:-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Training Accuracy: 99.46%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Testing Accuracy: 97.61%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MLP</a:t>
            </a:r>
            <a:r>
              <a:rPr lang="en-US" dirty="0">
                <a:latin typeface="Tw Cen MT" panose="020B0602020104020603" pitchFamily="34" charset="0"/>
              </a:rPr>
              <a:t>:-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Training Accuracy: 99.05%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Testing Accuracy</a:t>
            </a:r>
            <a:r>
              <a:rPr lang="en-US" dirty="0">
                <a:latin typeface="Tw Cen MT" panose="020B0602020104020603" pitchFamily="34" charset="0"/>
              </a:rPr>
              <a:t>:  </a:t>
            </a:r>
            <a:r>
              <a:rPr lang="en-US" sz="2000" dirty="0">
                <a:latin typeface="Tw Cen MT" panose="020B0602020104020603" pitchFamily="34" charset="0"/>
              </a:rPr>
              <a:t>92.22%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4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479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COMP 5112 GDF  RESEARCH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5422  Computer Vision and Image Analysis</dc:title>
  <dc:creator>chintan sutariya</dc:creator>
  <cp:lastModifiedBy>Alex Christian</cp:lastModifiedBy>
  <cp:revision>11</cp:revision>
  <dcterms:created xsi:type="dcterms:W3CDTF">2021-08-03T19:23:05Z</dcterms:created>
  <dcterms:modified xsi:type="dcterms:W3CDTF">2021-08-17T16:26:14Z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