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323" r:id="rId3"/>
    <p:sldId id="334" r:id="rId4"/>
    <p:sldId id="328" r:id="rId5"/>
    <p:sldId id="335" r:id="rId6"/>
    <p:sldId id="325" r:id="rId7"/>
    <p:sldId id="348" r:id="rId8"/>
    <p:sldId id="336" r:id="rId9"/>
    <p:sldId id="337" r:id="rId10"/>
    <p:sldId id="349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26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." initials="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99FF"/>
    <a:srgbClr val="05EBEB"/>
    <a:srgbClr val="3DA2BD"/>
    <a:srgbClr val="E77F4B"/>
    <a:srgbClr val="E35B6E"/>
    <a:srgbClr val="69B76B"/>
    <a:srgbClr val="EB899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5" autoAdjust="0"/>
    <p:restoredTop sz="94627" autoAdjust="0"/>
  </p:normalViewPr>
  <p:slideViewPr>
    <p:cSldViewPr>
      <p:cViewPr varScale="1">
        <p:scale>
          <a:sx n="109" d="100"/>
          <a:sy n="109" d="100"/>
        </p:scale>
        <p:origin x="8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4608-C81C-4177-A23F-5CE54C169521}" type="datetimeFigureOut">
              <a:rPr lang="ro-RO" smtClean="0"/>
              <a:t>21.04.2020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5A03-5EDC-436B-B7D0-76B30F94BF2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212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4BE9-C5F6-4E98-AB61-9D394C20968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5CB83-9425-4A34-8D3E-7843DCD26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371C3-F0A5-4489-8FA5-983F58F399E4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0716-1798-4282-A1B0-E0D714EB1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F4DD-B9FD-40B8-B49D-D888107F6AAD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D5BDF-73BD-4FE3-941C-D9DDFDE5D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4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DD94C-DFE1-442B-860D-65D08D1B54A2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013" y="6477000"/>
            <a:ext cx="55086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6477000"/>
            <a:ext cx="7334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C745C-8000-4925-B7AB-2D1A67BBD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97B6-5577-41B6-AE3A-BBCAD96D94DC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986F-C4B1-46DC-9679-D97E81DBC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7167-95B3-493D-832D-CEC4B9AE552B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00C89-DB5C-44C1-A4E0-9AD788800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649E9-56ED-4633-89A8-596F4FAB0722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0FE4-C5EE-485D-BDDA-7A5649CFA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3310D-AEC5-455A-8D0E-4FAD2561588F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6F1B4-5B28-420A-B9DA-D9DD3AE68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AEFF-B143-496D-8FEC-012458B0142E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C1EC-5EED-4342-A9F9-E1F4BA463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0286D-9818-4CDB-A2F6-8570D7834365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F2A11-A04D-4A1B-8D67-8148D5CFE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FFB73-F735-4343-83D4-091C1D37823A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C67D7-63F4-4BDA-9195-142E77966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D1D5C-CD35-4FBD-8A39-1DAF909C1D3D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D2F3C-C3F8-4259-86F1-B51FFC2EC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BEEA483-F1EC-4F77-B37F-E78F81176C40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FDEA935-13DF-4BD5-B540-01136F2C96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86" r:id="rId3"/>
    <p:sldLayoutId id="2147483682" r:id="rId4"/>
    <p:sldLayoutId id="2147483681" r:id="rId5"/>
    <p:sldLayoutId id="2147483680" r:id="rId6"/>
    <p:sldLayoutId id="2147483687" r:id="rId7"/>
    <p:sldLayoutId id="2147483688" r:id="rId8"/>
    <p:sldLayoutId id="2147483689" r:id="rId9"/>
    <p:sldLayoutId id="2147483679" r:id="rId10"/>
    <p:sldLayoutId id="2147483690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r="11476" b="4225"/>
          <a:stretch>
            <a:fillRect/>
          </a:stretch>
        </p:blipFill>
        <p:spPr bwMode="auto">
          <a:xfrm>
            <a:off x="4943007" y="533400"/>
            <a:ext cx="420099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0" y="5184775"/>
            <a:ext cx="9144000" cy="1673225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ro-RO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Programare evolutivă </a:t>
            </a:r>
            <a:br>
              <a:rPr lang="ro-RO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o-RO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și algoritmi genetici</a:t>
            </a:r>
            <a:endParaRPr lang="ro-RO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077200" cy="1500188"/>
          </a:xfrm>
        </p:spPr>
        <p:txBody>
          <a:bodyPr/>
          <a:lstStyle/>
          <a:p>
            <a:r>
              <a:rPr lang="ro-RO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Strategii evolutive.</a:t>
            </a:r>
          </a:p>
          <a:p>
            <a:r>
              <a:rPr lang="ro-RO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Autoadaptare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24600" y="11430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4800" b="1">
                <a:solidFill>
                  <a:srgbClr val="0000FF"/>
                </a:solidFill>
              </a:rPr>
              <a:t>?</a:t>
            </a:r>
            <a:endParaRPr lang="en-US" sz="4800" b="1">
              <a:solidFill>
                <a:srgbClr val="0000FF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934200" y="13716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4800" b="1">
                <a:solidFill>
                  <a:srgbClr val="0000FF"/>
                </a:solidFill>
              </a:rPr>
              <a:t>?</a:t>
            </a:r>
            <a:endParaRPr lang="en-US" sz="4800" b="1">
              <a:solidFill>
                <a:srgbClr val="0000FF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696200" y="9906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4800" b="1">
                <a:solidFill>
                  <a:srgbClr val="0000FF"/>
                </a:solidFill>
              </a:rPr>
              <a:t>?</a:t>
            </a:r>
            <a:endParaRPr lang="en-US" sz="4800" b="1">
              <a:solidFill>
                <a:srgbClr val="0000FF"/>
              </a:solidFill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8077200" y="1676400"/>
            <a:ext cx="533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4800" b="1">
                <a:solidFill>
                  <a:srgbClr val="0000FF"/>
                </a:solidFill>
              </a:rPr>
              <a:t>?</a:t>
            </a:r>
            <a:endParaRPr lang="en-US" sz="4800" b="1">
              <a:solidFill>
                <a:srgbClr val="0000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F4BC7D-CC52-4D7F-A0EE-0DD0C64CFD5E}"/>
              </a:ext>
            </a:extLst>
          </p:cNvPr>
          <p:cNvSpPr txBox="1">
            <a:spLocks/>
          </p:cNvSpPr>
          <p:nvPr/>
        </p:nvSpPr>
        <p:spPr bwMode="auto">
          <a:xfrm>
            <a:off x="609600" y="2861397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72" tIns="0" rIns="45720" bIns="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o-RO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2020: C – 10, D – 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09</a:t>
            </a:r>
            <a:r>
              <a:rPr lang="ro-RO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9E3C6-979F-4A45-9FF1-7E66DBDF0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482" r="9574" b="4854"/>
          <a:stretch/>
        </p:blipFill>
        <p:spPr>
          <a:xfrm>
            <a:off x="1038763" y="1614679"/>
            <a:ext cx="3261177" cy="25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6A804-5170-47BA-A81F-3EFD82757D06}"/>
                  </a:ext>
                </a:extLst>
              </p:cNvPr>
              <p:cNvSpPr txBox="1"/>
              <p:nvPr/>
            </p:nvSpPr>
            <p:spPr>
              <a:xfrm>
                <a:off x="4221346" y="4128569"/>
                <a:ext cx="29718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o-RO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o-RO">
                          <a:solidFill>
                            <a:srgbClr val="0000FF"/>
                          </a:solidFill>
                          <a:latin typeface="Cambria Math"/>
                        </a:rPr>
                        <m:t>exp</m:t>
                      </m:r>
                      <m:r>
                        <a:rPr lang="ro-RO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6A804-5170-47BA-A81F-3EFD8275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6" y="4128569"/>
                <a:ext cx="2971800" cy="38151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985E7-4DCA-4674-A4DC-8603CA4C48D2}"/>
                  </a:ext>
                </a:extLst>
              </p:cNvPr>
              <p:cNvSpPr txBox="1"/>
              <p:nvPr/>
            </p:nvSpPr>
            <p:spPr>
              <a:xfrm>
                <a:off x="228600" y="3061789"/>
                <a:ext cx="3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985E7-4DCA-4674-A4DC-8603CA4C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61789"/>
                <a:ext cx="3891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C727-692A-4CEA-BF38-7F775DF81006}"/>
                  </a:ext>
                </a:extLst>
              </p:cNvPr>
              <p:cNvSpPr txBox="1"/>
              <p:nvPr/>
            </p:nvSpPr>
            <p:spPr>
              <a:xfrm>
                <a:off x="6831623" y="5227627"/>
                <a:ext cx="160020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C727-692A-4CEA-BF38-7F775DF8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623" y="5227627"/>
                <a:ext cx="1600200" cy="396519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05BC2C-742C-4870-92D2-5C26A8B750A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7798" y="3246455"/>
            <a:ext cx="1287202" cy="518929"/>
          </a:xfrm>
          <a:prstGeom prst="curvedConnector3">
            <a:avLst>
              <a:gd name="adj1" fmla="val 998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0" name="Picture 14349">
            <a:extLst>
              <a:ext uri="{FF2B5EF4-FFF2-40B4-BE49-F238E27FC236}">
                <a16:creationId xmlns:a16="http://schemas.microsoft.com/office/drawing/2014/main" id="{497472DA-B897-47A4-8B81-ED894502FF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1482" r="9707" b="4854"/>
          <a:stretch/>
        </p:blipFill>
        <p:spPr>
          <a:xfrm>
            <a:off x="5575590" y="1540508"/>
            <a:ext cx="3285882" cy="2520000"/>
          </a:xfrm>
          <a:prstGeom prst="rect">
            <a:avLst/>
          </a:prstGeom>
        </p:spPr>
      </p:pic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386FC9D-3943-4631-BDFD-4481EAC48B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9042" y="4061432"/>
            <a:ext cx="1398392" cy="93400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0A34F27-0CE9-4DDF-AFF8-9AC96BAF352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482" r="9574" b="5675"/>
          <a:stretch/>
        </p:blipFill>
        <p:spPr>
          <a:xfrm>
            <a:off x="1006475" y="4249170"/>
            <a:ext cx="3293465" cy="25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CC6889-A761-4DD8-942D-B699E44477E9}"/>
                  </a:ext>
                </a:extLst>
              </p:cNvPr>
              <p:cNvSpPr txBox="1"/>
              <p:nvPr/>
            </p:nvSpPr>
            <p:spPr>
              <a:xfrm>
                <a:off x="228600" y="3635830"/>
                <a:ext cx="3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CC6889-A761-4DD8-942D-B699E4447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35830"/>
                <a:ext cx="3891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99E818-B52F-49EC-8AB5-F518CC45689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7798" y="3820496"/>
            <a:ext cx="1211002" cy="2521862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882E248-ADAB-4F69-A83C-3A49ADFA4B0A}"/>
              </a:ext>
            </a:extLst>
          </p:cNvPr>
          <p:cNvCxnSpPr>
            <a:cxnSpLocks/>
          </p:cNvCxnSpPr>
          <p:nvPr/>
        </p:nvCxnSpPr>
        <p:spPr>
          <a:xfrm flipV="1">
            <a:off x="3048000" y="4510084"/>
            <a:ext cx="3429001" cy="1832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9E4409B-06AD-4BF5-97BB-AFC1EF77C1AF}"/>
              </a:ext>
            </a:extLst>
          </p:cNvPr>
          <p:cNvCxnSpPr>
            <a:cxnSpLocks/>
          </p:cNvCxnSpPr>
          <p:nvPr/>
        </p:nvCxnSpPr>
        <p:spPr>
          <a:xfrm>
            <a:off x="3352800" y="3765384"/>
            <a:ext cx="2667000" cy="434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71772A2-834E-49C3-8295-BDC6EF745F7A}"/>
              </a:ext>
            </a:extLst>
          </p:cNvPr>
          <p:cNvCxnSpPr>
            <a:cxnSpLocks/>
          </p:cNvCxnSpPr>
          <p:nvPr/>
        </p:nvCxnSpPr>
        <p:spPr>
          <a:xfrm flipV="1">
            <a:off x="4648202" y="3962400"/>
            <a:ext cx="1600198" cy="23748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Mutația necorelată cu </a:t>
                </a:r>
                <a14:m>
                  <m:oMath xmlns:m="http://schemas.openxmlformats.org/officeDocument/2006/math">
                    <m:r>
                      <a:rPr lang="ro-RO" sz="2200" b="0" i="1" dirty="0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ro-RO" sz="2200" dirty="0">
                    <a:cs typeface="Arial" panose="020B0604020202020204" pitchFamily="34" charset="0"/>
                  </a:rPr>
                  <a:t> parametri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ro-RO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Algoritm: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fiecare individ din populația curentă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generează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din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fiecare element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(din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partea </a:t>
                </a:r>
                <a:r>
                  <a:rPr lang="en-US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parametric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ă)</a:t>
                </a:r>
                <a:endParaRPr lang="en-US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generează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din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/>
                  <a:t>calculează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∙</m:t>
                    </m:r>
                    <m:r>
                      <a:rPr lang="ro-RO" sz="1800" i="1">
                        <a:latin typeface="Cambria Math"/>
                      </a:rPr>
                      <m:t>𝑒𝑥𝑝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dacă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atunci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fiecare element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(din partea soluție)</a:t>
                </a: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generează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din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  </m:t>
                        </m:r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40190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ontent Placeholder 6"/>
          <p:cNvSpPr txBox="1">
            <a:spLocks/>
          </p:cNvSpPr>
          <p:nvPr/>
        </p:nvSpPr>
        <p:spPr bwMode="auto">
          <a:xfrm>
            <a:off x="503237" y="1500189"/>
            <a:ext cx="8640763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cs typeface="Arial" panose="020B0604020202020204" pitchFamily="34" charset="0"/>
              </a:rPr>
              <a:t>Selecția părinților în 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200" dirty="0"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200" dirty="0">
                <a:cs typeface="Arial" panose="020B0604020202020204" pitchFamily="34" charset="0"/>
              </a:rPr>
              <a:t>Pentru ES calitatea indivizilor </a:t>
            </a:r>
            <a:r>
              <a:rPr lang="ro-RO" sz="2200" i="1" dirty="0">
                <a:cs typeface="Arial" panose="020B0604020202020204" pitchFamily="34" charset="0"/>
              </a:rPr>
              <a:t>nu</a:t>
            </a:r>
            <a:r>
              <a:rPr lang="ro-RO" sz="2200" dirty="0">
                <a:cs typeface="Arial" panose="020B0604020202020204" pitchFamily="34" charset="0"/>
              </a:rPr>
              <a:t> este relevantă în vederea selecției părinților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200" dirty="0"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200" dirty="0">
                <a:ea typeface="Cambria Math" panose="02040503050406030204" pitchFamily="18" charset="0"/>
                <a:cs typeface="Arial" panose="020B0604020202020204" pitchFamily="34" charset="0"/>
              </a:rPr>
              <a:t>Populația curentă este considerată bazinul părinților (fără selecție)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20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200" dirty="0">
                <a:ea typeface="Cambria Math" panose="02040503050406030204" pitchFamily="18" charset="0"/>
                <a:cs typeface="Arial" panose="020B0604020202020204" pitchFamily="34" charset="0"/>
              </a:rPr>
              <a:t>Pentru recombinare se aleg părinți aleator uniform din populația curentă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selecția părinților</a:t>
            </a:r>
          </a:p>
        </p:txBody>
      </p:sp>
    </p:spTree>
    <p:extLst>
      <p:ext uri="{BB962C8B-B14F-4D97-AF65-F5344CB8AC3E}">
        <p14:creationId xmlns:p14="http://schemas.microsoft.com/office/powerpoint/2010/main" val="15741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Recombinarea în ES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În ES fiecare operație de recombinare generează </a:t>
                </a:r>
                <a:r>
                  <a:rPr lang="ro-RO" sz="2200" i="1" dirty="0">
                    <a:cs typeface="Arial" panose="020B0604020202020204" pitchFamily="34" charset="0"/>
                  </a:rPr>
                  <a:t>un descendent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a obține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descendenți: aplică recombinarea de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ori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Tipuri de recombinare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Recombinarea </a:t>
                </a:r>
                <a:r>
                  <a:rPr lang="ro-RO" sz="1800" b="1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perechilor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 părinți: 1 descendent </a:t>
                </a:r>
                <a:r>
                  <a:rPr lang="ro-RO" sz="1800" i="1" dirty="0">
                    <a:solidFill>
                      <a:srgbClr val="0099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latin typeface="Times New Roman"/>
                    <a:ea typeface="Cambria Math" panose="02040503050406030204" pitchFamily="18" charset="0"/>
                    <a:cs typeface="Times New Roman"/>
                  </a:rPr>
                  <a:t>←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 </a:t>
                </a:r>
                <a:r>
                  <a:rPr lang="ro-RO" sz="1800" i="1" dirty="0">
                    <a:ea typeface="Cambria Math" panose="02040503050406030204" pitchFamily="18" charset="0"/>
                    <a:cs typeface="Times New Roman"/>
                  </a:rPr>
                  <a:t>1 pereche 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de părinți (</a:t>
                </a:r>
                <a:r>
                  <a:rPr lang="ro-RO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x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, </a:t>
                </a:r>
                <a:r>
                  <a:rPr lang="ro-RO" sz="1800" dirty="0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y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)</a:t>
                </a: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discretă			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solidFill>
                          <a:srgbClr val="0000FF"/>
                        </a:solidFill>
                        <a:latin typeface="Cambria Math"/>
                      </a:rPr>
                      <m:t>z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sau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𝑦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180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aleator</a:t>
                </a:r>
                <a:endParaRPr lang="ro-RO" sz="1800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intermediară (convexă / prin medie)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solidFill>
                          <a:srgbClr val="0000FF"/>
                        </a:solidFill>
                        <a:latin typeface="Cambria Math"/>
                      </a:rPr>
                      <m:t>z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Recombinare </a:t>
                </a:r>
                <a:r>
                  <a:rPr lang="ro-RO" sz="1800" b="1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globală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: 1 descendent </a:t>
                </a:r>
                <a:r>
                  <a:rPr lang="ro-RO" sz="1800" i="1" dirty="0">
                    <a:solidFill>
                      <a:srgbClr val="0099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ro-RO" sz="1800" i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latin typeface="Times New Roman"/>
                    <a:ea typeface="Cambria Math" panose="02040503050406030204" pitchFamily="18" charset="0"/>
                    <a:cs typeface="Times New Roman"/>
                  </a:rPr>
                  <a:t>←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 </a:t>
                </a:r>
                <a:r>
                  <a:rPr lang="ro-RO" sz="1800" i="1" dirty="0">
                    <a:ea typeface="Cambria Math" panose="02040503050406030204" pitchFamily="18" charset="0"/>
                    <a:cs typeface="Times New Roman"/>
                  </a:rPr>
                  <a:t>n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 </a:t>
                </a:r>
                <a:r>
                  <a:rPr lang="ro-RO" sz="1800" i="1" dirty="0">
                    <a:ea typeface="Cambria Math" panose="02040503050406030204" pitchFamily="18" charset="0"/>
                    <a:cs typeface="Times New Roman"/>
                  </a:rPr>
                  <a:t>perechi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 de părinți (</a:t>
                </a:r>
                <a:r>
                  <a:rPr lang="ro-RO" sz="1800" dirty="0" err="1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x</a:t>
                </a:r>
                <a:r>
                  <a:rPr lang="ro-RO" sz="1800" baseline="-25000" dirty="0" err="1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i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, </a:t>
                </a:r>
                <a:r>
                  <a:rPr lang="ro-RO" sz="1800" dirty="0" err="1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y</a:t>
                </a:r>
                <a:r>
                  <a:rPr lang="ro-RO" sz="1800" baseline="-25000" dirty="0" err="1">
                    <a:solidFill>
                      <a:srgbClr val="0070C0"/>
                    </a:solidFill>
                    <a:ea typeface="Cambria Math" panose="02040503050406030204" pitchFamily="18" charset="0"/>
                    <a:cs typeface="Times New Roman"/>
                  </a:rPr>
                  <a:t>i</a:t>
                </a:r>
                <a:r>
                  <a:rPr lang="ro-RO" sz="1800" dirty="0">
                    <a:ea typeface="Cambria Math" panose="02040503050406030204" pitchFamily="18" charset="0"/>
                    <a:cs typeface="Times New Roman"/>
                  </a:rPr>
                  <a:t>)</a:t>
                </a: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discretă			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solidFill>
                          <a:srgbClr val="0000FF"/>
                        </a:solidFill>
                        <a:latin typeface="Cambria Math"/>
                      </a:rPr>
                      <m:t>z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sau</a:t>
                </a:r>
                <a:r>
                  <a:rPr lang="ro-RO" sz="1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aleator</a:t>
                </a: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intermediară (convexă / prin medie)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 smtClean="0">
                        <a:solidFill>
                          <a:srgbClr val="0000FF"/>
                        </a:solidFill>
                        <a:latin typeface="Cambria Math"/>
                      </a:rPr>
                      <m:t>z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FF"/>
                            </a:solidFill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sz="1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recombinare</a:t>
            </a:r>
          </a:p>
        </p:txBody>
      </p:sp>
    </p:spTree>
    <p:extLst>
      <p:ext uri="{BB962C8B-B14F-4D97-AF65-F5344CB8AC3E}">
        <p14:creationId xmlns:p14="http://schemas.microsoft.com/office/powerpoint/2010/main" val="31048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ontent Placeholder 6"/>
          <p:cNvSpPr txBox="1">
            <a:spLocks/>
          </p:cNvSpPr>
          <p:nvPr/>
        </p:nvSpPr>
        <p:spPr bwMode="auto">
          <a:xfrm>
            <a:off x="503237" y="1500189"/>
            <a:ext cx="8640763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200" dirty="0">
                <a:cs typeface="Arial" panose="020B0604020202020204" pitchFamily="34" charset="0"/>
              </a:rPr>
              <a:t>Observații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200" dirty="0"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ea typeface="Cambria Math" panose="02040503050406030204" pitchFamily="18" charset="0"/>
                <a:cs typeface="Arial" panose="020B0604020202020204" pitchFamily="34" charset="0"/>
              </a:rPr>
              <a:t>Tipul uzual de recombinare: globală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a typeface="Cambria Math" panose="02040503050406030204" pitchFamily="18" charset="0"/>
                <a:cs typeface="Arial" panose="020B0604020202020204" pitchFamily="34" charset="0"/>
              </a:rPr>
              <a:t>Discretă pentru zona soluție: păstrează diversitatea genetică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a typeface="Cambria Math" panose="02040503050406030204" pitchFamily="18" charset="0"/>
                <a:cs typeface="Arial" panose="020B0604020202020204" pitchFamily="34" charset="0"/>
              </a:rPr>
              <a:t>Intermediară pentru zona parametrilor: strategie precaută de adaptare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1800" dirty="0"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a typeface="Cambria Math" panose="02040503050406030204" pitchFamily="18" charset="0"/>
                <a:cs typeface="Arial" panose="020B0604020202020204" pitchFamily="34" charset="0"/>
              </a:rPr>
              <a:t>Numărul de descendenți generați este (mult) mai mare decît dimensiunea populației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a typeface="Cambria Math" panose="02040503050406030204" pitchFamily="18" charset="0"/>
                <a:cs typeface="Arial" panose="020B0604020202020204" pitchFamily="34" charset="0"/>
              </a:rPr>
              <a:t>Contribuie la menținerea caracterului auto-adaptiv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1800" dirty="0">
                <a:ea typeface="Cambria Math" panose="02040503050406030204" pitchFamily="18" charset="0"/>
                <a:cs typeface="Arial" panose="020B0604020202020204" pitchFamily="34" charset="0"/>
              </a:rPr>
              <a:t>Presiune de selecție scăzută, evită convergența prematură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1800" dirty="0"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recombinare</a:t>
            </a:r>
          </a:p>
        </p:txBody>
      </p:sp>
    </p:spTree>
    <p:extLst>
      <p:ext uri="{BB962C8B-B14F-4D97-AF65-F5344CB8AC3E}">
        <p14:creationId xmlns:p14="http://schemas.microsoft.com/office/powerpoint/2010/main" val="33745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Selecția generației următoare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Populația curentă - </a:t>
                </a:r>
                <a14:m>
                  <m:oMath xmlns:m="http://schemas.openxmlformats.org/officeDocument/2006/math">
                    <m:r>
                      <a:rPr lang="ro-RO" sz="2400" i="1" smtClean="0">
                        <a:solidFill>
                          <a:srgbClr val="0000FF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ro-RO" sz="2200" dirty="0">
                    <a:cs typeface="Arial" panose="020B0604020202020204" pitchFamily="34" charset="0"/>
                  </a:rPr>
                  <a:t> indivizi	descendenți - </a:t>
                </a:r>
                <a14:m>
                  <m:oMath xmlns:m="http://schemas.openxmlformats.org/officeDocument/2006/math">
                    <m:r>
                      <a:rPr lang="ro-RO" sz="2400" i="1" smtClean="0">
                        <a:solidFill>
                          <a:srgbClr val="0000FF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ro-RO" sz="2200" dirty="0">
                    <a:cs typeface="Arial" panose="020B0604020202020204" pitchFamily="34" charset="0"/>
                  </a:rPr>
                  <a:t> indivizi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Selecția: </a:t>
                </a:r>
                <a:r>
                  <a:rPr lang="ro-RO" sz="2200" i="1" dirty="0">
                    <a:cs typeface="Arial" panose="020B0604020202020204" pitchFamily="34" charset="0"/>
                  </a:rPr>
                  <a:t>strict deterministă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Selecția </a:t>
                </a:r>
                <a:r>
                  <a:rPr lang="ro-RO" sz="18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𝜇</m:t>
                    </m:r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ro-RO" sz="18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)</a:t>
                </a:r>
                <a:r>
                  <a:rPr lang="ro-RO" sz="1800" dirty="0">
                    <a:cs typeface="Arial" panose="020B0604020202020204" pitchFamily="34" charset="0"/>
                  </a:rPr>
                  <a:t>	- alege cei mai buni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indivizi </a:t>
                </a:r>
                <a:r>
                  <a:rPr lang="ro-RO" sz="1800" i="1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dintre descendenți</a:t>
                </a:r>
                <a:r>
                  <a:rPr lang="ro-RO" sz="18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𝜇</m:t>
                    </m:r>
                    <m:r>
                      <a:rPr lang="ro-RO" sz="1800" b="0" i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)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Selecția </a:t>
                </a:r>
                <a:r>
                  <a:rPr lang="ro-RO" sz="18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𝜇</m:t>
                    </m:r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𝜆</m:t>
                    </m:r>
                  </m:oMath>
                </a14:m>
                <a:r>
                  <a:rPr lang="ro-RO" sz="18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)</a:t>
                </a:r>
                <a:r>
                  <a:rPr lang="ro-RO" sz="1800" dirty="0">
                    <a:cs typeface="Arial" panose="020B0604020202020204" pitchFamily="34" charset="0"/>
                  </a:rPr>
                  <a:t>	- alege cei mai buni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indivizi </a:t>
                </a:r>
                <a:r>
                  <a:rPr lang="ro-RO" sz="1800" i="1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din pop. curentă și descendenți</a:t>
                </a:r>
                <a:endParaRPr lang="ro-RO" sz="1800" i="1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Selecția (</a:t>
                </a:r>
                <a14:m>
                  <m:oMath xmlns:m="http://schemas.openxmlformats.org/officeDocument/2006/math">
                    <m:r>
                      <a:rPr lang="ro-RO" sz="2200" i="1">
                        <a:latin typeface="Cambria Math"/>
                      </a:rPr>
                      <m:t>𝜇</m:t>
                    </m:r>
                    <m:r>
                      <a:rPr lang="ro-RO" sz="2200" i="1">
                        <a:latin typeface="Cambria Math"/>
                      </a:rPr>
                      <m:t>,</m:t>
                    </m:r>
                    <m:r>
                      <a:rPr lang="ro-RO" sz="22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2200" dirty="0">
                    <a:cs typeface="Arial" panose="020B0604020202020204" pitchFamily="34" charset="0"/>
                  </a:rPr>
                  <a:t>) este preferată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Poate depăși punctele de optim local: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400" dirty="0">
                    <a:cs typeface="Arial" panose="020B0604020202020204" pitchFamily="34" charset="0"/>
                  </a:rPr>
                  <a:t>nici un descendent nu e identic cu vreun individ curent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400" dirty="0">
                    <a:cs typeface="Arial" panose="020B0604020202020204" pitchFamily="34" charset="0"/>
                  </a:rPr>
                  <a:t>previne supraviețuirea indivizilor cu </a:t>
                </a:r>
                <a14:m>
                  <m:oMath xmlns:m="http://schemas.openxmlformats.org/officeDocument/2006/math">
                    <m:r>
                      <a:rPr lang="ro-RO" sz="1400" i="1">
                        <a:solidFill>
                          <a:srgbClr val="0000FF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ro-RO" sz="1400" dirty="0">
                    <a:cs typeface="Arial" panose="020B0604020202020204" pitchFamily="34" charset="0"/>
                  </a:rPr>
                  <a:t> slab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selecția generației următoare</a:t>
            </a:r>
          </a:p>
        </p:txBody>
      </p:sp>
    </p:spTree>
    <p:extLst>
      <p:ext uri="{BB962C8B-B14F-4D97-AF65-F5344CB8AC3E}">
        <p14:creationId xmlns:p14="http://schemas.microsoft.com/office/powerpoint/2010/main" val="3597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Condiții pentru mecanism de autoadaptare efectiv și funcțional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𝜇</m:t>
                    </m:r>
                    <m:r>
                      <a:rPr lang="ro-RO" sz="2000" i="1">
                        <a:latin typeface="Cambria Math"/>
                      </a:rPr>
                      <m:t>&gt;1</m:t>
                    </m:r>
                  </m:oMath>
                </a14:m>
                <a:r>
                  <a:rPr lang="ro-RO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– asigură utilizarea mai multor strategii de mutație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𝜇</m:t>
                    </m:r>
                    <m:r>
                      <a:rPr lang="en-US" sz="2000" i="1">
                        <a:latin typeface="Cambria Math"/>
                      </a:rPr>
                      <m:t>&lt;</m:t>
                    </m:r>
                    <m:r>
                      <a:rPr lang="ro-RO" sz="20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– pentru presiune de selecție redusă și evitarea convergenței premature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uzual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𝜆</m:t>
                    </m:r>
                    <m:r>
                      <a:rPr lang="ro-RO" sz="2000" i="1">
                        <a:latin typeface="Cambria Math"/>
                      </a:rPr>
                      <m:t>≈7∙</m:t>
                    </m:r>
                    <m:r>
                      <a:rPr lang="ro-RO" sz="2000" i="1">
                        <a:latin typeface="Cambria Math"/>
                      </a:rPr>
                      <m:t>𝜇</m:t>
                    </m:r>
                  </m:oMath>
                </a14:m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utilizarea selecției </a:t>
                </a:r>
                <a:r>
                  <a:rPr lang="ro-RO" sz="2000" dirty="0"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𝜇</m:t>
                    </m:r>
                    <m:r>
                      <a:rPr lang="ro-RO" sz="2000" i="1">
                        <a:latin typeface="Cambria Math"/>
                      </a:rPr>
                      <m:t>,</m:t>
                    </m:r>
                    <m:r>
                      <a:rPr lang="ro-RO" sz="2000" i="1">
                        <a:latin typeface="Cambria Math"/>
                      </a:rPr>
                      <m:t>𝜆</m:t>
                    </m:r>
                  </m:oMath>
                </a14:m>
                <a:r>
                  <a:rPr lang="ro-RO" sz="2000" dirty="0">
                    <a:cs typeface="Arial" panose="020B0604020202020204" pitchFamily="34" charset="0"/>
                  </a:rPr>
                  <a:t>) – asigură părăsirea zonelor de optim local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utilizarea recombinării intermediare pentru zona parametrilor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auto-adaptarea</a:t>
            </a:r>
          </a:p>
        </p:txBody>
      </p:sp>
    </p:spTree>
    <p:extLst>
      <p:ext uri="{BB962C8B-B14F-4D97-AF65-F5344CB8AC3E}">
        <p14:creationId xmlns:p14="http://schemas.microsoft.com/office/powerpoint/2010/main" val="323139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b="1" dirty="0">
                    <a:cs typeface="Arial" panose="020B0604020202020204" pitchFamily="34" charset="0"/>
                  </a:rPr>
                  <a:t>Exemplu: minimul unei funcții</a:t>
                </a:r>
                <a:endParaRPr lang="ro-RO" sz="22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Funcția </a:t>
                </a:r>
                <a:r>
                  <a:rPr lang="ro-RO" sz="2000" dirty="0" err="1">
                    <a:cs typeface="Arial" panose="020B0604020202020204" pitchFamily="34" charset="0"/>
                  </a:rPr>
                  <a:t>Ackley</a:t>
                </a:r>
                <a:r>
                  <a:rPr lang="ro-RO" sz="2000" dirty="0">
                    <a:cs typeface="Arial" panose="020B060402020202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=−20∙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−0.2∙</m:t>
                          </m:r>
                          <m:rad>
                            <m:radPr>
                              <m:degHide m:val="on"/>
                              <m:ctrlP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ro-RO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o-RO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2∙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Scop: determinarea minimului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Valoarea minimă globală este </a:t>
                </a:r>
                <a14:m>
                  <m:oMath xmlns:m="http://schemas.openxmlformats.org/officeDocument/2006/math">
                    <m:r>
                      <a:rPr lang="ro-RO" sz="1800" i="1" dirty="0">
                        <a:latin typeface="Cambria Math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, în punctul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0,…,0</m:t>
                        </m:r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Există numeroase puncte de minim local</a:t>
                </a:r>
                <a:endParaRPr lang="en-US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9062" indent="0"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exemplu – funcția </a:t>
            </a:r>
            <a:r>
              <a:rPr lang="ro-RO" sz="2800" b="1" dirty="0" err="1">
                <a:solidFill>
                  <a:srgbClr val="FFFF00"/>
                </a:solidFill>
                <a:latin typeface="+mj-lt"/>
              </a:rPr>
              <a:t>Ackley</a:t>
            </a:r>
            <a:endParaRPr lang="ro-RO" sz="2800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628943" cy="574270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5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Reprezentare: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…,</m:t>
                            </m:r>
                            <m:r>
                              <a:rPr lang="ro-RO" sz="20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ro-RO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Populație inițială: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aleator din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aleator din  </a:t>
                </a:r>
                <a14:m>
                  <m:oMath xmlns:m="http://schemas.openxmlformats.org/officeDocument/2006/math">
                    <m:r>
                      <a:rPr lang="ro-RO" sz="2200" i="1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0.25</m:t>
                    </m:r>
                    <m:r>
                      <a:rPr lang="ro-RO" sz="2200" i="1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ro-RO" sz="2200" b="0" i="1" smtClean="0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1</m:t>
                    </m:r>
                    <m:r>
                      <a:rPr lang="ro-RO" sz="2200" i="1">
                        <a:latin typeface="Cambria Math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Mutație: necorelată cu mai mulți parametri (n)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Recombinare: globală discretă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și intermediară pentru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Generația următoare: selecție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i="1">
                            <a:latin typeface="Cambria Math"/>
                          </a:rPr>
                          <m:t>𝜇</m:t>
                        </m:r>
                        <m:r>
                          <a:rPr lang="ro-RO" sz="2200" i="1">
                            <a:latin typeface="Cambria Math"/>
                          </a:rPr>
                          <m:t>,</m:t>
                        </m:r>
                        <m:r>
                          <a:rPr lang="ro-RO" sz="2200" i="1"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Parametri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𝑎</m:t>
                        </m:r>
                        <m:r>
                          <a:rPr lang="ro-RO" sz="1800" i="1"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−20,20</m:t>
                        </m:r>
                      </m:e>
                    </m:d>
                  </m:oMath>
                </a14:m>
                <a:r>
                  <a:rPr lang="ro-RO" sz="1800" dirty="0"/>
                  <a:t> 		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𝑑𝑖𝑚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𝜇</m:t>
                    </m:r>
                    <m:r>
                      <a:rPr lang="en-US" sz="1800" i="1">
                        <a:latin typeface="Cambria Math"/>
                      </a:rPr>
                      <m:t>=30</m:t>
                    </m:r>
                  </m:oMath>
                </a14:m>
                <a:r>
                  <a:rPr lang="en-US" sz="1800" dirty="0"/>
                  <a:t>		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𝑑𝑖𝑚𝑐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ro-RO" sz="1800" i="1">
                        <a:latin typeface="Cambria Math"/>
                      </a:rPr>
                      <m:t>𝜆</m:t>
                    </m:r>
                    <m:r>
                      <a:rPr lang="ro-RO" sz="1800" i="1">
                        <a:latin typeface="Cambria Math"/>
                      </a:rPr>
                      <m:t>=220</m:t>
                    </m:r>
                  </m:oMath>
                </a14:m>
                <a:endParaRPr lang="en-US" sz="1800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𝜏</m:t>
                    </m:r>
                    <m:r>
                      <a:rPr lang="ro-RO" sz="18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/>
                              </a:rPr>
                              <m:t>2∙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o-RO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e>
                        </m:rad>
                      </m:den>
                    </m:f>
                  </m:oMath>
                </a14:m>
                <a:r>
                  <a:rPr lang="ro-RO" sz="1800" dirty="0"/>
                  <a:t>		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latin typeface="Cambria Math"/>
                          </a:rPr>
                          <m:t>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latin typeface="Cambria Math"/>
                              </a:rPr>
                              <m:t>2∙</m:t>
                            </m:r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𝑒𝑝𝑠</m:t>
                    </m:r>
                    <m:r>
                      <a:rPr lang="ro-RO" sz="1800" i="1">
                        <a:latin typeface="Cambria Math"/>
                      </a:rPr>
                      <m:t>1</m:t>
                    </m:r>
                  </m:oMath>
                </a14:m>
                <a:r>
                  <a:rPr lang="ro-RO" sz="1800" dirty="0"/>
                  <a:t> – parametru care controlează atingerea optimului global</a:t>
                </a:r>
                <a:endParaRPr lang="en-US" sz="1800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𝑒𝑝𝑠</m:t>
                    </m:r>
                  </m:oMath>
                </a14:m>
                <a:r>
                  <a:rPr lang="ro-RO" sz="1800" dirty="0"/>
                  <a:t> – parametru care controlează dimensiunile pașilor de mutație</a:t>
                </a:r>
                <a:endParaRPr lang="en-US" sz="1800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𝑀𝐴𝑋</m:t>
                    </m:r>
                  </m:oMath>
                </a14:m>
                <a:r>
                  <a:rPr lang="ro-RO" sz="1800" dirty="0"/>
                  <a:t> – numărul maxim de iterații (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2∙</m:t>
                    </m:r>
                    <m:r>
                      <a:rPr lang="ro-RO" sz="1800" i="1">
                        <a:latin typeface="Cambria Math"/>
                      </a:rPr>
                      <m:t>𝑑𝑖𝑚𝑐</m:t>
                    </m:r>
                    <m:r>
                      <a:rPr lang="ro-RO" sz="1800" i="1">
                        <a:latin typeface="Cambria Math"/>
                      </a:rPr>
                      <m:t>∙</m:t>
                    </m:r>
                    <m:r>
                      <a:rPr lang="ro-RO" sz="1800" i="1">
                        <a:latin typeface="Cambria Math"/>
                      </a:rPr>
                      <m:t>𝑀𝐴𝑋</m:t>
                    </m:r>
                  </m:oMath>
                </a14:m>
                <a:r>
                  <a:rPr lang="ro-RO" sz="1800" dirty="0"/>
                  <a:t> evaluări ale funcției obiectiv)</a:t>
                </a:r>
                <a:endParaRPr lang="en-US" sz="1800" dirty="0"/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</a:t>
            </a:r>
            <a:r>
              <a:rPr lang="ro-RO" sz="2800" b="1" dirty="0">
                <a:solidFill>
                  <a:srgbClr val="FFFF00"/>
                </a:solidFill>
              </a:rPr>
              <a:t>exemplu – funcția </a:t>
            </a:r>
            <a:r>
              <a:rPr lang="ro-RO" sz="2800" b="1" dirty="0" err="1">
                <a:solidFill>
                  <a:srgbClr val="FFFF00"/>
                </a:solidFill>
              </a:rPr>
              <a:t>Ackley</a:t>
            </a:r>
            <a:endParaRPr lang="ro-RO" sz="2800" b="1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99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Parametrul </a:t>
                </a:r>
                <a14:m>
                  <m:oMath xmlns:m="http://schemas.openxmlformats.org/officeDocument/2006/math">
                    <m:r>
                      <a:rPr lang="ro-RO" sz="2200" i="1">
                        <a:latin typeface="Cambria Math"/>
                      </a:rPr>
                      <m:t>𝑒𝑝𝑠</m:t>
                    </m:r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scade la fiecare iterație: </a:t>
                </a:r>
                <a14:m>
                  <m:oMath xmlns:m="http://schemas.openxmlformats.org/officeDocument/2006/math">
                    <m:r>
                      <a:rPr lang="ro-RO" sz="2200" i="1">
                        <a:latin typeface="Cambria Math"/>
                      </a:rPr>
                      <m:t>𝑒𝑝𝑠</m:t>
                    </m:r>
                    <m:r>
                      <a:rPr lang="ro-RO" sz="2200" i="1">
                        <a:latin typeface="Cambria Math"/>
                      </a:rPr>
                      <m:t>=</m:t>
                    </m:r>
                    <m:r>
                      <a:rPr lang="ro-RO" sz="2200" b="0" i="1" smtClean="0">
                        <a:latin typeface="Cambria Math"/>
                      </a:rPr>
                      <m:t>𝑒𝑝𝑠</m:t>
                    </m:r>
                    <m:r>
                      <a:rPr lang="ro-RO" sz="2200" b="0" i="1" smtClean="0">
                        <a:latin typeface="Cambria Math"/>
                      </a:rPr>
                      <m:t>/1.05</m:t>
                    </m:r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pornind de la valoarea inițială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200" b="0" i="1" smtClean="0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ro-RO" sz="2200" b="0" i="1" smtClean="0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Eroarea de ordinul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200" i="1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ro-RO" sz="2200" i="1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ro-RO" sz="2200" b="0" i="1" smtClean="0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în cele mai multe cazuri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blipFill rotWithShape="1">
                <a:blip r:embed="rId3"/>
                <a:stretch>
                  <a:fillRect r="-917" b="-10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</a:t>
            </a:r>
            <a:r>
              <a:rPr lang="ro-RO" sz="2800" b="1" dirty="0">
                <a:solidFill>
                  <a:srgbClr val="FFFF00"/>
                </a:solidFill>
              </a:rPr>
              <a:t>exemplu – funcția </a:t>
            </a:r>
            <a:r>
              <a:rPr lang="ro-RO" sz="2800" b="1" dirty="0" err="1">
                <a:solidFill>
                  <a:srgbClr val="FFFF00"/>
                </a:solidFill>
              </a:rPr>
              <a:t>Ackley</a:t>
            </a:r>
            <a:endParaRPr lang="ro-RO" sz="2800" b="1" dirty="0">
              <a:solidFill>
                <a:srgbClr val="FFFF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259838"/>
                  </p:ext>
                </p:extLst>
              </p:nvPr>
            </p:nvGraphicFramePr>
            <p:xfrm>
              <a:off x="1828800" y="2388397"/>
              <a:ext cx="5333999" cy="29717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57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282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23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  <a:latin typeface="+mn-lt"/>
                            </a:rPr>
                            <a:t>Iterația</a:t>
                          </a:r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eps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8.7∙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706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100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7.6∙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301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150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6.6∙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200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5.78∙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633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250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5.04∙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300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>
                                    <a:effectLst/>
                                    <a:latin typeface="Cambria Math"/>
                                  </a:rPr>
                                  <m:t>4.39∙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ro-RO" sz="1800">
                                        <a:effectLst/>
                                        <a:latin typeface="Cambria Math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1259838"/>
                  </p:ext>
                </p:extLst>
              </p:nvPr>
            </p:nvGraphicFramePr>
            <p:xfrm>
              <a:off x="1828800" y="2388397"/>
              <a:ext cx="5333999" cy="297179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5781"/>
                    <a:gridCol w="3628218"/>
                  </a:tblGrid>
                  <a:tr h="323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 smtClean="0">
                              <a:effectLst/>
                              <a:latin typeface="+mn-lt"/>
                            </a:rPr>
                            <a:t>Iterația</a:t>
                          </a:r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eps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6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100000" b="-617742"/>
                          </a:stretch>
                        </a:blipFill>
                      </a:tcPr>
                    </a:tc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200000" b="-517742"/>
                          </a:stretch>
                        </a:blipFill>
                      </a:tcPr>
                    </a:tc>
                  </a:tr>
                  <a:tr h="37706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100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300000" b="-417742"/>
                          </a:stretch>
                        </a:blipFill>
                      </a:tcPr>
                    </a:tc>
                  </a:tr>
                  <a:tr h="383019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150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400000" b="-317742"/>
                          </a:stretch>
                        </a:blipFill>
                      </a:tcPr>
                    </a:tc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200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500000" b="-217742"/>
                          </a:stretch>
                        </a:blipFill>
                      </a:tcPr>
                    </a:tc>
                  </a:tr>
                  <a:tr h="37633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250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600000" b="-117742"/>
                          </a:stretch>
                        </a:blipFill>
                      </a:tcPr>
                    </a:tc>
                  </a:tr>
                  <a:tr h="377900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ro-RO" sz="1800">
                              <a:effectLst/>
                              <a:latin typeface="+mn-lt"/>
                            </a:rPr>
                            <a:t>300</a:t>
                          </a:r>
                          <a:endParaRPr lang="en-US" sz="160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o-RO"/>
                        </a:p>
                      </a:txBody>
                      <a:tcPr marL="68580" marR="68580" marT="0" marB="0">
                        <a:blipFill rotWithShape="1">
                          <a:blip r:embed="rId5"/>
                          <a:stretch>
                            <a:fillRect l="-47059" t="-700000" b="-177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97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ontent Placeholder 6"/>
          <p:cNvSpPr txBox="1">
            <a:spLocks/>
          </p:cNvSpPr>
          <p:nvPr/>
        </p:nvSpPr>
        <p:spPr bwMode="auto">
          <a:xfrm>
            <a:off x="503237" y="1500188"/>
            <a:ext cx="8640763" cy="535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400" dirty="0">
                <a:cs typeface="Arial" panose="020B0604020202020204" pitchFamily="34" charset="0"/>
              </a:rPr>
              <a:t>Algoritmul general EA (GA, ES etc.)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cs typeface="Arial" panose="020B0604020202020204" pitchFamily="34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Enunț</a:t>
            </a:r>
            <a:r>
              <a:rPr lang="ro-RO" sz="2000" dirty="0">
                <a:cs typeface="Arial" panose="020B0604020202020204" pitchFamily="34" charset="0"/>
              </a:rPr>
              <a:t> </a:t>
            </a:r>
            <a:r>
              <a:rPr lang="ro-RO" sz="2000" dirty="0">
                <a:cs typeface="Arial" panose="020B0604020202020204" pitchFamily="34" charset="0"/>
                <a:sym typeface="Wingdings" panose="05000000000000000000" pitchFamily="2" charset="2"/>
              </a:rPr>
              <a:t> </a:t>
            </a:r>
            <a:r>
              <a:rPr lang="ro-RO" sz="2000" dirty="0">
                <a:cs typeface="Arial" panose="020B0604020202020204" pitchFamily="34" charset="0"/>
              </a:rPr>
              <a:t>stabilire</a:t>
            </a:r>
            <a:r>
              <a:rPr lang="ro-RO" sz="2000" i="1" dirty="0">
                <a:cs typeface="Arial" panose="020B0604020202020204" pitchFamily="34" charset="0"/>
              </a:rPr>
              <a:t>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reprezentare</a:t>
            </a:r>
            <a:r>
              <a:rPr lang="ro-RO" sz="2000" i="1" dirty="0">
                <a:cs typeface="Arial" panose="020B0604020202020204" pitchFamily="34" charset="0"/>
              </a:rPr>
              <a:t>,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codificare</a:t>
            </a:r>
            <a:r>
              <a:rPr lang="ro-RO" sz="2000" i="1" dirty="0">
                <a:cs typeface="Arial" panose="020B0604020202020204" pitchFamily="34" charset="0"/>
              </a:rPr>
              <a:t>,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decodificare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Inițializare</a:t>
            </a:r>
            <a:r>
              <a:rPr lang="ro-RO" sz="2000" dirty="0">
                <a:cs typeface="Arial" panose="020B0604020202020204" pitchFamily="34" charset="0"/>
              </a:rPr>
              <a:t> populație (aleator), cu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evaluarea</a:t>
            </a:r>
            <a:r>
              <a:rPr lang="ro-RO" sz="2000" dirty="0">
                <a:cs typeface="Arial" panose="020B0604020202020204" pitchFamily="34" charset="0"/>
              </a:rPr>
              <a:t> indivizilor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cs typeface="Arial" panose="020B0604020202020204" pitchFamily="34" charset="0"/>
              </a:rPr>
              <a:t>Cît timp nu s-a realizat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condiția de oprire</a:t>
            </a:r>
            <a:r>
              <a:rPr lang="ro-RO" sz="2000" dirty="0">
                <a:cs typeface="Arial" panose="020B0604020202020204" pitchFamily="34" charset="0"/>
              </a:rPr>
              <a:t>, repetă: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Selectează</a:t>
            </a:r>
            <a:r>
              <a:rPr lang="ro-RO" sz="2000" dirty="0">
                <a:cs typeface="Arial" panose="020B0604020202020204" pitchFamily="34" charset="0"/>
              </a:rPr>
              <a:t> părinți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Recombină</a:t>
            </a:r>
            <a:r>
              <a:rPr lang="ro-RO" sz="2000" dirty="0">
                <a:cs typeface="Arial" panose="020B0604020202020204" pitchFamily="34" charset="0"/>
              </a:rPr>
              <a:t> perechi (n-</a:t>
            </a:r>
            <a:r>
              <a:rPr lang="ro-RO" sz="2000" dirty="0" err="1">
                <a:cs typeface="Arial" panose="020B0604020202020204" pitchFamily="34" charset="0"/>
              </a:rPr>
              <a:t>tupluri</a:t>
            </a:r>
            <a:r>
              <a:rPr lang="ro-RO" sz="2000" dirty="0">
                <a:cs typeface="Arial" panose="020B0604020202020204" pitchFamily="34" charset="0"/>
              </a:rPr>
              <a:t>) de părinți, cu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evaluare</a:t>
            </a:r>
            <a:r>
              <a:rPr lang="ro-RO" sz="2000" dirty="0">
                <a:cs typeface="Arial" panose="020B0604020202020204" pitchFamily="34" charset="0"/>
              </a:rPr>
              <a:t> progenituri 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cs typeface="Arial" panose="020B0604020202020204" pitchFamily="34" charset="0"/>
              </a:rPr>
              <a:t>Aplică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mutații</a:t>
            </a:r>
            <a:r>
              <a:rPr lang="ro-RO" sz="2000" dirty="0">
                <a:cs typeface="Arial" panose="020B0604020202020204" pitchFamily="34" charset="0"/>
              </a:rPr>
              <a:t> asupra progeniturilor, cu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evaluare</a:t>
            </a:r>
            <a:r>
              <a:rPr lang="ro-RO" sz="2000" dirty="0">
                <a:cs typeface="Arial" panose="020B0604020202020204" pitchFamily="34" charset="0"/>
              </a:rPr>
              <a:t> descendenți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Selectează</a:t>
            </a:r>
            <a:r>
              <a:rPr lang="ro-RO" sz="2000" dirty="0">
                <a:cs typeface="Arial" panose="020B0604020202020204" pitchFamily="34" charset="0"/>
              </a:rPr>
              <a:t> generația următoare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cs typeface="Arial" panose="020B0604020202020204" pitchFamily="34" charset="0"/>
              </a:rPr>
              <a:t>Extrage </a:t>
            </a:r>
            <a:r>
              <a:rPr lang="ro-RO" sz="2000" i="1" dirty="0">
                <a:solidFill>
                  <a:srgbClr val="0000FF"/>
                </a:solidFill>
                <a:cs typeface="Arial" panose="020B0604020202020204" pitchFamily="34" charset="0"/>
              </a:rPr>
              <a:t>cel mai bun individ </a:t>
            </a:r>
            <a:r>
              <a:rPr lang="ro-RO" sz="2000" dirty="0">
                <a:cs typeface="Arial" panose="020B0604020202020204" pitchFamily="34" charset="0"/>
              </a:rPr>
              <a:t>din populația finală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o-RO" sz="2000" dirty="0">
                <a:cs typeface="Arial" panose="020B0604020202020204" pitchFamily="34" charset="0"/>
              </a:rPr>
              <a:t>Decodificare individ extras </a:t>
            </a:r>
            <a:r>
              <a:rPr lang="ro-RO" sz="2000" dirty="0">
                <a:cs typeface="Arial" panose="020B0604020202020204" pitchFamily="34" charset="0"/>
                <a:sym typeface="Wingdings" panose="05000000000000000000" pitchFamily="2" charset="2"/>
              </a:rPr>
              <a:t></a:t>
            </a:r>
            <a:r>
              <a:rPr lang="ro-RO" sz="2000" dirty="0">
                <a:cs typeface="Arial" panose="020B0604020202020204" pitchFamily="34" charset="0"/>
              </a:rPr>
              <a:t> </a:t>
            </a:r>
            <a:r>
              <a:rPr lang="ro-RO" sz="2000" b="1" i="1" dirty="0">
                <a:solidFill>
                  <a:srgbClr val="0000FF"/>
                </a:solidFill>
                <a:cs typeface="Arial" panose="020B0604020202020204" pitchFamily="34" charset="0"/>
              </a:rPr>
              <a:t>soluție</a:t>
            </a:r>
            <a:r>
              <a:rPr lang="ro-RO" sz="2000" dirty="0">
                <a:cs typeface="Arial" panose="020B0604020202020204" pitchFamily="34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ro-RO" sz="2400" dirty="0">
              <a:cs typeface="Arial" panose="020B0604020202020204" pitchFamily="34" charset="0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familia algoritmilor evolutivi</a:t>
            </a:r>
          </a:p>
        </p:txBody>
      </p:sp>
    </p:spTree>
    <p:extLst>
      <p:ext uri="{BB962C8B-B14F-4D97-AF65-F5344CB8AC3E}">
        <p14:creationId xmlns:p14="http://schemas.microsoft.com/office/powerpoint/2010/main" val="18020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</a:t>
            </a:r>
            <a:r>
              <a:rPr lang="ro-RO" sz="2800" b="1" dirty="0">
                <a:solidFill>
                  <a:srgbClr val="FFFF00"/>
                </a:solidFill>
              </a:rPr>
              <a:t>exemplu – funcția </a:t>
            </a:r>
            <a:r>
              <a:rPr lang="ro-RO" sz="2800" b="1" dirty="0" err="1">
                <a:solidFill>
                  <a:srgbClr val="FFFF00"/>
                </a:solidFill>
              </a:rPr>
              <a:t>Ackley</a:t>
            </a:r>
            <a:endParaRPr lang="ro-RO" sz="2800" b="1" dirty="0">
              <a:solidFill>
                <a:srgbClr val="FFFF00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4" y="1500188"/>
            <a:ext cx="7143749" cy="53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Content Placeholder 6"/>
          <p:cNvSpPr txBox="1">
            <a:spLocks/>
          </p:cNvSpPr>
          <p:nvPr/>
        </p:nvSpPr>
        <p:spPr bwMode="auto">
          <a:xfrm>
            <a:off x="503237" y="1500589"/>
            <a:ext cx="8640763" cy="512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Aft>
                <a:spcPts val="600"/>
              </a:spcAft>
            </a:pP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n=20;       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numărul de dimensiuni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tau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=0.5/</a:t>
            </a: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(2*</a:t>
            </a: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(n));    </a:t>
            </a:r>
          </a:p>
          <a:p>
            <a:pPr>
              <a:spcAft>
                <a:spcPts val="600"/>
              </a:spcAft>
            </a:pP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taup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=0.5/</a:t>
            </a: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(2*n);</a:t>
            </a:r>
          </a:p>
          <a:p>
            <a:pPr>
              <a:spcAft>
                <a:spcPts val="600"/>
              </a:spcAft>
            </a:pP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NrGen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=300;  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numărul de generații (iterații)</a:t>
            </a:r>
          </a:p>
          <a:p>
            <a:pPr>
              <a:spcAft>
                <a:spcPts val="600"/>
              </a:spcAft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a=-20; b=20;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capete interval def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 fiecare ax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ă</a:t>
            </a:r>
            <a:endParaRPr lang="it-IT" sz="2200" dirty="0">
              <a:solidFill>
                <a:srgbClr val="00C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DimPop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=30;  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dimensiune populație</a:t>
            </a:r>
          </a:p>
          <a:p>
            <a:pPr>
              <a:spcAft>
                <a:spcPts val="600"/>
              </a:spcAft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DimDesc=220;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număr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descenden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ț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la fiecare genera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ț</a:t>
            </a:r>
            <a:r>
              <a:rPr lang="it-IT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</a:t>
            </a:r>
          </a:p>
          <a:p>
            <a:pPr>
              <a:spcAft>
                <a:spcPts val="600"/>
              </a:spcAft>
            </a:pPr>
            <a:r>
              <a:rPr lang="ro-RO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eps</a:t>
            </a: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=1e-1;           </a:t>
            </a:r>
          </a:p>
          <a:p>
            <a:pPr>
              <a:spcAft>
                <a:spcPts val="600"/>
              </a:spcAft>
            </a:pPr>
            <a:r>
              <a:rPr lang="ro-RO" sz="2200" dirty="0">
                <a:latin typeface="Consolas" panose="020B0609020204030204" pitchFamily="49" charset="0"/>
                <a:cs typeface="Consolas" panose="020B0609020204030204" pitchFamily="49" charset="0"/>
              </a:rPr>
              <a:t>%eps1=1e-7;</a:t>
            </a:r>
          </a:p>
          <a:p>
            <a:pPr>
              <a:spcAft>
                <a:spcPts val="600"/>
              </a:spcAft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eps1=1e-20; </a:t>
            </a:r>
            <a:r>
              <a:rPr lang="pt-BR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prag sub care valoare func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ț</a:t>
            </a:r>
            <a:r>
              <a:rPr lang="pt-BR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iei e considerat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ă</a:t>
            </a:r>
            <a:r>
              <a:rPr lang="pt-BR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optim</a:t>
            </a:r>
            <a:r>
              <a:rPr lang="ro-RO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ă</a:t>
            </a:r>
            <a:r>
              <a:rPr lang="pt-BR" sz="2200" dirty="0">
                <a:solidFill>
                  <a:srgbClr val="00C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(practic e zero)</a:t>
            </a:r>
          </a:p>
          <a:p>
            <a:endParaRPr lang="ro-RO" sz="2200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1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 r="11476" b="4225"/>
          <a:stretch>
            <a:fillRect/>
          </a:stretch>
        </p:blipFill>
        <p:spPr bwMode="auto">
          <a:xfrm>
            <a:off x="4943007" y="533400"/>
            <a:ext cx="420099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0" y="5184775"/>
            <a:ext cx="9144000" cy="167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4700"/>
              <a:t>Spor la învăţat!</a:t>
            </a:r>
            <a:endParaRPr lang="en-US" sz="4700">
              <a:latin typeface="Arial" charset="0"/>
            </a:endParaRPr>
          </a:p>
        </p:txBody>
      </p:sp>
      <p:sp>
        <p:nvSpPr>
          <p:cNvPr id="27652" name="Subtitle 2"/>
          <p:cNvSpPr>
            <a:spLocks noGrp="1"/>
          </p:cNvSpPr>
          <p:nvPr>
            <p:ph type="subTitle" idx="4294967295"/>
          </p:nvPr>
        </p:nvSpPr>
        <p:spPr>
          <a:xfrm>
            <a:off x="609600" y="1371600"/>
            <a:ext cx="8077200" cy="1500188"/>
          </a:xfrm>
        </p:spPr>
        <p:txBody>
          <a:bodyPr lIns="118872" tIns="0" rIns="45720" bIns="0" anchor="b"/>
          <a:lstStyle/>
          <a:p>
            <a:pPr marL="0" indent="0">
              <a:buFont typeface="Wingdings 2" pitchFamily="18" charset="2"/>
              <a:buNone/>
            </a:pPr>
            <a:endParaRPr lang="en-US" sz="2400" b="1" dirty="0">
              <a:solidFill>
                <a:srgbClr val="FFFF00"/>
              </a:solidFill>
              <a:latin typeface="Arial" charset="0"/>
            </a:endParaRPr>
          </a:p>
        </p:txBody>
      </p:sp>
      <p:pic>
        <p:nvPicPr>
          <p:cNvPr id="27660" name="Picture 12" descr="hh0151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90011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14791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Reprezentare în ES: fenotip </a:t>
                </a:r>
                <a:r>
                  <a:rPr lang="ro-RO" sz="2400" dirty="0">
                    <a:latin typeface="Times New Roman"/>
                    <a:cs typeface="Times New Roman"/>
                  </a:rPr>
                  <a:t>↔</a:t>
                </a:r>
                <a:r>
                  <a:rPr lang="ro-RO" sz="2400" dirty="0">
                    <a:cs typeface="Arial" panose="020B0604020202020204" pitchFamily="34" charset="0"/>
                  </a:rPr>
                  <a:t> genotip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i="1" dirty="0">
                    <a:cs typeface="Arial" panose="020B0604020202020204" pitchFamily="34" charset="0"/>
                  </a:rPr>
                  <a:t>Fenotip</a:t>
                </a:r>
                <a:r>
                  <a:rPr lang="ro-RO" sz="2000" dirty="0">
                    <a:cs typeface="Arial" panose="020B0604020202020204" pitchFamily="34" charset="0"/>
                  </a:rPr>
                  <a:t>: parametrii problemei de rezolvat sînt elemente dintr-un spațiu continuu: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ro-RO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ro-RO" sz="2000" b="0" i="1" smtClean="0">
                        <a:solidFill>
                          <a:srgbClr val="0000FF"/>
                        </a:solidFill>
                        <a:latin typeface="Cambria Math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ro-RO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ro-RO" sz="2000" b="0" i="1" smtClean="0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ro-RO" sz="20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  <m:r>
                      <a:rPr lang="ro-RO" sz="2000" b="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ro-RO" sz="2000" dirty="0"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latin typeface="Times New Roman"/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r>
                      <a:rPr lang="ro-RO" sz="2000" i="1" smtClean="0">
                        <a:solidFill>
                          <a:srgbClr val="0000FF"/>
                        </a:solidFill>
                        <a:latin typeface="Cambria Math"/>
                      </a:rPr>
                      <m:t>𝑥</m:t>
                    </m:r>
                    <m:r>
                      <a:rPr lang="ro-RO" sz="200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o-RO" sz="2000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0000FF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ro-RO" sz="2000" i="1">
                            <a:solidFill>
                              <a:srgbClr val="0000FF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i="1" dirty="0">
                    <a:cs typeface="Arial" panose="020B0604020202020204" pitchFamily="34" charset="0"/>
                  </a:rPr>
                  <a:t>Genotip</a:t>
                </a:r>
                <a:r>
                  <a:rPr lang="ro-RO" sz="2000" dirty="0">
                    <a:cs typeface="Arial" panose="020B0604020202020204" pitchFamily="34" charset="0"/>
                  </a:rPr>
                  <a:t>: 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reprezentare candidat-soluție: similar cu fenotipul </a:t>
                </a:r>
                <a:r>
                  <a:rPr lang="ro-RO" sz="1800" dirty="0">
                    <a:latin typeface="Times New Roman"/>
                    <a:cs typeface="Times New Roman"/>
                  </a:rPr>
                  <a:t>→</a:t>
                </a:r>
                <a:r>
                  <a:rPr lang="ro-RO" sz="1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ro-RO" sz="180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ro-RO" sz="18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reprezentare parametri evoluție ES: variază </a:t>
                </a:r>
                <a:r>
                  <a:rPr lang="ro-RO" sz="1800" dirty="0">
                    <a:latin typeface="Times New Roman"/>
                    <a:cs typeface="Times New Roman"/>
                  </a:rPr>
                  <a:t>↔</a:t>
                </a:r>
                <a:r>
                  <a:rPr lang="ro-RO" sz="18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ro-RO" sz="1800" dirty="0">
                    <a:cs typeface="Times New Roman"/>
                  </a:rPr>
                  <a:t>autoadaptare</a:t>
                </a:r>
                <a:endParaRPr lang="ro-RO" sz="1800" dirty="0"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tip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ro-RO" sz="1800" dirty="0"/>
                  <a:t> valori – uzual </a:t>
                </a:r>
                <a:r>
                  <a:rPr lang="ro-RO" sz="1800" dirty="0">
                    <a:solidFill>
                      <a:srgbClr val="FF0000"/>
                    </a:solidFill>
                  </a:rPr>
                  <a:t>1</a:t>
                </a:r>
                <a:r>
                  <a:rPr lang="ro-RO" sz="1800" dirty="0"/>
                  <a:t> sau </a:t>
                </a:r>
                <a:r>
                  <a:rPr lang="ro-RO" sz="1800" dirty="0">
                    <a:solidFill>
                      <a:srgbClr val="FF0000"/>
                    </a:solidFill>
                  </a:rPr>
                  <a:t>n</a:t>
                </a:r>
                <a:r>
                  <a:rPr lang="ro-RO" sz="1800" dirty="0"/>
                  <a:t>): dimensiune pas de mutație </a:t>
                </a:r>
                <a:r>
                  <a:rPr lang="ro-RO" sz="1800" dirty="0">
                    <a:latin typeface="Times New Roman"/>
                    <a:cs typeface="Times New Roman"/>
                  </a:rPr>
                  <a:t>→                          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ro-RO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o-RO" sz="1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800" dirty="0">
                    <a:ea typeface="Cambria Math" panose="02040503050406030204" pitchFamily="18" charset="0"/>
                  </a:rPr>
                  <a:t>tip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valori): interacțiuni între dimensiunile pașilor de mutație, numai pentru mutație corelată </a:t>
                </a:r>
                <a:r>
                  <a:rPr lang="ro-RO" sz="1800" dirty="0">
                    <a:latin typeface="Times New Roman"/>
                    <a:cs typeface="Times New Roman"/>
                  </a:rPr>
                  <a:t>→   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1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o-RO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/2)×</m:t>
                    </m:r>
                    <m:d>
                      <m:dPr>
                        <m:ctrlP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forma generală a unui cromozom: </a:t>
                </a:r>
                <a:r>
                  <a:rPr lang="ro-RO" sz="1800" dirty="0">
                    <a:ea typeface="Cambria Math" panose="02040503050406030204" pitchFamily="18" charset="0"/>
                  </a:rPr>
                  <a:t>cromozom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ro-RO" sz="1800" i="1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33462" lvl="3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1" i="1">
                              <a:latin typeface="Cambria Math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ro-RO" b="1" i="1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  <m:r>
                        <a:rPr lang="ro-RO" b="1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ro-R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ro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ro-RO" b="1" i="1" dirty="0">
                  <a:latin typeface="Cambria Math"/>
                  <a:ea typeface="Cambria Math" panose="02040503050406030204" pitchFamily="18" charset="0"/>
                </a:endParaRPr>
              </a:p>
              <a:p>
                <a:pPr marL="1033462" lvl="3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1" i="1">
                              <a:latin typeface="Cambria Math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ro-RO" b="1" i="1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  <m:r>
                            <a:rPr lang="ro-RO" b="1" i="1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ro-RO" b="1" i="1">
                          <a:latin typeface="Cambria Math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o-R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o-RO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ro-RO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ro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sub>
                          </m:sSub>
                        </m:sub>
                      </m:sSub>
                      <m:r>
                        <a:rPr lang="ro-R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ro-RO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ro-RO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ro-RO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sub>
                      </m:sSub>
                      <m:r>
                        <a:rPr lang="ro-RO" b="1" i="1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033462" lvl="3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 t="-114" r="-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reprezentare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237" y="2179839"/>
            <a:ext cx="8564564" cy="3434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ounded Rectangle 17"/>
          <p:cNvSpPr/>
          <p:nvPr/>
        </p:nvSpPr>
        <p:spPr>
          <a:xfrm>
            <a:off x="635000" y="3250681"/>
            <a:ext cx="1981200" cy="469105"/>
          </a:xfrm>
          <a:prstGeom prst="roundRect">
            <a:avLst/>
          </a:prstGeom>
          <a:solidFill>
            <a:srgbClr val="FFFF0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Fenotip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5000" y="4301533"/>
            <a:ext cx="1981200" cy="469105"/>
          </a:xfrm>
          <a:prstGeom prst="roundRect">
            <a:avLst/>
          </a:prstGeom>
          <a:solidFill>
            <a:srgbClr val="FFC00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Genotip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35000" y="2414390"/>
            <a:ext cx="1981200" cy="469105"/>
          </a:xfrm>
          <a:prstGeom prst="round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49700" y="3250680"/>
            <a:ext cx="1981200" cy="469105"/>
          </a:xfrm>
          <a:prstGeom prst="roundRect">
            <a:avLst/>
          </a:prstGeom>
          <a:solidFill>
            <a:srgbClr val="FFFF0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Fenotip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49700" y="4301533"/>
            <a:ext cx="4076700" cy="469105"/>
          </a:xfrm>
          <a:prstGeom prst="roundRect">
            <a:avLst/>
          </a:prstGeom>
          <a:solidFill>
            <a:srgbClr val="FFC00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Genotip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02324" y="2412753"/>
            <a:ext cx="1981200" cy="469105"/>
          </a:xfrm>
          <a:prstGeom prst="round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045200" y="3248906"/>
            <a:ext cx="1981200" cy="469105"/>
          </a:xfrm>
          <a:prstGeom prst="roundRect">
            <a:avLst/>
          </a:prstGeom>
          <a:solidFill>
            <a:srgbClr val="92D050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Parametri de control evoluție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1390229" y="3830415"/>
            <a:ext cx="470741" cy="342900"/>
          </a:xfrm>
          <a:prstGeom prst="rightArrow">
            <a:avLst>
              <a:gd name="adj1" fmla="val 31395"/>
              <a:gd name="adj2" fmla="val 40698"/>
            </a:avLst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Right Arrow 25"/>
          <p:cNvSpPr/>
          <p:nvPr/>
        </p:nvSpPr>
        <p:spPr>
          <a:xfrm rot="5400000">
            <a:off x="6800429" y="3830416"/>
            <a:ext cx="470741" cy="342900"/>
          </a:xfrm>
          <a:prstGeom prst="rightArrow">
            <a:avLst>
              <a:gd name="adj1" fmla="val 31395"/>
              <a:gd name="adj2" fmla="val 40698"/>
            </a:avLst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Right Arrow 26"/>
          <p:cNvSpPr/>
          <p:nvPr/>
        </p:nvSpPr>
        <p:spPr>
          <a:xfrm rot="5400000">
            <a:off x="4704930" y="3830415"/>
            <a:ext cx="470741" cy="342900"/>
          </a:xfrm>
          <a:prstGeom prst="rightArrow">
            <a:avLst>
              <a:gd name="adj1" fmla="val 31395"/>
              <a:gd name="adj2" fmla="val 40698"/>
            </a:avLst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Rounded Rectangle 27"/>
          <p:cNvSpPr/>
          <p:nvPr/>
        </p:nvSpPr>
        <p:spPr>
          <a:xfrm>
            <a:off x="2177607" y="3766494"/>
            <a:ext cx="1505393" cy="469105"/>
          </a:xfrm>
          <a:prstGeom prst="roundRect">
            <a:avLst/>
          </a:prstGeom>
          <a:solidFill>
            <a:srgbClr val="92D050"/>
          </a:solidFill>
          <a:ln w="25400" cmpd="sng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Parametri 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de control</a:t>
            </a:r>
          </a:p>
        </p:txBody>
      </p:sp>
      <p:grpSp>
        <p:nvGrpSpPr>
          <p:cNvPr id="14340" name="Group 14339"/>
          <p:cNvGrpSpPr/>
          <p:nvPr/>
        </p:nvGrpSpPr>
        <p:grpSpPr>
          <a:xfrm>
            <a:off x="3949700" y="4536087"/>
            <a:ext cx="1981200" cy="1080477"/>
            <a:chOff x="4533900" y="5404249"/>
            <a:chExt cx="1981200" cy="1080477"/>
          </a:xfrm>
        </p:grpSpPr>
        <p:sp>
          <p:nvSpPr>
            <p:cNvPr id="29" name="Rounded Rectangle 28"/>
            <p:cNvSpPr/>
            <p:nvPr/>
          </p:nvSpPr>
          <p:spPr>
            <a:xfrm>
              <a:off x="4533900" y="6015621"/>
              <a:ext cx="1981200" cy="469105"/>
            </a:xfrm>
            <a:prstGeom prst="roundRect">
              <a:avLst/>
            </a:prstGeom>
            <a:noFill/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solidFill>
                    <a:schemeClr val="tx1"/>
                  </a:solidFill>
                </a:rPr>
                <a:t>Parte soluție</a:t>
              </a:r>
            </a:p>
          </p:txBody>
        </p:sp>
        <p:cxnSp>
          <p:nvCxnSpPr>
            <p:cNvPr id="4" name="Straight Arrow Connector 3"/>
            <p:cNvCxnSpPr>
              <a:stCxn id="29" idx="0"/>
            </p:cNvCxnSpPr>
            <p:nvPr/>
          </p:nvCxnSpPr>
          <p:spPr>
            <a:xfrm flipV="1">
              <a:off x="5524500" y="5404249"/>
              <a:ext cx="0" cy="611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41" name="Group 14340"/>
          <p:cNvGrpSpPr/>
          <p:nvPr/>
        </p:nvGrpSpPr>
        <p:grpSpPr>
          <a:xfrm>
            <a:off x="6045200" y="4536086"/>
            <a:ext cx="1981200" cy="1078704"/>
            <a:chOff x="6629400" y="5404248"/>
            <a:chExt cx="1981200" cy="1078704"/>
          </a:xfrm>
        </p:grpSpPr>
        <p:sp>
          <p:nvSpPr>
            <p:cNvPr id="30" name="Rounded Rectangle 29"/>
            <p:cNvSpPr/>
            <p:nvPr/>
          </p:nvSpPr>
          <p:spPr>
            <a:xfrm>
              <a:off x="6629400" y="6013847"/>
              <a:ext cx="1981200" cy="469105"/>
            </a:xfrm>
            <a:prstGeom prst="roundRect">
              <a:avLst/>
            </a:prstGeom>
            <a:noFill/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solidFill>
                    <a:schemeClr val="tx1"/>
                  </a:solidFill>
                </a:rPr>
                <a:t>Parte parametri</a:t>
              </a:r>
            </a:p>
          </p:txBody>
        </p:sp>
        <p:cxnSp>
          <p:nvCxnSpPr>
            <p:cNvPr id="35" name="Straight Arrow Connector 34"/>
            <p:cNvCxnSpPr>
              <a:stCxn id="30" idx="0"/>
            </p:cNvCxnSpPr>
            <p:nvPr/>
          </p:nvCxnSpPr>
          <p:spPr>
            <a:xfrm flipV="1">
              <a:off x="7620000" y="5404248"/>
              <a:ext cx="0" cy="609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09600" y="4536087"/>
            <a:ext cx="1981200" cy="1080477"/>
            <a:chOff x="4533900" y="5404249"/>
            <a:chExt cx="1981200" cy="1080477"/>
          </a:xfrm>
        </p:grpSpPr>
        <p:sp>
          <p:nvSpPr>
            <p:cNvPr id="44" name="Rounded Rectangle 43"/>
            <p:cNvSpPr/>
            <p:nvPr/>
          </p:nvSpPr>
          <p:spPr>
            <a:xfrm>
              <a:off x="4533900" y="6015621"/>
              <a:ext cx="1981200" cy="469105"/>
            </a:xfrm>
            <a:prstGeom prst="roundRect">
              <a:avLst/>
            </a:prstGeom>
            <a:noFill/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>
                  <a:solidFill>
                    <a:schemeClr val="tx1"/>
                  </a:solidFill>
                </a:rPr>
                <a:t>Soluție</a:t>
              </a:r>
            </a:p>
          </p:txBody>
        </p:sp>
        <p:cxnSp>
          <p:nvCxnSpPr>
            <p:cNvPr id="45" name="Straight Arrow Connector 44"/>
            <p:cNvCxnSpPr>
              <a:stCxn id="44" idx="0"/>
            </p:cNvCxnSpPr>
            <p:nvPr/>
          </p:nvCxnSpPr>
          <p:spPr>
            <a:xfrm flipV="1">
              <a:off x="5524500" y="5404249"/>
              <a:ext cx="0" cy="6113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287674AA-44E7-4B05-9AE7-A72C9A83E58F}"/>
              </a:ext>
            </a:extLst>
          </p:cNvPr>
          <p:cNvSpPr/>
          <p:nvPr/>
        </p:nvSpPr>
        <p:spPr>
          <a:xfrm>
            <a:off x="7780957" y="3587998"/>
            <a:ext cx="1505393" cy="826096"/>
          </a:xfrm>
          <a:prstGeom prst="roundRect">
            <a:avLst/>
          </a:prstGeom>
          <a:solidFill>
            <a:srgbClr val="92D050"/>
          </a:solidFill>
          <a:ln w="25400" cmpd="sng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solidFill>
                  <a:schemeClr val="tx1"/>
                </a:solidFill>
              </a:rPr>
              <a:t>Parametri </a:t>
            </a:r>
          </a:p>
          <a:p>
            <a:pPr algn="ctr"/>
            <a:r>
              <a:rPr lang="ro-RO" dirty="0">
                <a:solidFill>
                  <a:schemeClr val="tx1"/>
                </a:solidFill>
              </a:rPr>
              <a:t>de control algoritm</a:t>
            </a:r>
          </a:p>
        </p:txBody>
      </p:sp>
    </p:spTree>
    <p:extLst>
      <p:ext uri="{BB962C8B-B14F-4D97-AF65-F5344CB8AC3E}">
        <p14:creationId xmlns:p14="http://schemas.microsoft.com/office/powerpoint/2010/main" val="162666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609601" y="1500188"/>
                <a:ext cx="8534400" cy="535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Mutația în ES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Neuniformă: perturbare </a:t>
                </a:r>
                <a:r>
                  <a:rPr lang="ro-RO" sz="2000" dirty="0" err="1">
                    <a:cs typeface="Arial" panose="020B0604020202020204" pitchFamily="34" charset="0"/>
                  </a:rPr>
                  <a:t>gaussiană</a:t>
                </a:r>
                <a:r>
                  <a:rPr lang="ro-RO" sz="2000" dirty="0">
                    <a:cs typeface="Arial" panose="020B0604020202020204" pitchFamily="34" charset="0"/>
                  </a:rPr>
                  <a:t> (zgomot), cu auto-adaptare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𝑓</m:t>
                    </m:r>
                    <m:r>
                      <a:rPr lang="ro-RO" sz="18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→</m:t>
                    </m:r>
                    <m:r>
                      <a:rPr lang="ro-RO" sz="1800" i="1">
                        <a:latin typeface="Cambria Math"/>
                      </a:rPr>
                      <m:t>ℝ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𝑥</m:t>
                    </m:r>
                    <m:r>
                      <a:rPr lang="ro-RO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cromozomul reprezentat prin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</m:oMath>
                </a14:m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Etape:</a:t>
                </a:r>
              </a:p>
              <a:p>
                <a:pPr marL="1109663" lvl="2" indent="-3429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o-RO" sz="1800" dirty="0"/>
                  <a:t>modifică dimensiunea pasului de fluaj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/>
                  <a:t> și obține</a:t>
                </a:r>
                <a:r>
                  <a:rPr lang="ro-RO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marL="1109663" lvl="2" indent="-342900" algn="just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o-RO" sz="1800" dirty="0"/>
                  <a:t>modifică alelele din zona soluție și obține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1800" dirty="0"/>
                  <a:t>: pentru fiecare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1,2,…,</m:t>
                        </m:r>
                        <m:r>
                          <a:rPr lang="ro-RO" sz="1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o-RO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ro-RO" sz="18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o-RO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sz="1800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o-RO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ro-RO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1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o-RO" sz="1800" dirty="0"/>
              </a:p>
              <a:p>
                <a:pPr marL="0" indent="0">
                  <a:buNone/>
                </a:pPr>
                <a:r>
                  <a:rPr lang="ro-RO" sz="1800" dirty="0"/>
                  <a:t>unde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/>
                  <a:t> este generat aleator din distribuția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ro-RO" sz="16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Pasul de fluaj: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O singură valoare:		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Mai multe valori: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  <m:r>
                          <a:rPr lang="ro-RO" sz="1800" b="0" i="1" smtClean="0">
                            <a:latin typeface="Cambria Math"/>
                          </a:rPr>
                          <m:t>=(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ro-R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sub>
                    </m:sSub>
                    <m:r>
                      <a:rPr lang="ro-RO" sz="1800" b="0" i="1" smtClean="0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Noul cromozom este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0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1" y="1500188"/>
                <a:ext cx="8534400" cy="5357812"/>
              </a:xfrm>
              <a:prstGeom prst="rect">
                <a:avLst/>
              </a:prstGeom>
              <a:blipFill rotWithShape="1">
                <a:blip r:embed="rId3"/>
                <a:stretch>
                  <a:fillRect l="-1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39707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609600" y="1500188"/>
                <a:ext cx="8640763" cy="535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400" dirty="0">
                    <a:cs typeface="Arial" panose="020B0604020202020204" pitchFamily="34" charset="0"/>
                  </a:rPr>
                  <a:t>Mutația în ES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Individul obținut prin mutație este evaluat de 2 ori: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Direct, prin calculul  lui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în vederea selecției supraviețuitorilor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Indirect, prin abilitatea de a crea urmași superiori: pasul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o-RO" sz="1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este mai bun decît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𝜎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dacă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/>
                        <a:cs typeface="Arial" panose="020B0604020202020204" pitchFamily="34" charset="0"/>
                      </a:rPr>
                      <m:t>&gt;</m:t>
                    </m:r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ro-RO" sz="18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ro-RO" sz="1800" dirty="0"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Pasul de fluaj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o-RO" sz="20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dirty="0">
                    <a:cs typeface="Arial" panose="020B0604020202020204" pitchFamily="34" charset="0"/>
                  </a:rPr>
                  <a:t> este viabil dacă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ro-RO" sz="2000" dirty="0">
                    <a:cs typeface="Arial" panose="020B0604020202020204" pitchFamily="34" charset="0"/>
                  </a:rPr>
                  <a:t>este selectat în generația următoare (îndeplinește și un criteriu global de calitate)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Un genotip este „bun” dacă simultan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dirty="0">
                    <a:cs typeface="Arial" panose="020B0604020202020204" pitchFamily="34" charset="0"/>
                  </a:rPr>
                  <a:t> și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o-RO" sz="20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dirty="0">
                    <a:cs typeface="Arial" panose="020B0604020202020204" pitchFamily="34" charset="0"/>
                  </a:rPr>
                  <a:t> sînt valori „bune”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000" dirty="0">
                    <a:cs typeface="Arial" panose="020B0604020202020204" pitchFamily="34" charset="0"/>
                  </a:rPr>
                  <a:t>Auto-adaptarea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Valori diferite ale pasului de fluaj la momente diferite și pentru indivizi diferiți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Evoluția căutării se adaptează la contextul local, alegînd cea mai bună direcție (aceea pe care valoarea funcției obiectiv crește)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cs typeface="Arial" panose="020B0604020202020204" pitchFamily="34" charset="0"/>
                  </a:rPr>
                  <a:t>Strategie de mutație particularizată pentru fiecare individ.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00188"/>
                <a:ext cx="8640763" cy="5357812"/>
              </a:xfrm>
              <a:prstGeom prst="rect">
                <a:avLst/>
              </a:prstGeom>
              <a:blipFill rotWithShape="1">
                <a:blip r:embed="rId3"/>
                <a:stretch>
                  <a:fillRect r="-706" b="-11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36566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Mutația cu </a:t>
                </a:r>
                <a:r>
                  <a:rPr lang="ro-RO" sz="2200" b="1" dirty="0">
                    <a:cs typeface="Arial" panose="020B0604020202020204" pitchFamily="34" charset="0"/>
                  </a:rPr>
                  <a:t>un singur parametru </a:t>
                </a:r>
                <a14:m>
                  <m:oMath xmlns:m="http://schemas.openxmlformats.org/officeDocument/2006/math">
                    <m:r>
                      <a:rPr lang="ro-RO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endParaRPr lang="ro-RO" sz="22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latin typeface="Times New Roman"/>
                    <a:ea typeface="Cambria Math" panose="02040503050406030204" pitchFamily="18" charset="0"/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ro-RO" sz="1800" dirty="0">
                  <a:solidFill>
                    <a:srgbClr val="0070C0"/>
                  </a:solidFill>
                  <a:latin typeface="Times New Roman"/>
                  <a:ea typeface="Cambria Math" panose="020405030504060302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</a:rPr>
                  <a:t>Regula de actualizare 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</a:rPr>
                  <a:t>: distribuția </a:t>
                </a:r>
                <a:r>
                  <a:rPr lang="ro-RO" sz="1800" i="1" dirty="0" err="1">
                    <a:ea typeface="Cambria Math" panose="02040503050406030204" pitchFamily="18" charset="0"/>
                  </a:rPr>
                  <a:t>lognormală</a:t>
                </a:r>
                <a:r>
                  <a:rPr lang="ro-RO" sz="1800" i="1" dirty="0">
                    <a:ea typeface="Cambria Math" panose="02040503050406030204" pitchFamily="18" charset="0"/>
                  </a:rPr>
                  <a:t>, f</a:t>
                </a:r>
                <a:r>
                  <a:rPr lang="ro-RO" sz="1800" dirty="0">
                    <a:ea typeface="Cambria Math" panose="02040503050406030204" pitchFamily="18" charset="0"/>
                  </a:rPr>
                  <a:t>iecare componentă se modifică </a:t>
                </a:r>
                <a:r>
                  <a:rPr lang="ro-RO" sz="1800" i="1" dirty="0">
                    <a:ea typeface="Cambria Math" panose="02040503050406030204" pitchFamily="18" charset="0"/>
                  </a:rPr>
                  <a:t>independent</a:t>
                </a:r>
                <a:endParaRPr lang="ro-RO" sz="1800" dirty="0">
                  <a:ea typeface="Cambria Math" panose="020405030504060302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– parametru de instruire, fix, indică rata de instruire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𝜏</m:t>
                    </m:r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∝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</a:rPr>
                  <a:t>Etape: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= </m:t>
                    </m:r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𝜎</m:t>
                    </m:r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ro-RO" sz="1800" i="0">
                        <a:solidFill>
                          <a:srgbClr val="0000FF"/>
                        </a:solidFill>
                        <a:latin typeface="Cambria Math"/>
                      </a:rPr>
                      <m:t>exp</m:t>
                    </m:r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</m:sub>
                    </m:sSub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unde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 generat aleator din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unde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 generat aleator din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pentru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/>
                          </a:rPr>
                          <m:t>1, 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sz="1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Pasul de fluaj trebuie să se mențină deasupra unui prag dat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dacă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atunci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2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 r="-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7106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9E3C6-979F-4A45-9FF1-7E66DBDF07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1482" r="9574" b="4854"/>
          <a:stretch/>
        </p:blipFill>
        <p:spPr>
          <a:xfrm>
            <a:off x="788040" y="1600523"/>
            <a:ext cx="3727059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6A804-5170-47BA-A81F-3EFD82757D06}"/>
                  </a:ext>
                </a:extLst>
              </p:cNvPr>
              <p:cNvSpPr txBox="1"/>
              <p:nvPr/>
            </p:nvSpPr>
            <p:spPr>
              <a:xfrm>
                <a:off x="2043050" y="4964668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= </m:t>
                      </m:r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𝜎</m:t>
                      </m:r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o-RO">
                          <a:solidFill>
                            <a:srgbClr val="0000FF"/>
                          </a:solidFill>
                          <a:latin typeface="Cambria Math"/>
                        </a:rPr>
                        <m:t>exp</m:t>
                      </m:r>
                      <m:r>
                        <a:rPr lang="ro-RO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46A804-5170-47BA-A81F-3EFD8275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50" y="4964668"/>
                <a:ext cx="22098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985E7-4DCA-4674-A4DC-8603CA4C48D2}"/>
                  </a:ext>
                </a:extLst>
              </p:cNvPr>
              <p:cNvSpPr txBox="1"/>
              <p:nvPr/>
            </p:nvSpPr>
            <p:spPr>
              <a:xfrm>
                <a:off x="208128" y="4529137"/>
                <a:ext cx="3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985E7-4DCA-4674-A4DC-8603CA4C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8" y="4529137"/>
                <a:ext cx="3891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C727-692A-4CEA-BF38-7F775DF81006}"/>
                  </a:ext>
                </a:extLst>
              </p:cNvPr>
              <p:cNvSpPr txBox="1"/>
              <p:nvPr/>
            </p:nvSpPr>
            <p:spPr>
              <a:xfrm>
                <a:off x="6096000" y="5442143"/>
                <a:ext cx="160020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o-RO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o-RO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4C727-692A-4CEA-BF38-7F775DF8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442143"/>
                <a:ext cx="1600200" cy="396519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05BC2C-742C-4870-92D2-5C26A8B750A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97326" y="4503365"/>
            <a:ext cx="1104900" cy="210438"/>
          </a:xfrm>
          <a:prstGeom prst="curvedConnector3">
            <a:avLst>
              <a:gd name="adj1" fmla="val 961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882E248-ADAB-4F69-A83C-3A49ADFA4B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6148" y="4437748"/>
            <a:ext cx="878104" cy="45720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50" name="Picture 14349">
            <a:extLst>
              <a:ext uri="{FF2B5EF4-FFF2-40B4-BE49-F238E27FC236}">
                <a16:creationId xmlns:a16="http://schemas.microsoft.com/office/drawing/2014/main" id="{497472DA-B897-47A4-8B81-ED894502FF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8" t="11482" r="9707" b="4854"/>
          <a:stretch/>
        </p:blipFill>
        <p:spPr>
          <a:xfrm>
            <a:off x="4838700" y="1600523"/>
            <a:ext cx="3755294" cy="288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05BBCD8-3B92-44C8-9EE0-84F37E71796A}"/>
              </a:ext>
            </a:extLst>
          </p:cNvPr>
          <p:cNvGrpSpPr/>
          <p:nvPr/>
        </p:nvGrpSpPr>
        <p:grpSpPr>
          <a:xfrm>
            <a:off x="2535099" y="4419599"/>
            <a:ext cx="3256101" cy="1022543"/>
            <a:chOff x="2535099" y="4300523"/>
            <a:chExt cx="3256101" cy="1141620"/>
          </a:xfrm>
        </p:grpSpPr>
        <p:cxnSp>
          <p:nvCxnSpPr>
            <p:cNvPr id="14352" name="Connector: Curved 14351">
              <a:extLst>
                <a:ext uri="{FF2B5EF4-FFF2-40B4-BE49-F238E27FC236}">
                  <a16:creationId xmlns:a16="http://schemas.microsoft.com/office/drawing/2014/main" id="{7437BB4B-327B-4B11-8907-C27434771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9" y="4300523"/>
              <a:ext cx="1447801" cy="1141620"/>
            </a:xfrm>
            <a:prstGeom prst="curvedConnector3">
              <a:avLst>
                <a:gd name="adj1" fmla="val 99798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AD1F16F5-1327-4EDE-81BD-4AAD059CBF5B}"/>
                </a:ext>
              </a:extLst>
            </p:cNvPr>
            <p:cNvCxnSpPr>
              <a:cxnSpLocks/>
            </p:cNvCxnSpPr>
            <p:nvPr/>
          </p:nvCxnSpPr>
          <p:spPr>
            <a:xfrm>
              <a:off x="2535099" y="5274621"/>
              <a:ext cx="1778992" cy="167522"/>
            </a:xfrm>
            <a:prstGeom prst="curvedConnector3">
              <a:avLst>
                <a:gd name="adj1" fmla="val 83"/>
              </a:avLst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386FC9D-3943-4631-BDFD-4481EAC48B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9070" y="4517630"/>
            <a:ext cx="1292748" cy="7120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2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Mutația cu un singur parametru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ro-RO" sz="2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Algoritm: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fiecare individ din populația curentă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generează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din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calculează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= </m:t>
                    </m:r>
                    <m:r>
                      <a:rPr lang="ro-RO" sz="1800" i="1">
                        <a:latin typeface="Cambria Math"/>
                      </a:rPr>
                      <m:t>𝜎</m:t>
                    </m:r>
                    <m:r>
                      <a:rPr lang="ro-RO" sz="1800" i="1"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ro-RO" sz="1800" i="0">
                        <a:latin typeface="Cambria Math"/>
                      </a:rPr>
                      <m:t>exp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𝜏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dacă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atunci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/>
                          </a:rPr>
                          <m:t> </m:t>
                        </m:r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pentru fiecare element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(din partea soluție)</a:t>
                </a: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generează aleator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din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latin typeface="Cambria Math"/>
                          </a:rPr>
                          <m:t>  </m:t>
                        </m:r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o-RO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9"/>
                <a:ext cx="8640763" cy="4748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8873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6522"/>
          <a:stretch>
            <a:fillRect/>
          </a:stretch>
        </p:blipFill>
        <p:spPr bwMode="auto">
          <a:xfrm>
            <a:off x="0" y="5638800"/>
            <a:ext cx="10064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6"/>
              <p:cNvSpPr txBox="1">
                <a:spLocks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2200" dirty="0">
                    <a:cs typeface="Arial" panose="020B0604020202020204" pitchFamily="34" charset="0"/>
                  </a:rPr>
                  <a:t>Mutația necorelată cu </a:t>
                </a:r>
                <a14:m>
                  <m:oMath xmlns:m="http://schemas.openxmlformats.org/officeDocument/2006/math">
                    <m:r>
                      <a:rPr lang="ro-RO" sz="2200" b="1" i="1" dirty="0" smtClean="0">
                        <a:latin typeface="Cambria Math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ro-RO" sz="2200" b="1" dirty="0">
                    <a:cs typeface="Arial" panose="020B0604020202020204" pitchFamily="34" charset="0"/>
                  </a:rPr>
                  <a:t> parametri </a:t>
                </a:r>
                <a14:m>
                  <m:oMath xmlns:m="http://schemas.openxmlformats.org/officeDocument/2006/math">
                    <m:r>
                      <a:rPr lang="ro-RO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𝝈</m:t>
                    </m:r>
                  </m:oMath>
                </a14:m>
                <a:endParaRPr lang="ro-RO" sz="22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latin typeface="Times New Roman"/>
                    <a:ea typeface="Cambria Math" panose="02040503050406030204" pitchFamily="18" charset="0"/>
                    <a:cs typeface="Times New Roman"/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r>
                          <a:rPr lang="ro-RO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1800" i="1">
                        <a:solidFill>
                          <a:srgbClr val="0070C0"/>
                        </a:solidFill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Mutația se aplică diferit pentru fiecare componentă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Parametri dați de utilizator:       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𝜏</m:t>
                    </m:r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∝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2∙</m:t>
                            </m:r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ro-RO" sz="1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e>
                        </m:rad>
                      </m:den>
                    </m:f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∝</m:t>
                    </m:r>
                    <m:f>
                      <m:f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2∙</m:t>
                            </m:r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</a:rPr>
                  <a:t>Etape: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∙</m:t>
                    </m:r>
                    <m:r>
                      <m:rPr>
                        <m:sty m:val="p"/>
                      </m:rPr>
                      <a:rPr lang="ro-RO" sz="1800" i="0">
                        <a:solidFill>
                          <a:srgbClr val="0000FF"/>
                        </a:solidFill>
                        <a:latin typeface="Cambria Math"/>
                      </a:rPr>
                      <m:t>exp</m:t>
                    </m:r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o-RO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unde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o-RO" sz="1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solidFill>
                      <a:srgbClr val="0000FF"/>
                    </a:solidFill>
                    <a:latin typeface="Times New Roman"/>
                    <a:ea typeface="Cambria Math" panose="02040503050406030204" pitchFamily="18" charset="0"/>
                    <a:cs typeface="Times New Roman"/>
                  </a:rPr>
                  <a:t>←</a:t>
                </a:r>
                <a:r>
                  <a:rPr lang="ro-RO" sz="1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iar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ro-RO" sz="18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1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solidFill>
                      <a:srgbClr val="0000FF"/>
                    </a:solidFill>
                    <a:latin typeface="Times New Roman"/>
                    <a:ea typeface="Cambria Math" panose="02040503050406030204" pitchFamily="18" charset="0"/>
                    <a:cs typeface="Times New Roman"/>
                  </a:rPr>
                  <a:t>←</a:t>
                </a:r>
                <a:r>
                  <a:rPr lang="ro-RO" sz="1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</m:oMath>
                </a14:m>
                <a:endParaRPr lang="ro-RO" sz="1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unde</a:t>
                </a:r>
                <a:r>
                  <a:rPr lang="ro-RO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o-RO" sz="1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e generat aleator din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0000FF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0,</m:t>
                        </m:r>
                        <m:sSub>
                          <m:sSubPr>
                            <m:ctrlP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  <m:r>
                              <a:rPr lang="en-US" sz="1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ro-RO" sz="1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, pentru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sz="1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Pasul de fluaj trebuie să se mențină deasupra unui prag dat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dacă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ro-RO" sz="1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atunci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1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solidFill>
                          <a:srgbClr val="0000FF"/>
                        </a:solidFill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ro-RO" sz="1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18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ro-RO" sz="28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ontent Placeholder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7" y="1500188"/>
                <a:ext cx="8640763" cy="535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 b="4225"/>
          <a:stretch>
            <a:fillRect/>
          </a:stretch>
        </p:blipFill>
        <p:spPr bwMode="auto">
          <a:xfrm>
            <a:off x="7696200" y="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14346" name="Subtitle 2"/>
          <p:cNvSpPr>
            <a:spLocks/>
          </p:cNvSpPr>
          <p:nvPr/>
        </p:nvSpPr>
        <p:spPr bwMode="auto">
          <a:xfrm>
            <a:off x="0" y="0"/>
            <a:ext cx="80772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8872" tIns="0" rIns="45720" bIns="0" anchor="ctr"/>
          <a:lstStyle/>
          <a:p>
            <a:pPr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ro-RO" sz="2800" b="1" dirty="0">
                <a:solidFill>
                  <a:srgbClr val="FFFF00"/>
                </a:solidFill>
                <a:latin typeface="+mj-lt"/>
              </a:rPr>
              <a:t>Strategii evolutive: mutația</a:t>
            </a:r>
          </a:p>
        </p:txBody>
      </p:sp>
    </p:spTree>
    <p:extLst>
      <p:ext uri="{BB962C8B-B14F-4D97-AF65-F5344CB8AC3E}">
        <p14:creationId xmlns:p14="http://schemas.microsoft.com/office/powerpoint/2010/main" val="10251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5125</TotalTime>
  <Words>1642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Corbel</vt:lpstr>
      <vt:lpstr>Times New Roman</vt:lpstr>
      <vt:lpstr>Wingdings</vt:lpstr>
      <vt:lpstr>Wingdings 2</vt:lpstr>
      <vt:lpstr>Wingdings 3</vt:lpstr>
      <vt:lpstr>Module</vt:lpstr>
      <vt:lpstr>Programare evolutivă  și algoritmi genetici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Spor la învăţat!</vt:lpstr>
    </vt:vector>
  </TitlesOfParts>
  <Company>A.S.E.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</dc:title>
  <dc:creator>Cristian Uscatu</dc:creator>
  <cp:lastModifiedBy>X</cp:lastModifiedBy>
  <cp:revision>641</cp:revision>
  <dcterms:created xsi:type="dcterms:W3CDTF">2008-11-27T22:19:32Z</dcterms:created>
  <dcterms:modified xsi:type="dcterms:W3CDTF">2020-04-21T16:44:50Z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TC300040801033</vt:lpwstr>
  </property>
</Properties>
</file>