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et" panose="020B0604020202020204" charset="0"/>
      <p:regular r:id="rId28"/>
    </p:embeddedFont>
    <p:embeddedFont>
      <p:font typeface="Garet Bold" panose="020B0604020202020204" charset="0"/>
      <p:regular r:id="rId29"/>
    </p:embeddedFont>
    <p:embeddedFont>
      <p:font typeface="Garet Book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11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sv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36.sv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11803" y="-292723"/>
            <a:ext cx="5489829" cy="10911740"/>
          </a:xfrm>
          <a:prstGeom prst="rect">
            <a:avLst/>
          </a:prstGeom>
          <a:solidFill>
            <a:srgbClr val="DF4C5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0777"/>
          <a:stretch>
            <a:fillRect/>
          </a:stretch>
        </p:blipFill>
        <p:spPr>
          <a:xfrm rot="-4248258">
            <a:off x="-2321464" y="-3017383"/>
            <a:ext cx="14967183" cy="1569827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494692" y="8543575"/>
            <a:ext cx="3866066" cy="876650"/>
            <a:chOff x="0" y="0"/>
            <a:chExt cx="5154754" cy="1168867"/>
          </a:xfrm>
        </p:grpSpPr>
        <p:sp>
          <p:nvSpPr>
            <p:cNvPr id="5" name="TextBox 5"/>
            <p:cNvSpPr txBox="1"/>
            <p:nvPr/>
          </p:nvSpPr>
          <p:spPr>
            <a:xfrm>
              <a:off x="0" y="8467"/>
              <a:ext cx="5154754" cy="548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Garet Bold"/>
                </a:rPr>
                <a:t>ALEX MARIN FELICES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62467"/>
              <a:ext cx="5154754" cy="40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839254"/>
            <a:ext cx="10798050" cy="6013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54"/>
              </a:lnSpc>
            </a:pPr>
            <a:r>
              <a:rPr lang="en-US" sz="8150" spc="-374">
                <a:solidFill>
                  <a:srgbClr val="FFFFFF"/>
                </a:solidFill>
                <a:latin typeface="Garet Book"/>
              </a:rPr>
              <a:t>Data mining and visualisation to analyse how users consume content in IPTV services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74701" y="4072694"/>
            <a:ext cx="5769197" cy="214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Garet Bold"/>
              </a:rPr>
              <a:t>5th July 2022 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Garet Bold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Garet Bold"/>
              </a:rPr>
              <a:t>Bachelor's Degree 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Garet Bold"/>
              </a:rPr>
              <a:t>Final Project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Garet Bold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Garet Bold"/>
              </a:rPr>
              <a:t>Tutor: Miquel Oliver </a:t>
            </a:r>
            <a:r>
              <a:rPr lang="en-US" sz="2000" dirty="0" err="1">
                <a:solidFill>
                  <a:srgbClr val="FFFFFF"/>
                </a:solidFill>
                <a:latin typeface="Garet Bold"/>
              </a:rPr>
              <a:t>Riera</a:t>
            </a:r>
            <a:endParaRPr lang="en-US" sz="2000" dirty="0">
              <a:solidFill>
                <a:srgbClr val="FFFFFF"/>
              </a:solidFill>
              <a:latin typeface="Gare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A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577177">
            <a:off x="-8575829" y="-6841206"/>
            <a:ext cx="17666911" cy="176669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11542" y="6378976"/>
            <a:ext cx="5687261" cy="319624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598126"/>
            <a:ext cx="6770332" cy="3902364"/>
            <a:chOff x="0" y="0"/>
            <a:chExt cx="9027109" cy="5203152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9027109" cy="1111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79"/>
                </a:lnSpc>
              </a:pPr>
              <a:r>
                <a:rPr lang="en-US" sz="5799">
                  <a:solidFill>
                    <a:srgbClr val="44266B"/>
                  </a:solidFill>
                  <a:latin typeface="Garet"/>
                </a:rPr>
                <a:t>DATASET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520152"/>
              <a:ext cx="9027109" cy="3683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Movistar+, the IPTV service owned by Telefónica</a:t>
              </a:r>
            </a:p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Session data by 270 users from Chile between 31.10.21 and 31.12.21.</a:t>
              </a:r>
            </a:p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203,065 rows</a:t>
              </a:r>
            </a:p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41 columns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13426" y="1490056"/>
            <a:ext cx="7545874" cy="3902363"/>
            <a:chOff x="0" y="0"/>
            <a:chExt cx="10061165" cy="5203151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10061165" cy="1111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79"/>
                </a:lnSpc>
              </a:pPr>
              <a:r>
                <a:rPr lang="en-US" sz="5799">
                  <a:solidFill>
                    <a:srgbClr val="44266B"/>
                  </a:solidFill>
                  <a:latin typeface="Garet"/>
                </a:rPr>
                <a:t>REQUIRED DATA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20151"/>
              <a:ext cx="10061165" cy="3683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 Bold"/>
                </a:rPr>
                <a:t>Session data: </a:t>
              </a:r>
              <a:r>
                <a:rPr lang="en-US" sz="2499">
                  <a:solidFill>
                    <a:srgbClr val="FFFFFF"/>
                  </a:solidFill>
                  <a:latin typeface="Garet"/>
                </a:rPr>
                <a:t>Session ID, User ID, Device, Service, Service Type, Duration</a:t>
              </a:r>
            </a:p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 Bold"/>
                </a:rPr>
                <a:t>Time data: </a:t>
              </a:r>
              <a:r>
                <a:rPr lang="en-US" sz="2499">
                  <a:solidFill>
                    <a:srgbClr val="FFFFFF"/>
                  </a:solidFill>
                  <a:latin typeface="Garet"/>
                </a:rPr>
                <a:t>Program Start/End, Time Start/End</a:t>
              </a:r>
            </a:p>
            <a:p>
              <a:pPr marL="539749" lvl="1" indent="-269875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 Bold"/>
                </a:rPr>
                <a:t>Content data: </a:t>
              </a:r>
              <a:r>
                <a:rPr lang="en-US" sz="2499">
                  <a:solidFill>
                    <a:srgbClr val="FFFFFF"/>
                  </a:solidFill>
                  <a:latin typeface="Garet"/>
                </a:rPr>
                <a:t>Channel, Program, Theme, Subtheme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14378" y="6849047"/>
            <a:ext cx="3211530" cy="225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577177">
            <a:off x="-8575829" y="-9403624"/>
            <a:ext cx="17666911" cy="1766691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16338" y="6861101"/>
            <a:ext cx="17055323" cy="2651125"/>
            <a:chOff x="0" y="0"/>
            <a:chExt cx="22740431" cy="3534833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2293"/>
              <a:ext cx="9638788" cy="353254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 t="1822"/>
            <a:stretch>
              <a:fillRect/>
            </a:stretch>
          </p:blipFill>
          <p:spPr>
            <a:xfrm>
              <a:off x="9638788" y="0"/>
              <a:ext cx="13101643" cy="3534833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924436" y="1028700"/>
            <a:ext cx="8747226" cy="42535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1076325"/>
            <a:ext cx="11739241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70"/>
              </a:lnSpc>
            </a:pPr>
            <a:r>
              <a:rPr lang="en-US" sz="5700">
                <a:solidFill>
                  <a:srgbClr val="44266B"/>
                </a:solidFill>
                <a:latin typeface="Garet"/>
              </a:rPr>
              <a:t>Data preparation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62611"/>
            <a:ext cx="7551150" cy="416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Merging all the data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Dealing with NaNs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Single valued columns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Repeated or equivalent columns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Data types and value modification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Final variables selection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Outliers</a:t>
            </a:r>
          </a:p>
          <a:p>
            <a:pPr marL="604518" lvl="1" indent="-302259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44266B"/>
                </a:solidFill>
                <a:latin typeface="Garet"/>
              </a:rPr>
              <a:t>Auxiliary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22613" y="5630593"/>
            <a:ext cx="4550872" cy="88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44266B"/>
                </a:solidFill>
                <a:latin typeface="Garet"/>
              </a:rPr>
              <a:t>203,065 → 202,820 rows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44266B"/>
                </a:solidFill>
                <a:latin typeface="Garet"/>
              </a:rPr>
              <a:t>41 → 14 columns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253419">
            <a:off x="6903233" y="-1997331"/>
            <a:ext cx="16034069" cy="67926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92828" flipV="1">
            <a:off x="-4935647" y="6396706"/>
            <a:ext cx="16034069" cy="67926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l="678" t="2634"/>
          <a:stretch>
            <a:fillRect/>
          </a:stretch>
        </p:blipFill>
        <p:spPr>
          <a:xfrm>
            <a:off x="3379275" y="7228382"/>
            <a:ext cx="11529450" cy="202991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16338" y="3851921"/>
            <a:ext cx="17055323" cy="1604255"/>
            <a:chOff x="0" y="0"/>
            <a:chExt cx="22740431" cy="213900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/>
            <a:srcRect b="39513"/>
            <a:stretch>
              <a:fillRect/>
            </a:stretch>
          </p:blipFill>
          <p:spPr>
            <a:xfrm>
              <a:off x="0" y="2293"/>
              <a:ext cx="9638788" cy="21367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8"/>
            <a:srcRect l="108" t="1822" b="39442"/>
            <a:stretch>
              <a:fillRect/>
            </a:stretch>
          </p:blipFill>
          <p:spPr>
            <a:xfrm>
              <a:off x="9652947" y="0"/>
              <a:ext cx="13087484" cy="2114735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8547972" y="6041621"/>
            <a:ext cx="1192056" cy="63178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95308" y="1953907"/>
            <a:ext cx="10949920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44266B"/>
                </a:solidFill>
                <a:latin typeface="Garet"/>
              </a:rPr>
              <a:t>Subthemes 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2420" y="4054475"/>
            <a:ext cx="12123159" cy="225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Data analysis:</a:t>
            </a:r>
          </a:p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Results and evaluation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2420" y="4054475"/>
            <a:ext cx="12123159" cy="225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Data Visualization: Tableau Dashboards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85600" y="5687506"/>
            <a:ext cx="12203777" cy="6945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1093295"/>
            <a:ext cx="2369708" cy="2369708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573651" y="1305890"/>
            <a:ext cx="1944526" cy="194451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>
                <a:alphaModFix amt="25000"/>
              </a:blip>
              <a:stretch>
                <a:fillRect l="-33256" t="-12903" r="-37237" b="-14967"/>
              </a:stretch>
            </a:blip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4116719"/>
            <a:ext cx="2369708" cy="23697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7031666"/>
            <a:ext cx="2369708" cy="2369708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573651" y="7244261"/>
            <a:ext cx="1944526" cy="1944518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>
                <a:alphaModFix amt="40000"/>
              </a:blip>
              <a:stretch>
                <a:fillRect l="-22815" r="-2281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316670" y="2036425"/>
            <a:ext cx="4134701" cy="857591"/>
            <a:chOff x="0" y="0"/>
            <a:chExt cx="5512934" cy="114345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400">
                  <a:solidFill>
                    <a:srgbClr val="FFFFFF">
                      <a:alpha val="24706"/>
                    </a:srgbClr>
                  </a:solidFill>
                  <a:latin typeface="Garet Bold"/>
                </a:rPr>
                <a:t>DATA PRE-PROCESSING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9741"/>
              <a:ext cx="5512934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0999" y="2634351"/>
            <a:ext cx="6851675" cy="5094499"/>
            <a:chOff x="0" y="0"/>
            <a:chExt cx="9135566" cy="679266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71967"/>
              <a:ext cx="913556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aret"/>
                </a:rPr>
                <a:t>Data visualisation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065339"/>
              <a:ext cx="9135566" cy="274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Good visualisations of the data help to analyse and understand the underlying characteristics of the data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16670" y="5145385"/>
            <a:ext cx="4134701" cy="857591"/>
            <a:chOff x="0" y="0"/>
            <a:chExt cx="5512934" cy="114345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>
                  <a:solidFill>
                    <a:srgbClr val="FFFFFF"/>
                  </a:solidFill>
                  <a:latin typeface="Garet Bold"/>
                </a:rPr>
                <a:t>DATA VISUALISATION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29741"/>
              <a:ext cx="5512934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316670" y="8104105"/>
            <a:ext cx="4134701" cy="859179"/>
            <a:chOff x="0" y="0"/>
            <a:chExt cx="5512934" cy="114557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>
                  <a:solidFill>
                    <a:srgbClr val="FFFFFF">
                      <a:alpha val="40000"/>
                    </a:srgbClr>
                  </a:solidFill>
                  <a:latin typeface="Garet Bold"/>
                </a:rPr>
                <a:t>DATA MINING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72709"/>
              <a:ext cx="5512934" cy="44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2"/>
                </a:lnSpc>
              </a:pPr>
              <a:endParaRPr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9573651" y="4329314"/>
            <a:ext cx="1944526" cy="1944518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-28396" r="-28396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52101" flipH="1">
            <a:off x="5105560" y="-228789"/>
            <a:ext cx="16048203" cy="91328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15389" y="2423533"/>
            <a:ext cx="13457222" cy="722624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85999"/>
            <a:ext cx="9928472" cy="898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2"/>
              </a:lnSpc>
            </a:pPr>
            <a:r>
              <a:rPr lang="en-US" sz="6275">
                <a:solidFill>
                  <a:srgbClr val="FFFFFF"/>
                </a:solidFill>
                <a:latin typeface="Garet"/>
              </a:rPr>
              <a:t>Dashboards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2420" y="4054475"/>
            <a:ext cx="12123159" cy="225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Data Mining: </a:t>
            </a:r>
          </a:p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Apriori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85600" y="5687506"/>
            <a:ext cx="12203777" cy="6945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1093295"/>
            <a:ext cx="2369708" cy="2369708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573651" y="1305890"/>
            <a:ext cx="1944526" cy="194451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>
                <a:alphaModFix amt="25000"/>
              </a:blip>
              <a:stretch>
                <a:fillRect l="-33256" t="-12903" r="-37237" b="-14967"/>
              </a:stretch>
            </a:blip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4116719"/>
            <a:ext cx="2369708" cy="23697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7031666"/>
            <a:ext cx="2369708" cy="2369708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573651" y="7244261"/>
            <a:ext cx="1944526" cy="1944518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2815" r="-2281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316670" y="2036425"/>
            <a:ext cx="4134701" cy="857591"/>
            <a:chOff x="0" y="0"/>
            <a:chExt cx="5512934" cy="114345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400">
                  <a:solidFill>
                    <a:srgbClr val="FFFFFF">
                      <a:alpha val="24706"/>
                    </a:srgbClr>
                  </a:solidFill>
                  <a:latin typeface="Garet Bold"/>
                </a:rPr>
                <a:t>DATA PRE-PROCESSING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9741"/>
              <a:ext cx="5512934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0999" y="3453501"/>
            <a:ext cx="6851675" cy="3456199"/>
            <a:chOff x="0" y="0"/>
            <a:chExt cx="9135566" cy="460826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71967"/>
              <a:ext cx="9135566" cy="1545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aret"/>
                </a:rPr>
                <a:t>Data mining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579439"/>
              <a:ext cx="9135566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Mining and identifying underlying patterns from data that can be many terabytes in size.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16670" y="5145385"/>
            <a:ext cx="4134701" cy="857591"/>
            <a:chOff x="0" y="0"/>
            <a:chExt cx="5512934" cy="114345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>
                  <a:solidFill>
                    <a:srgbClr val="FFFFFF">
                      <a:alpha val="40000"/>
                    </a:srgbClr>
                  </a:solidFill>
                  <a:latin typeface="Garet Bold"/>
                </a:rPr>
                <a:t>DATA VISUALISATION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29741"/>
              <a:ext cx="5512934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316670" y="8104105"/>
            <a:ext cx="4134701" cy="859179"/>
            <a:chOff x="0" y="0"/>
            <a:chExt cx="5512934" cy="114557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>
                  <a:solidFill>
                    <a:srgbClr val="FFFFFF"/>
                  </a:solidFill>
                  <a:latin typeface="Garet Bold"/>
                </a:rPr>
                <a:t>DATA MINING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72709"/>
              <a:ext cx="5512934" cy="44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2"/>
                </a:lnSpc>
              </a:pPr>
              <a:endParaRPr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9573651" y="4329314"/>
            <a:ext cx="1944526" cy="1944518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>
                <a:alphaModFix amt="40000"/>
              </a:blip>
              <a:stretch>
                <a:fillRect l="-28396" r="-28396"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217254">
            <a:off x="-4404464" y="-877960"/>
            <a:ext cx="12296397" cy="13690320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2375001"/>
          <a:ext cx="16230600" cy="3219449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3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6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If =&gt; Then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Support (0.026)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Confidence (0.5)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Lift (5)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['Adventure'] =&gt; ['Animation']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0.58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9.91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['Animation'] =&gt; ['Adventure']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0.50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9.91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['Soap'] =&gt; ['Drama']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0.04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0.91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5.66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['Current Events', 'Politics'] =&gt; ['News']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0.98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5.39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['News', 'Interview'] =&gt; ['Politics']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0.09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0.77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5.53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['Politics'] =&gt; ['News', 'Interview']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0.09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0.67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5.53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28700" y="6019800"/>
          <a:ext cx="16230600" cy="3238500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3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If =&gt; Then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Support (0.022)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Confidence (0.95)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 Bold"/>
                        </a:rPr>
                        <a:t>Lift (5)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['News', '21'] =&gt; ['Politics']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0.04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0.98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7.02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['21', 'Politics'] =&gt; ['News']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0.04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0.98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5.41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['News', '21', 'Interview'] =&gt; ['Politics']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0.03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1.00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7.11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['21', 'Interview', 'Politics'] =&gt; ['News']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0.03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1.00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</a:rPr>
                        <a:t>5.48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['News', '21', 'STB IPTV'] =&gt; ['Politics']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0.02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0.98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7.00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['21', 'STB IPTV', 'Politics'] =&gt; ['News']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0.02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0.97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Garet"/>
                        </a:rPr>
                        <a:t>5.35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028700" y="1025059"/>
            <a:ext cx="9928472" cy="898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2"/>
              </a:lnSpc>
            </a:pPr>
            <a:r>
              <a:rPr lang="en-US" sz="6275">
                <a:solidFill>
                  <a:srgbClr val="FFFFFF"/>
                </a:solidFill>
                <a:latin typeface="Garet"/>
              </a:rPr>
              <a:t>Association rule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217254">
            <a:off x="-4404464" y="-877960"/>
            <a:ext cx="12296397" cy="136903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957172" y="723900"/>
            <a:ext cx="8942812" cy="2063881"/>
            <a:chOff x="0" y="0"/>
            <a:chExt cx="11923750" cy="2751841"/>
          </a:xfrm>
        </p:grpSpPr>
        <p:sp>
          <p:nvSpPr>
            <p:cNvPr id="4" name="TextBox 4"/>
            <p:cNvSpPr txBox="1"/>
            <p:nvPr/>
          </p:nvSpPr>
          <p:spPr>
            <a:xfrm>
              <a:off x="0" y="76200"/>
              <a:ext cx="11923750" cy="154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aret"/>
                </a:rPr>
                <a:t>Index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20016"/>
              <a:ext cx="11923750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733335" y="1848018"/>
            <a:ext cx="8942812" cy="808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2" lvl="1" indent="-275271">
              <a:lnSpc>
                <a:spcPts val="4640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Garet"/>
              </a:rPr>
              <a:t>Introduction 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Challenge definition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Objectives and motivation </a:t>
            </a:r>
          </a:p>
          <a:p>
            <a:pPr marL="550542" lvl="1" indent="-275271">
              <a:lnSpc>
                <a:spcPts val="4640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Garet"/>
              </a:rPr>
              <a:t>State-of-the-art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IPTV vs OTT</a:t>
            </a:r>
          </a:p>
          <a:p>
            <a:pPr marL="550542" lvl="1" indent="-275271">
              <a:lnSpc>
                <a:spcPts val="4640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Garet"/>
              </a:rPr>
              <a:t>Data pre-processing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Dataset and required data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Data preparation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Subthemes dataset</a:t>
            </a:r>
          </a:p>
          <a:p>
            <a:pPr marL="550542" lvl="1" indent="-275271">
              <a:lnSpc>
                <a:spcPts val="4640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Garet"/>
              </a:rPr>
              <a:t>Data analysis: Results and evaluation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Data Visualization: Tableau Dashboards</a:t>
            </a:r>
          </a:p>
          <a:p>
            <a:pPr marL="1101084" lvl="2" indent="-367028">
              <a:lnSpc>
                <a:spcPts val="4640"/>
              </a:lnSpc>
              <a:buFont typeface="Arial"/>
              <a:buChar char="⚬"/>
            </a:pPr>
            <a:r>
              <a:rPr lang="en-US" sz="2549">
                <a:solidFill>
                  <a:srgbClr val="FFFFFF"/>
                </a:solidFill>
                <a:latin typeface="Garet"/>
              </a:rPr>
              <a:t>Data Mining: Apriori Algorithm</a:t>
            </a:r>
          </a:p>
          <a:p>
            <a:pPr marL="550542" lvl="1" indent="-275271">
              <a:lnSpc>
                <a:spcPts val="4640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Garet"/>
              </a:rPr>
              <a:t>Conclusions and Future Work</a:t>
            </a:r>
          </a:p>
          <a:p>
            <a:pPr marL="550542" lvl="1" indent="-275271">
              <a:lnSpc>
                <a:spcPts val="4640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Garet"/>
              </a:rPr>
              <a:t>Bibliography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123942">
            <a:off x="-3088006" y="-1742009"/>
            <a:ext cx="21807302" cy="1241033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479773"/>
            <a:ext cx="18288000" cy="3807227"/>
          </a:xfrm>
          <a:prstGeom prst="rect">
            <a:avLst/>
          </a:prstGeom>
          <a:solidFill>
            <a:srgbClr val="44266B"/>
          </a:solidFill>
        </p:spPr>
      </p:sp>
      <p:sp>
        <p:nvSpPr>
          <p:cNvPr id="4" name="TextBox 4"/>
          <p:cNvSpPr txBox="1"/>
          <p:nvPr/>
        </p:nvSpPr>
        <p:spPr>
          <a:xfrm>
            <a:off x="1645049" y="2405761"/>
            <a:ext cx="14997902" cy="225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Conclusions and Future 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64731" y="6982936"/>
            <a:ext cx="5126392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-43">
                <a:solidFill>
                  <a:srgbClr val="FFFFFF"/>
                </a:solidFill>
                <a:latin typeface="Garet"/>
              </a:rPr>
              <a:t>Big screen vs medium</a:t>
            </a:r>
          </a:p>
          <a:p>
            <a:pPr marL="474979" lvl="1" indent="-237490" algn="just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-43">
                <a:solidFill>
                  <a:srgbClr val="FFFFFF"/>
                </a:solidFill>
                <a:latin typeface="Garet"/>
              </a:rPr>
              <a:t>Weekdays vs weekends</a:t>
            </a:r>
          </a:p>
          <a:p>
            <a:pPr marL="474979" lvl="1" indent="-237490" algn="just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-43">
                <a:solidFill>
                  <a:srgbClr val="FFFFFF"/>
                </a:solidFill>
                <a:latin typeface="Garet"/>
              </a:rPr>
              <a:t>VOD and EPG</a:t>
            </a:r>
          </a:p>
          <a:p>
            <a:pPr marL="474979" lvl="1" indent="-237490" algn="just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-43">
                <a:solidFill>
                  <a:srgbClr val="FFFFFF"/>
                </a:solidFill>
                <a:latin typeface="Garet"/>
              </a:rPr>
              <a:t>"Special" vs News Time windows</a:t>
            </a:r>
          </a:p>
          <a:p>
            <a:pPr marL="474979" lvl="1" indent="-237490" algn="just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-43">
                <a:solidFill>
                  <a:srgbClr val="FFFFFF"/>
                </a:solidFill>
                <a:latin typeface="Garet"/>
              </a:rPr>
              <a:t>News subthemes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64731" y="5924148"/>
            <a:ext cx="5126392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Garet"/>
              </a:rPr>
              <a:t>What did we learn?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1280" y="5924148"/>
            <a:ext cx="4517628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FFFFFF"/>
                </a:solidFill>
                <a:latin typeface="Garet"/>
              </a:rPr>
              <a:t>What to do next?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36920" y="6982936"/>
            <a:ext cx="5086349" cy="15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spc="-43">
                <a:solidFill>
                  <a:srgbClr val="FFFFFF"/>
                </a:solidFill>
                <a:latin typeface="Garet"/>
              </a:rPr>
              <a:t>Expand countries to analyse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spc="-43">
                <a:solidFill>
                  <a:srgbClr val="FFFFFF"/>
                </a:solidFill>
                <a:latin typeface="Garet"/>
              </a:rPr>
              <a:t>Further data mining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spc="-43">
                <a:solidFill>
                  <a:srgbClr val="FFFFFF"/>
                </a:solidFill>
                <a:latin typeface="Garet"/>
              </a:rPr>
              <a:t>Create user clusterings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spc="-43">
                <a:solidFill>
                  <a:srgbClr val="FFFFFF"/>
                </a:solidFill>
                <a:latin typeface="Garet"/>
              </a:rPr>
              <a:t>Create a recommender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15670" y="3256730"/>
            <a:ext cx="13456659" cy="3773539"/>
            <a:chOff x="0" y="0"/>
            <a:chExt cx="17942212" cy="5031386"/>
          </a:xfrm>
        </p:grpSpPr>
        <p:sp>
          <p:nvSpPr>
            <p:cNvPr id="4" name="TextBox 4"/>
            <p:cNvSpPr txBox="1"/>
            <p:nvPr/>
          </p:nvSpPr>
          <p:spPr>
            <a:xfrm>
              <a:off x="0" y="71967"/>
              <a:ext cx="17942212" cy="154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aret"/>
                </a:rPr>
                <a:t>Bibliography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04060"/>
              <a:ext cx="17942212" cy="274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8" lvl="1" indent="-323849" algn="ctr">
                <a:lnSpc>
                  <a:spcPts val="4199"/>
                </a:lnSpc>
                <a:buFont typeface="Arial"/>
                <a:buChar char="•"/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https://ww2.movistar.cl/ </a:t>
              </a:r>
            </a:p>
            <a:p>
              <a:pPr marL="647698" lvl="1" indent="-323849" algn="ctr">
                <a:lnSpc>
                  <a:spcPts val="4199"/>
                </a:lnSpc>
                <a:buFont typeface="Arial"/>
                <a:buChar char="•"/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https://www.telefonica.com/es/</a:t>
              </a:r>
            </a:p>
            <a:p>
              <a:pPr marL="647698" lvl="1" indent="-323849" algn="ctr">
                <a:lnSpc>
                  <a:spcPts val="4199"/>
                </a:lnSpc>
                <a:buFont typeface="Arial"/>
                <a:buChar char="•"/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https://www.canva.com/</a:t>
              </a:r>
            </a:p>
            <a:p>
              <a:pPr marL="647698" lvl="1" indent="-323849" algn="ctr">
                <a:lnSpc>
                  <a:spcPts val="4199"/>
                </a:lnSpc>
                <a:buFont typeface="Arial"/>
                <a:buChar char="•"/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https://www.tableau.com/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654237"/>
            <a:ext cx="8709319" cy="0"/>
          </a:xfrm>
          <a:prstGeom prst="line">
            <a:avLst/>
          </a:prstGeom>
          <a:ln w="9525" cap="rnd">
            <a:solidFill>
              <a:srgbClr val="C6A5E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17189">
            <a:off x="4227224" y="-2705094"/>
            <a:ext cx="15870828" cy="9031944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2611993" y="6663762"/>
            <a:ext cx="4647307" cy="0"/>
          </a:xfrm>
          <a:prstGeom prst="line">
            <a:avLst/>
          </a:prstGeom>
          <a:ln w="9525" cap="rnd">
            <a:solidFill>
              <a:srgbClr val="C6A5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2611993" y="8195975"/>
            <a:ext cx="4647307" cy="0"/>
          </a:xfrm>
          <a:prstGeom prst="line">
            <a:avLst/>
          </a:prstGeom>
          <a:ln w="9525" cap="rnd">
            <a:solidFill>
              <a:srgbClr val="C6A5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109558" y="9602875"/>
            <a:ext cx="18507117" cy="795350"/>
          </a:xfrm>
          <a:prstGeom prst="rect">
            <a:avLst/>
          </a:prstGeom>
          <a:solidFill>
            <a:srgbClr val="DF4C5E"/>
          </a:solidFill>
        </p:spPr>
      </p:sp>
      <p:grpSp>
        <p:nvGrpSpPr>
          <p:cNvPr id="7" name="Group 7"/>
          <p:cNvGrpSpPr/>
          <p:nvPr/>
        </p:nvGrpSpPr>
        <p:grpSpPr>
          <a:xfrm>
            <a:off x="1028700" y="2621231"/>
            <a:ext cx="15211160" cy="1928211"/>
            <a:chOff x="0" y="0"/>
            <a:chExt cx="20281546" cy="2570948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20281546" cy="15283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35"/>
                </a:lnSpc>
              </a:pPr>
              <a:r>
                <a:rPr lang="en-US" sz="7850">
                  <a:solidFill>
                    <a:srgbClr val="FFFFFF"/>
                  </a:solidFill>
                  <a:latin typeface="Garet"/>
                </a:rPr>
                <a:t>Thank you for your attention!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83573"/>
              <a:ext cx="20281546" cy="60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5629449"/>
            <a:ext cx="8709319" cy="68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>
                <a:solidFill>
                  <a:srgbClr val="FFFFFF"/>
                </a:solidFill>
                <a:latin typeface="Garet"/>
              </a:rPr>
              <a:t>Any doubts?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800788"/>
            <a:ext cx="8709319" cy="2257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-75">
                <a:solidFill>
                  <a:srgbClr val="C6A5EF"/>
                </a:solidFill>
                <a:latin typeface="Garet Bold"/>
              </a:rPr>
              <a:t>BACHELOR'S DEGREE FINAL PROJECT:</a:t>
            </a:r>
          </a:p>
          <a:p>
            <a:pPr>
              <a:lnSpc>
                <a:spcPts val="4500"/>
              </a:lnSpc>
            </a:pPr>
            <a:r>
              <a:rPr lang="en-US" sz="3000" spc="-75">
                <a:solidFill>
                  <a:srgbClr val="E3D8F1"/>
                </a:solidFill>
                <a:latin typeface="Garet"/>
              </a:rPr>
              <a:t>DATA MINING AND VISUALISATION TO ANALYSE HOW USERS CONSUME CONTENT IN IPTV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11993" y="6819838"/>
            <a:ext cx="4647307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>
                <a:solidFill>
                  <a:srgbClr val="FFFFFF"/>
                </a:solidFill>
                <a:latin typeface="Garet"/>
              </a:rPr>
              <a:t>Alex Marin Felices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11993" y="8342527"/>
            <a:ext cx="4647307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200">
                <a:solidFill>
                  <a:srgbClr val="FFFFFF"/>
                </a:solidFill>
                <a:latin typeface="Garet"/>
              </a:rPr>
              <a:t>05/07/2022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2420" y="4611687"/>
            <a:ext cx="12123159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123942">
            <a:off x="-3088006" y="-1742009"/>
            <a:ext cx="21807302" cy="1241033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479773"/>
            <a:ext cx="18288000" cy="3807227"/>
          </a:xfrm>
          <a:prstGeom prst="rect">
            <a:avLst/>
          </a:prstGeom>
          <a:solidFill>
            <a:srgbClr val="DF4C5E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468799" y="7364851"/>
            <a:ext cx="1350403" cy="2057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863378" y="7364851"/>
            <a:ext cx="2368094" cy="2057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419385" y="7364851"/>
            <a:ext cx="2001289" cy="2057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45049" y="2924874"/>
            <a:ext cx="1499790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Challenge definition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61657">
            <a:off x="4307682" y="-6430325"/>
            <a:ext cx="23558445" cy="99802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310171"/>
            <a:ext cx="10556152" cy="225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Objectives and motivation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91798" y="4787501"/>
            <a:ext cx="7052202" cy="4069860"/>
            <a:chOff x="0" y="0"/>
            <a:chExt cx="9402937" cy="5426480"/>
          </a:xfrm>
        </p:grpSpPr>
        <p:sp>
          <p:nvSpPr>
            <p:cNvPr id="5" name="TextBox 5"/>
            <p:cNvSpPr txBox="1"/>
            <p:nvPr/>
          </p:nvSpPr>
          <p:spPr>
            <a:xfrm>
              <a:off x="0" y="1121179"/>
              <a:ext cx="9402937" cy="4305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8" lvl="1" indent="-269874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Routine consumption</a:t>
              </a:r>
            </a:p>
            <a:p>
              <a:pPr marL="539748" lvl="1" indent="-269874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Consumption patterns</a:t>
              </a:r>
            </a:p>
            <a:p>
              <a:pPr marL="539748" lvl="1" indent="-269874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Bands of higher utilisation</a:t>
              </a:r>
            </a:p>
            <a:p>
              <a:pPr marL="539748" lvl="1" indent="-269874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Live or VOD?</a:t>
              </a:r>
            </a:p>
            <a:p>
              <a:pPr marL="539748" lvl="1" indent="-269874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Relationships between subthemes</a:t>
              </a:r>
            </a:p>
            <a:p>
              <a:pPr marL="539748" lvl="1" indent="-269874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Garet"/>
                </a:rPr>
                <a:t>Behaviour based on device type</a:t>
              </a:r>
            </a:p>
            <a:p>
              <a:pPr>
                <a:lnSpc>
                  <a:spcPts val="3749"/>
                </a:lnSpc>
              </a:pPr>
              <a:endParaRPr lang="en-US" sz="2499">
                <a:solidFill>
                  <a:srgbClr val="FFFFFF"/>
                </a:solidFill>
                <a:latin typeface="Gare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9402937" cy="793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9"/>
                </a:lnSpc>
              </a:pPr>
              <a:r>
                <a:rPr lang="en-US" sz="3499" spc="-87">
                  <a:solidFill>
                    <a:srgbClr val="FFFFFF"/>
                  </a:solidFill>
                  <a:latin typeface="Garet Bold"/>
                </a:rPr>
                <a:t>OBJECTIVES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84165" y="4787501"/>
            <a:ext cx="6412037" cy="4199399"/>
            <a:chOff x="0" y="0"/>
            <a:chExt cx="8549383" cy="5599199"/>
          </a:xfrm>
        </p:grpSpPr>
        <p:sp>
          <p:nvSpPr>
            <p:cNvPr id="8" name="TextBox 8"/>
            <p:cNvSpPr txBox="1"/>
            <p:nvPr/>
          </p:nvSpPr>
          <p:spPr>
            <a:xfrm>
              <a:off x="0" y="1121179"/>
              <a:ext cx="8549383" cy="4478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Garet"/>
                </a:rPr>
                <a:t>Decrease the time spent on the selection process.</a:t>
              </a:r>
            </a:p>
            <a:p>
              <a:pPr marL="561339" lvl="1" indent="-280669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Garet"/>
                </a:rPr>
                <a:t>Deep understanding of user behaviour in an IPTV platform.</a:t>
              </a:r>
            </a:p>
            <a:p>
              <a:pPr marL="561339" lvl="1" indent="-280669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Garet"/>
                </a:rPr>
                <a:t>Recommender system tailored to user consumption patterns.</a:t>
              </a:r>
            </a:p>
            <a:p>
              <a:pPr marL="561339" lvl="1" indent="-280669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Garet"/>
                </a:rPr>
                <a:t>Face the group viewing problem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8549383" cy="793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9"/>
                </a:lnSpc>
              </a:pPr>
              <a:r>
                <a:rPr lang="en-US" sz="3499" spc="-87">
                  <a:solidFill>
                    <a:srgbClr val="FFFFFF"/>
                  </a:solidFill>
                  <a:latin typeface="Garet Bold"/>
                </a:rPr>
                <a:t>MOTIVATION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2420" y="4611687"/>
            <a:ext cx="12123159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State-of-the-art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8189119" y="3419795"/>
            <a:ext cx="15901988" cy="15901988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458425" y="5040630"/>
            <a:ext cx="6534348" cy="5246370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44266B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C6A5E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44266B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r="-1822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58425" y="1883184"/>
            <a:ext cx="8683319" cy="2177209"/>
            <a:chOff x="0" y="0"/>
            <a:chExt cx="11577759" cy="2902945"/>
          </a:xfrm>
        </p:grpSpPr>
        <p:sp>
          <p:nvSpPr>
            <p:cNvPr id="9" name="TextBox 9"/>
            <p:cNvSpPr txBox="1"/>
            <p:nvPr/>
          </p:nvSpPr>
          <p:spPr>
            <a:xfrm>
              <a:off x="0" y="85725"/>
              <a:ext cx="11577759" cy="166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59"/>
                </a:lnSpc>
              </a:pPr>
              <a:r>
                <a:rPr lang="en-US" sz="8599">
                  <a:solidFill>
                    <a:srgbClr val="44266B"/>
                  </a:solidFill>
                  <a:latin typeface="Garet"/>
                </a:rPr>
                <a:t>IPTV vs OTT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340970"/>
              <a:ext cx="11577759" cy="587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44000" y="3198495"/>
            <a:ext cx="8423813" cy="443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Internet Protocol Television (IPTV)</a:t>
            </a:r>
          </a:p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Electronic Program Guide (EPG)</a:t>
            </a:r>
          </a:p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Video On Demand (VOD)</a:t>
            </a:r>
          </a:p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Over-the-top (OTT) platforms</a:t>
            </a:r>
          </a:p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Movistar+ service</a:t>
            </a:r>
          </a:p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Channel zapping</a:t>
            </a:r>
          </a:p>
          <a:p>
            <a:pPr marL="734055" lvl="1" indent="-367027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44266B"/>
                </a:solidFill>
                <a:latin typeface="Garet"/>
              </a:rPr>
              <a:t>Group viewing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09680">
            <a:off x="-2199394" y="-1834443"/>
            <a:ext cx="24523121" cy="139558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82420" y="4611687"/>
            <a:ext cx="12123159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Garet"/>
              </a:rPr>
              <a:t>Data pre-processing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4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85600" y="5687506"/>
            <a:ext cx="12203777" cy="6945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1093295"/>
            <a:ext cx="2369708" cy="2369708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573651" y="1305890"/>
            <a:ext cx="1944526" cy="194451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3256" t="-12903" r="-37237" b="-14967"/>
              </a:stretch>
            </a:blip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4116719"/>
            <a:ext cx="2369708" cy="23697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2929">
            <a:off x="9361060" y="7031666"/>
            <a:ext cx="2369708" cy="2369708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573651" y="7244261"/>
            <a:ext cx="1944526" cy="1944518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>
                <a:alphaModFix amt="25000"/>
              </a:blip>
              <a:stretch>
                <a:fillRect l="-22815" r="-2281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316670" y="2036425"/>
            <a:ext cx="4134701" cy="857591"/>
            <a:chOff x="0" y="0"/>
            <a:chExt cx="5512934" cy="114345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400">
                  <a:solidFill>
                    <a:srgbClr val="FFFFFF"/>
                  </a:solidFill>
                  <a:latin typeface="Garet Bold"/>
                </a:rPr>
                <a:t>DATA PRE-PROCESSING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9741"/>
              <a:ext cx="5512934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80999" y="2634351"/>
            <a:ext cx="6851675" cy="5094499"/>
            <a:chOff x="0" y="0"/>
            <a:chExt cx="9135566" cy="679266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71967"/>
              <a:ext cx="913556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Garet"/>
                </a:rPr>
                <a:t>Data pre-processing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065339"/>
              <a:ext cx="9135566" cy="274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-59">
                  <a:solidFill>
                    <a:srgbClr val="FFFFFF"/>
                  </a:solidFill>
                  <a:latin typeface="Garet"/>
                </a:rPr>
                <a:t>The majority of a Data Science project is dedicated to understand, clean and prepare the data provided, in this case, by Telefónica.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16670" y="5145385"/>
            <a:ext cx="4134701" cy="857591"/>
            <a:chOff x="0" y="0"/>
            <a:chExt cx="5512934" cy="114345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>
                  <a:solidFill>
                    <a:srgbClr val="FFFFFF">
                      <a:alpha val="24706"/>
                    </a:srgbClr>
                  </a:solidFill>
                  <a:latin typeface="Garet Bold"/>
                </a:rPr>
                <a:t>DATA VISUALISATION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29741"/>
              <a:ext cx="5512934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316670" y="8104105"/>
            <a:ext cx="4134701" cy="859179"/>
            <a:chOff x="0" y="0"/>
            <a:chExt cx="5512934" cy="114557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5512934" cy="47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>
                  <a:solidFill>
                    <a:srgbClr val="FFFFFF">
                      <a:alpha val="24706"/>
                    </a:srgbClr>
                  </a:solidFill>
                  <a:latin typeface="Garet Bold"/>
                </a:rPr>
                <a:t>DATA MINING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72709"/>
              <a:ext cx="5512934" cy="44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2"/>
                </a:lnSpc>
              </a:pPr>
              <a:endParaRPr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9573651" y="4329314"/>
            <a:ext cx="1944526" cy="1944518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>
                <a:alphaModFix amt="25000"/>
              </a:blip>
              <a:stretch>
                <a:fillRect l="-28396" r="-28396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Personalizado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Garet Book</vt:lpstr>
      <vt:lpstr>Garet</vt:lpstr>
      <vt:lpstr>Arial</vt:lpstr>
      <vt:lpstr>Calibri</vt:lpstr>
      <vt:lpstr>Garet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</dc:title>
  <cp:lastModifiedBy>alex</cp:lastModifiedBy>
  <cp:revision>2</cp:revision>
  <dcterms:created xsi:type="dcterms:W3CDTF">2006-08-16T00:00:00Z</dcterms:created>
  <dcterms:modified xsi:type="dcterms:W3CDTF">2022-07-05T12:44:34Z</dcterms:modified>
  <dc:identifier>DAE2kGAJCA4</dc:identifier>
</cp:coreProperties>
</file>