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33565-DABF-4BD9-9A6E-8E83703AEA55}" type="datetimeFigureOut">
              <a:rPr lang="es-ES" smtClean="0"/>
              <a:t>23/08/2021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207722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33565-DABF-4BD9-9A6E-8E83703AEA55}" type="datetimeFigureOut">
              <a:rPr lang="es-ES" smtClean="0"/>
              <a:t>23/08/2021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146685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7633565-DABF-4BD9-9A6E-8E83703AEA55}" type="datetimeFigureOut">
              <a:rPr lang="es-ES" smtClean="0"/>
              <a:t>23/08/2021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2496459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7633565-DABF-4BD9-9A6E-8E83703AEA55}" type="datetimeFigureOut">
              <a:rPr lang="es-ES" smtClean="0"/>
              <a:t>23/08/2021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F842FA-CC02-4761-9C84-9619B899FE57}" type="slidenum">
              <a:rPr lang="es-ES" smtClean="0"/>
              <a:t>‹Nº›</a:t>
            </a:fld>
            <a:endParaRPr lang="es-E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0048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7633565-DABF-4BD9-9A6E-8E83703AEA55}" type="datetimeFigureOut">
              <a:rPr lang="es-ES" smtClean="0"/>
              <a:t>23/08/2021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1838237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33565-DABF-4BD9-9A6E-8E83703AEA55}" type="datetimeFigureOut">
              <a:rPr lang="es-ES" smtClean="0"/>
              <a:t>23/08/2021</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1263063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33565-DABF-4BD9-9A6E-8E83703AEA55}" type="datetimeFigureOut">
              <a:rPr lang="es-ES" smtClean="0"/>
              <a:t>23/08/2021</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372546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633565-DABF-4BD9-9A6E-8E83703AEA55}" type="datetimeFigureOut">
              <a:rPr lang="es-ES" smtClean="0"/>
              <a:t>23/08/2021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3312720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633565-DABF-4BD9-9A6E-8E83703AEA55}" type="datetimeFigureOut">
              <a:rPr lang="es-ES" smtClean="0"/>
              <a:t>23/08/2021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393758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633565-DABF-4BD9-9A6E-8E83703AEA55}" type="datetimeFigureOut">
              <a:rPr lang="es-ES" smtClean="0"/>
              <a:t>23/08/2021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33798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7633565-DABF-4BD9-9A6E-8E83703AEA55}" type="datetimeFigureOut">
              <a:rPr lang="es-ES" smtClean="0"/>
              <a:t>23/08/2021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255275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7633565-DABF-4BD9-9A6E-8E83703AEA55}" type="datetimeFigureOut">
              <a:rPr lang="es-ES" smtClean="0"/>
              <a:t>23/08/2021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171324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7633565-DABF-4BD9-9A6E-8E83703AEA55}" type="datetimeFigureOut">
              <a:rPr lang="es-ES" smtClean="0"/>
              <a:t>23/08/2021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136215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C7633565-DABF-4BD9-9A6E-8E83703AEA55}" type="datetimeFigureOut">
              <a:rPr lang="es-ES" smtClean="0"/>
              <a:t>23/08/2021</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201332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633565-DABF-4BD9-9A6E-8E83703AEA55}" type="datetimeFigureOut">
              <a:rPr lang="es-ES" smtClean="0"/>
              <a:t>23/08/2021</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343102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C7633565-DABF-4BD9-9A6E-8E83703AEA55}" type="datetimeFigureOut">
              <a:rPr lang="es-ES" smtClean="0"/>
              <a:t>23/08/2021</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281147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33565-DABF-4BD9-9A6E-8E83703AEA55}" type="datetimeFigureOut">
              <a:rPr lang="es-ES" smtClean="0"/>
              <a:t>23/08/2021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DF842FA-CC02-4761-9C84-9619B899FE57}" type="slidenum">
              <a:rPr lang="es-ES" smtClean="0"/>
              <a:t>‹Nº›</a:t>
            </a:fld>
            <a:endParaRPr lang="es-ES"/>
          </a:p>
        </p:txBody>
      </p:sp>
    </p:spTree>
    <p:extLst>
      <p:ext uri="{BB962C8B-B14F-4D97-AF65-F5344CB8AC3E}">
        <p14:creationId xmlns:p14="http://schemas.microsoft.com/office/powerpoint/2010/main" val="244471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633565-DABF-4BD9-9A6E-8E83703AEA55}" type="datetimeFigureOut">
              <a:rPr lang="es-ES" smtClean="0"/>
              <a:t>23/08/2021</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F842FA-CC02-4761-9C84-9619B899FE57}" type="slidenum">
              <a:rPr lang="es-ES" smtClean="0"/>
              <a:t>‹Nº›</a:t>
            </a:fld>
            <a:endParaRPr lang="es-ES"/>
          </a:p>
        </p:txBody>
      </p:sp>
    </p:spTree>
    <p:extLst>
      <p:ext uri="{BB962C8B-B14F-4D97-AF65-F5344CB8AC3E}">
        <p14:creationId xmlns:p14="http://schemas.microsoft.com/office/powerpoint/2010/main" val="28972895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oursquare.com/developers/app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smtClean="0"/>
              <a:t>Coursera</a:t>
            </a:r>
            <a:r>
              <a:rPr lang="es-ES" dirty="0" smtClean="0"/>
              <a:t> </a:t>
            </a:r>
            <a:r>
              <a:rPr lang="es-ES" dirty="0" err="1" smtClean="0"/>
              <a:t>Capstone</a:t>
            </a:r>
            <a:endParaRPr lang="es-ES" dirty="0"/>
          </a:p>
        </p:txBody>
      </p:sp>
      <p:sp>
        <p:nvSpPr>
          <p:cNvPr id="3" name="Subtítulo 2"/>
          <p:cNvSpPr>
            <a:spLocks noGrp="1"/>
          </p:cNvSpPr>
          <p:nvPr>
            <p:ph type="subTitle" idx="1"/>
          </p:nvPr>
        </p:nvSpPr>
        <p:spPr/>
        <p:txBody>
          <a:bodyPr/>
          <a:lstStyle/>
          <a:p>
            <a:r>
              <a:rPr lang="es-ES" dirty="0" smtClean="0"/>
              <a:t>Final Project </a:t>
            </a:r>
            <a:r>
              <a:rPr lang="es-ES" dirty="0" err="1" smtClean="0"/>
              <a:t>Presentation</a:t>
            </a:r>
            <a:r>
              <a:rPr lang="es-ES" dirty="0" smtClean="0"/>
              <a:t> </a:t>
            </a:r>
            <a:endParaRPr lang="es-ES" dirty="0"/>
          </a:p>
        </p:txBody>
      </p:sp>
    </p:spTree>
    <p:extLst>
      <p:ext uri="{BB962C8B-B14F-4D97-AF65-F5344CB8AC3E}">
        <p14:creationId xmlns:p14="http://schemas.microsoft.com/office/powerpoint/2010/main" val="1202927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56073" y="2514557"/>
            <a:ext cx="8946541" cy="1560294"/>
          </a:xfrm>
        </p:spPr>
        <p:txBody>
          <a:bodyPr>
            <a:normAutofit fontScale="85000" lnSpcReduction="10000"/>
          </a:bodyPr>
          <a:lstStyle/>
          <a:p>
            <a:pPr marL="0" indent="0">
              <a:buNone/>
            </a:pPr>
            <a:r>
              <a:rPr lang="en-IN" sz="4400" b="1" dirty="0" smtClean="0"/>
              <a:t>							The End</a:t>
            </a:r>
          </a:p>
          <a:p>
            <a:pPr marL="0" indent="0">
              <a:buNone/>
            </a:pPr>
            <a:r>
              <a:rPr lang="en-IN" sz="4400" b="1" dirty="0" smtClean="0"/>
              <a:t>Thank </a:t>
            </a:r>
            <a:r>
              <a:rPr lang="en-IN" sz="4400" b="1" dirty="0"/>
              <a:t>you very much for the </a:t>
            </a:r>
            <a:r>
              <a:rPr lang="en-IN" sz="4400" b="1" dirty="0" smtClean="0"/>
              <a:t>attention!</a:t>
            </a:r>
            <a:endParaRPr lang="es-ES" sz="4400" b="1" dirty="0"/>
          </a:p>
          <a:p>
            <a:endParaRPr lang="es-ES" dirty="0"/>
          </a:p>
        </p:txBody>
      </p:sp>
    </p:spTree>
    <p:extLst>
      <p:ext uri="{BB962C8B-B14F-4D97-AF65-F5344CB8AC3E}">
        <p14:creationId xmlns:p14="http://schemas.microsoft.com/office/powerpoint/2010/main" val="192129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Objectives</a:t>
            </a:r>
            <a:endParaRPr lang="es-ES" dirty="0"/>
          </a:p>
        </p:txBody>
      </p:sp>
      <p:sp>
        <p:nvSpPr>
          <p:cNvPr id="3" name="Marcador de contenido 2"/>
          <p:cNvSpPr>
            <a:spLocks noGrp="1"/>
          </p:cNvSpPr>
          <p:nvPr>
            <p:ph idx="1"/>
          </p:nvPr>
        </p:nvSpPr>
        <p:spPr/>
        <p:txBody>
          <a:bodyPr/>
          <a:lstStyle/>
          <a:p>
            <a:r>
              <a:rPr lang="en-IN" dirty="0"/>
              <a:t>The main aim of this report is to use all the concept we’ve learned from the previous courses for solving a business problem where we can use the Foursquare location data.</a:t>
            </a:r>
            <a:endParaRPr lang="es-ES" dirty="0"/>
          </a:p>
          <a:p>
            <a:endParaRPr lang="en-IN" dirty="0" smtClean="0"/>
          </a:p>
          <a:p>
            <a:r>
              <a:rPr lang="en-IN" dirty="0" smtClean="0"/>
              <a:t>The </a:t>
            </a:r>
            <a:r>
              <a:rPr lang="en-IN" dirty="0"/>
              <a:t>objective of this project is to find the best neighbourhood in Toronto to open a Gym using foursquare location data to analyse a little bit the current location of the gyms. </a:t>
            </a:r>
            <a:endParaRPr lang="es-ES" dirty="0"/>
          </a:p>
          <a:p>
            <a:endParaRPr lang="es-ES" dirty="0"/>
          </a:p>
        </p:txBody>
      </p:sp>
    </p:spTree>
    <p:extLst>
      <p:ext uri="{BB962C8B-B14F-4D97-AF65-F5344CB8AC3E}">
        <p14:creationId xmlns:p14="http://schemas.microsoft.com/office/powerpoint/2010/main" val="112039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Data </a:t>
            </a:r>
            <a:r>
              <a:rPr lang="es-ES" dirty="0" err="1"/>
              <a:t>acquisition</a:t>
            </a:r>
            <a:r>
              <a:rPr lang="es-ES" dirty="0"/>
              <a:t> and </a:t>
            </a:r>
            <a:r>
              <a:rPr lang="es-ES" dirty="0" err="1"/>
              <a:t>cleaning</a:t>
            </a:r>
            <a:endParaRPr lang="es-ES" dirty="0"/>
          </a:p>
        </p:txBody>
      </p:sp>
      <p:sp>
        <p:nvSpPr>
          <p:cNvPr id="3" name="Marcador de contenido 2"/>
          <p:cNvSpPr>
            <a:spLocks noGrp="1"/>
          </p:cNvSpPr>
          <p:nvPr>
            <p:ph idx="1"/>
          </p:nvPr>
        </p:nvSpPr>
        <p:spPr/>
        <p:txBody>
          <a:bodyPr/>
          <a:lstStyle/>
          <a:p>
            <a:pPr marL="0" indent="0">
              <a:buNone/>
            </a:pPr>
            <a:r>
              <a:rPr lang="en-US" dirty="0"/>
              <a:t>For this project we need the following data:</a:t>
            </a:r>
          </a:p>
          <a:p>
            <a:pPr lvl="1"/>
            <a:r>
              <a:rPr lang="en-US" dirty="0" smtClean="0"/>
              <a:t>Toronto </a:t>
            </a:r>
            <a:r>
              <a:rPr lang="en-US" dirty="0"/>
              <a:t>City data (Boroughs, </a:t>
            </a:r>
            <a:r>
              <a:rPr lang="en-US" dirty="0" err="1" smtClean="0"/>
              <a:t>Neighbourhoods</a:t>
            </a:r>
            <a:r>
              <a:rPr lang="en-US" dirty="0" smtClean="0"/>
              <a:t>)</a:t>
            </a:r>
          </a:p>
          <a:p>
            <a:pPr marL="457200" lvl="1" indent="0">
              <a:buNone/>
            </a:pPr>
            <a:r>
              <a:rPr lang="en-US" dirty="0" smtClean="0">
                <a:hlinkClick r:id="rId2"/>
              </a:rPr>
              <a:t>https</a:t>
            </a:r>
            <a:r>
              <a:rPr lang="en-US" dirty="0">
                <a:hlinkClick r:id="rId2"/>
              </a:rPr>
              <a:t>://en.wikipedia.org/wiki/List_of_postal_codes_of_Canada:_</a:t>
            </a:r>
            <a:r>
              <a:rPr lang="en-US" dirty="0" smtClean="0">
                <a:hlinkClick r:id="rId2"/>
              </a:rPr>
              <a:t>M</a:t>
            </a:r>
            <a:endParaRPr lang="en-US" dirty="0" smtClean="0"/>
          </a:p>
          <a:p>
            <a:pPr marL="457200" lvl="1" indent="0">
              <a:buNone/>
            </a:pPr>
            <a:r>
              <a:rPr lang="en-IN" dirty="0"/>
              <a:t>Wikipedia contains all the information we need to explore and cluster the </a:t>
            </a:r>
            <a:r>
              <a:rPr lang="en-IN" dirty="0" smtClean="0"/>
              <a:t>neighbourhoods </a:t>
            </a:r>
            <a:r>
              <a:rPr lang="en-IN" dirty="0"/>
              <a:t>in Toronto. We will be required to web scrape the Wikipedia page and wrangle the data, clean it, and then convert it into a </a:t>
            </a:r>
            <a:r>
              <a:rPr lang="en-IN" i="1" dirty="0"/>
              <a:t>pandas</a:t>
            </a:r>
            <a:r>
              <a:rPr lang="en-IN" dirty="0"/>
              <a:t> </a:t>
            </a:r>
            <a:r>
              <a:rPr lang="en-IN" dirty="0" err="1"/>
              <a:t>dataframe</a:t>
            </a:r>
            <a:endParaRPr lang="es-ES" dirty="0"/>
          </a:p>
          <a:p>
            <a:pPr lvl="1"/>
            <a:r>
              <a:rPr lang="en-US" dirty="0" smtClean="0"/>
              <a:t>Geographical </a:t>
            </a:r>
            <a:r>
              <a:rPr lang="en-US" dirty="0"/>
              <a:t>Location data using Geocoder </a:t>
            </a:r>
            <a:r>
              <a:rPr lang="en-US" dirty="0" smtClean="0"/>
              <a:t>Package</a:t>
            </a:r>
          </a:p>
          <a:p>
            <a:pPr marL="457200" lvl="1" indent="0">
              <a:buNone/>
            </a:pPr>
            <a:r>
              <a:rPr lang="en-IN" u="sng" dirty="0" smtClean="0">
                <a:hlinkClick r:id="rId3"/>
              </a:rPr>
              <a:t>https</a:t>
            </a:r>
            <a:r>
              <a:rPr lang="en-IN" u="sng" dirty="0">
                <a:hlinkClick r:id="rId3"/>
              </a:rPr>
              <a:t>://</a:t>
            </a:r>
            <a:r>
              <a:rPr lang="en-IN" u="sng" dirty="0" smtClean="0">
                <a:hlinkClick r:id="rId3"/>
              </a:rPr>
              <a:t>cocl.us/Geospatial_data</a:t>
            </a:r>
            <a:r>
              <a:rPr lang="en-IN" u="sng" dirty="0" smtClean="0"/>
              <a:t> </a:t>
            </a:r>
          </a:p>
          <a:p>
            <a:pPr marL="457200" lvl="1" indent="0">
              <a:buNone/>
            </a:pPr>
            <a:r>
              <a:rPr lang="en-US" dirty="0" smtClean="0"/>
              <a:t>The </a:t>
            </a:r>
            <a:r>
              <a:rPr lang="en-US" dirty="0"/>
              <a:t>second source of data provided us with the Geographical coordinates of the </a:t>
            </a:r>
            <a:r>
              <a:rPr lang="en-US" dirty="0" smtClean="0"/>
              <a:t>neighborhoods </a:t>
            </a:r>
            <a:r>
              <a:rPr lang="en-US" dirty="0"/>
              <a:t>with the respective Postal Codes.</a:t>
            </a:r>
          </a:p>
          <a:p>
            <a:endParaRPr lang="es-ES" dirty="0"/>
          </a:p>
        </p:txBody>
      </p:sp>
    </p:spTree>
    <p:extLst>
      <p:ext uri="{BB962C8B-B14F-4D97-AF65-F5344CB8AC3E}">
        <p14:creationId xmlns:p14="http://schemas.microsoft.com/office/powerpoint/2010/main" val="270874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Data </a:t>
            </a:r>
            <a:r>
              <a:rPr lang="es-ES" dirty="0" err="1"/>
              <a:t>acquisition</a:t>
            </a:r>
            <a:r>
              <a:rPr lang="es-ES" dirty="0"/>
              <a:t> and </a:t>
            </a:r>
            <a:r>
              <a:rPr lang="es-ES" dirty="0" err="1"/>
              <a:t>cleaning</a:t>
            </a:r>
            <a:endParaRPr lang="es-ES" dirty="0"/>
          </a:p>
        </p:txBody>
      </p:sp>
      <p:sp>
        <p:nvSpPr>
          <p:cNvPr id="3" name="Marcador de contenido 2"/>
          <p:cNvSpPr>
            <a:spLocks noGrp="1"/>
          </p:cNvSpPr>
          <p:nvPr>
            <p:ph idx="1"/>
          </p:nvPr>
        </p:nvSpPr>
        <p:spPr/>
        <p:txBody>
          <a:bodyPr/>
          <a:lstStyle/>
          <a:p>
            <a:pPr lvl="1"/>
            <a:r>
              <a:rPr lang="en-US" dirty="0" smtClean="0"/>
              <a:t>Venue </a:t>
            </a:r>
            <a:r>
              <a:rPr lang="en-US" dirty="0"/>
              <a:t>Data using Foursquare </a:t>
            </a:r>
            <a:r>
              <a:rPr lang="en-US" dirty="0" smtClean="0"/>
              <a:t>API</a:t>
            </a:r>
          </a:p>
          <a:p>
            <a:pPr marL="457200" lvl="1" indent="0">
              <a:buNone/>
            </a:pPr>
            <a:r>
              <a:rPr lang="en-IN" u="sng" dirty="0" smtClean="0">
                <a:hlinkClick r:id="rId2"/>
              </a:rPr>
              <a:t>https</a:t>
            </a:r>
            <a:r>
              <a:rPr lang="en-IN" u="sng" dirty="0">
                <a:hlinkClick r:id="rId2"/>
              </a:rPr>
              <a:t>://</a:t>
            </a:r>
            <a:r>
              <a:rPr lang="en-IN" u="sng" dirty="0" smtClean="0">
                <a:hlinkClick r:id="rId2"/>
              </a:rPr>
              <a:t>foursquare.com/developers/apps</a:t>
            </a:r>
            <a:endParaRPr lang="en-IN" u="sng" dirty="0" smtClean="0"/>
          </a:p>
          <a:p>
            <a:pPr marL="457200" lvl="1" indent="0">
              <a:buNone/>
            </a:pPr>
            <a:r>
              <a:rPr lang="en-IN" dirty="0"/>
              <a:t>From Foursquare API we can get the name, category, latitude, longitude for each venue</a:t>
            </a:r>
            <a:r>
              <a:rPr lang="en-IN" dirty="0" smtClean="0"/>
              <a:t>.</a:t>
            </a:r>
            <a:endParaRPr lang="es-ES" dirty="0"/>
          </a:p>
        </p:txBody>
      </p:sp>
    </p:spTree>
    <p:extLst>
      <p:ext uri="{BB962C8B-B14F-4D97-AF65-F5344CB8AC3E}">
        <p14:creationId xmlns:p14="http://schemas.microsoft.com/office/powerpoint/2010/main" val="168649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IN" b="1" dirty="0"/>
              <a:t>Methodology</a:t>
            </a:r>
            <a:endParaRPr lang="es-ES" dirty="0"/>
          </a:p>
        </p:txBody>
      </p:sp>
      <p:sp>
        <p:nvSpPr>
          <p:cNvPr id="3" name="Marcador de contenido 2"/>
          <p:cNvSpPr>
            <a:spLocks noGrp="1"/>
          </p:cNvSpPr>
          <p:nvPr>
            <p:ph idx="1"/>
          </p:nvPr>
        </p:nvSpPr>
        <p:spPr/>
        <p:txBody>
          <a:bodyPr/>
          <a:lstStyle/>
          <a:p>
            <a:pPr marL="0" indent="0">
              <a:buNone/>
            </a:pPr>
            <a:r>
              <a:rPr lang="en-US" dirty="0" smtClean="0"/>
              <a:t>The </a:t>
            </a:r>
            <a:r>
              <a:rPr lang="en-US" dirty="0"/>
              <a:t>following assumptions were </a:t>
            </a:r>
            <a:r>
              <a:rPr lang="en-US" dirty="0" smtClean="0"/>
              <a:t>made</a:t>
            </a:r>
          </a:p>
          <a:p>
            <a:pPr lvl="1"/>
            <a:r>
              <a:rPr lang="en-IN" dirty="0"/>
              <a:t>Ignore cells with a borough that is </a:t>
            </a:r>
            <a:r>
              <a:rPr lang="en-IN" b="1" dirty="0"/>
              <a:t>not assigned.</a:t>
            </a:r>
            <a:endParaRPr lang="es-ES" dirty="0"/>
          </a:p>
          <a:p>
            <a:pPr lvl="1"/>
            <a:r>
              <a:rPr lang="en-IN" dirty="0"/>
              <a:t>More than one neighbourhood can exist in one postal code area. For example, in the table on the Wikipedia page, you will notice that </a:t>
            </a:r>
            <a:r>
              <a:rPr lang="en-IN" b="1" dirty="0"/>
              <a:t>M5A</a:t>
            </a:r>
            <a:r>
              <a:rPr lang="en-IN" dirty="0"/>
              <a:t> is listed twice and has two neighbourhoods: </a:t>
            </a:r>
            <a:r>
              <a:rPr lang="en-IN" b="1" dirty="0" err="1"/>
              <a:t>Harbourfront</a:t>
            </a:r>
            <a:r>
              <a:rPr lang="en-IN" b="1" dirty="0"/>
              <a:t> </a:t>
            </a:r>
            <a:r>
              <a:rPr lang="en-IN" dirty="0"/>
              <a:t>and </a:t>
            </a:r>
            <a:r>
              <a:rPr lang="en-IN" b="1" dirty="0"/>
              <a:t>Regent Park</a:t>
            </a:r>
            <a:r>
              <a:rPr lang="en-IN" dirty="0"/>
              <a:t>. These two rows will be combined into one row with the neighbourhoods separated with a comma as shown in </a:t>
            </a:r>
            <a:r>
              <a:rPr lang="en-IN" b="1" dirty="0"/>
              <a:t>row 11 </a:t>
            </a:r>
            <a:r>
              <a:rPr lang="en-IN" dirty="0"/>
              <a:t>in the above table.</a:t>
            </a:r>
            <a:endParaRPr lang="es-ES" dirty="0"/>
          </a:p>
          <a:p>
            <a:pPr lvl="1"/>
            <a:r>
              <a:rPr lang="en-IN" dirty="0"/>
              <a:t>If a cell has a borough but a </a:t>
            </a:r>
            <a:r>
              <a:rPr lang="en-IN" b="1" dirty="0"/>
              <a:t>not assigned </a:t>
            </a:r>
            <a:r>
              <a:rPr lang="en-IN" dirty="0"/>
              <a:t>neighbourhood, then the neighbourhood will be the same as the borough.</a:t>
            </a:r>
            <a:endParaRPr lang="es-ES" dirty="0"/>
          </a:p>
          <a:p>
            <a:endParaRPr lang="es-ES" dirty="0"/>
          </a:p>
        </p:txBody>
      </p:sp>
    </p:spTree>
    <p:extLst>
      <p:ext uri="{BB962C8B-B14F-4D97-AF65-F5344CB8AC3E}">
        <p14:creationId xmlns:p14="http://schemas.microsoft.com/office/powerpoint/2010/main" val="117211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Venues</a:t>
            </a:r>
            <a:r>
              <a:rPr lang="es-ES" dirty="0" smtClean="0"/>
              <a:t> in Toronto City</a:t>
            </a:r>
            <a:endParaRPr lang="es-ES" dirty="0"/>
          </a:p>
        </p:txBody>
      </p:sp>
      <p:pic>
        <p:nvPicPr>
          <p:cNvPr id="4" name="Marcador de contenido 3"/>
          <p:cNvPicPr>
            <a:picLocks noGrp="1"/>
          </p:cNvPicPr>
          <p:nvPr>
            <p:ph idx="1"/>
          </p:nvPr>
        </p:nvPicPr>
        <p:blipFill>
          <a:blip r:embed="rId2"/>
          <a:stretch>
            <a:fillRect/>
          </a:stretch>
        </p:blipFill>
        <p:spPr>
          <a:xfrm>
            <a:off x="2075765" y="2052638"/>
            <a:ext cx="7002245" cy="4195762"/>
          </a:xfrm>
          <a:prstGeom prst="rect">
            <a:avLst/>
          </a:prstGeom>
        </p:spPr>
      </p:pic>
    </p:spTree>
    <p:extLst>
      <p:ext uri="{BB962C8B-B14F-4D97-AF65-F5344CB8AC3E}">
        <p14:creationId xmlns:p14="http://schemas.microsoft.com/office/powerpoint/2010/main" val="10364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IN" b="1" dirty="0"/>
              <a:t>K-Means Clustering</a:t>
            </a:r>
            <a:r>
              <a:rPr lang="es-ES" dirty="0"/>
              <a:t/>
            </a:r>
            <a:br>
              <a:rPr lang="es-ES" dirty="0"/>
            </a:br>
            <a:endParaRPr lang="es-ES" dirty="0"/>
          </a:p>
        </p:txBody>
      </p:sp>
      <p:sp>
        <p:nvSpPr>
          <p:cNvPr id="3" name="Marcador de contenido 2"/>
          <p:cNvSpPr>
            <a:spLocks noGrp="1"/>
          </p:cNvSpPr>
          <p:nvPr>
            <p:ph idx="1"/>
          </p:nvPr>
        </p:nvSpPr>
        <p:spPr/>
        <p:txBody>
          <a:bodyPr/>
          <a:lstStyle/>
          <a:p>
            <a:r>
              <a:rPr lang="en-IN" dirty="0" smtClean="0"/>
              <a:t>There </a:t>
            </a:r>
            <a:r>
              <a:rPr lang="en-IN" dirty="0"/>
              <a:t>was a total of 102 gyms in </a:t>
            </a:r>
            <a:r>
              <a:rPr lang="en-IN" dirty="0" smtClean="0"/>
              <a:t>Toronto</a:t>
            </a:r>
          </a:p>
          <a:p>
            <a:r>
              <a:rPr lang="en-IN" dirty="0" smtClean="0"/>
              <a:t>We use the K-Means technique to label each gym in one category</a:t>
            </a:r>
          </a:p>
          <a:p>
            <a:endParaRPr lang="es-ES" dirty="0" smtClean="0"/>
          </a:p>
          <a:p>
            <a:r>
              <a:rPr lang="es-ES" dirty="0" err="1" smtClean="0"/>
              <a:t>Most</a:t>
            </a:r>
            <a:r>
              <a:rPr lang="es-ES" dirty="0" smtClean="0"/>
              <a:t> </a:t>
            </a:r>
            <a:r>
              <a:rPr lang="es-ES" dirty="0" err="1" smtClean="0"/>
              <a:t>optimal</a:t>
            </a:r>
            <a:r>
              <a:rPr lang="es-ES" dirty="0" smtClean="0"/>
              <a:t> </a:t>
            </a:r>
            <a:r>
              <a:rPr lang="es-ES" dirty="0" err="1" smtClean="0"/>
              <a:t>values</a:t>
            </a:r>
            <a:r>
              <a:rPr lang="es-ES" dirty="0" smtClean="0"/>
              <a:t> of “</a:t>
            </a:r>
            <a:r>
              <a:rPr lang="es-ES" b="1" dirty="0" smtClean="0"/>
              <a:t>k</a:t>
            </a:r>
            <a:r>
              <a:rPr lang="es-ES" dirty="0" smtClean="0"/>
              <a:t>”: 4</a:t>
            </a:r>
            <a:endParaRPr lang="es-ES" dirty="0"/>
          </a:p>
        </p:txBody>
      </p:sp>
      <p:pic>
        <p:nvPicPr>
          <p:cNvPr id="5" name="Imagen 4"/>
          <p:cNvPicPr/>
          <p:nvPr/>
        </p:nvPicPr>
        <p:blipFill>
          <a:blip r:embed="rId2"/>
          <a:stretch>
            <a:fillRect/>
          </a:stretch>
        </p:blipFill>
        <p:spPr>
          <a:xfrm>
            <a:off x="7012648" y="3192717"/>
            <a:ext cx="3977907" cy="3130429"/>
          </a:xfrm>
          <a:prstGeom prst="rect">
            <a:avLst/>
          </a:prstGeom>
        </p:spPr>
      </p:pic>
    </p:spTree>
    <p:extLst>
      <p:ext uri="{BB962C8B-B14F-4D97-AF65-F5344CB8AC3E}">
        <p14:creationId xmlns:p14="http://schemas.microsoft.com/office/powerpoint/2010/main" val="398014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IN" b="1" dirty="0"/>
              <a:t>Result &amp; Outcomes</a:t>
            </a:r>
            <a:endParaRPr lang="es-ES" dirty="0"/>
          </a:p>
        </p:txBody>
      </p:sp>
      <p:pic>
        <p:nvPicPr>
          <p:cNvPr id="4" name="Marcador de contenido 3"/>
          <p:cNvPicPr>
            <a:picLocks noGrp="1"/>
          </p:cNvPicPr>
          <p:nvPr>
            <p:ph idx="1"/>
          </p:nvPr>
        </p:nvPicPr>
        <p:blipFill>
          <a:blip r:embed="rId2"/>
          <a:stretch>
            <a:fillRect/>
          </a:stretch>
        </p:blipFill>
        <p:spPr>
          <a:xfrm>
            <a:off x="7774880" y="2266365"/>
            <a:ext cx="3752850" cy="2628900"/>
          </a:xfrm>
          <a:prstGeom prst="rect">
            <a:avLst/>
          </a:prstGeom>
        </p:spPr>
      </p:pic>
      <p:pic>
        <p:nvPicPr>
          <p:cNvPr id="5" name="Imagen 4"/>
          <p:cNvPicPr/>
          <p:nvPr/>
        </p:nvPicPr>
        <p:blipFill>
          <a:blip r:embed="rId3"/>
          <a:stretch>
            <a:fillRect/>
          </a:stretch>
        </p:blipFill>
        <p:spPr>
          <a:xfrm>
            <a:off x="371634" y="1422987"/>
            <a:ext cx="6774889" cy="4097509"/>
          </a:xfrm>
          <a:prstGeom prst="rect">
            <a:avLst/>
          </a:prstGeom>
        </p:spPr>
      </p:pic>
    </p:spTree>
    <p:extLst>
      <p:ext uri="{BB962C8B-B14F-4D97-AF65-F5344CB8AC3E}">
        <p14:creationId xmlns:p14="http://schemas.microsoft.com/office/powerpoint/2010/main" val="259303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IN" b="1" dirty="0"/>
              <a:t>Conclusion</a:t>
            </a:r>
            <a:endParaRPr lang="es-ES" dirty="0"/>
          </a:p>
        </p:txBody>
      </p:sp>
      <p:sp>
        <p:nvSpPr>
          <p:cNvPr id="3" name="Marcador de contenido 2"/>
          <p:cNvSpPr>
            <a:spLocks noGrp="1"/>
          </p:cNvSpPr>
          <p:nvPr>
            <p:ph idx="1"/>
          </p:nvPr>
        </p:nvSpPr>
        <p:spPr/>
        <p:txBody>
          <a:bodyPr/>
          <a:lstStyle/>
          <a:p>
            <a:r>
              <a:rPr lang="en-IN" dirty="0"/>
              <a:t>In conclusion, to end off this project, we had an opportunity to analyse a little bit a business problem. This is only the beginning, because there are more work to do after obtaining this information, such as analyse more deeply with this information the best place to put a gym or what type or gym are more profitable depends of the neighbourhood. This is only an insight of how we can solve a real world problem.</a:t>
            </a:r>
            <a:endParaRPr lang="es-ES" dirty="0"/>
          </a:p>
          <a:p>
            <a:endParaRPr lang="es-ES" dirty="0"/>
          </a:p>
        </p:txBody>
      </p:sp>
    </p:spTree>
    <p:extLst>
      <p:ext uri="{BB962C8B-B14F-4D97-AF65-F5344CB8AC3E}">
        <p14:creationId xmlns:p14="http://schemas.microsoft.com/office/powerpoint/2010/main" val="4090851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TotalTime>
  <Words>302</Words>
  <Application>Microsoft Office PowerPoint</Application>
  <PresentationFormat>Panorámica</PresentationFormat>
  <Paragraphs>34</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Ion</vt:lpstr>
      <vt:lpstr>Coursera Capstone</vt:lpstr>
      <vt:lpstr>Objectives</vt:lpstr>
      <vt:lpstr>Data acquisition and cleaning</vt:lpstr>
      <vt:lpstr>Data acquisition and cleaning</vt:lpstr>
      <vt:lpstr>Methodology</vt:lpstr>
      <vt:lpstr>Venues in Toronto City</vt:lpstr>
      <vt:lpstr>K-Means Clustering </vt:lpstr>
      <vt:lpstr>Result &amp; Outcomes</vt:lpstr>
      <vt:lpstr>Conclusion</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Admin</dc:creator>
  <cp:lastModifiedBy>Admin</cp:lastModifiedBy>
  <cp:revision>4</cp:revision>
  <dcterms:created xsi:type="dcterms:W3CDTF">2021-08-23T14:17:14Z</dcterms:created>
  <dcterms:modified xsi:type="dcterms:W3CDTF">2021-08-23T14:27:43Z</dcterms:modified>
</cp:coreProperties>
</file>