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0080625" cy="567055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B437786-4CF3-4F48-A6C3-EDCB2E7BAF93}">
          <p14:sldIdLst>
            <p14:sldId id="256"/>
          </p14:sldIdLst>
        </p14:section>
        <p14:section name="Раздел без заголовка" id="{E7512EA0-0DDA-4F14-BAE8-54EAB2B1C1C5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6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80000"/>
            <a:ext cx="9719280" cy="89928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Прямоугольник 7"/>
          <p:cNvSpPr/>
          <p:nvPr/>
        </p:nvSpPr>
        <p:spPr>
          <a:xfrm>
            <a:off x="7560000" y="5130000"/>
            <a:ext cx="2519280" cy="40428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Прямоугольник 1"/>
          <p:cNvSpPr/>
          <p:nvPr/>
        </p:nvSpPr>
        <p:spPr>
          <a:xfrm>
            <a:off x="900000" y="5130000"/>
            <a:ext cx="6479280" cy="40428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Прямоугольник 2"/>
          <p:cNvSpPr/>
          <p:nvPr/>
        </p:nvSpPr>
        <p:spPr>
          <a:xfrm>
            <a:off x="180000" y="5130000"/>
            <a:ext cx="539280" cy="4042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Прямоугольник 3"/>
          <p:cNvSpPr/>
          <p:nvPr/>
        </p:nvSpPr>
        <p:spPr>
          <a:xfrm>
            <a:off x="180000" y="5130000"/>
            <a:ext cx="539280" cy="40428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рямоугольник 42"/>
          <p:cNvSpPr/>
          <p:nvPr/>
        </p:nvSpPr>
        <p:spPr>
          <a:xfrm>
            <a:off x="360000" y="1350000"/>
            <a:ext cx="9179280" cy="350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950" b="1" strike="noStrike" spc="-1" dirty="0">
                <a:solidFill>
                  <a:srgbClr val="1C1C1C"/>
                </a:solidFill>
                <a:latin typeface="Arial"/>
                <a:ea typeface="DejaVu Sans"/>
              </a:rPr>
              <a:t>         </a:t>
            </a:r>
            <a:r>
              <a:rPr lang="ru-RU" sz="1100" b="0" strike="noStrike" spc="-1" dirty="0">
                <a:solidFill>
                  <a:srgbClr val="1C1C1C"/>
                </a:solidFill>
                <a:latin typeface="Arial"/>
                <a:ea typeface="DejaVu Sans"/>
              </a:rPr>
              <a:t>ОГЛАВЛЕНИЕ</a:t>
            </a:r>
          </a:p>
          <a:p>
            <a:pPr>
              <a:lnSpc>
                <a:spcPct val="100000"/>
              </a:lnSpc>
            </a:pPr>
            <a:endParaRPr lang="ru-RU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100" b="0" strike="noStrike" spc="-1" dirty="0">
                <a:solidFill>
                  <a:srgbClr val="1C1C1C"/>
                </a:solidFill>
                <a:latin typeface="Arial"/>
                <a:ea typeface="DejaVu Sans"/>
              </a:rPr>
              <a:t>  1. КРАТКАЯ ХАРАКТЕРИСТИКА БИЗНЕС-ПРОЦЕССА_________________________________________________________	стр. 2 </a:t>
            </a:r>
          </a:p>
          <a:p>
            <a:pPr>
              <a:lnSpc>
                <a:spcPct val="100000"/>
              </a:lnSpc>
            </a:pPr>
            <a:endParaRPr lang="ru-RU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100" b="0" strike="noStrike" spc="-1" dirty="0">
                <a:solidFill>
                  <a:srgbClr val="1C1C1C"/>
                </a:solidFill>
                <a:latin typeface="Arial"/>
                <a:ea typeface="DejaVu Sans"/>
              </a:rPr>
              <a:t>  2. </a:t>
            </a:r>
            <a:r>
              <a:rPr lang="ru-RU" sz="1100" spc="-1" dirty="0">
                <a:solidFill>
                  <a:srgbClr val="1C1C1C"/>
                </a:solidFill>
                <a:latin typeface="Arial"/>
                <a:ea typeface="DejaVu Sans"/>
              </a:rPr>
              <a:t>ФУНКЦИИ, ДЕКОМПОЗИЦИЯ ФУНКЦИЙ, ПОТОКИ ДАННЫХ И КОНТРОЛЬНЫЕ СВЯЗИ</a:t>
            </a:r>
            <a:r>
              <a:rPr lang="ru-RU" sz="1100" b="0" strike="noStrike" spc="-1" dirty="0">
                <a:solidFill>
                  <a:srgbClr val="1C1C1C"/>
                </a:solidFill>
                <a:latin typeface="Arial"/>
                <a:ea typeface="DejaVu Sans"/>
              </a:rPr>
              <a:t>__________________________	стр. 4 </a:t>
            </a:r>
          </a:p>
          <a:p>
            <a:pPr>
              <a:lnSpc>
                <a:spcPct val="100000"/>
              </a:lnSpc>
            </a:pPr>
            <a:endParaRPr lang="ru-RU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100" b="0" strike="noStrike" spc="-1" dirty="0">
                <a:solidFill>
                  <a:srgbClr val="1C1C1C"/>
                </a:solidFill>
                <a:latin typeface="Arial"/>
                <a:ea typeface="DejaVu Sans"/>
              </a:rPr>
              <a:t>  </a:t>
            </a:r>
            <a:r>
              <a:rPr lang="en-GB" sz="1100" b="0" strike="noStrike" spc="-1" dirty="0">
                <a:solidFill>
                  <a:srgbClr val="1C1C1C"/>
                </a:solidFill>
                <a:latin typeface="Arial"/>
                <a:ea typeface="DejaVu Sans"/>
              </a:rPr>
              <a:t>3</a:t>
            </a:r>
            <a:r>
              <a:rPr lang="ru-RU" sz="1100" b="0" strike="noStrike" spc="-1" dirty="0">
                <a:solidFill>
                  <a:srgbClr val="1C1C1C"/>
                </a:solidFill>
                <a:latin typeface="Arial"/>
                <a:ea typeface="DejaVu Sans"/>
              </a:rPr>
              <a:t>. ДИАГРАММА БИЗНЕС-ПРОЦЕССА В НОТАЦИИ</a:t>
            </a:r>
            <a:r>
              <a:rPr lang="en-GB" sz="1100" spc="-1" dirty="0">
                <a:solidFill>
                  <a:srgbClr val="1C1C1C"/>
                </a:solidFill>
                <a:latin typeface="Arial"/>
                <a:ea typeface="DejaVu Sans"/>
              </a:rPr>
              <a:t> IDEF0________________________________</a:t>
            </a:r>
            <a:r>
              <a:rPr lang="ru-RU" sz="1100" b="0" strike="noStrike" spc="-1" dirty="0">
                <a:solidFill>
                  <a:srgbClr val="1C1C1C"/>
                </a:solidFill>
                <a:latin typeface="Arial"/>
                <a:ea typeface="DejaVu Sans"/>
              </a:rPr>
              <a:t>______________________	стр. 10</a:t>
            </a:r>
          </a:p>
          <a:p>
            <a:pPr>
              <a:lnSpc>
                <a:spcPct val="100000"/>
              </a:lnSpc>
            </a:pPr>
            <a:endParaRPr lang="ru-RU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100" b="0" strike="noStrike" spc="-1" dirty="0">
                <a:solidFill>
                  <a:srgbClr val="1C1C1C"/>
                </a:solidFill>
                <a:latin typeface="Arial"/>
                <a:ea typeface="DejaVu Sans"/>
              </a:rPr>
              <a:t>  </a:t>
            </a:r>
            <a:endParaRPr lang="ru-RU" sz="1100" b="0" strike="noStrike" spc="-1" dirty="0">
              <a:latin typeface="Arial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360000" y="270000"/>
            <a:ext cx="9359280" cy="71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strike="noStrike" spc="-1" dirty="0">
                <a:solidFill>
                  <a:srgbClr val="FFFFFF"/>
                </a:solidFill>
                <a:latin typeface="Arial"/>
                <a:ea typeface="DejaVu Sans"/>
              </a:rPr>
              <a:t>ОРГАНИЗАЦИЯ КАССОВЫХ ОПЕРАЦИЙ</a:t>
            </a:r>
            <a:br>
              <a:rPr lang="ru-RU" dirty="0"/>
            </a:br>
            <a:r>
              <a:rPr lang="ru-RU" sz="1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Ахматов Александр Владимирович</a:t>
            </a:r>
            <a:r>
              <a:rPr lang="en-GB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       </a:t>
            </a:r>
            <a:r>
              <a:rPr lang="ru-RU" sz="1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Дата выполнения </a:t>
            </a:r>
            <a:r>
              <a:rPr lang="ru-RU" sz="1200" spc="-1" dirty="0">
                <a:solidFill>
                  <a:srgbClr val="FFFFFF"/>
                </a:solidFill>
                <a:latin typeface="Arial"/>
                <a:ea typeface="DejaVu Sans"/>
              </a:rPr>
              <a:t>18</a:t>
            </a:r>
            <a:r>
              <a:rPr lang="ru-RU" sz="1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.02.2024г.</a:t>
            </a:r>
            <a:endParaRPr lang="ru-RU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2B89E-2256-9FA0-07AB-BBD957ED1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E6EF83DA-23F7-6C8A-E222-A5D914FC537C}"/>
              </a:ext>
            </a:extLst>
          </p:cNvPr>
          <p:cNvSpPr/>
          <p:nvPr/>
        </p:nvSpPr>
        <p:spPr>
          <a:xfrm>
            <a:off x="360000" y="270000"/>
            <a:ext cx="9359280" cy="71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3. </a:t>
            </a:r>
            <a:r>
              <a:rPr lang="ru-RU" sz="1400" b="0" strike="noStrike" spc="-1" dirty="0">
                <a:solidFill>
                  <a:schemeClr val="bg1"/>
                </a:solidFill>
                <a:latin typeface="Arial"/>
                <a:ea typeface="DejaVu Sans"/>
              </a:rPr>
              <a:t>ДИАГРАММА БИЗНЕС-ПРОЦЕССА В НОТАЦИИ</a:t>
            </a:r>
            <a:r>
              <a:rPr lang="en-GB" sz="1400" spc="-1" dirty="0">
                <a:solidFill>
                  <a:schemeClr val="bg1"/>
                </a:solidFill>
                <a:latin typeface="Arial"/>
                <a:ea typeface="DejaVu Sans"/>
              </a:rPr>
              <a:t> IDEF0</a:t>
            </a:r>
            <a:br>
              <a:rPr lang="ru-RU" dirty="0">
                <a:solidFill>
                  <a:schemeClr val="bg1"/>
                </a:solidFill>
              </a:rPr>
            </a:br>
            <a:endParaRPr lang="ru-RU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0F44CDB3-89F7-073C-790D-F33DEFE8CA07}"/>
              </a:ext>
            </a:extLst>
          </p:cNvPr>
          <p:cNvSpPr/>
          <p:nvPr/>
        </p:nvSpPr>
        <p:spPr>
          <a:xfrm>
            <a:off x="721342" y="1350000"/>
            <a:ext cx="8817937" cy="350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7000"/>
          </a:bodyPr>
          <a:lstStyle/>
          <a:p>
            <a:pPr algn="just">
              <a:lnSpc>
                <a:spcPct val="100000"/>
              </a:lnSpc>
              <a:spcAft>
                <a:spcPts val="853"/>
              </a:spcAft>
            </a:pPr>
            <a:endParaRPr lang="ru-RU" sz="1100" b="0" strike="noStrike" spc="-1" dirty="0">
              <a:latin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8E8D06-05FB-3B50-8ACC-E8FB4A72A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41" y="1350000"/>
            <a:ext cx="6086653" cy="350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3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EF66D-B2E9-FC8A-86B7-BAFF43944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05B6012A-5049-4B2D-0361-FB27C06ECCA9}"/>
              </a:ext>
            </a:extLst>
          </p:cNvPr>
          <p:cNvSpPr/>
          <p:nvPr/>
        </p:nvSpPr>
        <p:spPr>
          <a:xfrm>
            <a:off x="360000" y="270000"/>
            <a:ext cx="9359280" cy="71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3. </a:t>
            </a:r>
            <a:r>
              <a:rPr lang="ru-RU" sz="1400" b="0" strike="noStrike" spc="-1" dirty="0">
                <a:solidFill>
                  <a:schemeClr val="bg1"/>
                </a:solidFill>
                <a:latin typeface="Arial"/>
                <a:ea typeface="DejaVu Sans"/>
              </a:rPr>
              <a:t>ДИАГРАММА БИЗНЕС-ПРОЦЕССА В НОТАЦИИ</a:t>
            </a:r>
            <a:r>
              <a:rPr lang="en-GB" sz="1400" spc="-1" dirty="0">
                <a:solidFill>
                  <a:schemeClr val="bg1"/>
                </a:solidFill>
                <a:latin typeface="Arial"/>
                <a:ea typeface="DejaVu Sans"/>
              </a:rPr>
              <a:t> IDEF0</a:t>
            </a:r>
            <a:br>
              <a:rPr lang="ru-RU" dirty="0">
                <a:solidFill>
                  <a:schemeClr val="bg1"/>
                </a:solidFill>
              </a:rPr>
            </a:br>
            <a:endParaRPr lang="ru-RU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77C2A8FC-59A5-6704-8BE1-40892484EB20}"/>
              </a:ext>
            </a:extLst>
          </p:cNvPr>
          <p:cNvSpPr/>
          <p:nvPr/>
        </p:nvSpPr>
        <p:spPr>
          <a:xfrm>
            <a:off x="721342" y="1350000"/>
            <a:ext cx="8817937" cy="350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7000"/>
          </a:bodyPr>
          <a:lstStyle/>
          <a:p>
            <a:pPr algn="just">
              <a:lnSpc>
                <a:spcPct val="100000"/>
              </a:lnSpc>
              <a:spcAft>
                <a:spcPts val="853"/>
              </a:spcAft>
            </a:pPr>
            <a:endParaRPr lang="ru-RU" sz="1100" b="0" strike="noStrike" spc="-1" dirty="0">
              <a:latin typeface="Arial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EDF2F1D-7461-482D-C4A4-5359BF944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42" y="1350000"/>
            <a:ext cx="8058327" cy="350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04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4D8CA-3C1F-6C79-6BC4-6E867F583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508214AD-B9FF-A63A-0F6F-C534BB307BCB}"/>
              </a:ext>
            </a:extLst>
          </p:cNvPr>
          <p:cNvSpPr/>
          <p:nvPr/>
        </p:nvSpPr>
        <p:spPr>
          <a:xfrm>
            <a:off x="360000" y="270000"/>
            <a:ext cx="9359280" cy="71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3. </a:t>
            </a:r>
            <a:r>
              <a:rPr lang="ru-RU" sz="1400" b="0" strike="noStrike" spc="-1" dirty="0">
                <a:solidFill>
                  <a:schemeClr val="bg1"/>
                </a:solidFill>
                <a:latin typeface="Arial"/>
                <a:ea typeface="DejaVu Sans"/>
              </a:rPr>
              <a:t>ДИАГРАММА БИЗНЕС-ПРОЦЕССА В НОТАЦИИ</a:t>
            </a:r>
            <a:r>
              <a:rPr lang="en-GB" sz="1400" spc="-1" dirty="0">
                <a:solidFill>
                  <a:schemeClr val="bg1"/>
                </a:solidFill>
                <a:latin typeface="Arial"/>
                <a:ea typeface="DejaVu Sans"/>
              </a:rPr>
              <a:t> IDEF0</a:t>
            </a:r>
            <a:br>
              <a:rPr lang="ru-RU" dirty="0">
                <a:solidFill>
                  <a:schemeClr val="bg1"/>
                </a:solidFill>
              </a:rPr>
            </a:br>
            <a:endParaRPr lang="ru-RU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EFA22A58-3D1C-4947-00DF-D6E77C3749F3}"/>
              </a:ext>
            </a:extLst>
          </p:cNvPr>
          <p:cNvSpPr/>
          <p:nvPr/>
        </p:nvSpPr>
        <p:spPr>
          <a:xfrm>
            <a:off x="721342" y="1350000"/>
            <a:ext cx="8817937" cy="350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7000"/>
          </a:bodyPr>
          <a:lstStyle/>
          <a:p>
            <a:pPr algn="just">
              <a:lnSpc>
                <a:spcPct val="100000"/>
              </a:lnSpc>
              <a:spcAft>
                <a:spcPts val="853"/>
              </a:spcAft>
            </a:pPr>
            <a:endParaRPr lang="ru-RU" sz="1100" b="0" strike="noStrike" spc="-1" dirty="0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F03819-11CE-39D1-2E11-83D4D7EE6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42" y="1350000"/>
            <a:ext cx="5772327" cy="350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47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71438-465C-6017-C2DC-34E24F877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136BC59D-60BB-3FE8-F096-E8BA29A759AD}"/>
              </a:ext>
            </a:extLst>
          </p:cNvPr>
          <p:cNvSpPr/>
          <p:nvPr/>
        </p:nvSpPr>
        <p:spPr>
          <a:xfrm>
            <a:off x="360000" y="270000"/>
            <a:ext cx="9359280" cy="71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3. </a:t>
            </a:r>
            <a:r>
              <a:rPr lang="ru-RU" sz="1400" b="0" strike="noStrike" spc="-1" dirty="0">
                <a:solidFill>
                  <a:schemeClr val="bg1"/>
                </a:solidFill>
                <a:latin typeface="Arial"/>
                <a:ea typeface="DejaVu Sans"/>
              </a:rPr>
              <a:t>ДИАГРАММА БИЗНЕС-ПРОЦЕССА В НОТАЦИИ</a:t>
            </a:r>
            <a:r>
              <a:rPr lang="en-GB" sz="1400" spc="-1" dirty="0">
                <a:solidFill>
                  <a:schemeClr val="bg1"/>
                </a:solidFill>
                <a:latin typeface="Arial"/>
                <a:ea typeface="DejaVu Sans"/>
              </a:rPr>
              <a:t> IDEF0</a:t>
            </a:r>
            <a:br>
              <a:rPr lang="ru-RU" dirty="0">
                <a:solidFill>
                  <a:schemeClr val="bg1"/>
                </a:solidFill>
              </a:rPr>
            </a:br>
            <a:endParaRPr lang="ru-RU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AD0835EF-69E3-6031-A152-8DF539334000}"/>
              </a:ext>
            </a:extLst>
          </p:cNvPr>
          <p:cNvSpPr/>
          <p:nvPr/>
        </p:nvSpPr>
        <p:spPr>
          <a:xfrm>
            <a:off x="721342" y="1350000"/>
            <a:ext cx="8817937" cy="350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7000"/>
          </a:bodyPr>
          <a:lstStyle/>
          <a:p>
            <a:pPr algn="just">
              <a:lnSpc>
                <a:spcPct val="100000"/>
              </a:lnSpc>
              <a:spcAft>
                <a:spcPts val="853"/>
              </a:spcAft>
            </a:pPr>
            <a:endParaRPr lang="ru-RU" sz="1100" b="0" strike="noStrike" spc="-1" dirty="0">
              <a:latin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FDBFDA-6CEE-0977-121D-2866878EE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41" y="1344775"/>
            <a:ext cx="7172503" cy="351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22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45A28-FF80-8A67-18E3-C3C4C5484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2D88ECE6-FEB8-41E1-623A-3654BFDDDD24}"/>
              </a:ext>
            </a:extLst>
          </p:cNvPr>
          <p:cNvSpPr/>
          <p:nvPr/>
        </p:nvSpPr>
        <p:spPr>
          <a:xfrm>
            <a:off x="360000" y="270000"/>
            <a:ext cx="9359280" cy="71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3. </a:t>
            </a:r>
            <a:r>
              <a:rPr lang="ru-RU" sz="1400" b="0" strike="noStrike" spc="-1" dirty="0">
                <a:solidFill>
                  <a:schemeClr val="bg1"/>
                </a:solidFill>
                <a:latin typeface="Arial"/>
                <a:ea typeface="DejaVu Sans"/>
              </a:rPr>
              <a:t>ДИАГРАММА БИЗНЕС-ПРОЦЕССА В НОТАЦИИ</a:t>
            </a:r>
            <a:r>
              <a:rPr lang="en-GB" sz="1400" spc="-1" dirty="0">
                <a:solidFill>
                  <a:schemeClr val="bg1"/>
                </a:solidFill>
                <a:latin typeface="Arial"/>
                <a:ea typeface="DejaVu Sans"/>
              </a:rPr>
              <a:t> IDEF0</a:t>
            </a:r>
            <a:br>
              <a:rPr lang="ru-RU" dirty="0">
                <a:solidFill>
                  <a:schemeClr val="bg1"/>
                </a:solidFill>
              </a:rPr>
            </a:br>
            <a:endParaRPr lang="ru-RU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1D7DCF69-9A0E-2904-CCE3-B363924737DE}"/>
              </a:ext>
            </a:extLst>
          </p:cNvPr>
          <p:cNvSpPr/>
          <p:nvPr/>
        </p:nvSpPr>
        <p:spPr>
          <a:xfrm>
            <a:off x="721342" y="1350000"/>
            <a:ext cx="8817937" cy="350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7000"/>
          </a:bodyPr>
          <a:lstStyle/>
          <a:p>
            <a:pPr algn="just">
              <a:lnSpc>
                <a:spcPct val="100000"/>
              </a:lnSpc>
              <a:spcAft>
                <a:spcPts val="853"/>
              </a:spcAft>
            </a:pPr>
            <a:endParaRPr lang="ru-RU" sz="1100" b="0" strike="noStrike" spc="-1" dirty="0">
              <a:latin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94B37B-22D6-B70D-6F15-A2F9121F2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42" y="1350000"/>
            <a:ext cx="6715302" cy="350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24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36FA9-0CF2-11BA-72FD-71777AD15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03AA7BED-BA23-1479-8C86-FD913F920638}"/>
              </a:ext>
            </a:extLst>
          </p:cNvPr>
          <p:cNvSpPr/>
          <p:nvPr/>
        </p:nvSpPr>
        <p:spPr>
          <a:xfrm>
            <a:off x="360000" y="270000"/>
            <a:ext cx="9359280" cy="71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3. </a:t>
            </a:r>
            <a:r>
              <a:rPr lang="ru-RU" sz="1400" b="0" strike="noStrike" spc="-1" dirty="0">
                <a:solidFill>
                  <a:schemeClr val="bg1"/>
                </a:solidFill>
                <a:latin typeface="Arial"/>
                <a:ea typeface="DejaVu Sans"/>
              </a:rPr>
              <a:t>ДИАГРАММА БИЗНЕС-ПРОЦЕССА В НОТАЦИИ</a:t>
            </a:r>
            <a:r>
              <a:rPr lang="en-GB" sz="1400" spc="-1" dirty="0">
                <a:solidFill>
                  <a:schemeClr val="bg1"/>
                </a:solidFill>
                <a:latin typeface="Arial"/>
                <a:ea typeface="DejaVu Sans"/>
              </a:rPr>
              <a:t> IDEF0</a:t>
            </a:r>
            <a:br>
              <a:rPr lang="ru-RU" dirty="0">
                <a:solidFill>
                  <a:schemeClr val="bg1"/>
                </a:solidFill>
              </a:rPr>
            </a:br>
            <a:endParaRPr lang="ru-RU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39A960B1-72DE-2D60-40E7-EC35BF526531}"/>
              </a:ext>
            </a:extLst>
          </p:cNvPr>
          <p:cNvSpPr/>
          <p:nvPr/>
        </p:nvSpPr>
        <p:spPr>
          <a:xfrm>
            <a:off x="721342" y="1350000"/>
            <a:ext cx="8817937" cy="350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7000"/>
          </a:bodyPr>
          <a:lstStyle/>
          <a:p>
            <a:pPr algn="just">
              <a:lnSpc>
                <a:spcPct val="100000"/>
              </a:lnSpc>
              <a:spcAft>
                <a:spcPts val="853"/>
              </a:spcAft>
            </a:pPr>
            <a:endParaRPr lang="ru-RU" sz="1100" b="0" strike="noStrike" spc="-1" dirty="0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A27DF3-4C30-D68B-E9FA-BD30D070A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41" y="1348741"/>
            <a:ext cx="6515278" cy="351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89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3DA1F-4542-E644-C8B2-2A8C5C0A3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DBA41E6E-CE39-5F41-8CE5-29B1769AFFEB}"/>
              </a:ext>
            </a:extLst>
          </p:cNvPr>
          <p:cNvSpPr/>
          <p:nvPr/>
        </p:nvSpPr>
        <p:spPr>
          <a:xfrm>
            <a:off x="360000" y="270000"/>
            <a:ext cx="9359280" cy="71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3. </a:t>
            </a:r>
            <a:r>
              <a:rPr lang="ru-RU" sz="1400" b="0" strike="noStrike" spc="-1" dirty="0">
                <a:solidFill>
                  <a:schemeClr val="bg1"/>
                </a:solidFill>
                <a:latin typeface="Arial"/>
                <a:ea typeface="DejaVu Sans"/>
              </a:rPr>
              <a:t>ДИАГРАММА БИЗНЕС-ПРОЦЕССА В НОТАЦИИ</a:t>
            </a:r>
            <a:r>
              <a:rPr lang="en-GB" sz="1400" spc="-1" dirty="0">
                <a:solidFill>
                  <a:schemeClr val="bg1"/>
                </a:solidFill>
                <a:latin typeface="Arial"/>
                <a:ea typeface="DejaVu Sans"/>
              </a:rPr>
              <a:t> IDEF0</a:t>
            </a:r>
            <a:br>
              <a:rPr lang="ru-RU" dirty="0">
                <a:solidFill>
                  <a:schemeClr val="bg1"/>
                </a:solidFill>
              </a:rPr>
            </a:br>
            <a:endParaRPr lang="ru-RU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DBD630A8-CC58-0565-BB77-BB2F8B4261E8}"/>
              </a:ext>
            </a:extLst>
          </p:cNvPr>
          <p:cNvSpPr/>
          <p:nvPr/>
        </p:nvSpPr>
        <p:spPr>
          <a:xfrm>
            <a:off x="721342" y="1350000"/>
            <a:ext cx="8817937" cy="350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7000"/>
          </a:bodyPr>
          <a:lstStyle/>
          <a:p>
            <a:pPr algn="just">
              <a:lnSpc>
                <a:spcPct val="100000"/>
              </a:lnSpc>
              <a:spcAft>
                <a:spcPts val="853"/>
              </a:spcAft>
            </a:pPr>
            <a:endParaRPr lang="ru-RU" sz="1100" b="0" strike="noStrike" spc="-1" dirty="0">
              <a:latin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3746A9-E676-34D2-443C-C2C111C51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43" y="1349999"/>
            <a:ext cx="5508007" cy="350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94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EC1E6-9672-61E1-C258-E30C533E3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617162E0-C340-6C4A-582B-4055FE0F1934}"/>
              </a:ext>
            </a:extLst>
          </p:cNvPr>
          <p:cNvSpPr/>
          <p:nvPr/>
        </p:nvSpPr>
        <p:spPr>
          <a:xfrm>
            <a:off x="360000" y="270000"/>
            <a:ext cx="9359280" cy="71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3. </a:t>
            </a:r>
            <a:r>
              <a:rPr lang="ru-RU" sz="1400" b="0" strike="noStrike" spc="-1" dirty="0">
                <a:solidFill>
                  <a:schemeClr val="bg1"/>
                </a:solidFill>
                <a:latin typeface="Arial"/>
                <a:ea typeface="DejaVu Sans"/>
              </a:rPr>
              <a:t>ДИАГРАММА БИЗНЕС-ПРОЦЕССА В НОТАЦИИ</a:t>
            </a:r>
            <a:r>
              <a:rPr lang="en-GB" sz="1400" spc="-1" dirty="0">
                <a:solidFill>
                  <a:schemeClr val="bg1"/>
                </a:solidFill>
                <a:latin typeface="Arial"/>
                <a:ea typeface="DejaVu Sans"/>
              </a:rPr>
              <a:t> IDEF0</a:t>
            </a:r>
            <a:br>
              <a:rPr lang="ru-RU" dirty="0">
                <a:solidFill>
                  <a:schemeClr val="bg1"/>
                </a:solidFill>
              </a:rPr>
            </a:br>
            <a:endParaRPr lang="ru-RU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1BFBF1A1-8E35-3A89-9038-01A88EB05CD7}"/>
              </a:ext>
            </a:extLst>
          </p:cNvPr>
          <p:cNvSpPr/>
          <p:nvPr/>
        </p:nvSpPr>
        <p:spPr>
          <a:xfrm>
            <a:off x="721342" y="1350000"/>
            <a:ext cx="8817937" cy="350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7000"/>
          </a:bodyPr>
          <a:lstStyle/>
          <a:p>
            <a:pPr algn="just">
              <a:lnSpc>
                <a:spcPct val="100000"/>
              </a:lnSpc>
              <a:spcAft>
                <a:spcPts val="853"/>
              </a:spcAft>
            </a:pPr>
            <a:endParaRPr lang="ru-RU" sz="1100" b="0" strike="noStrike" spc="-1" dirty="0">
              <a:latin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3B1A53-1B60-49F1-BDC3-9A272E0BB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42" y="1350000"/>
            <a:ext cx="7536833" cy="35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AE5CA-A6E1-D6BF-CC51-79D001601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763068AC-493A-1C0F-2C5F-06A12215EB0B}"/>
              </a:ext>
            </a:extLst>
          </p:cNvPr>
          <p:cNvSpPr/>
          <p:nvPr/>
        </p:nvSpPr>
        <p:spPr>
          <a:xfrm>
            <a:off x="360000" y="270000"/>
            <a:ext cx="9359280" cy="71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3. </a:t>
            </a:r>
            <a:r>
              <a:rPr lang="ru-RU" sz="1400" b="0" strike="noStrike" spc="-1" dirty="0">
                <a:solidFill>
                  <a:schemeClr val="bg1"/>
                </a:solidFill>
                <a:latin typeface="Arial"/>
                <a:ea typeface="DejaVu Sans"/>
              </a:rPr>
              <a:t>ДИАГРАММА БИЗНЕС-ПРОЦЕССА В НОТАЦИИ</a:t>
            </a:r>
            <a:r>
              <a:rPr lang="en-GB" sz="1400" spc="-1" dirty="0">
                <a:solidFill>
                  <a:schemeClr val="bg1"/>
                </a:solidFill>
                <a:latin typeface="Arial"/>
                <a:ea typeface="DejaVu Sans"/>
              </a:rPr>
              <a:t> IDEF0</a:t>
            </a:r>
            <a:br>
              <a:rPr lang="ru-RU" dirty="0">
                <a:solidFill>
                  <a:schemeClr val="bg1"/>
                </a:solidFill>
              </a:rPr>
            </a:br>
            <a:endParaRPr lang="ru-RU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FC09FCD1-4AE7-2073-26BD-980A968E1D0D}"/>
              </a:ext>
            </a:extLst>
          </p:cNvPr>
          <p:cNvSpPr/>
          <p:nvPr/>
        </p:nvSpPr>
        <p:spPr>
          <a:xfrm>
            <a:off x="721342" y="1350000"/>
            <a:ext cx="8817937" cy="350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7000"/>
          </a:bodyPr>
          <a:lstStyle/>
          <a:p>
            <a:pPr algn="just">
              <a:lnSpc>
                <a:spcPct val="100000"/>
              </a:lnSpc>
              <a:spcAft>
                <a:spcPts val="853"/>
              </a:spcAft>
            </a:pPr>
            <a:endParaRPr lang="ru-RU" sz="1100" b="0" strike="noStrike" spc="-1" dirty="0">
              <a:latin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B69E48-71A7-0F9D-6A0D-DB796871D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42" y="1350000"/>
            <a:ext cx="6358114" cy="350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4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/>
          <p:cNvSpPr/>
          <p:nvPr/>
        </p:nvSpPr>
        <p:spPr>
          <a:xfrm>
            <a:off x="360000" y="270000"/>
            <a:ext cx="9359280" cy="71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1. </a:t>
            </a:r>
            <a:r>
              <a:rPr lang="ru-RU" sz="1400" spc="-1" dirty="0">
                <a:solidFill>
                  <a:srgbClr val="FFFFFF"/>
                </a:solidFill>
                <a:latin typeface="Arial"/>
                <a:ea typeface="DejaVu Sans"/>
              </a:rPr>
              <a:t>КРАТКАЯ ХАРАКТЕРИСТИКА</a:t>
            </a:r>
            <a:r>
              <a:rPr lang="ru-RU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БИЗНЕС-ПРОЦЕССА</a:t>
            </a:r>
            <a:br>
              <a:rPr dirty="0"/>
            </a:br>
            <a:endParaRPr lang="ru-RU" sz="1400" b="0" strike="noStrike" spc="-1" dirty="0">
              <a:latin typeface="Arial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360000" y="1350000"/>
            <a:ext cx="9179280" cy="350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7000"/>
          </a:bodyPr>
          <a:lstStyle/>
          <a:p>
            <a:pPr algn="just">
              <a:lnSpc>
                <a:spcPct val="100000"/>
              </a:lnSpc>
              <a:spcAft>
                <a:spcPts val="853"/>
              </a:spcAft>
            </a:pPr>
            <a:endParaRPr lang="ru-RU" sz="1100" b="0" strike="noStrike" spc="-1" dirty="0">
              <a:latin typeface="Arial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381F53C-EDE2-F359-6668-E859207E1AB3}"/>
              </a:ext>
            </a:extLst>
          </p:cNvPr>
          <p:cNvSpPr/>
          <p:nvPr/>
        </p:nvSpPr>
        <p:spPr>
          <a:xfrm>
            <a:off x="180001" y="1164262"/>
            <a:ext cx="9179280" cy="350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7000"/>
          </a:bodyPr>
          <a:lstStyle/>
          <a:p>
            <a:pPr algn="just">
              <a:lnSpc>
                <a:spcPct val="100000"/>
              </a:lnSpc>
              <a:spcAft>
                <a:spcPts val="853"/>
              </a:spcAft>
            </a:pPr>
            <a:endParaRPr lang="ru-RU" sz="1100" b="0" strike="noStrike" spc="-1" dirty="0">
              <a:latin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C9559A-C6E1-ADCA-365B-2252573F2C62}"/>
              </a:ext>
            </a:extLst>
          </p:cNvPr>
          <p:cNvSpPr txBox="1"/>
          <p:nvPr/>
        </p:nvSpPr>
        <p:spPr>
          <a:xfrm>
            <a:off x="721343" y="1498340"/>
            <a:ext cx="8907263" cy="3104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ru-RU" sz="1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Необходимость в организации кассовых операций возникает у юридического лица или индивидуального предпринимателя тогда, когда появляется потребность получать либо выдавать наличные денежные средства, либо проводить расчеты с использованием банковских карт, либо при приеме онлайн платежей онлайн с использованием банковских карт или электронных кошельков.</a:t>
            </a:r>
          </a:p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ru-RU" sz="1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Требования к организации кассовых операций содержатся в законодательстве, конкретизируются в подзаконных актах и инструкциях. Необходимо организовать выполнение этих требований как до начала ведения кассовых операций, так и в процессе их ведения. Кроме того, в ходе выполнения кассовых операций необходимы ресурсы, соответственно необходимо организовать бесперебойное поступление этих ресурсов (например электроэнергия) и/или предусмотреть действия при их отсутствии.</a:t>
            </a:r>
          </a:p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ru-RU" sz="11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Поскольку риск противоправных действий в сфере оборота денежных средств высок, то к кассовым операциям предъявляется множество требований и организацию кассовых операций можно выделить функции:</a:t>
            </a:r>
            <a:endParaRPr lang="ru-RU" sz="1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ru-RU" sz="1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Издание внутренних нормативных актов</a:t>
            </a:r>
          </a:p>
          <a:p>
            <a:pPr marL="342900" lvl="0" indent="-342900" algn="just">
              <a:lnSpc>
                <a:spcPct val="107000"/>
              </a:lnSpc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ru-RU" sz="1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Оборудование помещения кассы </a:t>
            </a:r>
          </a:p>
          <a:p>
            <a:pPr marL="342900" lvl="0" indent="-342900" algn="just">
              <a:lnSpc>
                <a:spcPct val="107000"/>
              </a:lnSpc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ru-RU" sz="1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Оборудование, его настройка и техобслуживание </a:t>
            </a:r>
          </a:p>
          <a:p>
            <a:pPr marL="342900" lvl="0" indent="-342900" algn="just">
              <a:lnSpc>
                <a:spcPct val="107000"/>
              </a:lnSpc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ru-RU" sz="1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Настройка программного обеспечения</a:t>
            </a:r>
          </a:p>
          <a:p>
            <a:pPr marL="342900" lvl="0" indent="-342900" algn="just">
              <a:lnSpc>
                <a:spcPct val="107000"/>
              </a:lnSpc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ru-RU" sz="1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Обеспечение расходными материалами и ресурсами</a:t>
            </a:r>
          </a:p>
          <a:p>
            <a:pPr marL="342900" lvl="0" indent="-342900" algn="just">
              <a:lnSpc>
                <a:spcPct val="107000"/>
              </a:lnSpc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ru-RU" sz="1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Принятие на работу кассир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8B0C8-90C1-1A9D-FB00-95C15C9D0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66B38213-5FB6-FE38-D31C-71DC3E8F20FE}"/>
              </a:ext>
            </a:extLst>
          </p:cNvPr>
          <p:cNvSpPr/>
          <p:nvPr/>
        </p:nvSpPr>
        <p:spPr>
          <a:xfrm>
            <a:off x="360000" y="270000"/>
            <a:ext cx="9359280" cy="71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1. </a:t>
            </a:r>
            <a:r>
              <a:rPr lang="ru-RU" sz="1400" spc="-1" dirty="0">
                <a:solidFill>
                  <a:srgbClr val="FFFFFF"/>
                </a:solidFill>
                <a:latin typeface="Arial"/>
                <a:ea typeface="DejaVu Sans"/>
              </a:rPr>
              <a:t>КРАТКАЯ ХАРАКТЕРИСТИКА</a:t>
            </a:r>
            <a:r>
              <a:rPr lang="ru-RU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БИЗНЕС-ПРОЦЕССА</a:t>
            </a:r>
            <a:br>
              <a:rPr dirty="0"/>
            </a:br>
            <a:endParaRPr lang="ru-RU" sz="1400" b="0" strike="noStrike" spc="-1" dirty="0">
              <a:latin typeface="Arial"/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12AF5635-38D9-5DC3-45B2-589C732AB625}"/>
              </a:ext>
            </a:extLst>
          </p:cNvPr>
          <p:cNvSpPr/>
          <p:nvPr/>
        </p:nvSpPr>
        <p:spPr>
          <a:xfrm>
            <a:off x="360000" y="1350000"/>
            <a:ext cx="9179280" cy="350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7000"/>
          </a:bodyPr>
          <a:lstStyle/>
          <a:p>
            <a:pPr algn="just">
              <a:lnSpc>
                <a:spcPct val="100000"/>
              </a:lnSpc>
              <a:spcAft>
                <a:spcPts val="853"/>
              </a:spcAft>
            </a:pPr>
            <a:endParaRPr lang="ru-RU" sz="1100" b="0" strike="noStrike" spc="-1" dirty="0">
              <a:latin typeface="Arial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7921CB6-4DFB-0330-8231-11EF50C0727F}"/>
              </a:ext>
            </a:extLst>
          </p:cNvPr>
          <p:cNvSpPr/>
          <p:nvPr/>
        </p:nvSpPr>
        <p:spPr>
          <a:xfrm>
            <a:off x="180001" y="1164262"/>
            <a:ext cx="9179280" cy="350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7000"/>
          </a:bodyPr>
          <a:lstStyle/>
          <a:p>
            <a:pPr algn="just">
              <a:lnSpc>
                <a:spcPct val="100000"/>
              </a:lnSpc>
              <a:spcAft>
                <a:spcPts val="853"/>
              </a:spcAft>
            </a:pPr>
            <a:endParaRPr lang="ru-RU" sz="1100" b="0" strike="noStrike" spc="-1" dirty="0">
              <a:latin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C211B6-E9C1-886F-FB13-7C1DA3A94093}"/>
              </a:ext>
            </a:extLst>
          </p:cNvPr>
          <p:cNvSpPr txBox="1"/>
          <p:nvPr/>
        </p:nvSpPr>
        <p:spPr>
          <a:xfrm>
            <a:off x="721343" y="1498340"/>
            <a:ext cx="8907263" cy="3513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/>
            <a:r>
              <a:rPr lang="ru-RU" sz="11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 входе процесса будет необходимость получать либо выдавать наличные денежные средства, либо проводить расчеты с использованием банковских карт, либо при приеме онлайн платежей онлайн с использованием банковских карт или электронных кошельков.</a:t>
            </a:r>
          </a:p>
          <a:p>
            <a:pPr indent="228600" algn="just"/>
            <a:endParaRPr lang="ru-RU" sz="1100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 algn="just"/>
            <a:r>
              <a:rPr lang="ru-RU" sz="11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 выходе будут организованные кассовые операции.  </a:t>
            </a:r>
          </a:p>
          <a:p>
            <a:pPr indent="228600" algn="just"/>
            <a:endParaRPr lang="ru-RU" sz="1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 algn="just"/>
            <a:r>
              <a:rPr lang="ru-RU" sz="1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Организация кассовых операций в РФ регламентируются следующими нормативно-правовыми актами: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Федеральный закон от 06.12.2011г. № 402-ФЗ «О бухгалтерском учете»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Указание Центрального Банка РФ от 11.03.2014г. № 3210-У «О порядке ведения кассовых операций юридическими лицами и упрощенном порядке ведения кассовых операций индивидуальными предпринимателями и субъектами малого предпринимательства»</a:t>
            </a:r>
          </a:p>
          <a:p>
            <a:pPr lvl="0" indent="-342900" algn="just">
              <a:buFont typeface="+mj-lt"/>
              <a:buAutoNum type="arabicPeriod"/>
            </a:pPr>
            <a:r>
              <a:rPr lang="ru-RU" sz="1100" kern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Указание Банка России от 09.12.2019 N 5348-У "О правилах наличных расчетов"</a:t>
            </a:r>
            <a:endParaRPr lang="ru-RU" sz="1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ru-RU" sz="11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Федеральный закон "О применении контрольно-кассовой техники при осуществлении расчетов в Российской Федерации" от 22.05.2003 N 54-ФЗ</a:t>
            </a:r>
            <a:endParaRPr lang="ru-RU" sz="1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6695" algn="just">
              <a:spcAft>
                <a:spcPts val="805"/>
              </a:spcAft>
            </a:pPr>
            <a:r>
              <a:rPr lang="ru-RU" sz="1100" kern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Ответственным за организацию кассовых операций в организации является руководитель организации и производится на основании его распоряжений.</a:t>
            </a:r>
            <a:endParaRPr lang="ru-RU" sz="1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 algn="just">
              <a:spcAft>
                <a:spcPts val="800"/>
              </a:spcAft>
            </a:pPr>
            <a:r>
              <a:rPr lang="ru-RU" sz="1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Для организации кассовых операций будут привлечены материальные ресурсы организации, поставщики мебели и оборудования, технические специалисты для установки и настройки мебели и оборудования, строительные подрядчики для оборудования помещения кассы, главный бухгалтер и отдел кадров. </a:t>
            </a:r>
          </a:p>
        </p:txBody>
      </p:sp>
    </p:spTree>
    <p:extLst>
      <p:ext uri="{BB962C8B-B14F-4D97-AF65-F5344CB8AC3E}">
        <p14:creationId xmlns:p14="http://schemas.microsoft.com/office/powerpoint/2010/main" val="228401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0EB1C-87FE-E159-6F69-202D0AB5E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5E184E8C-3E07-1E4D-B6AF-A0BB6FFE286D}"/>
              </a:ext>
            </a:extLst>
          </p:cNvPr>
          <p:cNvSpPr/>
          <p:nvPr/>
        </p:nvSpPr>
        <p:spPr>
          <a:xfrm>
            <a:off x="360000" y="270000"/>
            <a:ext cx="9359280" cy="71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spc="-1" dirty="0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r>
              <a:rPr lang="ru-RU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r>
              <a:rPr lang="ru-RU" sz="1400" spc="-1" dirty="0">
                <a:solidFill>
                  <a:schemeClr val="bg1"/>
                </a:solidFill>
                <a:latin typeface="Arial"/>
                <a:ea typeface="DejaVu Sans"/>
              </a:rPr>
              <a:t>ФУНКЦИИ, ДЕКОМПОЗИЦИЯ ФУНКЦИЙ, ПОТОКИ ДАННЫХ И КОНТРОЛЬНЫЕ СВЯЗИ</a:t>
            </a:r>
            <a:br>
              <a:rPr dirty="0">
                <a:solidFill>
                  <a:schemeClr val="bg1"/>
                </a:solidFill>
              </a:rPr>
            </a:br>
            <a:endParaRPr lang="ru-RU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C05C4D67-CC0F-0515-A31D-8E3631795CC2}"/>
              </a:ext>
            </a:extLst>
          </p:cNvPr>
          <p:cNvSpPr/>
          <p:nvPr/>
        </p:nvSpPr>
        <p:spPr>
          <a:xfrm>
            <a:off x="721342" y="1350000"/>
            <a:ext cx="8817937" cy="350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7000"/>
          </a:bodyPr>
          <a:lstStyle/>
          <a:p>
            <a:pPr algn="just">
              <a:lnSpc>
                <a:spcPct val="100000"/>
              </a:lnSpc>
              <a:spcAft>
                <a:spcPts val="853"/>
              </a:spcAft>
            </a:pPr>
            <a:endParaRPr lang="ru-RU" sz="1100" b="0" strike="noStrike" spc="-1" dirty="0">
              <a:latin typeface="Arial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D46F6B2B-3579-F92C-747E-B02530437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570514"/>
              </p:ext>
            </p:extLst>
          </p:nvPr>
        </p:nvGraphicFramePr>
        <p:xfrm>
          <a:off x="721343" y="2536031"/>
          <a:ext cx="8997938" cy="2465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2685">
                  <a:extLst>
                    <a:ext uri="{9D8B030D-6E8A-4147-A177-3AD203B41FA5}">
                      <a16:colId xmlns:a16="http://schemas.microsoft.com/office/drawing/2014/main" val="3491156430"/>
                    </a:ext>
                  </a:extLst>
                </a:gridCol>
                <a:gridCol w="2767641">
                  <a:extLst>
                    <a:ext uri="{9D8B030D-6E8A-4147-A177-3AD203B41FA5}">
                      <a16:colId xmlns:a16="http://schemas.microsoft.com/office/drawing/2014/main" val="693795107"/>
                    </a:ext>
                  </a:extLst>
                </a:gridCol>
                <a:gridCol w="1476903">
                  <a:extLst>
                    <a:ext uri="{9D8B030D-6E8A-4147-A177-3AD203B41FA5}">
                      <a16:colId xmlns:a16="http://schemas.microsoft.com/office/drawing/2014/main" val="4211178443"/>
                    </a:ext>
                  </a:extLst>
                </a:gridCol>
                <a:gridCol w="1476903">
                  <a:extLst>
                    <a:ext uri="{9D8B030D-6E8A-4147-A177-3AD203B41FA5}">
                      <a16:colId xmlns:a16="http://schemas.microsoft.com/office/drawing/2014/main" val="2174584439"/>
                    </a:ext>
                  </a:extLst>
                </a:gridCol>
                <a:gridCol w="1476903">
                  <a:extLst>
                    <a:ext uri="{9D8B030D-6E8A-4147-A177-3AD203B41FA5}">
                      <a16:colId xmlns:a16="http://schemas.microsoft.com/office/drawing/2014/main" val="1153665413"/>
                    </a:ext>
                  </a:extLst>
                </a:gridCol>
                <a:gridCol w="1476903">
                  <a:extLst>
                    <a:ext uri="{9D8B030D-6E8A-4147-A177-3AD203B41FA5}">
                      <a16:colId xmlns:a16="http://schemas.microsoft.com/office/drawing/2014/main" val="2110495834"/>
                    </a:ext>
                  </a:extLst>
                </a:gridCol>
              </a:tblGrid>
              <a:tr h="37783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№ п/п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Функции/декомпозиция функций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Вход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Выход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Регламентация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Ресурсы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extLst>
                  <a:ext uri="{0D108BD9-81ED-4DB2-BD59-A6C34878D82A}">
                    <a16:rowId xmlns:a16="http://schemas.microsoft.com/office/drawing/2014/main" val="720846080"/>
                  </a:ext>
                </a:extLst>
              </a:tr>
              <a:tr h="59947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u="none" strike="noStrike" dirty="0">
                          <a:effectLst/>
                        </a:rPr>
                        <a:t>1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u="none" strike="noStrike" dirty="0">
                          <a:effectLst/>
                        </a:rPr>
                        <a:t>Издать внутренние нормативные акты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u="none" strike="noStrike" dirty="0">
                          <a:effectLst/>
                        </a:rPr>
                        <a:t>Принято решение об организации кассы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u="none" strike="noStrike" dirty="0">
                          <a:effectLst/>
                        </a:rPr>
                        <a:t>Выпущены необходимые внутренние нормативные акты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u="none" strike="noStrike" dirty="0">
                          <a:effectLst/>
                        </a:rPr>
                        <a:t>Законодательство РФ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u="none" strike="noStrike" dirty="0">
                          <a:effectLst/>
                        </a:rPr>
                        <a:t>Проекты документов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extLst>
                  <a:ext uri="{0D108BD9-81ED-4DB2-BD59-A6C34878D82A}">
                    <a16:rowId xmlns:a16="http://schemas.microsoft.com/office/drawing/2014/main" val="1380996772"/>
                  </a:ext>
                </a:extLst>
              </a:tr>
              <a:tr h="44960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1.1.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Утвердить учетная политика по бухгалтерскому учету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Принято решение об организации кассы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Утверждена учетная политика по бухгалтерскому учету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Законодательство РФ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Проект учетной  политики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extLst>
                  <a:ext uri="{0D108BD9-81ED-4DB2-BD59-A6C34878D82A}">
                    <a16:rowId xmlns:a16="http://schemas.microsoft.com/office/drawing/2014/main" val="3803953340"/>
                  </a:ext>
                </a:extLst>
              </a:tr>
              <a:tr h="44960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1.2.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Утвердить приказ о лимите денежных средств в кассе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Утверждена учетная политика по бухгалтерскому учету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Утвержден приказ о лимите денежных средств в кассе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Законодательство РФ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Проект приказа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extLst>
                  <a:ext uri="{0D108BD9-81ED-4DB2-BD59-A6C34878D82A}">
                    <a16:rowId xmlns:a16="http://schemas.microsoft.com/office/drawing/2014/main" val="1628098484"/>
                  </a:ext>
                </a:extLst>
              </a:tr>
              <a:tr h="5887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1.3.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Утвердить порядок документооборота при осуществлении кассовых операций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Утвержден приказ о лимите денежных средств в кассе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Утвержден порядок документооборота при осуществлении кассовых операций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Законодательство РФ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>
                          <a:effectLst/>
                        </a:rPr>
                        <a:t>Проект порядка документооборота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extLst>
                  <a:ext uri="{0D108BD9-81ED-4DB2-BD59-A6C34878D82A}">
                    <a16:rowId xmlns:a16="http://schemas.microsoft.com/office/drawing/2014/main" val="341890161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522D275B-4A1F-A33A-C16C-524D8F13C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456794"/>
              </p:ext>
            </p:extLst>
          </p:nvPr>
        </p:nvGraphicFramePr>
        <p:xfrm>
          <a:off x="721341" y="1756201"/>
          <a:ext cx="8997940" cy="6951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90328">
                  <a:extLst>
                    <a:ext uri="{9D8B030D-6E8A-4147-A177-3AD203B41FA5}">
                      <a16:colId xmlns:a16="http://schemas.microsoft.com/office/drawing/2014/main" val="3225325698"/>
                    </a:ext>
                  </a:extLst>
                </a:gridCol>
                <a:gridCol w="2953806">
                  <a:extLst>
                    <a:ext uri="{9D8B030D-6E8A-4147-A177-3AD203B41FA5}">
                      <a16:colId xmlns:a16="http://schemas.microsoft.com/office/drawing/2014/main" val="3589037512"/>
                    </a:ext>
                  </a:extLst>
                </a:gridCol>
                <a:gridCol w="2953806">
                  <a:extLst>
                    <a:ext uri="{9D8B030D-6E8A-4147-A177-3AD203B41FA5}">
                      <a16:colId xmlns:a16="http://schemas.microsoft.com/office/drawing/2014/main" val="4272853159"/>
                    </a:ext>
                  </a:extLst>
                </a:gridCol>
              </a:tblGrid>
              <a:tr h="59947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u="none" strike="noStrike" dirty="0">
                          <a:effectLst/>
                        </a:rPr>
                        <a:t>ОРГАНИЗАЦИЯ КАССОВЫХ ОПЕРАЦИЙ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Необходимость получать либо выдавать наличные денежные средства, либо проводить расчеты с использованием банковских карт, либо при приеме онлайн платежей онлайн с использованием банковских карт или электронных кошельков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u="none" strike="noStrike" dirty="0">
                          <a:effectLst/>
                        </a:rPr>
                        <a:t>Кассовые операции организованы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extLst>
                  <a:ext uri="{0D108BD9-81ED-4DB2-BD59-A6C34878D82A}">
                    <a16:rowId xmlns:a16="http://schemas.microsoft.com/office/drawing/2014/main" val="3852020894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ED0AA4A-8AFB-B853-5A5F-C589E2B04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246193"/>
              </p:ext>
            </p:extLst>
          </p:nvPr>
        </p:nvGraphicFramePr>
        <p:xfrm>
          <a:off x="721340" y="1327150"/>
          <a:ext cx="8997938" cy="4290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90326">
                  <a:extLst>
                    <a:ext uri="{9D8B030D-6E8A-4147-A177-3AD203B41FA5}">
                      <a16:colId xmlns:a16="http://schemas.microsoft.com/office/drawing/2014/main" val="633217981"/>
                    </a:ext>
                  </a:extLst>
                </a:gridCol>
                <a:gridCol w="2953806">
                  <a:extLst>
                    <a:ext uri="{9D8B030D-6E8A-4147-A177-3AD203B41FA5}">
                      <a16:colId xmlns:a16="http://schemas.microsoft.com/office/drawing/2014/main" val="2302464204"/>
                    </a:ext>
                  </a:extLst>
                </a:gridCol>
                <a:gridCol w="2953806">
                  <a:extLst>
                    <a:ext uri="{9D8B030D-6E8A-4147-A177-3AD203B41FA5}">
                      <a16:colId xmlns:a16="http://schemas.microsoft.com/office/drawing/2014/main" val="3516559325"/>
                    </a:ext>
                  </a:extLst>
                </a:gridCol>
              </a:tblGrid>
              <a:tr h="42905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u="none" strike="noStrike" dirty="0">
                          <a:effectLst/>
                        </a:rPr>
                        <a:t>НАИМЕНОВАНИЕ ПРОЦЕССА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u="none" strike="noStrike" dirty="0">
                          <a:effectLst/>
                        </a:rPr>
                        <a:t>ВХОД</a:t>
                      </a: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ВЫХОД</a:t>
                      </a:r>
                    </a:p>
                  </a:txBody>
                  <a:tcPr marL="9385" marR="9385" marT="9385" marB="0" anchor="ctr"/>
                </a:tc>
                <a:extLst>
                  <a:ext uri="{0D108BD9-81ED-4DB2-BD59-A6C34878D82A}">
                    <a16:rowId xmlns:a16="http://schemas.microsoft.com/office/drawing/2014/main" val="3555973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44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483AC-1849-1E25-3AE8-8C19849EA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622D18BB-6EE6-EA0D-56EE-2416146930DE}"/>
              </a:ext>
            </a:extLst>
          </p:cNvPr>
          <p:cNvSpPr/>
          <p:nvPr/>
        </p:nvSpPr>
        <p:spPr>
          <a:xfrm>
            <a:off x="360000" y="270000"/>
            <a:ext cx="9359280" cy="71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spc="-1" dirty="0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r>
              <a:rPr lang="ru-RU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r>
              <a:rPr lang="ru-RU" sz="1400" spc="-1" dirty="0">
                <a:solidFill>
                  <a:schemeClr val="bg1"/>
                </a:solidFill>
                <a:latin typeface="Arial"/>
                <a:ea typeface="DejaVu Sans"/>
              </a:rPr>
              <a:t>ФУНКЦИИ, ДЕКОМПОЗИЦИЯ ФУНКЦИЙ, ПОТОКИ ДАННЫХ И КОНТРОЛЬНЫЕ СВЯЗИ</a:t>
            </a:r>
            <a:br>
              <a:rPr dirty="0">
                <a:solidFill>
                  <a:schemeClr val="bg1"/>
                </a:solidFill>
              </a:rPr>
            </a:br>
            <a:endParaRPr lang="ru-RU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CA27AFFF-BABC-573F-2C85-94AD074E6CD1}"/>
              </a:ext>
            </a:extLst>
          </p:cNvPr>
          <p:cNvSpPr/>
          <p:nvPr/>
        </p:nvSpPr>
        <p:spPr>
          <a:xfrm>
            <a:off x="721342" y="1350000"/>
            <a:ext cx="8817937" cy="350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7000"/>
          </a:bodyPr>
          <a:lstStyle/>
          <a:p>
            <a:pPr algn="just">
              <a:lnSpc>
                <a:spcPct val="100000"/>
              </a:lnSpc>
              <a:spcAft>
                <a:spcPts val="853"/>
              </a:spcAft>
            </a:pPr>
            <a:endParaRPr lang="ru-RU" sz="1100" b="0" strike="noStrike" spc="-1" dirty="0">
              <a:latin typeface="Arial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112BDBA8-9703-1FF4-A568-35F88CDF9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758007"/>
              </p:ext>
            </p:extLst>
          </p:nvPr>
        </p:nvGraphicFramePr>
        <p:xfrm>
          <a:off x="721342" y="1350001"/>
          <a:ext cx="8961291" cy="35092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308">
                  <a:extLst>
                    <a:ext uri="{9D8B030D-6E8A-4147-A177-3AD203B41FA5}">
                      <a16:colId xmlns:a16="http://schemas.microsoft.com/office/drawing/2014/main" val="2002408666"/>
                    </a:ext>
                  </a:extLst>
                </a:gridCol>
                <a:gridCol w="2758623">
                  <a:extLst>
                    <a:ext uri="{9D8B030D-6E8A-4147-A177-3AD203B41FA5}">
                      <a16:colId xmlns:a16="http://schemas.microsoft.com/office/drawing/2014/main" val="4288274429"/>
                    </a:ext>
                  </a:extLst>
                </a:gridCol>
                <a:gridCol w="1472090">
                  <a:extLst>
                    <a:ext uri="{9D8B030D-6E8A-4147-A177-3AD203B41FA5}">
                      <a16:colId xmlns:a16="http://schemas.microsoft.com/office/drawing/2014/main" val="1352859480"/>
                    </a:ext>
                  </a:extLst>
                </a:gridCol>
                <a:gridCol w="1472090">
                  <a:extLst>
                    <a:ext uri="{9D8B030D-6E8A-4147-A177-3AD203B41FA5}">
                      <a16:colId xmlns:a16="http://schemas.microsoft.com/office/drawing/2014/main" val="1674624228"/>
                    </a:ext>
                  </a:extLst>
                </a:gridCol>
                <a:gridCol w="1472090">
                  <a:extLst>
                    <a:ext uri="{9D8B030D-6E8A-4147-A177-3AD203B41FA5}">
                      <a16:colId xmlns:a16="http://schemas.microsoft.com/office/drawing/2014/main" val="1891715211"/>
                    </a:ext>
                  </a:extLst>
                </a:gridCol>
                <a:gridCol w="1472090">
                  <a:extLst>
                    <a:ext uri="{9D8B030D-6E8A-4147-A177-3AD203B41FA5}">
                      <a16:colId xmlns:a16="http://schemas.microsoft.com/office/drawing/2014/main" val="3186866718"/>
                    </a:ext>
                  </a:extLst>
                </a:gridCol>
              </a:tblGrid>
              <a:tr h="87732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u="none" strike="noStrike" dirty="0">
                          <a:effectLst/>
                        </a:rPr>
                        <a:t>2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u="none" strike="noStrike" dirty="0">
                          <a:effectLst/>
                        </a:rPr>
                        <a:t>Оборудовать помещение кассы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u="none" strike="noStrike" dirty="0">
                          <a:effectLst/>
                        </a:rPr>
                        <a:t>Выпущены необходимые внутренние нормативные акты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u="none" strike="noStrike" dirty="0">
                          <a:effectLst/>
                        </a:rPr>
                        <a:t>Помещение кассы оборудовано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u="none" strike="noStrike" dirty="0">
                          <a:effectLst/>
                        </a:rPr>
                        <a:t>Распоряжение руководителя организации, дизайн-проект, технический план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u="none" strike="noStrike" dirty="0">
                          <a:effectLst/>
                        </a:rPr>
                        <a:t>Строительные подрядчики, технические специалисты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extLst>
                  <a:ext uri="{0D108BD9-81ED-4DB2-BD59-A6C34878D82A}">
                    <a16:rowId xmlns:a16="http://schemas.microsoft.com/office/drawing/2014/main" val="1312505472"/>
                  </a:ext>
                </a:extLst>
              </a:tr>
              <a:tr h="52639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2.1.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Выделить отдельное помещение под кассу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Выпущены необходимые внутренние нормативные акты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Выделено отдельное помещение под кассу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Распоряжение руководителя организации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План помещения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extLst>
                  <a:ext uri="{0D108BD9-81ED-4DB2-BD59-A6C34878D82A}">
                    <a16:rowId xmlns:a16="http://schemas.microsoft.com/office/drawing/2014/main" val="1981807365"/>
                  </a:ext>
                </a:extLst>
              </a:tr>
              <a:tr h="70185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2.2.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>
                          <a:effectLst/>
                        </a:rPr>
                        <a:t>Утвердить технический план помещения кассы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>
                          <a:effectLst/>
                        </a:rPr>
                        <a:t>Выделено отдельное помещение под кассу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Утвержден дизайн-проект и технический план помещения кассы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Распоряжение руководителя организации, законодательство РФ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Дизайн-проект, проект технического плана помещений кассы,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extLst>
                  <a:ext uri="{0D108BD9-81ED-4DB2-BD59-A6C34878D82A}">
                    <a16:rowId xmlns:a16="http://schemas.microsoft.com/office/drawing/2014/main" val="2519234797"/>
                  </a:ext>
                </a:extLst>
              </a:tr>
              <a:tr h="52639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2.3.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Сделать ремонт помещения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Утвержден дизайн-проект и технический план помещения кассы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Ремонт помещения сделан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Дизайн-проект, технический план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Стройматериалы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extLst>
                  <a:ext uri="{0D108BD9-81ED-4DB2-BD59-A6C34878D82A}">
                    <a16:rowId xmlns:a16="http://schemas.microsoft.com/office/drawing/2014/main" val="895611844"/>
                  </a:ext>
                </a:extLst>
              </a:tr>
              <a:tr h="52639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2.4.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Помещение оборудовать решетками и металлической дверью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Ремонт помещения сделан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Помещение оборудовано металлической дверью и решетками на окна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Дизайн-проект, технический план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Стройматериалы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extLst>
                  <a:ext uri="{0D108BD9-81ED-4DB2-BD59-A6C34878D82A}">
                    <a16:rowId xmlns:a16="http://schemas.microsoft.com/office/drawing/2014/main" val="1344225087"/>
                  </a:ext>
                </a:extLst>
              </a:tr>
              <a:tr h="3509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2.5.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Помещение оборудовать сигнализацией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Помещение оборудовано металлической дверью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Помещение оборудовано сигнализацией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Дизайн-проект, технический план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>
                          <a:effectLst/>
                        </a:rPr>
                        <a:t> Комплектующие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extLst>
                  <a:ext uri="{0D108BD9-81ED-4DB2-BD59-A6C34878D82A}">
                    <a16:rowId xmlns:a16="http://schemas.microsoft.com/office/drawing/2014/main" val="1386079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98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B8863-E62B-55B3-03DB-EDCC33B27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016EF8A6-1CCA-3001-3F2F-70C8A85734E5}"/>
              </a:ext>
            </a:extLst>
          </p:cNvPr>
          <p:cNvSpPr/>
          <p:nvPr/>
        </p:nvSpPr>
        <p:spPr>
          <a:xfrm>
            <a:off x="360000" y="270000"/>
            <a:ext cx="9359280" cy="71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spc="-1" dirty="0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r>
              <a:rPr lang="ru-RU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r>
              <a:rPr lang="ru-RU" sz="1400" spc="-1" dirty="0">
                <a:solidFill>
                  <a:schemeClr val="bg1"/>
                </a:solidFill>
                <a:latin typeface="Arial"/>
                <a:ea typeface="DejaVu Sans"/>
              </a:rPr>
              <a:t>ФУНКЦИИ, ДЕКОМПОЗИЦИЯ ФУНКЦИЙ, ПОТОКИ ДАННЫХ И КОНТРОЛЬНЫЕ СВЯЗИ</a:t>
            </a:r>
            <a:br>
              <a:rPr dirty="0">
                <a:solidFill>
                  <a:schemeClr val="bg1"/>
                </a:solidFill>
              </a:rPr>
            </a:br>
            <a:endParaRPr lang="ru-RU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2F51665E-1B2F-6CBE-1209-D74DD1A3CBD5}"/>
              </a:ext>
            </a:extLst>
          </p:cNvPr>
          <p:cNvSpPr/>
          <p:nvPr/>
        </p:nvSpPr>
        <p:spPr>
          <a:xfrm>
            <a:off x="721342" y="1350000"/>
            <a:ext cx="8817937" cy="350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7000"/>
          </a:bodyPr>
          <a:lstStyle/>
          <a:p>
            <a:pPr algn="just">
              <a:lnSpc>
                <a:spcPct val="100000"/>
              </a:lnSpc>
              <a:spcAft>
                <a:spcPts val="853"/>
              </a:spcAft>
            </a:pPr>
            <a:endParaRPr lang="ru-RU" sz="1100" b="0" strike="noStrike" spc="-1" dirty="0">
              <a:latin typeface="Arial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061AAD5-05EB-C04B-F662-30734597889F}"/>
              </a:ext>
            </a:extLst>
          </p:cNvPr>
          <p:cNvSpPr/>
          <p:nvPr/>
        </p:nvSpPr>
        <p:spPr>
          <a:xfrm>
            <a:off x="180001" y="1164262"/>
            <a:ext cx="9179280" cy="350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7000"/>
          </a:bodyPr>
          <a:lstStyle/>
          <a:p>
            <a:pPr algn="just">
              <a:lnSpc>
                <a:spcPct val="100000"/>
              </a:lnSpc>
              <a:spcAft>
                <a:spcPts val="853"/>
              </a:spcAft>
            </a:pPr>
            <a:endParaRPr lang="ru-RU" sz="1100" b="0" strike="noStrike" spc="-1" dirty="0">
              <a:latin typeface="Arial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462FB9BE-C9CD-C8DC-8EC9-82F3B7F61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179200"/>
              </p:ext>
            </p:extLst>
          </p:nvPr>
        </p:nvGraphicFramePr>
        <p:xfrm>
          <a:off x="721341" y="1350000"/>
          <a:ext cx="8997939" cy="3509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2685">
                  <a:extLst>
                    <a:ext uri="{9D8B030D-6E8A-4147-A177-3AD203B41FA5}">
                      <a16:colId xmlns:a16="http://schemas.microsoft.com/office/drawing/2014/main" val="2352571969"/>
                    </a:ext>
                  </a:extLst>
                </a:gridCol>
                <a:gridCol w="2767642">
                  <a:extLst>
                    <a:ext uri="{9D8B030D-6E8A-4147-A177-3AD203B41FA5}">
                      <a16:colId xmlns:a16="http://schemas.microsoft.com/office/drawing/2014/main" val="1153512178"/>
                    </a:ext>
                  </a:extLst>
                </a:gridCol>
                <a:gridCol w="1476903">
                  <a:extLst>
                    <a:ext uri="{9D8B030D-6E8A-4147-A177-3AD203B41FA5}">
                      <a16:colId xmlns:a16="http://schemas.microsoft.com/office/drawing/2014/main" val="3667972403"/>
                    </a:ext>
                  </a:extLst>
                </a:gridCol>
                <a:gridCol w="1476903">
                  <a:extLst>
                    <a:ext uri="{9D8B030D-6E8A-4147-A177-3AD203B41FA5}">
                      <a16:colId xmlns:a16="http://schemas.microsoft.com/office/drawing/2014/main" val="3061631489"/>
                    </a:ext>
                  </a:extLst>
                </a:gridCol>
                <a:gridCol w="1476903">
                  <a:extLst>
                    <a:ext uri="{9D8B030D-6E8A-4147-A177-3AD203B41FA5}">
                      <a16:colId xmlns:a16="http://schemas.microsoft.com/office/drawing/2014/main" val="4215307215"/>
                    </a:ext>
                  </a:extLst>
                </a:gridCol>
                <a:gridCol w="1476903">
                  <a:extLst>
                    <a:ext uri="{9D8B030D-6E8A-4147-A177-3AD203B41FA5}">
                      <a16:colId xmlns:a16="http://schemas.microsoft.com/office/drawing/2014/main" val="730763362"/>
                    </a:ext>
                  </a:extLst>
                </a:gridCol>
              </a:tblGrid>
              <a:tr h="80983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u="none" strike="noStrike" dirty="0">
                          <a:effectLst/>
                        </a:rPr>
                        <a:t>3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u="none" strike="noStrike" dirty="0">
                          <a:effectLst/>
                        </a:rPr>
                        <a:t>В кассе установить оборудование и мебель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u="none" strike="noStrike" dirty="0">
                          <a:effectLst/>
                        </a:rPr>
                        <a:t>Помещение кассы оборудовано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u="none" strike="noStrike" dirty="0">
                          <a:effectLst/>
                        </a:rPr>
                        <a:t>В кассе установлены оборудование и мебель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u="none" strike="noStrike" dirty="0">
                          <a:effectLst/>
                        </a:rPr>
                        <a:t>Дизайн-проект, технический план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u="none" strike="noStrike" dirty="0">
                          <a:effectLst/>
                        </a:rPr>
                        <a:t>Поставщики мебели, технические специалисты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extLst>
                  <a:ext uri="{0D108BD9-81ED-4DB2-BD59-A6C34878D82A}">
                    <a16:rowId xmlns:a16="http://schemas.microsoft.com/office/drawing/2014/main" val="3327441876"/>
                  </a:ext>
                </a:extLst>
              </a:tr>
              <a:tr h="539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3.1.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В кассе установить мебель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Помещение кассы оборудовано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В кассе установлена мебель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Дизайн-проект, технический план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Мебель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extLst>
                  <a:ext uri="{0D108BD9-81ED-4DB2-BD59-A6C34878D82A}">
                    <a16:rowId xmlns:a16="http://schemas.microsoft.com/office/drawing/2014/main" val="3242497973"/>
                  </a:ext>
                </a:extLst>
              </a:tr>
              <a:tr h="539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3.2.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В кассе установить компьютер и принтер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В кассе установлена мебель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В кассе установлен компьютер и принтер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Дизайн-проект, технический план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Компьютер и принтер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extLst>
                  <a:ext uri="{0D108BD9-81ED-4DB2-BD59-A6C34878D82A}">
                    <a16:rowId xmlns:a16="http://schemas.microsoft.com/office/drawing/2014/main" val="2282555505"/>
                  </a:ext>
                </a:extLst>
              </a:tr>
              <a:tr h="80983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3.3.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В кассе установить кассовый и эквайринговый аппараты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В кассе установлен компьютер и принтер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В кассе установлен кассовый и эквайринговый аппараты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Дизайн-проект, технический план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Кассовый аппарат, эквайринговый аппарат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extLst>
                  <a:ext uri="{0D108BD9-81ED-4DB2-BD59-A6C34878D82A}">
                    <a16:rowId xmlns:a16="http://schemas.microsoft.com/office/drawing/2014/main" val="3567130827"/>
                  </a:ext>
                </a:extLst>
              </a:tr>
              <a:tr h="80983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3.4.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В кассе установить сейф и счетчик денег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В кассе установлен кассовый и эквайринговый аппараты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В кассе установлен сейф и счетчик денег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Дизайн-проект, технический план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>
                          <a:effectLst/>
                        </a:rPr>
                        <a:t>Сейф и счетчик денег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extLst>
                  <a:ext uri="{0D108BD9-81ED-4DB2-BD59-A6C34878D82A}">
                    <a16:rowId xmlns:a16="http://schemas.microsoft.com/office/drawing/2014/main" val="4080642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61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4FCA5-58E0-7D1C-DBDC-9AEA1FFBF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1363A84D-66FB-28C2-F15B-714D0B2C8474}"/>
              </a:ext>
            </a:extLst>
          </p:cNvPr>
          <p:cNvSpPr/>
          <p:nvPr/>
        </p:nvSpPr>
        <p:spPr>
          <a:xfrm>
            <a:off x="360000" y="270000"/>
            <a:ext cx="9359280" cy="71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spc="-1" dirty="0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r>
              <a:rPr lang="ru-RU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r>
              <a:rPr lang="ru-RU" sz="1400" spc="-1" dirty="0">
                <a:solidFill>
                  <a:schemeClr val="bg1"/>
                </a:solidFill>
                <a:latin typeface="Arial"/>
                <a:ea typeface="DejaVu Sans"/>
              </a:rPr>
              <a:t>ФУНКЦИИ, ДЕКОМПОЗИЦИЯ ФУНКЦИЙ, ПОТОКИ ДАННЫХ И КОНТРОЛЬНЫЕ СВЯЗИ</a:t>
            </a:r>
            <a:br>
              <a:rPr dirty="0">
                <a:solidFill>
                  <a:schemeClr val="bg1"/>
                </a:solidFill>
              </a:rPr>
            </a:br>
            <a:endParaRPr lang="ru-RU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1D0AC500-A52F-6038-DEAC-5B12B05175E1}"/>
              </a:ext>
            </a:extLst>
          </p:cNvPr>
          <p:cNvSpPr/>
          <p:nvPr/>
        </p:nvSpPr>
        <p:spPr>
          <a:xfrm>
            <a:off x="721342" y="1350000"/>
            <a:ext cx="8817937" cy="350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7000"/>
          </a:bodyPr>
          <a:lstStyle/>
          <a:p>
            <a:pPr algn="just">
              <a:lnSpc>
                <a:spcPct val="100000"/>
              </a:lnSpc>
              <a:spcAft>
                <a:spcPts val="853"/>
              </a:spcAft>
            </a:pPr>
            <a:endParaRPr lang="ru-RU" sz="1100" b="0" strike="noStrike" spc="-1" dirty="0">
              <a:latin typeface="Arial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A402A933-745A-B69B-BE67-7A4753448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793038"/>
              </p:ext>
            </p:extLst>
          </p:nvPr>
        </p:nvGraphicFramePr>
        <p:xfrm>
          <a:off x="721342" y="1250157"/>
          <a:ext cx="8997938" cy="38290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2685">
                  <a:extLst>
                    <a:ext uri="{9D8B030D-6E8A-4147-A177-3AD203B41FA5}">
                      <a16:colId xmlns:a16="http://schemas.microsoft.com/office/drawing/2014/main" val="365311538"/>
                    </a:ext>
                  </a:extLst>
                </a:gridCol>
                <a:gridCol w="2767641">
                  <a:extLst>
                    <a:ext uri="{9D8B030D-6E8A-4147-A177-3AD203B41FA5}">
                      <a16:colId xmlns:a16="http://schemas.microsoft.com/office/drawing/2014/main" val="1963653200"/>
                    </a:ext>
                  </a:extLst>
                </a:gridCol>
                <a:gridCol w="1476903">
                  <a:extLst>
                    <a:ext uri="{9D8B030D-6E8A-4147-A177-3AD203B41FA5}">
                      <a16:colId xmlns:a16="http://schemas.microsoft.com/office/drawing/2014/main" val="1460734369"/>
                    </a:ext>
                  </a:extLst>
                </a:gridCol>
                <a:gridCol w="1476903">
                  <a:extLst>
                    <a:ext uri="{9D8B030D-6E8A-4147-A177-3AD203B41FA5}">
                      <a16:colId xmlns:a16="http://schemas.microsoft.com/office/drawing/2014/main" val="3345503346"/>
                    </a:ext>
                  </a:extLst>
                </a:gridCol>
                <a:gridCol w="1476903">
                  <a:extLst>
                    <a:ext uri="{9D8B030D-6E8A-4147-A177-3AD203B41FA5}">
                      <a16:colId xmlns:a16="http://schemas.microsoft.com/office/drawing/2014/main" val="1714695200"/>
                    </a:ext>
                  </a:extLst>
                </a:gridCol>
                <a:gridCol w="1476903">
                  <a:extLst>
                    <a:ext uri="{9D8B030D-6E8A-4147-A177-3AD203B41FA5}">
                      <a16:colId xmlns:a16="http://schemas.microsoft.com/office/drawing/2014/main" val="3152633277"/>
                    </a:ext>
                  </a:extLst>
                </a:gridCol>
              </a:tblGrid>
              <a:tr h="55939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u="none" strike="noStrike" dirty="0">
                          <a:effectLst/>
                        </a:rPr>
                        <a:t>4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u="none" strike="noStrike" dirty="0">
                          <a:effectLst/>
                        </a:rPr>
                        <a:t>Настроить оборудование и программное обеспечение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u="none" strike="noStrike" dirty="0">
                          <a:effectLst/>
                        </a:rPr>
                        <a:t>В кассе установлены оборудование и мебель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u="none" strike="noStrike" dirty="0">
                          <a:effectLst/>
                        </a:rPr>
                        <a:t>Настроено оборудование и программное обеспечение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u="none" strike="noStrike" dirty="0">
                          <a:effectLst/>
                        </a:rPr>
                        <a:t>Инструкция по установке ПО, законодательство РФ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u="none" strike="noStrike" dirty="0">
                          <a:effectLst/>
                        </a:rPr>
                        <a:t>ПО, Фискальный накопитель, токен, доступ в интернет, договор с ЦТО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extLst>
                  <a:ext uri="{0D108BD9-81ED-4DB2-BD59-A6C34878D82A}">
                    <a16:rowId xmlns:a16="http://schemas.microsoft.com/office/drawing/2014/main" val="510778893"/>
                  </a:ext>
                </a:extLst>
              </a:tr>
              <a:tr h="28326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4.1.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Настрить компьютер и принтер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В кассе установлено оборудование и мебель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>
                          <a:effectLst/>
                        </a:rPr>
                        <a:t>Настроен компьютер и принтер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Инструкция по установке ПО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>
                          <a:effectLst/>
                        </a:rPr>
                        <a:t>Программное обеспечение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extLst>
                  <a:ext uri="{0D108BD9-81ED-4DB2-BD59-A6C34878D82A}">
                    <a16:rowId xmlns:a16="http://schemas.microsoft.com/office/drawing/2014/main" val="2151802075"/>
                  </a:ext>
                </a:extLst>
              </a:tr>
              <a:tr h="34165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4.2.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Настроить бухгалтерское программное обеспечение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Настроен компьютер и принтер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>
                          <a:effectLst/>
                        </a:rPr>
                        <a:t>Настроено бухгалтерское программное обеспечение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Инструкция по установке ПО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Бухгалтерское ПО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extLst>
                  <a:ext uri="{0D108BD9-81ED-4DB2-BD59-A6C34878D82A}">
                    <a16:rowId xmlns:a16="http://schemas.microsoft.com/office/drawing/2014/main" val="651562943"/>
                  </a:ext>
                </a:extLst>
              </a:tr>
              <a:tr h="34165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4.3.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Настрить кассовый аппарат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Настроено бухгалтерское программное обеспечение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Настроен кассовый аппарат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>
                          <a:effectLst/>
                        </a:rPr>
                        <a:t>Инструкция по настройке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Фискальный накопитель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extLst>
                  <a:ext uri="{0D108BD9-81ED-4DB2-BD59-A6C34878D82A}">
                    <a16:rowId xmlns:a16="http://schemas.microsoft.com/office/drawing/2014/main" val="279097334"/>
                  </a:ext>
                </a:extLst>
              </a:tr>
              <a:tr h="34165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4.3.1.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>
                          <a:effectLst/>
                        </a:rPr>
                        <a:t>Получить ЭЦП в налоговой инспекции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Настроено бухгалтерское программное обеспечение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Получена ЭЦП в налоговой инспекции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Законодательство РФ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>
                          <a:effectLst/>
                        </a:rPr>
                        <a:t>Токен для ЭЦП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extLst>
                  <a:ext uri="{0D108BD9-81ED-4DB2-BD59-A6C34878D82A}">
                    <a16:rowId xmlns:a16="http://schemas.microsoft.com/office/drawing/2014/main" val="155610517"/>
                  </a:ext>
                </a:extLst>
              </a:tr>
              <a:tr h="55939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4.3.2.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Кассовый аппарат зарегистрирован в кабинете налогоплательщика на сайте ИФНС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Получена ЭЦП в налоговой инспекции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Кассовый аппарат зарегистрирован в кабинете налогоплательщика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>
                          <a:effectLst/>
                        </a:rPr>
                        <a:t>Инструкция по регистрации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Доступ в интернет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extLst>
                  <a:ext uri="{0D108BD9-81ED-4DB2-BD59-A6C34878D82A}">
                    <a16:rowId xmlns:a16="http://schemas.microsoft.com/office/drawing/2014/main" val="1161454741"/>
                  </a:ext>
                </a:extLst>
              </a:tr>
              <a:tr h="55939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4.3.3.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Кассовый аппарат зарегистрировать в кабинете оператора фискальных данных на сайте ОФД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Кассовый аппарат зарегистрирован в кабинете налогоплательщика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Кассовый аппарат зарегистрирован в кабинете оператора фискальных данных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Инструкция по регистрации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>
                          <a:effectLst/>
                        </a:rPr>
                        <a:t>Доступ в интернет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extLst>
                  <a:ext uri="{0D108BD9-81ED-4DB2-BD59-A6C34878D82A}">
                    <a16:rowId xmlns:a16="http://schemas.microsoft.com/office/drawing/2014/main" val="2498854347"/>
                  </a:ext>
                </a:extLst>
              </a:tr>
              <a:tr h="55939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4.3.4.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Кассовый аппарат поставить на техобслуживание в ЦТО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Кассовый аппарат зарегистрирован в кабинете оператора фискальных данных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Кассовый аппарат поставлен на техобслуживание в ЦТО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Законодательство РФ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>
                          <a:effectLst/>
                        </a:rPr>
                        <a:t>Договор с ЦТО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extLst>
                  <a:ext uri="{0D108BD9-81ED-4DB2-BD59-A6C34878D82A}">
                    <a16:rowId xmlns:a16="http://schemas.microsoft.com/office/drawing/2014/main" val="3880215017"/>
                  </a:ext>
                </a:extLst>
              </a:tr>
              <a:tr h="28326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4.4.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>
                          <a:effectLst/>
                        </a:rPr>
                        <a:t>Настроить эквайринговый аппарат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Настроен кассовый аппарат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>
                          <a:effectLst/>
                        </a:rPr>
                        <a:t>Настроен эквайринговый аппарат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Инструкция по настройке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>
                          <a:effectLst/>
                        </a:rPr>
                        <a:t>Доступ в интернет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" marR="7086" marT="7086" marB="0" anchor="ctr"/>
                </a:tc>
                <a:extLst>
                  <a:ext uri="{0D108BD9-81ED-4DB2-BD59-A6C34878D82A}">
                    <a16:rowId xmlns:a16="http://schemas.microsoft.com/office/drawing/2014/main" val="2349845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982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C879E-1D3D-7DF1-ED22-865E9000F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0C7061BE-35C5-CAD9-4367-A82C7D72079C}"/>
              </a:ext>
            </a:extLst>
          </p:cNvPr>
          <p:cNvSpPr/>
          <p:nvPr/>
        </p:nvSpPr>
        <p:spPr>
          <a:xfrm>
            <a:off x="360000" y="270000"/>
            <a:ext cx="9359280" cy="71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spc="-1" dirty="0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r>
              <a:rPr lang="ru-RU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r>
              <a:rPr lang="ru-RU" sz="1400" spc="-1" dirty="0">
                <a:solidFill>
                  <a:schemeClr val="bg1"/>
                </a:solidFill>
                <a:latin typeface="Arial"/>
                <a:ea typeface="DejaVu Sans"/>
              </a:rPr>
              <a:t>ФУНКЦИИ, ДЕКОМПОЗИЦИЯ ФУНКЦИЙ, ПОТОКИ ДАННЫХ И КОНТРОЛЬНЫЕ СВЯЗИ</a:t>
            </a:r>
            <a:br>
              <a:rPr dirty="0">
                <a:solidFill>
                  <a:schemeClr val="bg1"/>
                </a:solidFill>
              </a:rPr>
            </a:br>
            <a:endParaRPr lang="ru-RU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8A25B3AA-FC2E-C927-4562-3E3D6FEFCABB}"/>
              </a:ext>
            </a:extLst>
          </p:cNvPr>
          <p:cNvSpPr/>
          <p:nvPr/>
        </p:nvSpPr>
        <p:spPr>
          <a:xfrm>
            <a:off x="721342" y="1350000"/>
            <a:ext cx="8817937" cy="350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7000"/>
          </a:bodyPr>
          <a:lstStyle/>
          <a:p>
            <a:pPr algn="just">
              <a:lnSpc>
                <a:spcPct val="100000"/>
              </a:lnSpc>
              <a:spcAft>
                <a:spcPts val="853"/>
              </a:spcAft>
            </a:pPr>
            <a:endParaRPr lang="ru-RU" sz="1100" b="0" strike="noStrike" spc="-1" dirty="0">
              <a:latin typeface="Arial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96B435C5-360C-B225-4EB0-FCF392D4E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906636"/>
              </p:ext>
            </p:extLst>
          </p:nvPr>
        </p:nvGraphicFramePr>
        <p:xfrm>
          <a:off x="721341" y="1349999"/>
          <a:ext cx="8997939" cy="35092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2685">
                  <a:extLst>
                    <a:ext uri="{9D8B030D-6E8A-4147-A177-3AD203B41FA5}">
                      <a16:colId xmlns:a16="http://schemas.microsoft.com/office/drawing/2014/main" val="2329459501"/>
                    </a:ext>
                  </a:extLst>
                </a:gridCol>
                <a:gridCol w="2767642">
                  <a:extLst>
                    <a:ext uri="{9D8B030D-6E8A-4147-A177-3AD203B41FA5}">
                      <a16:colId xmlns:a16="http://schemas.microsoft.com/office/drawing/2014/main" val="1143685378"/>
                    </a:ext>
                  </a:extLst>
                </a:gridCol>
                <a:gridCol w="1476903">
                  <a:extLst>
                    <a:ext uri="{9D8B030D-6E8A-4147-A177-3AD203B41FA5}">
                      <a16:colId xmlns:a16="http://schemas.microsoft.com/office/drawing/2014/main" val="3235734513"/>
                    </a:ext>
                  </a:extLst>
                </a:gridCol>
                <a:gridCol w="1476903">
                  <a:extLst>
                    <a:ext uri="{9D8B030D-6E8A-4147-A177-3AD203B41FA5}">
                      <a16:colId xmlns:a16="http://schemas.microsoft.com/office/drawing/2014/main" val="1420201395"/>
                    </a:ext>
                  </a:extLst>
                </a:gridCol>
                <a:gridCol w="1476903">
                  <a:extLst>
                    <a:ext uri="{9D8B030D-6E8A-4147-A177-3AD203B41FA5}">
                      <a16:colId xmlns:a16="http://schemas.microsoft.com/office/drawing/2014/main" val="3070380858"/>
                    </a:ext>
                  </a:extLst>
                </a:gridCol>
                <a:gridCol w="1476903">
                  <a:extLst>
                    <a:ext uri="{9D8B030D-6E8A-4147-A177-3AD203B41FA5}">
                      <a16:colId xmlns:a16="http://schemas.microsoft.com/office/drawing/2014/main" val="4254696347"/>
                    </a:ext>
                  </a:extLst>
                </a:gridCol>
              </a:tblGrid>
              <a:tr h="93580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u="none" strike="noStrike" dirty="0">
                          <a:effectLst/>
                        </a:rPr>
                        <a:t>5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u="none" strike="noStrike" dirty="0">
                          <a:effectLst/>
                        </a:rPr>
                        <a:t>Кассу обеспечить расходными материалами и принадлежностями 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u="none" strike="noStrike" dirty="0">
                          <a:effectLst/>
                        </a:rPr>
                        <a:t>Настроено оборудование и программное обеспечение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u="none" strike="noStrike" dirty="0">
                          <a:effectLst/>
                        </a:rPr>
                        <a:t>Касса готова к работе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u="none" strike="noStrike" dirty="0">
                          <a:effectLst/>
                        </a:rPr>
                        <a:t>Распоряжение руководителя организации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u="none" strike="noStrike" dirty="0">
                          <a:effectLst/>
                        </a:rPr>
                        <a:t>Технические специалисты, поставщики канцтоваров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extLst>
                  <a:ext uri="{0D108BD9-81ED-4DB2-BD59-A6C34878D82A}">
                    <a16:rowId xmlns:a16="http://schemas.microsoft.com/office/drawing/2014/main" val="3481541359"/>
                  </a:ext>
                </a:extLst>
              </a:tr>
              <a:tr h="93580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5.1.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Кассу обеспечить источником бесперебойного питания для компьютера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Настроено оборудование и программное обеспечение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Касса обеспечена источником бесперебойного питания для компьютера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Распоряжение руководителя организации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ИПБ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extLst>
                  <a:ext uri="{0D108BD9-81ED-4DB2-BD59-A6C34878D82A}">
                    <a16:rowId xmlns:a16="http://schemas.microsoft.com/office/drawing/2014/main" val="925652257"/>
                  </a:ext>
                </a:extLst>
              </a:tr>
              <a:tr h="93580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5.2.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Кассу обеспечить канцелярскими принадлежностями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Касса обеспечена источником бесперебойного питания для компьютера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Касса обеспечена канцелярскими принадлежностями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Распоряжение руководителя организации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Канцтовары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extLst>
                  <a:ext uri="{0D108BD9-81ED-4DB2-BD59-A6C34878D82A}">
                    <a16:rowId xmlns:a16="http://schemas.microsoft.com/office/drawing/2014/main" val="3999212376"/>
                  </a:ext>
                </a:extLst>
              </a:tr>
              <a:tr h="70185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5.3.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Кассу обеспечить бумагой для печати документов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Касса обеспечена канцелярскими принадлежностями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Касса обеспечена бумагой для печати документов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Распоряжение руководителя организации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>
                          <a:effectLst/>
                        </a:rPr>
                        <a:t>Бумага А4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85" marR="9385" marT="9385" marB="0" anchor="ctr"/>
                </a:tc>
                <a:extLst>
                  <a:ext uri="{0D108BD9-81ED-4DB2-BD59-A6C34878D82A}">
                    <a16:rowId xmlns:a16="http://schemas.microsoft.com/office/drawing/2014/main" val="3736383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714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4540D-07CD-ABAA-6D77-45D6A61B6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CAAD8EA3-2410-12ED-B36C-DAC5D3B9DBFB}"/>
              </a:ext>
            </a:extLst>
          </p:cNvPr>
          <p:cNvSpPr/>
          <p:nvPr/>
        </p:nvSpPr>
        <p:spPr>
          <a:xfrm>
            <a:off x="360000" y="270000"/>
            <a:ext cx="9359280" cy="71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spc="-1" dirty="0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r>
              <a:rPr lang="ru-RU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r>
              <a:rPr lang="ru-RU" sz="1400" spc="-1" dirty="0">
                <a:solidFill>
                  <a:schemeClr val="bg1"/>
                </a:solidFill>
                <a:latin typeface="Arial"/>
                <a:ea typeface="DejaVu Sans"/>
              </a:rPr>
              <a:t>ФУНКЦИИ, ДЕКОМПОЗИЦИЯ ФУНКЦИЙ, ПОТОКИ ДАННЫХ И КОНТРОЛЬНЫЕ СВЯЗИ</a:t>
            </a:r>
            <a:br>
              <a:rPr dirty="0">
                <a:solidFill>
                  <a:schemeClr val="bg1"/>
                </a:solidFill>
              </a:rPr>
            </a:br>
            <a:endParaRPr lang="ru-RU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C412EF32-90AC-167C-320F-6BB03A86BE9A}"/>
              </a:ext>
            </a:extLst>
          </p:cNvPr>
          <p:cNvSpPr/>
          <p:nvPr/>
        </p:nvSpPr>
        <p:spPr>
          <a:xfrm>
            <a:off x="721342" y="1350000"/>
            <a:ext cx="8817937" cy="350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7000"/>
          </a:bodyPr>
          <a:lstStyle/>
          <a:p>
            <a:pPr algn="just">
              <a:lnSpc>
                <a:spcPct val="100000"/>
              </a:lnSpc>
              <a:spcAft>
                <a:spcPts val="853"/>
              </a:spcAft>
            </a:pPr>
            <a:endParaRPr lang="ru-RU" sz="1100" b="0" strike="noStrike" spc="-1" dirty="0">
              <a:latin typeface="Arial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9AE3BF4B-70E2-6EBC-1FA7-75F716259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017168"/>
              </p:ext>
            </p:extLst>
          </p:nvPr>
        </p:nvGraphicFramePr>
        <p:xfrm>
          <a:off x="721342" y="1350000"/>
          <a:ext cx="8997938" cy="3698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2685">
                  <a:extLst>
                    <a:ext uri="{9D8B030D-6E8A-4147-A177-3AD203B41FA5}">
                      <a16:colId xmlns:a16="http://schemas.microsoft.com/office/drawing/2014/main" val="225401938"/>
                    </a:ext>
                  </a:extLst>
                </a:gridCol>
                <a:gridCol w="2767641">
                  <a:extLst>
                    <a:ext uri="{9D8B030D-6E8A-4147-A177-3AD203B41FA5}">
                      <a16:colId xmlns:a16="http://schemas.microsoft.com/office/drawing/2014/main" val="318441362"/>
                    </a:ext>
                  </a:extLst>
                </a:gridCol>
                <a:gridCol w="1476903">
                  <a:extLst>
                    <a:ext uri="{9D8B030D-6E8A-4147-A177-3AD203B41FA5}">
                      <a16:colId xmlns:a16="http://schemas.microsoft.com/office/drawing/2014/main" val="2257600383"/>
                    </a:ext>
                  </a:extLst>
                </a:gridCol>
                <a:gridCol w="1476903">
                  <a:extLst>
                    <a:ext uri="{9D8B030D-6E8A-4147-A177-3AD203B41FA5}">
                      <a16:colId xmlns:a16="http://schemas.microsoft.com/office/drawing/2014/main" val="846236126"/>
                    </a:ext>
                  </a:extLst>
                </a:gridCol>
                <a:gridCol w="1476903">
                  <a:extLst>
                    <a:ext uri="{9D8B030D-6E8A-4147-A177-3AD203B41FA5}">
                      <a16:colId xmlns:a16="http://schemas.microsoft.com/office/drawing/2014/main" val="3197825850"/>
                    </a:ext>
                  </a:extLst>
                </a:gridCol>
                <a:gridCol w="1476903">
                  <a:extLst>
                    <a:ext uri="{9D8B030D-6E8A-4147-A177-3AD203B41FA5}">
                      <a16:colId xmlns:a16="http://schemas.microsoft.com/office/drawing/2014/main" val="3401893389"/>
                    </a:ext>
                  </a:extLst>
                </a:gridCol>
              </a:tblGrid>
              <a:tr h="38991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u="none" strike="noStrike" dirty="0">
                          <a:effectLst/>
                        </a:rPr>
                        <a:t>6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0" marR="7610" marT="76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u="none" strike="noStrike" dirty="0">
                          <a:effectLst/>
                        </a:rPr>
                        <a:t>Кассиру приступить к работе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0" marR="7610" marT="76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u="none" strike="noStrike" dirty="0">
                          <a:effectLst/>
                        </a:rPr>
                        <a:t>Касса готова к работе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0" marR="7610" marT="76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u="none" strike="noStrike" dirty="0">
                          <a:effectLst/>
                        </a:rPr>
                        <a:t>Кассир приступил к работе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0" marR="7610" marT="76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u="none" strike="noStrike" dirty="0">
                          <a:effectLst/>
                        </a:rPr>
                        <a:t>Распоряжение руководителя организации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0" marR="7610" marT="76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u="none" strike="noStrike" dirty="0">
                          <a:effectLst/>
                        </a:rPr>
                        <a:t>Отдел кадров, инженер по ТБ юрист, главный бухгалтер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0" marR="7610" marT="7610" marB="0" anchor="ctr"/>
                </a:tc>
                <a:extLst>
                  <a:ext uri="{0D108BD9-81ED-4DB2-BD59-A6C34878D82A}">
                    <a16:rowId xmlns:a16="http://schemas.microsoft.com/office/drawing/2014/main" val="18239879"/>
                  </a:ext>
                </a:extLst>
              </a:tr>
              <a:tr h="38991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6.1.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0" marR="7610" marT="76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Подписать приказ о приеме на работу кассира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0" marR="7610" marT="76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Касса готова к работе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0" marR="7610" marT="76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Подписан приказ о приеме на работу кассира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0" marR="7610" marT="76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Распоряжение руководителя организации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0" marR="7610" marT="76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>
                          <a:effectLst/>
                        </a:rPr>
                        <a:t>Проект приказа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0" marR="7610" marT="7610" marB="0" anchor="ctr"/>
                </a:tc>
                <a:extLst>
                  <a:ext uri="{0D108BD9-81ED-4DB2-BD59-A6C34878D82A}">
                    <a16:rowId xmlns:a16="http://schemas.microsoft.com/office/drawing/2014/main" val="86996479"/>
                  </a:ext>
                </a:extLst>
              </a:tr>
              <a:tr h="38991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6.2.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0" marR="7610" marT="76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Кассиру выыйти на работу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0" marR="7610" marT="76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Подписан приказ о приеме на работу кассира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0" marR="7610" marT="76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Кассир вышел на работу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0" marR="7610" marT="76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Распоряжение руководителя организации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0" marR="7610" marT="76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График рабочих дней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0" marR="7610" marT="7610" marB="0" anchor="ctr"/>
                </a:tc>
                <a:extLst>
                  <a:ext uri="{0D108BD9-81ED-4DB2-BD59-A6C34878D82A}">
                    <a16:rowId xmlns:a16="http://schemas.microsoft.com/office/drawing/2014/main" val="3016243007"/>
                  </a:ext>
                </a:extLst>
              </a:tr>
              <a:tr h="64986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6.3.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0" marR="7610" marT="76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Кассира ознакомить с правилами внутреннего трудового распорядка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0" marR="7610" marT="76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Кассир ознакомлен с порядком документооборота при осуществлении кассовых операций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0" marR="7610" marT="76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Кассир ознакомлен с правилами внутреннего трудового распорядка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0" marR="7610" marT="76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Законодательство РФ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0" marR="7610" marT="76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ПВТР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0" marR="7610" marT="7610" marB="0" anchor="ctr"/>
                </a:tc>
                <a:extLst>
                  <a:ext uri="{0D108BD9-81ED-4DB2-BD59-A6C34878D82A}">
                    <a16:rowId xmlns:a16="http://schemas.microsoft.com/office/drawing/2014/main" val="3490975604"/>
                  </a:ext>
                </a:extLst>
              </a:tr>
              <a:tr h="51989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6.4.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0" marR="7610" marT="76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С кассиром провести инструктаж по охране труда и технике безопасности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0" marR="7610" marT="76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Кассир вышел на работу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0" marR="7610" marT="76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С кассиром проведен инструктаж по охране труда и технике безопасности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0" marR="7610" marT="76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Законодательство РФ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0" marR="7610" marT="76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Инструкция по ТБ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0" marR="7610" marT="7610" marB="0" anchor="ctr"/>
                </a:tc>
                <a:extLst>
                  <a:ext uri="{0D108BD9-81ED-4DB2-BD59-A6C34878D82A}">
                    <a16:rowId xmlns:a16="http://schemas.microsoft.com/office/drawing/2014/main" val="2527414650"/>
                  </a:ext>
                </a:extLst>
              </a:tr>
              <a:tr h="51989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6.5.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0" marR="7610" marT="76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С кассиром подписать договор о полной материальной ответственности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0" marR="7610" marT="76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С кассиром проведен инструктаж по охране труда и технике безопасности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0" marR="7610" marT="76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С кассиром подписан договор о полной материальной ответственности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0" marR="7610" marT="76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Законодательство РФ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0" marR="7610" marT="76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Договор о МО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0" marR="7610" marT="7610" marB="0" anchor="ctr"/>
                </a:tc>
                <a:extLst>
                  <a:ext uri="{0D108BD9-81ED-4DB2-BD59-A6C34878D82A}">
                    <a16:rowId xmlns:a16="http://schemas.microsoft.com/office/drawing/2014/main" val="966339194"/>
                  </a:ext>
                </a:extLst>
              </a:tr>
              <a:tr h="64986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6.6.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0" marR="7610" marT="76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Кассира ознакомить с порядком документооборота при осуществлении кассовых операций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0" marR="7610" marT="76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С кассиром подписан договор о полной материальной ответственности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0" marR="7610" marT="76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Кассир ознакомлен с порядком документооборота при осуществлении кассовых операций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0" marR="7610" marT="76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Законодательство РФ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0" marR="7610" marT="76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>
                          <a:effectLst/>
                        </a:rPr>
                        <a:t>Порядок документооборота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0" marR="7610" marT="7610" marB="0" anchor="ctr"/>
                </a:tc>
                <a:extLst>
                  <a:ext uri="{0D108BD9-81ED-4DB2-BD59-A6C34878D82A}">
                    <a16:rowId xmlns:a16="http://schemas.microsoft.com/office/drawing/2014/main" val="845937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228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5160</TotalTime>
  <Words>1501</Words>
  <Application>Microsoft Office PowerPoint</Application>
  <PresentationFormat>Произвольный</PresentationFormat>
  <Paragraphs>269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Symbol</vt:lpstr>
      <vt:lpstr>Times New Roman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>Александр</dc:creator>
  <dc:description/>
  <cp:lastModifiedBy>Александр</cp:lastModifiedBy>
  <cp:revision>104</cp:revision>
  <dcterms:created xsi:type="dcterms:W3CDTF">2023-12-17T11:20:12Z</dcterms:created>
  <dcterms:modified xsi:type="dcterms:W3CDTF">2024-07-04T08:28:42Z</dcterms:modified>
  <dc:language>ru-RU</dc:language>
</cp:coreProperties>
</file>