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7.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8.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9.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0.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1.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39"/>
  </p:notesMasterIdLst>
  <p:sldIdLst>
    <p:sldId id="256" r:id="rId2"/>
    <p:sldId id="257" r:id="rId3"/>
    <p:sldId id="258" r:id="rId4"/>
    <p:sldId id="288" r:id="rId5"/>
    <p:sldId id="278" r:id="rId6"/>
    <p:sldId id="263" r:id="rId7"/>
    <p:sldId id="264" r:id="rId8"/>
    <p:sldId id="266" r:id="rId9"/>
    <p:sldId id="267" r:id="rId10"/>
    <p:sldId id="269" r:id="rId11"/>
    <p:sldId id="270" r:id="rId12"/>
    <p:sldId id="272" r:id="rId13"/>
    <p:sldId id="273" r:id="rId14"/>
    <p:sldId id="274" r:id="rId15"/>
    <p:sldId id="279" r:id="rId16"/>
    <p:sldId id="280" r:id="rId17"/>
    <p:sldId id="281" r:id="rId18"/>
    <p:sldId id="282" r:id="rId19"/>
    <p:sldId id="283" r:id="rId20"/>
    <p:sldId id="284"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286" r:id="rId35"/>
    <p:sldId id="287" r:id="rId36"/>
    <p:sldId id="285" r:id="rId37"/>
    <p:sldId id="27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4" pos="551" userDrawn="1">
          <p15:clr>
            <a:srgbClr val="A4A3A4"/>
          </p15:clr>
        </p15:guide>
        <p15:guide id="5" pos="3953" userDrawn="1">
          <p15:clr>
            <a:srgbClr val="A4A3A4"/>
          </p15:clr>
        </p15:guide>
        <p15:guide id="6" pos="4294" userDrawn="1">
          <p15:clr>
            <a:srgbClr val="A4A3A4"/>
          </p15:clr>
        </p15:guide>
        <p15:guide id="7" pos="40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Средний стиль 3 — акцент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p:cViewPr varScale="1">
        <p:scale>
          <a:sx n="106" d="100"/>
          <a:sy n="106" d="100"/>
        </p:scale>
        <p:origin x="840" y="96"/>
      </p:cViewPr>
      <p:guideLst>
        <p:guide orient="horz" pos="2183"/>
        <p:guide pos="3840"/>
        <p:guide pos="551"/>
        <p:guide pos="3953"/>
        <p:guide pos="4294"/>
        <p:guide pos="40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41;&#1080;&#1079;&#1085;&#1077;&#1089;%20&#1040;&#1085;&#1072;&#1083;&#1080;&#1079;\&#1055;&#1077;&#1095;&#1080;%20&#1042;&#1080;&#1075;&#1086;&#1088;-3\2%20&#1055;&#1086;&#1076;&#1075;&#1086;&#1090;&#1086;&#1074;&#1082;&#1072;%20&#1073;&#1083;&#1086;&#1082;&#1086;&#1074;%20&#1073;&#1080;&#1079;&#1085;&#1077;&#1089;%20&#1087;&#1083;&#1072;&#1085;&#1072;\&#1060;&#1048;&#1053;&#1052;&#1054;&#1044;&#1045;&#1051;&#1068;%20(&#1089;&#1086;&#1073;&#1089;&#1090;&#1074;&#1077;&#1085;&#1085;&#1086;&#1077;%20&#1087;&#1088;&#1086;&#1080;&#1079;&#1074;&#1086;&#1076;&#1089;&#1090;&#1074;&#1086;).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41;&#1080;&#1079;&#1085;&#1077;&#1089;%20&#1040;&#1085;&#1072;&#1083;&#1080;&#1079;\&#1055;&#1077;&#1095;&#1080;%20&#1042;&#1080;&#1075;&#1086;&#1088;-3\2%20&#1055;&#1086;&#1076;&#1075;&#1086;&#1090;&#1086;&#1074;&#1082;&#1072;%20&#1073;&#1083;&#1086;&#1082;&#1086;&#1074;%20&#1073;&#1080;&#1079;&#1085;&#1077;&#1089;%20&#1087;&#1083;&#1072;&#1085;&#1072;\&#1060;&#1048;&#1053;&#1052;&#1054;&#1044;&#1045;&#1051;&#1068;%20(&#1089;&#1086;&#1073;&#1089;&#1090;&#1074;&#1077;&#1085;&#1085;&#1086;&#1077;%20&#1087;&#1088;&#1086;&#1080;&#1079;&#1074;&#1086;&#1076;&#1089;&#1090;&#1074;&#1086;).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4.%20&#1055;&#1088;&#1080;&#1083;&#1086;&#1078;&#1077;&#1085;&#1080;&#1103;%20&#1082;%20&#1058;&#1069;&#1054;\&#1055;&#1088;&#1080;&#1083;&#1086;&#1078;&#1077;&#1085;&#1080;&#1077;%202.10%20&#1057;&#1077;&#1073;&#1077;&#1089;&#1090;&#1086;&#1080;&#1084;&#1086;&#1089;&#1090;&#110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1040;&#1083;&#1077;&#1082;&#1089;&#1072;&#1085;&#1076;&#1088;\Documents\&#1057;&#1072;&#1096;&#1072;\&#1054;&#1073;&#1091;&#1095;&#1077;&#1085;&#1080;&#1077;\&#1054;&#1073;&#1091;&#1095;&#1077;&#1085;&#1080;&#1077;%20&#1041;&#1080;&#1079;&#1085;&#1077;&#1089;%20&#1072;&#1085;&#1072;&#1083;&#1080;&#1090;&#1080;&#1082;\5.%20&#1057;&#1090;&#1072;&#1078;&#1080;&#1088;&#1086;&#1074;&#1082;&#1072;\&#1057;&#1090;&#1072;&#1078;&#1080;&#1088;&#1086;&#1074;&#1082;&#1072;%20&#1069;&#1058;&#1040;&#1055;%202\3.%20&#1060;&#1048;&#1053;&#1040;&#1053;&#1057;&#1054;&#1042;&#1040;&#1071;%20&#1052;&#1054;&#1044;&#1045;&#1051;&#106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Структура инвестиционных вложений, %</a:t>
            </a:r>
          </a:p>
        </c:rich>
      </c:tx>
      <c:layout>
        <c:manualLayout>
          <c:xMode val="edge"/>
          <c:yMode val="edge"/>
          <c:x val="4.4080326682071985E-2"/>
          <c:y val="3.1444353735249349E-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doughnutChart>
        <c:varyColors val="1"/>
        <c:ser>
          <c:idx val="0"/>
          <c:order val="0"/>
          <c:dPt>
            <c:idx val="0"/>
            <c:bubble3D val="0"/>
            <c:spPr>
              <a:solidFill>
                <a:schemeClr val="accent6"/>
              </a:solidFill>
              <a:ln>
                <a:noFill/>
              </a:ln>
              <a:effectLst/>
            </c:spPr>
            <c:extLst>
              <c:ext xmlns:c16="http://schemas.microsoft.com/office/drawing/2014/chart" uri="{C3380CC4-5D6E-409C-BE32-E72D297353CC}">
                <c16:uniqueId val="{00000001-C135-493E-AD50-1F5AE6BD35A7}"/>
              </c:ext>
            </c:extLst>
          </c:dPt>
          <c:dPt>
            <c:idx val="1"/>
            <c:bubble3D val="0"/>
            <c:spPr>
              <a:solidFill>
                <a:schemeClr val="accent5"/>
              </a:solidFill>
              <a:ln>
                <a:noFill/>
              </a:ln>
              <a:effectLst/>
            </c:spPr>
            <c:extLst>
              <c:ext xmlns:c16="http://schemas.microsoft.com/office/drawing/2014/chart" uri="{C3380CC4-5D6E-409C-BE32-E72D297353CC}">
                <c16:uniqueId val="{00000002-C28D-41FA-98FD-8BFD620EE5F7}"/>
              </c:ext>
            </c:extLst>
          </c:dPt>
          <c:dPt>
            <c:idx val="2"/>
            <c:bubble3D val="0"/>
            <c:spPr>
              <a:solidFill>
                <a:schemeClr val="accent4"/>
              </a:solidFill>
              <a:ln>
                <a:noFill/>
              </a:ln>
              <a:effectLst/>
            </c:spPr>
            <c:extLst>
              <c:ext xmlns:c16="http://schemas.microsoft.com/office/drawing/2014/chart" uri="{C3380CC4-5D6E-409C-BE32-E72D297353CC}">
                <c16:uniqueId val="{00000005-C135-493E-AD50-1F5AE6BD35A7}"/>
              </c:ext>
            </c:extLst>
          </c:dPt>
          <c:dPt>
            <c:idx val="3"/>
            <c:bubble3D val="0"/>
            <c:spPr>
              <a:solidFill>
                <a:schemeClr val="accent6">
                  <a:lumMod val="60000"/>
                </a:schemeClr>
              </a:solidFill>
              <a:ln>
                <a:noFill/>
              </a:ln>
              <a:effectLst/>
            </c:spPr>
            <c:extLst>
              <c:ext xmlns:c16="http://schemas.microsoft.com/office/drawing/2014/chart" uri="{C3380CC4-5D6E-409C-BE32-E72D297353CC}">
                <c16:uniqueId val="{00000007-C135-493E-AD50-1F5AE6BD35A7}"/>
              </c:ext>
            </c:extLst>
          </c:dPt>
          <c:dPt>
            <c:idx val="4"/>
            <c:bubble3D val="0"/>
            <c:spPr>
              <a:solidFill>
                <a:schemeClr val="accent5">
                  <a:lumMod val="60000"/>
                </a:schemeClr>
              </a:solidFill>
              <a:ln>
                <a:noFill/>
              </a:ln>
              <a:effectLst/>
            </c:spPr>
            <c:extLst>
              <c:ext xmlns:c16="http://schemas.microsoft.com/office/drawing/2014/chart" uri="{C3380CC4-5D6E-409C-BE32-E72D297353CC}">
                <c16:uniqueId val="{00000009-C135-493E-AD50-1F5AE6BD35A7}"/>
              </c:ext>
            </c:extLst>
          </c:dPt>
          <c:dPt>
            <c:idx val="5"/>
            <c:bubble3D val="0"/>
            <c:spPr>
              <a:solidFill>
                <a:schemeClr val="accent4">
                  <a:lumMod val="60000"/>
                </a:schemeClr>
              </a:solidFill>
              <a:ln>
                <a:noFill/>
              </a:ln>
              <a:effectLst/>
            </c:spPr>
            <c:extLst>
              <c:ext xmlns:c16="http://schemas.microsoft.com/office/drawing/2014/chart" uri="{C3380CC4-5D6E-409C-BE32-E72D297353CC}">
                <c16:uniqueId val="{0000000B-C135-493E-AD50-1F5AE6BD35A7}"/>
              </c:ext>
            </c:extLst>
          </c:dPt>
          <c:dPt>
            <c:idx val="6"/>
            <c:bubble3D val="0"/>
            <c:spPr>
              <a:solidFill>
                <a:schemeClr val="accent6">
                  <a:lumMod val="80000"/>
                  <a:lumOff val="20000"/>
                </a:schemeClr>
              </a:solidFill>
              <a:ln>
                <a:noFill/>
              </a:ln>
              <a:effectLst/>
            </c:spPr>
            <c:extLst>
              <c:ext xmlns:c16="http://schemas.microsoft.com/office/drawing/2014/chart" uri="{C3380CC4-5D6E-409C-BE32-E72D297353CC}">
                <c16:uniqueId val="{00000004-C28D-41FA-98FD-8BFD620EE5F7}"/>
              </c:ext>
            </c:extLst>
          </c:dPt>
          <c:dPt>
            <c:idx val="7"/>
            <c:bubble3D val="0"/>
            <c:spPr>
              <a:solidFill>
                <a:schemeClr val="accent5">
                  <a:lumMod val="80000"/>
                  <a:lumOff val="20000"/>
                </a:schemeClr>
              </a:solidFill>
              <a:ln>
                <a:noFill/>
              </a:ln>
              <a:effectLst/>
            </c:spPr>
            <c:extLst>
              <c:ext xmlns:c16="http://schemas.microsoft.com/office/drawing/2014/chart" uri="{C3380CC4-5D6E-409C-BE32-E72D297353CC}">
                <c16:uniqueId val="{00000003-C28D-41FA-98FD-8BFD620EE5F7}"/>
              </c:ext>
            </c:extLst>
          </c:dPt>
          <c:dPt>
            <c:idx val="8"/>
            <c:bubble3D val="0"/>
            <c:spPr>
              <a:solidFill>
                <a:schemeClr val="accent4">
                  <a:lumMod val="80000"/>
                  <a:lumOff val="20000"/>
                </a:schemeClr>
              </a:solidFill>
              <a:ln>
                <a:noFill/>
              </a:ln>
              <a:effectLst/>
            </c:spPr>
            <c:extLst>
              <c:ext xmlns:c16="http://schemas.microsoft.com/office/drawing/2014/chart" uri="{C3380CC4-5D6E-409C-BE32-E72D297353CC}">
                <c16:uniqueId val="{00000001-C28D-41FA-98FD-8BFD620EE5F7}"/>
              </c:ext>
            </c:extLst>
          </c:dPt>
          <c:dPt>
            <c:idx val="9"/>
            <c:bubble3D val="0"/>
            <c:spPr>
              <a:solidFill>
                <a:schemeClr val="accent6">
                  <a:lumMod val="80000"/>
                </a:schemeClr>
              </a:solidFill>
              <a:ln>
                <a:noFill/>
              </a:ln>
              <a:effectLst/>
            </c:spPr>
            <c:extLst>
              <c:ext xmlns:c16="http://schemas.microsoft.com/office/drawing/2014/chart" uri="{C3380CC4-5D6E-409C-BE32-E72D297353CC}">
                <c16:uniqueId val="{00000013-C135-493E-AD50-1F5AE6BD35A7}"/>
              </c:ext>
            </c:extLst>
          </c:dPt>
          <c:dLbls>
            <c:dLbl>
              <c:idx val="1"/>
              <c:layout>
                <c:manualLayout>
                  <c:x val="2.0889493551088486E-2"/>
                  <c:y val="-4.938281205951604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C28D-41FA-98FD-8BFD620EE5F7}"/>
                </c:ext>
              </c:extLst>
            </c:dLbl>
            <c:dLbl>
              <c:idx val="7"/>
              <c:layout>
                <c:manualLayout>
                  <c:x val="1.8278306857202328E-2"/>
                  <c:y val="2.821874974829486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28D-41FA-98FD-8BFD620EE5F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ru-RU"/>
              </a:p>
            </c:txPr>
            <c:showLegendKey val="0"/>
            <c:showVal val="0"/>
            <c:showCatName val="0"/>
            <c:showSerName val="0"/>
            <c:showPercent val="1"/>
            <c:showBubbleSize val="0"/>
            <c:showLeaderLines val="1"/>
            <c:leaderLines>
              <c:spPr>
                <a:ln w="9525" cap="flat" cmpd="sng" algn="ctr">
                  <a:solidFill>
                    <a:schemeClr val="tx1"/>
                  </a:solidFill>
                  <a:prstDash val="solid"/>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Инвестиции!$B$21:$B$30</c:f>
              <c:strCache>
                <c:ptCount val="10"/>
                <c:pt idx="0">
                  <c:v>Депозит по аренде цеха на 6 месяцев</c:v>
                </c:pt>
                <c:pt idx="1">
                  <c:v>Депозит по аренде офиса на 3 месяца</c:v>
                </c:pt>
                <c:pt idx="2">
                  <c:v>Расчет инвестиций в цех (оборудование, инструмент, мебель)</c:v>
                </c:pt>
                <c:pt idx="3">
                  <c:v>Покупка автотранспортных средств</c:v>
                </c:pt>
                <c:pt idx="4">
                  <c:v>Расчет инвестиций в офис (мебель и оргтехника)</c:v>
                </c:pt>
                <c:pt idx="5">
                  <c:v>Подготовительные работы</c:v>
                </c:pt>
                <c:pt idx="6">
                  <c:v>Маркетинг и реклама</c:v>
                </c:pt>
                <c:pt idx="7">
                  <c:v>Прочие, 10% от инвестиций выше</c:v>
                </c:pt>
                <c:pt idx="8">
                  <c:v>Оборотный капитал</c:v>
                </c:pt>
                <c:pt idx="9">
                  <c:v>Запас денег на покрытие кассовых разрывов</c:v>
                </c:pt>
              </c:strCache>
            </c:strRef>
          </c:cat>
          <c:val>
            <c:numRef>
              <c:f>Инвестиции!$C$21:$C$30</c:f>
              <c:numCache>
                <c:formatCode>#,##0</c:formatCode>
                <c:ptCount val="10"/>
                <c:pt idx="0">
                  <c:v>3156600</c:v>
                </c:pt>
                <c:pt idx="1">
                  <c:v>241857</c:v>
                </c:pt>
                <c:pt idx="2">
                  <c:v>14954525</c:v>
                </c:pt>
                <c:pt idx="3">
                  <c:v>13500000</c:v>
                </c:pt>
                <c:pt idx="4">
                  <c:v>447266</c:v>
                </c:pt>
                <c:pt idx="5">
                  <c:v>300000</c:v>
                </c:pt>
                <c:pt idx="6">
                  <c:v>300000</c:v>
                </c:pt>
                <c:pt idx="7">
                  <c:v>3290024.8000000003</c:v>
                </c:pt>
                <c:pt idx="8">
                  <c:v>41683189.558424994</c:v>
                </c:pt>
                <c:pt idx="9">
                  <c:v>5143647.2782630194</c:v>
                </c:pt>
              </c:numCache>
            </c:numRef>
          </c:val>
          <c:extLst>
            <c:ext xmlns:c16="http://schemas.microsoft.com/office/drawing/2014/chart" uri="{C3380CC4-5D6E-409C-BE32-E72D297353CC}">
              <c16:uniqueId val="{00000000-C28D-41FA-98FD-8BFD620EE5F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64316612349185975"/>
          <c:y val="3.0463659037865798E-2"/>
          <c:w val="0.34116675634482385"/>
          <c:h val="0.9687303121094076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legend>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Денежные средства на счету компании</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val>
            <c:numRef>
              <c:f>ОДДС!$F$52:$Y$52</c:f>
              <c:numCache>
                <c:formatCode>#,##0</c:formatCode>
                <c:ptCount val="20"/>
                <c:pt idx="0">
                  <c:v>38162392.168818742</c:v>
                </c:pt>
                <c:pt idx="1">
                  <c:v>690807.6114385426</c:v>
                </c:pt>
                <c:pt idx="2">
                  <c:v>2793268.970013544</c:v>
                </c:pt>
                <c:pt idx="3">
                  <c:v>7221475.6954535469</c:v>
                </c:pt>
                <c:pt idx="4">
                  <c:v>13918899.669473551</c:v>
                </c:pt>
                <c:pt idx="5">
                  <c:v>22885540.892073557</c:v>
                </c:pt>
                <c:pt idx="6">
                  <c:v>31862676.563253559</c:v>
                </c:pt>
                <c:pt idx="7">
                  <c:v>40850306.683013566</c:v>
                </c:pt>
                <c:pt idx="8">
                  <c:v>49848431.251353569</c:v>
                </c:pt>
                <c:pt idx="9">
                  <c:v>58857050.26827357</c:v>
                </c:pt>
                <c:pt idx="10">
                  <c:v>67577073.233773574</c:v>
                </c:pt>
                <c:pt idx="11">
                  <c:v>76292065.336853579</c:v>
                </c:pt>
                <c:pt idx="12">
                  <c:v>85010775.100473583</c:v>
                </c:pt>
                <c:pt idx="13">
                  <c:v>93733202.524633586</c:v>
                </c:pt>
                <c:pt idx="14">
                  <c:v>102459347.60933359</c:v>
                </c:pt>
                <c:pt idx="15">
                  <c:v>111189210.35457359</c:v>
                </c:pt>
                <c:pt idx="16">
                  <c:v>119922790.7603536</c:v>
                </c:pt>
                <c:pt idx="17">
                  <c:v>128660088.8266736</c:v>
                </c:pt>
                <c:pt idx="18">
                  <c:v>137401104.55353361</c:v>
                </c:pt>
                <c:pt idx="19">
                  <c:v>146145837.94093361</c:v>
                </c:pt>
              </c:numCache>
            </c:numRef>
          </c:val>
          <c:extLst>
            <c:ext xmlns:c16="http://schemas.microsoft.com/office/drawing/2014/chart" uri="{C3380CC4-5D6E-409C-BE32-E72D297353CC}">
              <c16:uniqueId val="{00000000-885B-4D23-835F-31CE494FEB3F}"/>
            </c:ext>
          </c:extLst>
        </c:ser>
        <c:dLbls>
          <c:showLegendKey val="0"/>
          <c:showVal val="0"/>
          <c:showCatName val="0"/>
          <c:showSerName val="0"/>
          <c:showPercent val="0"/>
          <c:showBubbleSize val="0"/>
        </c:dLbls>
        <c:gapWidth val="150"/>
        <c:axId val="162402688"/>
        <c:axId val="162404224"/>
      </c:barChart>
      <c:catAx>
        <c:axId val="162402688"/>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404224"/>
        <c:crosses val="autoZero"/>
        <c:auto val="1"/>
        <c:lblAlgn val="ctr"/>
        <c:lblOffset val="100"/>
        <c:noMultiLvlLbl val="0"/>
      </c:catAx>
      <c:valAx>
        <c:axId val="162404224"/>
        <c:scaling>
          <c:orientation val="minMax"/>
        </c:scaling>
        <c:delete val="0"/>
        <c:axPos val="l"/>
        <c:majorGridlines>
          <c:spPr>
            <a:ln w="9525" cap="flat" cmpd="sng" algn="ctr">
              <a:solidFill>
                <a:schemeClr val="tx1">
                  <a:tint val="75000"/>
                </a:schemeClr>
              </a:solidFill>
              <a:prstDash val="solid"/>
              <a:round/>
            </a:ln>
            <a:effectLst/>
          </c:spPr>
        </c:majorGridlines>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40268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Денежный</a:t>
            </a:r>
            <a:r>
              <a:rPr lang="ru-RU" sz="1100" baseline="0"/>
              <a:t> поток по операционной деятельности</a:t>
            </a:r>
            <a:endParaRPr lang="ru-RU"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lineChart>
        <c:grouping val="standard"/>
        <c:varyColors val="0"/>
        <c:ser>
          <c:idx val="0"/>
          <c:order val="0"/>
          <c:spPr>
            <a:ln w="28575" cap="rnd" cmpd="sng" algn="ctr">
              <a:solidFill>
                <a:schemeClr val="accent6"/>
              </a:solidFill>
              <a:prstDash val="solid"/>
              <a:round/>
            </a:ln>
            <a:effectLst/>
          </c:spPr>
          <c:marker>
            <c:symbol val="circle"/>
            <c:size val="12"/>
            <c:spPr>
              <a:solidFill>
                <a:schemeClr val="accent6"/>
              </a:solidFill>
              <a:ln w="9525" cap="flat" cmpd="sng" algn="ctr">
                <a:solidFill>
                  <a:schemeClr val="accent6"/>
                </a:solidFill>
                <a:prstDash val="solid"/>
                <a:round/>
              </a:ln>
              <a:effectLst/>
            </c:spPr>
          </c:marker>
          <c:val>
            <c:numRef>
              <c:f>ОДДС!$F$29:$Y$29</c:f>
              <c:numCache>
                <c:formatCode>#,##0</c:formatCode>
                <c:ptCount val="20"/>
                <c:pt idx="0">
                  <c:v>-5143647.2782630194</c:v>
                </c:pt>
                <c:pt idx="1">
                  <c:v>690807.6114385426</c:v>
                </c:pt>
                <c:pt idx="2">
                  <c:v>2102461.3585750014</c:v>
                </c:pt>
                <c:pt idx="3">
                  <c:v>4428206.725440003</c:v>
                </c:pt>
                <c:pt idx="4">
                  <c:v>6697423.9740200043</c:v>
                </c:pt>
                <c:pt idx="5">
                  <c:v>8966641.2226000056</c:v>
                </c:pt>
                <c:pt idx="6">
                  <c:v>8977135.6711800024</c:v>
                </c:pt>
                <c:pt idx="7">
                  <c:v>8987630.1197600067</c:v>
                </c:pt>
                <c:pt idx="8">
                  <c:v>8998124.5683400035</c:v>
                </c:pt>
                <c:pt idx="9">
                  <c:v>9008619.0169200003</c:v>
                </c:pt>
                <c:pt idx="10">
                  <c:v>8720022.9655000046</c:v>
                </c:pt>
                <c:pt idx="11">
                  <c:v>8714992.1030800045</c:v>
                </c:pt>
                <c:pt idx="12">
                  <c:v>8718709.7636200041</c:v>
                </c:pt>
                <c:pt idx="13">
                  <c:v>8722427.4241600037</c:v>
                </c:pt>
                <c:pt idx="14">
                  <c:v>8726145.0847000033</c:v>
                </c:pt>
                <c:pt idx="15">
                  <c:v>8729862.7452400029</c:v>
                </c:pt>
                <c:pt idx="16">
                  <c:v>8733580.4057800025</c:v>
                </c:pt>
                <c:pt idx="17">
                  <c:v>8737298.0663200021</c:v>
                </c:pt>
                <c:pt idx="18">
                  <c:v>8741015.7268600017</c:v>
                </c:pt>
                <c:pt idx="19">
                  <c:v>8744733.3874000013</c:v>
                </c:pt>
              </c:numCache>
            </c:numRef>
          </c:val>
          <c:smooth val="0"/>
          <c:extLst>
            <c:ext xmlns:c16="http://schemas.microsoft.com/office/drawing/2014/chart" uri="{C3380CC4-5D6E-409C-BE32-E72D297353CC}">
              <c16:uniqueId val="{00000000-9E83-4520-AACB-CA774CBDB86F}"/>
            </c:ext>
          </c:extLst>
        </c:ser>
        <c:dLbls>
          <c:showLegendKey val="0"/>
          <c:showVal val="0"/>
          <c:showCatName val="0"/>
          <c:showSerName val="0"/>
          <c:showPercent val="0"/>
          <c:showBubbleSize val="0"/>
        </c:dLbls>
        <c:marker val="1"/>
        <c:smooth val="0"/>
        <c:axId val="163357824"/>
        <c:axId val="163359744"/>
      </c:lineChart>
      <c:catAx>
        <c:axId val="163357824"/>
        <c:scaling>
          <c:orientation val="minMax"/>
        </c:scaling>
        <c:delete val="0"/>
        <c:axPos val="b"/>
        <c:majorTickMark val="out"/>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359744"/>
        <c:crosses val="autoZero"/>
        <c:auto val="1"/>
        <c:lblAlgn val="ctr"/>
        <c:lblOffset val="100"/>
        <c:noMultiLvlLbl val="0"/>
      </c:catAx>
      <c:valAx>
        <c:axId val="163359744"/>
        <c:scaling>
          <c:orientation val="minMax"/>
        </c:scaling>
        <c:delete val="0"/>
        <c:axPos val="l"/>
        <c:majorGridlines>
          <c:spPr>
            <a:ln w="9525" cap="rnd" cmpd="sng" algn="ctr">
              <a:solidFill>
                <a:schemeClr val="tx1">
                  <a:tint val="75000"/>
                </a:schemeClr>
              </a:solidFill>
              <a:prstDash val="solid"/>
              <a:round/>
            </a:ln>
            <a:effectLst/>
          </c:spPr>
        </c:majorGridlines>
        <c:numFmt formatCode="#,##0" sourceLinked="1"/>
        <c:majorTickMark val="out"/>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357824"/>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Отчет</a:t>
            </a:r>
            <a:r>
              <a:rPr lang="ru-RU" sz="1100" baseline="0"/>
              <a:t> о прибылях и убытках за год</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bar"/>
        <c:grouping val="clustered"/>
        <c:varyColors val="0"/>
        <c:ser>
          <c:idx val="0"/>
          <c:order val="0"/>
          <c:spPr>
            <a:solidFill>
              <a:schemeClr val="accent6"/>
            </a:solidFill>
            <a:ln>
              <a:noFill/>
            </a:ln>
            <a:effectLst/>
          </c:spPr>
          <c:invertIfNegative val="0"/>
          <c:cat>
            <c:strRef>
              <c:f>Прибыль!$A$5:$A$18</c:f>
              <c:strCache>
                <c:ptCount val="14"/>
                <c:pt idx="0">
                  <c:v>Выручка</c:v>
                </c:pt>
                <c:pt idx="1">
                  <c:v>Переменные расходы</c:v>
                </c:pt>
                <c:pt idx="2">
                  <c:v>Маржинальная прибыль</c:v>
                </c:pt>
                <c:pt idx="3">
                  <c:v>Постоянные расходы</c:v>
                </c:pt>
                <c:pt idx="4">
                  <c:v>EBITDA</c:v>
                </c:pt>
                <c:pt idx="5">
                  <c:v>Проценты по кредиту</c:v>
                </c:pt>
                <c:pt idx="6">
                  <c:v>Налоги</c:v>
                </c:pt>
                <c:pt idx="7">
                  <c:v>НДС</c:v>
                </c:pt>
                <c:pt idx="8">
                  <c:v>Налог на имущество</c:v>
                </c:pt>
                <c:pt idx="9">
                  <c:v>Налог на землю</c:v>
                </c:pt>
                <c:pt idx="10">
                  <c:v>Амортизация</c:v>
                </c:pt>
                <c:pt idx="11">
                  <c:v>Прибыль</c:v>
                </c:pt>
                <c:pt idx="12">
                  <c:v>Налог на прибыль</c:v>
                </c:pt>
                <c:pt idx="13">
                  <c:v>Чистая прибыль</c:v>
                </c:pt>
              </c:strCache>
            </c:strRef>
          </c:cat>
          <c:val>
            <c:numRef>
              <c:f>Прибыль!$AB$5:$AB$18</c:f>
              <c:numCache>
                <c:formatCode>#,##0</c:formatCode>
                <c:ptCount val="14"/>
                <c:pt idx="0">
                  <c:v>265680000</c:v>
                </c:pt>
                <c:pt idx="1">
                  <c:v>130156632</c:v>
                </c:pt>
                <c:pt idx="2">
                  <c:v>135523368</c:v>
                </c:pt>
                <c:pt idx="3">
                  <c:v>84012109.914599985</c:v>
                </c:pt>
                <c:pt idx="4">
                  <c:v>51511258.085400015</c:v>
                </c:pt>
                <c:pt idx="5">
                  <c:v>0</c:v>
                </c:pt>
                <c:pt idx="6">
                  <c:v>8660396.4524500016</c:v>
                </c:pt>
                <c:pt idx="7">
                  <c:v>8585209.6809</c:v>
                </c:pt>
                <c:pt idx="8">
                  <c:v>75186.771550000005</c:v>
                </c:pt>
                <c:pt idx="9">
                  <c:v>0</c:v>
                </c:pt>
                <c:pt idx="10">
                  <c:v>3379691.4</c:v>
                </c:pt>
                <c:pt idx="11">
                  <c:v>39471170.232950017</c:v>
                </c:pt>
                <c:pt idx="12">
                  <c:v>7894234.0465900041</c:v>
                </c:pt>
                <c:pt idx="13">
                  <c:v>31576936.186360013</c:v>
                </c:pt>
              </c:numCache>
            </c:numRef>
          </c:val>
          <c:extLst>
            <c:ext xmlns:c16="http://schemas.microsoft.com/office/drawing/2014/chart" uri="{C3380CC4-5D6E-409C-BE32-E72D297353CC}">
              <c16:uniqueId val="{00000000-A09C-4BEE-933B-632885461346}"/>
            </c:ext>
          </c:extLst>
        </c:ser>
        <c:dLbls>
          <c:showLegendKey val="0"/>
          <c:showVal val="0"/>
          <c:showCatName val="0"/>
          <c:showSerName val="0"/>
          <c:showPercent val="0"/>
          <c:showBubbleSize val="0"/>
        </c:dLbls>
        <c:gapWidth val="150"/>
        <c:axId val="161175424"/>
        <c:axId val="161176960"/>
      </c:barChart>
      <c:catAx>
        <c:axId val="161175424"/>
        <c:scaling>
          <c:orientation val="maxMin"/>
        </c:scaling>
        <c:delete val="0"/>
        <c:axPos val="l"/>
        <c:numFmt formatCode="General" sourceLinked="0"/>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176960"/>
        <c:crosses val="autoZero"/>
        <c:auto val="1"/>
        <c:lblAlgn val="ctr"/>
        <c:lblOffset val="100"/>
        <c:noMultiLvlLbl val="0"/>
      </c:catAx>
      <c:valAx>
        <c:axId val="161176960"/>
        <c:scaling>
          <c:orientation val="minMax"/>
        </c:scaling>
        <c:delete val="0"/>
        <c:axPos val="t"/>
        <c:minorGridlines>
          <c:spPr>
            <a:ln w="9525" cap="flat" cmpd="sng" algn="ctr">
              <a:solidFill>
                <a:schemeClr val="tx1">
                  <a:tint val="50000"/>
                </a:schemeClr>
              </a:solidFill>
              <a:prstDash val="solid"/>
              <a:round/>
            </a:ln>
            <a:effectLst/>
          </c:spPr>
        </c:minorGridlines>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175424"/>
        <c:crosses val="autoZero"/>
        <c:crossBetween val="between"/>
        <c:dispUnits>
          <c:builtInUnit val="millions"/>
          <c:dispUnits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ru-RU"/>
              </a:p>
            </c:txPr>
          </c:dispUnitsLbl>
        </c:dispUnits>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en-US" sz="1100"/>
              <a:t>EBITDA</a:t>
            </a:r>
            <a:r>
              <a:rPr lang="ru-RU" sz="1100"/>
              <a:t> и</a:t>
            </a:r>
            <a:r>
              <a:rPr lang="en-US" sz="1100"/>
              <a:t> </a:t>
            </a:r>
            <a:r>
              <a:rPr lang="ru-RU" sz="1100"/>
              <a:t>Чистая прибыль, руб. в кв.</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1"/>
          <c:order val="0"/>
          <c:tx>
            <c:strRef>
              <c:f>Прибыль!$A$9</c:f>
              <c:strCache>
                <c:ptCount val="1"/>
                <c:pt idx="0">
                  <c:v>EBITDA</c:v>
                </c:pt>
              </c:strCache>
            </c:strRef>
          </c:tx>
          <c:spPr>
            <a:solidFill>
              <a:schemeClr val="accent5"/>
            </a:solidFill>
            <a:ln>
              <a:noFill/>
            </a:ln>
            <a:effectLst/>
          </c:spPr>
          <c:invertIfNegative val="0"/>
          <c:val>
            <c:numRef>
              <c:f>Прибыль!$F$9:$Y$9</c:f>
              <c:numCache>
                <c:formatCode>#,##0</c:formatCode>
                <c:ptCount val="20"/>
                <c:pt idx="0">
                  <c:v>-5980028.6571156234</c:v>
                </c:pt>
                <c:pt idx="1">
                  <c:v>921972.21565624699</c:v>
                </c:pt>
                <c:pt idx="2">
                  <c:v>2713561.9213500023</c:v>
                </c:pt>
                <c:pt idx="3">
                  <c:v>6101646.1213500053</c:v>
                </c:pt>
                <c:pt idx="4">
                  <c:v>9489730.3213500045</c:v>
                </c:pt>
                <c:pt idx="5">
                  <c:v>12877814.521350004</c:v>
                </c:pt>
                <c:pt idx="6">
                  <c:v>12877814.521350004</c:v>
                </c:pt>
                <c:pt idx="7">
                  <c:v>12877814.521350004</c:v>
                </c:pt>
                <c:pt idx="8">
                  <c:v>12877814.521350004</c:v>
                </c:pt>
                <c:pt idx="9">
                  <c:v>12877814.521350004</c:v>
                </c:pt>
                <c:pt idx="10">
                  <c:v>12877814.521350004</c:v>
                </c:pt>
                <c:pt idx="11">
                  <c:v>12877814.521350004</c:v>
                </c:pt>
                <c:pt idx="12">
                  <c:v>12877814.521350004</c:v>
                </c:pt>
                <c:pt idx="13">
                  <c:v>12877814.521350004</c:v>
                </c:pt>
                <c:pt idx="14">
                  <c:v>12877814.521350004</c:v>
                </c:pt>
                <c:pt idx="15">
                  <c:v>12877814.521350004</c:v>
                </c:pt>
                <c:pt idx="16">
                  <c:v>12877814.521350004</c:v>
                </c:pt>
                <c:pt idx="17">
                  <c:v>12877814.521350004</c:v>
                </c:pt>
                <c:pt idx="18">
                  <c:v>12877814.521350004</c:v>
                </c:pt>
                <c:pt idx="19">
                  <c:v>12877814.521350004</c:v>
                </c:pt>
              </c:numCache>
            </c:numRef>
          </c:val>
          <c:extLst>
            <c:ext xmlns:c16="http://schemas.microsoft.com/office/drawing/2014/chart" uri="{C3380CC4-5D6E-409C-BE32-E72D297353CC}">
              <c16:uniqueId val="{00000000-9BD6-423D-AE5E-9FA733AD46AA}"/>
            </c:ext>
          </c:extLst>
        </c:ser>
        <c:dLbls>
          <c:showLegendKey val="0"/>
          <c:showVal val="0"/>
          <c:showCatName val="0"/>
          <c:showSerName val="0"/>
          <c:showPercent val="0"/>
          <c:showBubbleSize val="0"/>
        </c:dLbls>
        <c:gapWidth val="150"/>
        <c:axId val="161061120"/>
        <c:axId val="161067008"/>
      </c:barChart>
      <c:lineChart>
        <c:grouping val="standard"/>
        <c:varyColors val="0"/>
        <c:ser>
          <c:idx val="2"/>
          <c:order val="1"/>
          <c:tx>
            <c:strRef>
              <c:f>Прибыль!$A$18</c:f>
              <c:strCache>
                <c:ptCount val="1"/>
                <c:pt idx="0">
                  <c:v>Чистая прибыль</c:v>
                </c:pt>
              </c:strCache>
            </c:strRef>
          </c:tx>
          <c:spPr>
            <a:ln w="28575" cap="rnd" cmpd="sng" algn="ctr">
              <a:solidFill>
                <a:schemeClr val="accent4"/>
              </a:solidFill>
              <a:prstDash val="solid"/>
              <a:round/>
            </a:ln>
            <a:effectLst/>
          </c:spPr>
          <c:marker>
            <c:spPr>
              <a:solidFill>
                <a:schemeClr val="accent4"/>
              </a:solidFill>
              <a:ln w="9525" cap="flat" cmpd="sng" algn="ctr">
                <a:solidFill>
                  <a:schemeClr val="accent4"/>
                </a:solidFill>
                <a:prstDash val="solid"/>
                <a:round/>
              </a:ln>
              <a:effectLst/>
            </c:spPr>
          </c:marker>
          <c:val>
            <c:numRef>
              <c:f>Прибыль!$F$18:$Y$18</c:f>
              <c:numCache>
                <c:formatCode>#,##0</c:formatCode>
                <c:ptCount val="20"/>
                <c:pt idx="0">
                  <c:v>-7370919.2282630196</c:v>
                </c:pt>
                <c:pt idx="1">
                  <c:v>-861464.33856146038</c:v>
                </c:pt>
                <c:pt idx="2">
                  <c:v>-282640.59142499743</c:v>
                </c:pt>
                <c:pt idx="3">
                  <c:v>2043104.7754400037</c:v>
                </c:pt>
                <c:pt idx="4">
                  <c:v>4312322.0240200032</c:v>
                </c:pt>
                <c:pt idx="5">
                  <c:v>6581539.2726000035</c:v>
                </c:pt>
                <c:pt idx="6">
                  <c:v>6592033.7211800031</c:v>
                </c:pt>
                <c:pt idx="7">
                  <c:v>6602528.1697600028</c:v>
                </c:pt>
                <c:pt idx="8">
                  <c:v>6613022.6183400024</c:v>
                </c:pt>
                <c:pt idx="9">
                  <c:v>6623517.0669200029</c:v>
                </c:pt>
                <c:pt idx="10">
                  <c:v>7830373.5155000035</c:v>
                </c:pt>
                <c:pt idx="11">
                  <c:v>7870069.253080003</c:v>
                </c:pt>
                <c:pt idx="12">
                  <c:v>7873786.9136200026</c:v>
                </c:pt>
                <c:pt idx="13">
                  <c:v>7877504.574160004</c:v>
                </c:pt>
                <c:pt idx="14">
                  <c:v>7881222.2347000036</c:v>
                </c:pt>
                <c:pt idx="15">
                  <c:v>7884939.8952400032</c:v>
                </c:pt>
                <c:pt idx="16">
                  <c:v>7888657.5557800038</c:v>
                </c:pt>
                <c:pt idx="17">
                  <c:v>7892375.2163200034</c:v>
                </c:pt>
                <c:pt idx="18">
                  <c:v>7896092.876860003</c:v>
                </c:pt>
                <c:pt idx="19">
                  <c:v>7899810.5374000026</c:v>
                </c:pt>
              </c:numCache>
            </c:numRef>
          </c:val>
          <c:smooth val="0"/>
          <c:extLst>
            <c:ext xmlns:c16="http://schemas.microsoft.com/office/drawing/2014/chart" uri="{C3380CC4-5D6E-409C-BE32-E72D297353CC}">
              <c16:uniqueId val="{00000001-9BD6-423D-AE5E-9FA733AD46AA}"/>
            </c:ext>
          </c:extLst>
        </c:ser>
        <c:dLbls>
          <c:showLegendKey val="0"/>
          <c:showVal val="0"/>
          <c:showCatName val="0"/>
          <c:showSerName val="0"/>
          <c:showPercent val="0"/>
          <c:showBubbleSize val="0"/>
        </c:dLbls>
        <c:marker val="1"/>
        <c:smooth val="0"/>
        <c:axId val="161061120"/>
        <c:axId val="161067008"/>
      </c:lineChart>
      <c:catAx>
        <c:axId val="161061120"/>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067008"/>
        <c:crosses val="autoZero"/>
        <c:auto val="1"/>
        <c:lblAlgn val="ctr"/>
        <c:lblOffset val="100"/>
        <c:noMultiLvlLbl val="0"/>
      </c:catAx>
      <c:valAx>
        <c:axId val="161067008"/>
        <c:scaling>
          <c:orientation val="minMax"/>
        </c:scaling>
        <c:delete val="0"/>
        <c:axPos val="l"/>
        <c:majorGridlines>
          <c:spPr>
            <a:ln w="9525" cap="flat" cmpd="sng" algn="ctr">
              <a:solidFill>
                <a:schemeClr val="tx1">
                  <a:tint val="75000"/>
                </a:schemeClr>
              </a:solidFill>
              <a:prstDash val="solid"/>
              <a:round/>
            </a:ln>
            <a:effectLst/>
          </c:spPr>
        </c:majorGridlines>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061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legend>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Денежные потоки</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tx>
            <c:v>Денежный поток компании</c:v>
          </c:tx>
          <c:spPr>
            <a:solidFill>
              <a:schemeClr val="accent6"/>
            </a:solidFill>
            <a:ln>
              <a:noFill/>
            </a:ln>
            <a:effectLst/>
          </c:spPr>
          <c:invertIfNegative val="0"/>
          <c:val>
            <c:numRef>
              <c:f>'Возврат инвестиций'!$F$16:$Y$16</c:f>
              <c:numCache>
                <c:formatCode>#,##0</c:formatCode>
                <c:ptCount val="20"/>
                <c:pt idx="0">
                  <c:v>-5143647.2782630194</c:v>
                </c:pt>
                <c:pt idx="1">
                  <c:v>690807.61143853981</c:v>
                </c:pt>
                <c:pt idx="2">
                  <c:v>2102461.3585750028</c:v>
                </c:pt>
                <c:pt idx="3">
                  <c:v>4428206.7254400039</c:v>
                </c:pt>
                <c:pt idx="4">
                  <c:v>6697423.9740200024</c:v>
                </c:pt>
                <c:pt idx="5">
                  <c:v>8966641.2226000018</c:v>
                </c:pt>
                <c:pt idx="6">
                  <c:v>8977135.6711800024</c:v>
                </c:pt>
                <c:pt idx="7">
                  <c:v>8987630.1197600029</c:v>
                </c:pt>
                <c:pt idx="8">
                  <c:v>8998124.5683400035</c:v>
                </c:pt>
                <c:pt idx="9">
                  <c:v>9008619.016920004</c:v>
                </c:pt>
                <c:pt idx="10">
                  <c:v>8720022.9655000027</c:v>
                </c:pt>
                <c:pt idx="11">
                  <c:v>8714992.1030800026</c:v>
                </c:pt>
                <c:pt idx="12">
                  <c:v>8718709.7636200041</c:v>
                </c:pt>
                <c:pt idx="13">
                  <c:v>8722427.4241600037</c:v>
                </c:pt>
                <c:pt idx="14">
                  <c:v>8726145.0847000033</c:v>
                </c:pt>
                <c:pt idx="15">
                  <c:v>8729862.7452400029</c:v>
                </c:pt>
                <c:pt idx="16">
                  <c:v>8733580.4057800025</c:v>
                </c:pt>
                <c:pt idx="17">
                  <c:v>8737298.0663200021</c:v>
                </c:pt>
                <c:pt idx="18">
                  <c:v>8741015.7268600017</c:v>
                </c:pt>
                <c:pt idx="19">
                  <c:v>8744733.3874000032</c:v>
                </c:pt>
              </c:numCache>
            </c:numRef>
          </c:val>
          <c:extLst>
            <c:ext xmlns:c16="http://schemas.microsoft.com/office/drawing/2014/chart" uri="{C3380CC4-5D6E-409C-BE32-E72D297353CC}">
              <c16:uniqueId val="{00000000-ADEF-408C-9B4B-2A62A609CB5B}"/>
            </c:ext>
          </c:extLst>
        </c:ser>
        <c:dLbls>
          <c:showLegendKey val="0"/>
          <c:showVal val="0"/>
          <c:showCatName val="0"/>
          <c:showSerName val="0"/>
          <c:showPercent val="0"/>
          <c:showBubbleSize val="0"/>
        </c:dLbls>
        <c:gapWidth val="150"/>
        <c:axId val="164047104"/>
        <c:axId val="164053376"/>
      </c:barChart>
      <c:lineChart>
        <c:grouping val="standard"/>
        <c:varyColors val="0"/>
        <c:ser>
          <c:idx val="1"/>
          <c:order val="1"/>
          <c:tx>
            <c:v>Денежный поток акционерам</c:v>
          </c:tx>
          <c:spPr>
            <a:ln w="28575" cap="rnd" cmpd="sng" algn="ctr">
              <a:solidFill>
                <a:schemeClr val="accent5"/>
              </a:solidFill>
              <a:prstDash val="solid"/>
              <a:round/>
            </a:ln>
            <a:effectLst/>
          </c:spPr>
          <c:marker>
            <c:symbol val="circle"/>
            <c:size val="11"/>
            <c:spPr>
              <a:solidFill>
                <a:schemeClr val="accent5"/>
              </a:solidFill>
              <a:ln w="9525" cap="flat" cmpd="sng" algn="ctr">
                <a:solidFill>
                  <a:schemeClr val="accent5"/>
                </a:solidFill>
                <a:prstDash val="solid"/>
                <a:round/>
              </a:ln>
              <a:effectLst/>
            </c:spPr>
          </c:marker>
          <c:val>
            <c:numRef>
              <c:f>'Возврат инвестиций'!$F$25:$Y$25</c:f>
              <c:numCache>
                <c:formatCode>#,##0</c:formatCode>
                <c:ptCount val="20"/>
                <c:pt idx="0">
                  <c:v>0</c:v>
                </c:pt>
                <c:pt idx="1">
                  <c:v>690807.61143853981</c:v>
                </c:pt>
                <c:pt idx="2">
                  <c:v>2102461.3585750028</c:v>
                </c:pt>
                <c:pt idx="3">
                  <c:v>4428206.7254400039</c:v>
                </c:pt>
                <c:pt idx="4">
                  <c:v>6697423.9740200024</c:v>
                </c:pt>
                <c:pt idx="5">
                  <c:v>8966641.2226000018</c:v>
                </c:pt>
                <c:pt idx="6">
                  <c:v>8977135.6711800024</c:v>
                </c:pt>
                <c:pt idx="7">
                  <c:v>8987630.1197600029</c:v>
                </c:pt>
                <c:pt idx="8">
                  <c:v>8998124.5683400035</c:v>
                </c:pt>
                <c:pt idx="9">
                  <c:v>9008619.016920004</c:v>
                </c:pt>
                <c:pt idx="10">
                  <c:v>8720022.9655000027</c:v>
                </c:pt>
                <c:pt idx="11">
                  <c:v>8714992.1030800026</c:v>
                </c:pt>
                <c:pt idx="12">
                  <c:v>8718709.7636200041</c:v>
                </c:pt>
                <c:pt idx="13">
                  <c:v>8722427.4241600037</c:v>
                </c:pt>
                <c:pt idx="14">
                  <c:v>8726145.0847000033</c:v>
                </c:pt>
                <c:pt idx="15">
                  <c:v>8729862.7452400029</c:v>
                </c:pt>
                <c:pt idx="16">
                  <c:v>8733580.4057800025</c:v>
                </c:pt>
                <c:pt idx="17">
                  <c:v>8737298.0663200021</c:v>
                </c:pt>
                <c:pt idx="18">
                  <c:v>8741015.7268600017</c:v>
                </c:pt>
                <c:pt idx="19">
                  <c:v>8744733.3874000032</c:v>
                </c:pt>
              </c:numCache>
            </c:numRef>
          </c:val>
          <c:smooth val="0"/>
          <c:extLst>
            <c:ext xmlns:c16="http://schemas.microsoft.com/office/drawing/2014/chart" uri="{C3380CC4-5D6E-409C-BE32-E72D297353CC}">
              <c16:uniqueId val="{00000001-ADEF-408C-9B4B-2A62A609CB5B}"/>
            </c:ext>
          </c:extLst>
        </c:ser>
        <c:dLbls>
          <c:showLegendKey val="0"/>
          <c:showVal val="0"/>
          <c:showCatName val="0"/>
          <c:showSerName val="0"/>
          <c:showPercent val="0"/>
          <c:showBubbleSize val="0"/>
        </c:dLbls>
        <c:marker val="1"/>
        <c:smooth val="0"/>
        <c:axId val="164047104"/>
        <c:axId val="164053376"/>
      </c:lineChart>
      <c:catAx>
        <c:axId val="164047104"/>
        <c:scaling>
          <c:orientation val="minMax"/>
        </c:scaling>
        <c:delete val="0"/>
        <c:axPos val="b"/>
        <c:majorTickMark val="out"/>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4053376"/>
        <c:crosses val="autoZero"/>
        <c:auto val="1"/>
        <c:lblAlgn val="ctr"/>
        <c:lblOffset val="100"/>
        <c:noMultiLvlLbl val="0"/>
      </c:catAx>
      <c:valAx>
        <c:axId val="164053376"/>
        <c:scaling>
          <c:orientation val="minMax"/>
        </c:scaling>
        <c:delete val="0"/>
        <c:axPos val="l"/>
        <c:majorGridlines>
          <c:spPr>
            <a:ln w="9525" cap="rnd" cmpd="sng" algn="ctr">
              <a:solidFill>
                <a:schemeClr val="tx1">
                  <a:tint val="75000"/>
                </a:schemeClr>
              </a:solidFill>
              <a:prstDash val="solid"/>
              <a:round/>
            </a:ln>
            <a:effectLst/>
          </c:spPr>
        </c:majorGridlines>
        <c:numFmt formatCode="#,##0" sourceLinked="1"/>
        <c:majorTickMark val="out"/>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404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legend>
    <c:plotVisOnly val="1"/>
    <c:dispBlanksAs val="gap"/>
    <c:showDLblsOverMax val="0"/>
  </c:chart>
  <c:spPr>
    <a:solidFill>
      <a:schemeClr val="bg1"/>
    </a:solidFill>
    <a:ln w="9525" cap="rnd" cmpd="sng" algn="ctr">
      <a:noFill/>
      <a:prstDash val="solid"/>
      <a:round/>
    </a:ln>
    <a:effectLst/>
  </c:spPr>
  <c:txPr>
    <a:bodyPr/>
    <a:lstStyle/>
    <a:p>
      <a:pPr>
        <a:defRPr/>
      </a:pPr>
      <a:endParaRPr lang="ru-RU"/>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Чистый</a:t>
            </a:r>
            <a:r>
              <a:rPr lang="ru-RU" sz="1100" baseline="0"/>
              <a:t> дисконтированный доход</a:t>
            </a:r>
            <a:endParaRPr lang="ru-RU"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val>
            <c:numRef>
              <c:f>'Инвестиционный анализ'!$F$9:$Y$9</c:f>
              <c:numCache>
                <c:formatCode>#,##0</c:formatCode>
                <c:ptCount val="20"/>
                <c:pt idx="0">
                  <c:v>-49998364.746132284</c:v>
                </c:pt>
                <c:pt idx="1">
                  <c:v>-87469949.303512484</c:v>
                </c:pt>
                <c:pt idx="2">
                  <c:v>-85367487.944937482</c:v>
                </c:pt>
                <c:pt idx="3">
                  <c:v>-80939281.219497472</c:v>
                </c:pt>
                <c:pt idx="4">
                  <c:v>-74241857.245477468</c:v>
                </c:pt>
                <c:pt idx="5">
                  <c:v>-65275216.02287747</c:v>
                </c:pt>
                <c:pt idx="6">
                  <c:v>-56298080.351697467</c:v>
                </c:pt>
                <c:pt idx="7">
                  <c:v>-47310450.231937468</c:v>
                </c:pt>
                <c:pt idx="8">
                  <c:v>-38312325.663597465</c:v>
                </c:pt>
                <c:pt idx="9">
                  <c:v>-29303706.646677461</c:v>
                </c:pt>
                <c:pt idx="10">
                  <c:v>-20583683.68117746</c:v>
                </c:pt>
                <c:pt idx="11">
                  <c:v>-11868691.578097457</c:v>
                </c:pt>
                <c:pt idx="12">
                  <c:v>-3149981.814477453</c:v>
                </c:pt>
                <c:pt idx="13">
                  <c:v>5572445.6096825507</c:v>
                </c:pt>
                <c:pt idx="14">
                  <c:v>14298590.694382554</c:v>
                </c:pt>
                <c:pt idx="15">
                  <c:v>23028453.439622559</c:v>
                </c:pt>
                <c:pt idx="16">
                  <c:v>31762033.845402561</c:v>
                </c:pt>
                <c:pt idx="17">
                  <c:v>40499331.911722563</c:v>
                </c:pt>
                <c:pt idx="18">
                  <c:v>49240347.638582565</c:v>
                </c:pt>
                <c:pt idx="19">
                  <c:v>57985081.025982566</c:v>
                </c:pt>
              </c:numCache>
            </c:numRef>
          </c:val>
          <c:extLst>
            <c:ext xmlns:c16="http://schemas.microsoft.com/office/drawing/2014/chart" uri="{C3380CC4-5D6E-409C-BE32-E72D297353CC}">
              <c16:uniqueId val="{00000000-8FC4-4382-A832-B09E90360A65}"/>
            </c:ext>
          </c:extLst>
        </c:ser>
        <c:dLbls>
          <c:showLegendKey val="0"/>
          <c:showVal val="0"/>
          <c:showCatName val="0"/>
          <c:showSerName val="0"/>
          <c:showPercent val="0"/>
          <c:showBubbleSize val="0"/>
        </c:dLbls>
        <c:gapWidth val="150"/>
        <c:axId val="162947840"/>
        <c:axId val="162949376"/>
      </c:barChart>
      <c:catAx>
        <c:axId val="162947840"/>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949376"/>
        <c:crosses val="autoZero"/>
        <c:auto val="1"/>
        <c:lblAlgn val="ctr"/>
        <c:lblOffset val="100"/>
        <c:noMultiLvlLbl val="0"/>
      </c:catAx>
      <c:valAx>
        <c:axId val="162949376"/>
        <c:scaling>
          <c:orientation val="minMax"/>
        </c:scaling>
        <c:delete val="0"/>
        <c:axPos val="l"/>
        <c:majorGridlines>
          <c:spPr>
            <a:ln w="9525" cap="flat" cmpd="sng" algn="ctr">
              <a:solidFill>
                <a:schemeClr val="tx1">
                  <a:tint val="75000"/>
                </a:schemeClr>
              </a:solidFill>
              <a:prstDash val="solid"/>
              <a:round/>
            </a:ln>
            <a:effectLst/>
          </c:spPr>
        </c:majorGridlines>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94784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Расчет</a:t>
            </a:r>
            <a:r>
              <a:rPr lang="ru-RU" sz="1100" baseline="0"/>
              <a:t> точки безубыточности</a:t>
            </a:r>
            <a:endParaRPr lang="ru-RU"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cat>
            <c:numRef>
              <c:f>'Центры прибыли'!$C$5:$L$5</c:f>
              <c:numCache>
                <c:formatCode>0%</c:formatCode>
                <c:ptCount val="10"/>
                <c:pt idx="0">
                  <c:v>0.1</c:v>
                </c:pt>
                <c:pt idx="1">
                  <c:v>0.2</c:v>
                </c:pt>
                <c:pt idx="2">
                  <c:v>0.3</c:v>
                </c:pt>
                <c:pt idx="3">
                  <c:v>0.4</c:v>
                </c:pt>
                <c:pt idx="4">
                  <c:v>0.5</c:v>
                </c:pt>
                <c:pt idx="5">
                  <c:v>0.6</c:v>
                </c:pt>
                <c:pt idx="6">
                  <c:v>0.7</c:v>
                </c:pt>
                <c:pt idx="7">
                  <c:v>0.8</c:v>
                </c:pt>
                <c:pt idx="8">
                  <c:v>0.9</c:v>
                </c:pt>
                <c:pt idx="9">
                  <c:v>1</c:v>
                </c:pt>
              </c:numCache>
            </c:numRef>
          </c:cat>
          <c:val>
            <c:numRef>
              <c:f>'Центры прибыли'!$C$15:$L$15</c:f>
              <c:numCache>
                <c:formatCode>#,##0</c:formatCode>
                <c:ptCount val="10"/>
                <c:pt idx="0">
                  <c:v>-18045726.064724747</c:v>
                </c:pt>
                <c:pt idx="1">
                  <c:v>-15069627.957911998</c:v>
                </c:pt>
                <c:pt idx="2">
                  <c:v>-12093529.851099247</c:v>
                </c:pt>
                <c:pt idx="3">
                  <c:v>-9117431.7442864981</c:v>
                </c:pt>
                <c:pt idx="4">
                  <c:v>-6141333.6374737471</c:v>
                </c:pt>
                <c:pt idx="5">
                  <c:v>-3165235.5306609971</c:v>
                </c:pt>
                <c:pt idx="6">
                  <c:v>-189137.42384824436</c:v>
                </c:pt>
                <c:pt idx="7">
                  <c:v>2786960.6829645005</c:v>
                </c:pt>
                <c:pt idx="8">
                  <c:v>5763058.7897772538</c:v>
                </c:pt>
                <c:pt idx="9">
                  <c:v>8739156.8965900019</c:v>
                </c:pt>
              </c:numCache>
            </c:numRef>
          </c:val>
          <c:extLst>
            <c:ext xmlns:c16="http://schemas.microsoft.com/office/drawing/2014/chart" uri="{C3380CC4-5D6E-409C-BE32-E72D297353CC}">
              <c16:uniqueId val="{00000000-C211-4B06-A84C-E4DDE30AB05C}"/>
            </c:ext>
          </c:extLst>
        </c:ser>
        <c:dLbls>
          <c:showLegendKey val="0"/>
          <c:showVal val="0"/>
          <c:showCatName val="0"/>
          <c:showSerName val="0"/>
          <c:showPercent val="0"/>
          <c:showBubbleSize val="0"/>
        </c:dLbls>
        <c:gapWidth val="150"/>
        <c:axId val="163898496"/>
        <c:axId val="163900032"/>
      </c:barChart>
      <c:catAx>
        <c:axId val="163898496"/>
        <c:scaling>
          <c:orientation val="minMax"/>
        </c:scaling>
        <c:delete val="0"/>
        <c:axPos val="b"/>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900032"/>
        <c:crosses val="autoZero"/>
        <c:auto val="1"/>
        <c:lblAlgn val="ctr"/>
        <c:lblOffset val="100"/>
        <c:noMultiLvlLbl val="0"/>
      </c:catAx>
      <c:valAx>
        <c:axId val="163900032"/>
        <c:scaling>
          <c:orientation val="minMax"/>
        </c:scaling>
        <c:delete val="0"/>
        <c:axPos val="l"/>
        <c:majorGridlines>
          <c:spPr>
            <a:ln w="9525" cap="flat" cmpd="sng" algn="ctr">
              <a:solidFill>
                <a:schemeClr val="tx1">
                  <a:tint val="75000"/>
                </a:schemeClr>
              </a:solidFill>
              <a:prstDash val="solid"/>
              <a:round/>
            </a:ln>
            <a:effectLst/>
          </c:spPr>
        </c:majorGridlines>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898496"/>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Анализ рентабельности</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'Финансовый анализ'!$M$8:$M$10</c:f>
              <c:strCache>
                <c:ptCount val="3"/>
                <c:pt idx="0">
                  <c:v>Рентабельность продаж (Прибыль к Выручке)</c:v>
                </c:pt>
                <c:pt idx="1">
                  <c:v>Рентабельность активов (Прибыль к Инвестициям)</c:v>
                </c:pt>
                <c:pt idx="2">
                  <c:v>Маржинальность бизнеса (Маржа к Выручке)</c:v>
                </c:pt>
              </c:strCache>
            </c:strRef>
          </c:cat>
          <c:val>
            <c:numRef>
              <c:f>'Финансовый анализ'!$N$8:$N$10</c:f>
              <c:numCache>
                <c:formatCode>0%</c:formatCode>
                <c:ptCount val="3"/>
                <c:pt idx="0">
                  <c:v>0.13157417790710632</c:v>
                </c:pt>
                <c:pt idx="1">
                  <c:v>0.42107738681029094</c:v>
                </c:pt>
                <c:pt idx="2">
                  <c:v>0.5101</c:v>
                </c:pt>
              </c:numCache>
            </c:numRef>
          </c:val>
          <c:extLst>
            <c:ext xmlns:c16="http://schemas.microsoft.com/office/drawing/2014/chart" uri="{C3380CC4-5D6E-409C-BE32-E72D297353CC}">
              <c16:uniqueId val="{00000000-5A11-445A-9DD4-23FFDAE6B16F}"/>
            </c:ext>
          </c:extLst>
        </c:ser>
        <c:dLbls>
          <c:showLegendKey val="0"/>
          <c:showVal val="0"/>
          <c:showCatName val="0"/>
          <c:showSerName val="0"/>
          <c:showPercent val="0"/>
          <c:showBubbleSize val="0"/>
        </c:dLbls>
        <c:gapWidth val="150"/>
        <c:axId val="163868672"/>
        <c:axId val="163870208"/>
      </c:barChart>
      <c:catAx>
        <c:axId val="163868672"/>
        <c:scaling>
          <c:orientation val="minMax"/>
        </c:scaling>
        <c:delete val="0"/>
        <c:axPos val="b"/>
        <c:numFmt formatCode="General" sourceLinked="0"/>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870208"/>
        <c:crosses val="autoZero"/>
        <c:auto val="1"/>
        <c:lblAlgn val="ctr"/>
        <c:lblOffset val="100"/>
        <c:noMultiLvlLbl val="0"/>
      </c:catAx>
      <c:valAx>
        <c:axId val="163870208"/>
        <c:scaling>
          <c:orientation val="minMax"/>
        </c:scaling>
        <c:delete val="0"/>
        <c:axPos val="l"/>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868672"/>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en-US" sz="1100"/>
              <a:t>EBITDA</a:t>
            </a:r>
            <a:r>
              <a:rPr lang="ru-RU" sz="1100"/>
              <a:t>,</a:t>
            </a:r>
            <a:r>
              <a:rPr lang="ru-RU" sz="1100" baseline="0"/>
              <a:t> руб. в кв.</a:t>
            </a:r>
            <a:endParaRPr lang="ru-RU"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val>
            <c:numRef>
              <c:f>Прибыль!$F$9:$Y$9</c:f>
              <c:numCache>
                <c:formatCode>#,##0</c:formatCode>
                <c:ptCount val="20"/>
                <c:pt idx="0">
                  <c:v>-5980028.6571156234</c:v>
                </c:pt>
                <c:pt idx="1">
                  <c:v>921972.21565624699</c:v>
                </c:pt>
                <c:pt idx="2">
                  <c:v>2713561.9213500023</c:v>
                </c:pt>
                <c:pt idx="3">
                  <c:v>6101646.1213500053</c:v>
                </c:pt>
                <c:pt idx="4">
                  <c:v>9489730.3213500045</c:v>
                </c:pt>
                <c:pt idx="5">
                  <c:v>12877814.521350004</c:v>
                </c:pt>
                <c:pt idx="6">
                  <c:v>12877814.521350004</c:v>
                </c:pt>
                <c:pt idx="7">
                  <c:v>12877814.521350004</c:v>
                </c:pt>
                <c:pt idx="8">
                  <c:v>12877814.521350004</c:v>
                </c:pt>
                <c:pt idx="9">
                  <c:v>12877814.521350004</c:v>
                </c:pt>
                <c:pt idx="10">
                  <c:v>12877814.521350004</c:v>
                </c:pt>
                <c:pt idx="11">
                  <c:v>12877814.521350004</c:v>
                </c:pt>
                <c:pt idx="12">
                  <c:v>12877814.521350004</c:v>
                </c:pt>
                <c:pt idx="13">
                  <c:v>12877814.521350004</c:v>
                </c:pt>
                <c:pt idx="14">
                  <c:v>12877814.521350004</c:v>
                </c:pt>
                <c:pt idx="15">
                  <c:v>12877814.521350004</c:v>
                </c:pt>
                <c:pt idx="16">
                  <c:v>12877814.521350004</c:v>
                </c:pt>
                <c:pt idx="17">
                  <c:v>12877814.521350004</c:v>
                </c:pt>
                <c:pt idx="18">
                  <c:v>12877814.521350004</c:v>
                </c:pt>
                <c:pt idx="19">
                  <c:v>12877814.521350004</c:v>
                </c:pt>
              </c:numCache>
            </c:numRef>
          </c:val>
          <c:extLst>
            <c:ext xmlns:c16="http://schemas.microsoft.com/office/drawing/2014/chart" uri="{C3380CC4-5D6E-409C-BE32-E72D297353CC}">
              <c16:uniqueId val="{00000000-E06B-4C7F-8A34-08A182A470F6}"/>
            </c:ext>
          </c:extLst>
        </c:ser>
        <c:dLbls>
          <c:showLegendKey val="0"/>
          <c:showVal val="0"/>
          <c:showCatName val="0"/>
          <c:showSerName val="0"/>
          <c:showPercent val="0"/>
          <c:showBubbleSize val="0"/>
        </c:dLbls>
        <c:gapWidth val="150"/>
        <c:axId val="163825920"/>
        <c:axId val="163844096"/>
      </c:barChart>
      <c:catAx>
        <c:axId val="163825920"/>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844096"/>
        <c:crosses val="autoZero"/>
        <c:auto val="1"/>
        <c:lblAlgn val="ctr"/>
        <c:lblOffset val="100"/>
        <c:noMultiLvlLbl val="0"/>
      </c:catAx>
      <c:valAx>
        <c:axId val="163844096"/>
        <c:scaling>
          <c:orientation val="minMax"/>
        </c:scaling>
        <c:delete val="0"/>
        <c:axPos val="l"/>
        <c:majorGridlines>
          <c:spPr>
            <a:ln w="9525" cap="flat" cmpd="sng" algn="ctr">
              <a:solidFill>
                <a:schemeClr val="tx1">
                  <a:tint val="75000"/>
                </a:schemeClr>
              </a:solidFill>
              <a:prstDash val="solid"/>
              <a:round/>
            </a:ln>
            <a:effectLst/>
          </c:spPr>
        </c:majorGridlines>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82592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Анализ рисков бизнеса</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olidFill>
                      <a:prstDash val="solid"/>
                      <a:round/>
                    </a:ln>
                    <a:effectLst/>
                  </c:spPr>
                </c15:leaderLines>
              </c:ext>
            </c:extLst>
          </c:dLbls>
          <c:cat>
            <c:strRef>
              <c:f>'Анализ чувствительности'!$A$5:$A$8</c:f>
              <c:strCache>
                <c:ptCount val="4"/>
                <c:pt idx="0">
                  <c:v>Запас прочности по ценам и объему продаж</c:v>
                </c:pt>
                <c:pt idx="1">
                  <c:v>Запас прочности по себестоимости</c:v>
                </c:pt>
                <c:pt idx="2">
                  <c:v>Запас прочности по постоянным расходам</c:v>
                </c:pt>
                <c:pt idx="3">
                  <c:v>Запас прочности по кредитной нагрузке</c:v>
                </c:pt>
              </c:strCache>
            </c:strRef>
          </c:cat>
          <c:val>
            <c:numRef>
              <c:f>'Анализ чувствительности'!$B$5:$B$8</c:f>
              <c:numCache>
                <c:formatCode>0%</c:formatCode>
                <c:ptCount val="4"/>
                <c:pt idx="0">
                  <c:v>0.25793800805157097</c:v>
                </c:pt>
                <c:pt idx="1">
                  <c:v>0.26857354134947187</c:v>
                </c:pt>
                <c:pt idx="2">
                  <c:v>0.41609034247436627</c:v>
                </c:pt>
                <c:pt idx="3">
                  <c:v>0</c:v>
                </c:pt>
              </c:numCache>
            </c:numRef>
          </c:val>
          <c:extLst>
            <c:ext xmlns:c16="http://schemas.microsoft.com/office/drawing/2014/chart" uri="{C3380CC4-5D6E-409C-BE32-E72D297353CC}">
              <c16:uniqueId val="{00000000-AC0E-4A8E-8787-A6A63D3317E4}"/>
            </c:ext>
          </c:extLst>
        </c:ser>
        <c:dLbls>
          <c:dLblPos val="outEnd"/>
          <c:showLegendKey val="0"/>
          <c:showVal val="1"/>
          <c:showCatName val="0"/>
          <c:showSerName val="0"/>
          <c:showPercent val="0"/>
          <c:showBubbleSize val="0"/>
        </c:dLbls>
        <c:gapWidth val="150"/>
        <c:axId val="161743616"/>
        <c:axId val="161745152"/>
      </c:barChart>
      <c:catAx>
        <c:axId val="161743616"/>
        <c:scaling>
          <c:orientation val="minMax"/>
        </c:scaling>
        <c:delete val="0"/>
        <c:axPos val="b"/>
        <c:numFmt formatCode="General" sourceLinked="0"/>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745152"/>
        <c:crosses val="autoZero"/>
        <c:auto val="1"/>
        <c:lblAlgn val="ctr"/>
        <c:lblOffset val="100"/>
        <c:noMultiLvlLbl val="0"/>
      </c:catAx>
      <c:valAx>
        <c:axId val="161745152"/>
        <c:scaling>
          <c:orientation val="minMax"/>
        </c:scaling>
        <c:delete val="0"/>
        <c:axPos val="l"/>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743616"/>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dirty="0">
                <a:latin typeface="Century Gothic" panose="020B0502020202020204" pitchFamily="34" charset="0"/>
              </a:rPr>
              <a:t>Динамика инвестиций, руб. в мес</a:t>
            </a:r>
            <a:r>
              <a:rPr lang="ru-RU" sz="1100" dirty="0"/>
              <a:t>.</a:t>
            </a:r>
          </a:p>
        </c:rich>
      </c:tx>
      <c:layout>
        <c:manualLayout>
          <c:xMode val="edge"/>
          <c:yMode val="edge"/>
          <c:x val="0.24231747804409637"/>
          <c:y val="2.4709956806217237E-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tx>
            <c:strRef>
              <c:f>'Параметры инвестиции'!$A$15</c:f>
              <c:strCache>
                <c:ptCount val="1"/>
                <c:pt idx="0">
                  <c:v>Инвестиции</c:v>
                </c:pt>
              </c:strCache>
            </c:strRef>
          </c:tx>
          <c:spPr>
            <a:solidFill>
              <a:schemeClr val="accent6"/>
            </a:solidFill>
            <a:ln>
              <a:noFill/>
            </a:ln>
            <a:effectLst/>
          </c:spPr>
          <c:invertIfNegative val="0"/>
          <c:dLbls>
            <c:dLbl>
              <c:idx val="5"/>
              <c:layout>
                <c:manualLayout>
                  <c:x val="0"/>
                  <c:y val="-5.089690771228418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AC9-4F78-9AA8-F3BB7C1971A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'Параметры инвестиции'!$C$15:$H$15</c:f>
              <c:numCache>
                <c:formatCode>#,##0</c:formatCode>
                <c:ptCount val="6"/>
                <c:pt idx="0">
                  <c:v>6842875.7782630194</c:v>
                </c:pt>
                <c:pt idx="1">
                  <c:v>11195136.4</c:v>
                </c:pt>
                <c:pt idx="2">
                  <c:v>26816705.289606251</c:v>
                </c:pt>
                <c:pt idx="3">
                  <c:v>17320797.389606249</c:v>
                </c:pt>
                <c:pt idx="4">
                  <c:v>10420797.389606249</c:v>
                </c:pt>
                <c:pt idx="5">
                  <c:v>10420797.389606249</c:v>
                </c:pt>
              </c:numCache>
            </c:numRef>
          </c:val>
          <c:extLst>
            <c:ext xmlns:c16="http://schemas.microsoft.com/office/drawing/2014/chart" uri="{C3380CC4-5D6E-409C-BE32-E72D297353CC}">
              <c16:uniqueId val="{00000000-1AC9-4F78-9AA8-F3BB7C1971A0}"/>
            </c:ext>
          </c:extLst>
        </c:ser>
        <c:dLbls>
          <c:showLegendKey val="0"/>
          <c:showVal val="0"/>
          <c:showCatName val="0"/>
          <c:showSerName val="0"/>
          <c:showPercent val="0"/>
          <c:showBubbleSize val="0"/>
        </c:dLbls>
        <c:gapWidth val="150"/>
        <c:axId val="161924992"/>
        <c:axId val="161935360"/>
      </c:barChart>
      <c:lineChart>
        <c:grouping val="standard"/>
        <c:varyColors val="0"/>
        <c:ser>
          <c:idx val="1"/>
          <c:order val="1"/>
          <c:tx>
            <c:strRef>
              <c:f>'Параметры инвестиции'!$A$17</c:f>
              <c:strCache>
                <c:ptCount val="1"/>
                <c:pt idx="0">
                  <c:v>Инвестиции накопленным итогом</c:v>
                </c:pt>
              </c:strCache>
            </c:strRef>
          </c:tx>
          <c:spPr>
            <a:ln w="28575" cap="rnd" cmpd="sng" algn="ctr">
              <a:solidFill>
                <a:schemeClr val="accent5"/>
              </a:solidFill>
              <a:prstDash val="solid"/>
              <a:round/>
            </a:ln>
            <a:effectLst/>
          </c:spPr>
          <c:marker>
            <c:symbol val="circle"/>
            <c:size val="12"/>
            <c:spPr>
              <a:solidFill>
                <a:schemeClr val="accent5"/>
              </a:solidFill>
              <a:ln w="9525" cap="flat" cmpd="sng" algn="ctr">
                <a:solidFill>
                  <a:schemeClr val="accent5"/>
                </a:solidFill>
                <a:prstDash val="solid"/>
                <a:round/>
              </a:ln>
              <a:effectLst/>
            </c:spPr>
          </c:marker>
          <c:val>
            <c:numRef>
              <c:f>'Параметры инвестиции'!$C$17:$H$17</c:f>
              <c:numCache>
                <c:formatCode>#,##0</c:formatCode>
                <c:ptCount val="6"/>
                <c:pt idx="0">
                  <c:v>6842875.7782630194</c:v>
                </c:pt>
                <c:pt idx="1">
                  <c:v>18038012.17826302</c:v>
                </c:pt>
                <c:pt idx="2">
                  <c:v>44854717.467869267</c:v>
                </c:pt>
                <c:pt idx="3">
                  <c:v>62175514.857475519</c:v>
                </c:pt>
                <c:pt idx="4">
                  <c:v>72596312.247081771</c:v>
                </c:pt>
                <c:pt idx="5">
                  <c:v>83017109.636688024</c:v>
                </c:pt>
              </c:numCache>
            </c:numRef>
          </c:val>
          <c:smooth val="0"/>
          <c:extLst>
            <c:ext xmlns:c16="http://schemas.microsoft.com/office/drawing/2014/chart" uri="{C3380CC4-5D6E-409C-BE32-E72D297353CC}">
              <c16:uniqueId val="{00000001-1AC9-4F78-9AA8-F3BB7C1971A0}"/>
            </c:ext>
          </c:extLst>
        </c:ser>
        <c:dLbls>
          <c:showLegendKey val="0"/>
          <c:showVal val="0"/>
          <c:showCatName val="0"/>
          <c:showSerName val="0"/>
          <c:showPercent val="0"/>
          <c:showBubbleSize val="0"/>
        </c:dLbls>
        <c:marker val="1"/>
        <c:smooth val="0"/>
        <c:axId val="161924992"/>
        <c:axId val="161935360"/>
      </c:lineChart>
      <c:catAx>
        <c:axId val="161924992"/>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935360"/>
        <c:crosses val="autoZero"/>
        <c:auto val="1"/>
        <c:lblAlgn val="ctr"/>
        <c:lblOffset val="100"/>
        <c:noMultiLvlLbl val="0"/>
      </c:catAx>
      <c:valAx>
        <c:axId val="161935360"/>
        <c:scaling>
          <c:orientation val="minMax"/>
        </c:scaling>
        <c:delete val="0"/>
        <c:axPos val="l"/>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924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legend>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dirty="0"/>
              <a:t>Анализ запаса</a:t>
            </a:r>
            <a:r>
              <a:rPr lang="ru-RU" sz="1100" baseline="0" dirty="0"/>
              <a:t> прочности.</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'Анализ чувствительности'!$A$5:$A$8</c:f>
              <c:strCache>
                <c:ptCount val="4"/>
                <c:pt idx="0">
                  <c:v>Запас прочности по ценам и объему продаж</c:v>
                </c:pt>
                <c:pt idx="1">
                  <c:v>Запас прочности по себестоимости</c:v>
                </c:pt>
                <c:pt idx="2">
                  <c:v>Запас прочности по постоянным расходам</c:v>
                </c:pt>
                <c:pt idx="3">
                  <c:v>Запас прочности по кредитной нагрузке</c:v>
                </c:pt>
              </c:strCache>
            </c:strRef>
          </c:cat>
          <c:val>
            <c:numRef>
              <c:f>'Анализ чувствительности'!$C$5:$C$8</c:f>
              <c:numCache>
                <c:formatCode>#,##0</c:formatCode>
                <c:ptCount val="4"/>
                <c:pt idx="0">
                  <c:v>17132242.494785342</c:v>
                </c:pt>
                <c:pt idx="1">
                  <c:v>8739156.8965899982</c:v>
                </c:pt>
                <c:pt idx="2">
                  <c:v>8739156.8965900019</c:v>
                </c:pt>
                <c:pt idx="3">
                  <c:v>0</c:v>
                </c:pt>
              </c:numCache>
            </c:numRef>
          </c:val>
          <c:extLst>
            <c:ext xmlns:c16="http://schemas.microsoft.com/office/drawing/2014/chart" uri="{C3380CC4-5D6E-409C-BE32-E72D297353CC}">
              <c16:uniqueId val="{00000000-AB0F-4650-B92A-CADFDF8450A8}"/>
            </c:ext>
          </c:extLst>
        </c:ser>
        <c:dLbls>
          <c:dLblPos val="outEnd"/>
          <c:showLegendKey val="0"/>
          <c:showVal val="1"/>
          <c:showCatName val="0"/>
          <c:showSerName val="0"/>
          <c:showPercent val="0"/>
          <c:showBubbleSize val="0"/>
        </c:dLbls>
        <c:gapWidth val="150"/>
        <c:axId val="161766016"/>
        <c:axId val="161788288"/>
      </c:barChart>
      <c:catAx>
        <c:axId val="161766016"/>
        <c:scaling>
          <c:orientation val="minMax"/>
        </c:scaling>
        <c:delete val="0"/>
        <c:axPos val="b"/>
        <c:numFmt formatCode="General" sourceLinked="0"/>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788288"/>
        <c:crosses val="autoZero"/>
        <c:auto val="1"/>
        <c:lblAlgn val="ctr"/>
        <c:lblOffset val="100"/>
        <c:noMultiLvlLbl val="0"/>
      </c:catAx>
      <c:valAx>
        <c:axId val="161788288"/>
        <c:scaling>
          <c:orientation val="minMax"/>
        </c:scaling>
        <c:delete val="0"/>
        <c:axPos val="l"/>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1766016"/>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dirty="0">
                <a:latin typeface="Century Gothic" panose="020B0502020202020204" pitchFamily="34" charset="0"/>
              </a:rPr>
              <a:t>План продаж поквартально на 5 лет, руб</a:t>
            </a:r>
            <a:r>
              <a:rPr lang="ru-RU" sz="1100" dirty="0"/>
              <a:t>.</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lineChart>
        <c:grouping val="standard"/>
        <c:varyColors val="0"/>
        <c:ser>
          <c:idx val="0"/>
          <c:order val="0"/>
          <c:spPr>
            <a:ln w="28575" cap="rnd" cmpd="sng" algn="ctr">
              <a:solidFill>
                <a:schemeClr val="accent6"/>
              </a:solidFill>
              <a:prstDash val="solid"/>
              <a:round/>
            </a:ln>
            <a:effectLst/>
          </c:spPr>
          <c:marker>
            <c:symbol val="circle"/>
            <c:size val="10"/>
            <c:spPr>
              <a:solidFill>
                <a:schemeClr val="accent6"/>
              </a:solidFill>
              <a:ln w="9525" cap="flat" cmpd="sng" algn="ctr">
                <a:solidFill>
                  <a:schemeClr val="accent6"/>
                </a:solidFill>
                <a:prstDash val="solid"/>
                <a:round/>
              </a:ln>
              <a:effectLst/>
            </c:spPr>
          </c:marker>
          <c:dPt>
            <c:idx val="16"/>
            <c:bubble3D val="0"/>
            <c:extLst>
              <c:ext xmlns:c16="http://schemas.microsoft.com/office/drawing/2014/chart" uri="{C3380CC4-5D6E-409C-BE32-E72D297353CC}">
                <c16:uniqueId val="{00000000-2EAD-4653-BBD7-8996ACB169BD}"/>
              </c:ext>
            </c:extLst>
          </c:dPt>
          <c:val>
            <c:numRef>
              <c:f>'Параметры Доходы'!$F$8:$Y$8</c:f>
              <c:numCache>
                <c:formatCode>#,##0</c:formatCode>
                <c:ptCount val="20"/>
                <c:pt idx="0">
                  <c:v>0</c:v>
                </c:pt>
                <c:pt idx="1">
                  <c:v>39852000</c:v>
                </c:pt>
                <c:pt idx="2">
                  <c:v>46494000</c:v>
                </c:pt>
                <c:pt idx="3">
                  <c:v>53136000</c:v>
                </c:pt>
                <c:pt idx="4">
                  <c:v>59778000</c:v>
                </c:pt>
                <c:pt idx="5">
                  <c:v>66420000</c:v>
                </c:pt>
                <c:pt idx="6">
                  <c:v>66420000</c:v>
                </c:pt>
                <c:pt idx="7">
                  <c:v>66420000</c:v>
                </c:pt>
                <c:pt idx="8">
                  <c:v>66420000</c:v>
                </c:pt>
                <c:pt idx="9">
                  <c:v>66420000</c:v>
                </c:pt>
                <c:pt idx="10">
                  <c:v>66420000</c:v>
                </c:pt>
                <c:pt idx="11">
                  <c:v>66420000</c:v>
                </c:pt>
                <c:pt idx="12">
                  <c:v>66420000</c:v>
                </c:pt>
                <c:pt idx="13">
                  <c:v>66420000</c:v>
                </c:pt>
                <c:pt idx="14">
                  <c:v>66420000</c:v>
                </c:pt>
                <c:pt idx="15">
                  <c:v>66420000</c:v>
                </c:pt>
                <c:pt idx="16">
                  <c:v>66420000</c:v>
                </c:pt>
                <c:pt idx="17">
                  <c:v>66420000</c:v>
                </c:pt>
                <c:pt idx="18">
                  <c:v>66420000</c:v>
                </c:pt>
                <c:pt idx="19">
                  <c:v>66420000</c:v>
                </c:pt>
              </c:numCache>
            </c:numRef>
          </c:val>
          <c:smooth val="0"/>
          <c:extLst>
            <c:ext xmlns:c16="http://schemas.microsoft.com/office/drawing/2014/chart" uri="{C3380CC4-5D6E-409C-BE32-E72D297353CC}">
              <c16:uniqueId val="{00000001-2EAD-4653-BBD7-8996ACB169BD}"/>
            </c:ext>
          </c:extLst>
        </c:ser>
        <c:dLbls>
          <c:showLegendKey val="0"/>
          <c:showVal val="0"/>
          <c:showCatName val="0"/>
          <c:showSerName val="0"/>
          <c:showPercent val="0"/>
          <c:showBubbleSize val="0"/>
        </c:dLbls>
        <c:marker val="1"/>
        <c:smooth val="0"/>
        <c:axId val="162648832"/>
        <c:axId val="162650752"/>
      </c:lineChart>
      <c:catAx>
        <c:axId val="162648832"/>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650752"/>
        <c:crosses val="autoZero"/>
        <c:auto val="1"/>
        <c:lblAlgn val="ctr"/>
        <c:lblOffset val="100"/>
        <c:noMultiLvlLbl val="0"/>
      </c:catAx>
      <c:valAx>
        <c:axId val="162650752"/>
        <c:scaling>
          <c:orientation val="minMax"/>
        </c:scaling>
        <c:delete val="0"/>
        <c:axPos val="l"/>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648832"/>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dirty="0"/>
              <a:t>Поквартальный прогноз постоянных и </a:t>
            </a:r>
          </a:p>
          <a:p>
            <a:pPr>
              <a:defRPr sz="1100"/>
            </a:pPr>
            <a:r>
              <a:rPr lang="ru-RU" sz="1100" dirty="0"/>
              <a:t>переменных расходов, руб.</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tx>
            <c:strRef>
              <c:f>'Параметры Расходы'!$A$5</c:f>
              <c:strCache>
                <c:ptCount val="1"/>
                <c:pt idx="0">
                  <c:v>Переменные расходы</c:v>
                </c:pt>
              </c:strCache>
            </c:strRef>
          </c:tx>
          <c:spPr>
            <a:solidFill>
              <a:schemeClr val="accent6"/>
            </a:solidFill>
            <a:ln>
              <a:noFill/>
            </a:ln>
            <a:effectLst/>
          </c:spPr>
          <c:invertIfNegative val="0"/>
          <c:val>
            <c:numRef>
              <c:f>'Параметры Расходы'!$F$5:$Y$5</c:f>
              <c:numCache>
                <c:formatCode>#,##0</c:formatCode>
                <c:ptCount val="20"/>
                <c:pt idx="0">
                  <c:v>0</c:v>
                </c:pt>
                <c:pt idx="1">
                  <c:v>19523494.800000001</c:v>
                </c:pt>
                <c:pt idx="2">
                  <c:v>22777410.600000001</c:v>
                </c:pt>
                <c:pt idx="3">
                  <c:v>26031326.399999999</c:v>
                </c:pt>
                <c:pt idx="4">
                  <c:v>29285242.199999999</c:v>
                </c:pt>
                <c:pt idx="5">
                  <c:v>32539158</c:v>
                </c:pt>
                <c:pt idx="6">
                  <c:v>32539158</c:v>
                </c:pt>
                <c:pt idx="7">
                  <c:v>32539158</c:v>
                </c:pt>
                <c:pt idx="8">
                  <c:v>32539158</c:v>
                </c:pt>
                <c:pt idx="9">
                  <c:v>32539158</c:v>
                </c:pt>
                <c:pt idx="10">
                  <c:v>32539158</c:v>
                </c:pt>
                <c:pt idx="11">
                  <c:v>32539158</c:v>
                </c:pt>
                <c:pt idx="12">
                  <c:v>32539158</c:v>
                </c:pt>
                <c:pt idx="13">
                  <c:v>32539158</c:v>
                </c:pt>
                <c:pt idx="14">
                  <c:v>32539158</c:v>
                </c:pt>
                <c:pt idx="15">
                  <c:v>32539158</c:v>
                </c:pt>
                <c:pt idx="16">
                  <c:v>32539158</c:v>
                </c:pt>
                <c:pt idx="17">
                  <c:v>32539158</c:v>
                </c:pt>
                <c:pt idx="18">
                  <c:v>32539158</c:v>
                </c:pt>
                <c:pt idx="19">
                  <c:v>32539158</c:v>
                </c:pt>
              </c:numCache>
            </c:numRef>
          </c:val>
          <c:extLst>
            <c:ext xmlns:c16="http://schemas.microsoft.com/office/drawing/2014/chart" uri="{C3380CC4-5D6E-409C-BE32-E72D297353CC}">
              <c16:uniqueId val="{00000000-4796-43E9-993F-EDFF6A8E9E00}"/>
            </c:ext>
          </c:extLst>
        </c:ser>
        <c:ser>
          <c:idx val="1"/>
          <c:order val="1"/>
          <c:tx>
            <c:strRef>
              <c:f>'Параметры Расходы'!$A$13</c:f>
              <c:strCache>
                <c:ptCount val="1"/>
                <c:pt idx="0">
                  <c:v>Постоянные расходы</c:v>
                </c:pt>
              </c:strCache>
            </c:strRef>
          </c:tx>
          <c:spPr>
            <a:solidFill>
              <a:schemeClr val="accent5"/>
            </a:solidFill>
            <a:ln>
              <a:noFill/>
            </a:ln>
            <a:effectLst/>
          </c:spPr>
          <c:invertIfNegative val="0"/>
          <c:val>
            <c:numRef>
              <c:f>'Параметры Расходы'!$F$13:$Y$13</c:f>
              <c:numCache>
                <c:formatCode>#,##0</c:formatCode>
                <c:ptCount val="20"/>
                <c:pt idx="0">
                  <c:v>5980028.6571156234</c:v>
                </c:pt>
                <c:pt idx="1">
                  <c:v>19406532.984343752</c:v>
                </c:pt>
                <c:pt idx="2">
                  <c:v>21003027.478649996</c:v>
                </c:pt>
                <c:pt idx="3">
                  <c:v>21003027.478649996</c:v>
                </c:pt>
                <c:pt idx="4">
                  <c:v>21003027.478649996</c:v>
                </c:pt>
                <c:pt idx="5">
                  <c:v>21003027.478649996</c:v>
                </c:pt>
                <c:pt idx="6">
                  <c:v>21003027.478649996</c:v>
                </c:pt>
                <c:pt idx="7">
                  <c:v>21003027.478649996</c:v>
                </c:pt>
                <c:pt idx="8">
                  <c:v>21003027.478649996</c:v>
                </c:pt>
                <c:pt idx="9">
                  <c:v>21003027.478649996</c:v>
                </c:pt>
                <c:pt idx="10">
                  <c:v>21003027.478649996</c:v>
                </c:pt>
                <c:pt idx="11">
                  <c:v>21003027.478649996</c:v>
                </c:pt>
                <c:pt idx="12">
                  <c:v>21003027.478649996</c:v>
                </c:pt>
                <c:pt idx="13">
                  <c:v>21003027.478649996</c:v>
                </c:pt>
                <c:pt idx="14">
                  <c:v>21003027.478649996</c:v>
                </c:pt>
                <c:pt idx="15">
                  <c:v>21003027.478649996</c:v>
                </c:pt>
                <c:pt idx="16">
                  <c:v>21003027.478649996</c:v>
                </c:pt>
                <c:pt idx="17">
                  <c:v>21003027.478649996</c:v>
                </c:pt>
                <c:pt idx="18">
                  <c:v>21003027.478649996</c:v>
                </c:pt>
                <c:pt idx="19">
                  <c:v>21003027.478649996</c:v>
                </c:pt>
              </c:numCache>
            </c:numRef>
          </c:val>
          <c:extLst>
            <c:ext xmlns:c16="http://schemas.microsoft.com/office/drawing/2014/chart" uri="{C3380CC4-5D6E-409C-BE32-E72D297353CC}">
              <c16:uniqueId val="{00000001-4796-43E9-993F-EDFF6A8E9E00}"/>
            </c:ext>
          </c:extLst>
        </c:ser>
        <c:dLbls>
          <c:showLegendKey val="0"/>
          <c:showVal val="0"/>
          <c:showCatName val="0"/>
          <c:showSerName val="0"/>
          <c:showPercent val="0"/>
          <c:showBubbleSize val="0"/>
        </c:dLbls>
        <c:gapWidth val="150"/>
        <c:axId val="162342784"/>
        <c:axId val="162344320"/>
      </c:barChart>
      <c:catAx>
        <c:axId val="162342784"/>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344320"/>
        <c:crosses val="autoZero"/>
        <c:auto val="1"/>
        <c:lblAlgn val="ctr"/>
        <c:lblOffset val="100"/>
        <c:noMultiLvlLbl val="0"/>
      </c:catAx>
      <c:valAx>
        <c:axId val="162344320"/>
        <c:scaling>
          <c:orientation val="minMax"/>
        </c:scaling>
        <c:delete val="0"/>
        <c:axPos val="l"/>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342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legend>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100" b="1" i="0"/>
              <a:t>Структура</a:t>
            </a:r>
            <a:r>
              <a:rPr lang="ru-RU" sz="1100" b="1" i="0" baseline="0"/>
              <a:t> переменных расходов</a:t>
            </a:r>
            <a:endParaRPr lang="ru-RU" sz="1100" b="1" i="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00FF-4F9F-AF50-47C6C7C981E9}"/>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00FF-4F9F-AF50-47C6C7C981E9}"/>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00FF-4F9F-AF50-47C6C7C981E9}"/>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00FF-4F9F-AF50-47C6C7C981E9}"/>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00FF-4F9F-AF50-47C6C7C981E9}"/>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00FF-4F9F-AF50-47C6C7C981E9}"/>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0D-00FF-4F9F-AF50-47C6C7C981E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'Формирование себестоимости'!$F$3:$F$9</c:f>
              <c:strCache>
                <c:ptCount val="7"/>
                <c:pt idx="0">
                  <c:v>Сырье и материалы</c:v>
                </c:pt>
                <c:pt idx="1">
                  <c:v>Топливо</c:v>
                </c:pt>
                <c:pt idx="2">
                  <c:v>Энергия*</c:v>
                </c:pt>
                <c:pt idx="3">
                  <c:v>Затраты на оплату труда (рабочие)</c:v>
                </c:pt>
                <c:pt idx="4">
                  <c:v>Страховые взносы в ПФ РФ</c:v>
                </c:pt>
                <c:pt idx="5">
                  <c:v>Амортизация основных средств</c:v>
                </c:pt>
                <c:pt idx="6">
                  <c:v>Прочие затраты**</c:v>
                </c:pt>
              </c:strCache>
            </c:strRef>
          </c:cat>
          <c:val>
            <c:numRef>
              <c:f>'Формирование себестоимости'!$G$3:$G$9</c:f>
              <c:numCache>
                <c:formatCode>0.0%</c:formatCode>
                <c:ptCount val="7"/>
                <c:pt idx="0">
                  <c:v>0.64800000000000002</c:v>
                </c:pt>
                <c:pt idx="1">
                  <c:v>7.0000000000000001E-3</c:v>
                </c:pt>
                <c:pt idx="2">
                  <c:v>1.6E-2</c:v>
                </c:pt>
                <c:pt idx="3">
                  <c:v>0.16099999999999998</c:v>
                </c:pt>
                <c:pt idx="4">
                  <c:v>4.4000000000000004E-2</c:v>
                </c:pt>
                <c:pt idx="5">
                  <c:v>3.5999999999999997E-2</c:v>
                </c:pt>
                <c:pt idx="6">
                  <c:v>8.8000000000000009E-2</c:v>
                </c:pt>
              </c:numCache>
            </c:numRef>
          </c:val>
          <c:extLst>
            <c:ext xmlns:c16="http://schemas.microsoft.com/office/drawing/2014/chart" uri="{C3380CC4-5D6E-409C-BE32-E72D297353CC}">
              <c16:uniqueId val="{0000000E-00FF-4F9F-AF50-47C6C7C981E9}"/>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solidFill>
      <a:schemeClr val="bg1"/>
    </a:solidFill>
    <a:ln w="9525" cap="flat" cmpd="sng" algn="ctr">
      <a:noFill/>
      <a:round/>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Структура постоянных расходов</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bar"/>
        <c:grouping val="clustered"/>
        <c:varyColors val="0"/>
        <c:ser>
          <c:idx val="0"/>
          <c:order val="0"/>
          <c:spPr>
            <a:solidFill>
              <a:schemeClr val="accent6"/>
            </a:solidFill>
            <a:ln>
              <a:noFill/>
            </a:ln>
            <a:effectLst/>
          </c:spPr>
          <c:invertIfNegative val="0"/>
          <c:cat>
            <c:strRef>
              <c:f>'Параметры Расходы'!$A$14:$A$25</c:f>
              <c:strCache>
                <c:ptCount val="12"/>
                <c:pt idx="0">
                  <c:v>Заработная плата</c:v>
                </c:pt>
                <c:pt idx="1">
                  <c:v>Аренда</c:v>
                </c:pt>
                <c:pt idx="2">
                  <c:v>Энергия</c:v>
                </c:pt>
                <c:pt idx="3">
                  <c:v>Вода</c:v>
                </c:pt>
                <c:pt idx="4">
                  <c:v>Вывоз ТБО</c:v>
                </c:pt>
                <c:pt idx="5">
                  <c:v>Хозяйственные расходы</c:v>
                </c:pt>
                <c:pt idx="6">
                  <c:v>Канцелярские расходы</c:v>
                </c:pt>
                <c:pt idx="7">
                  <c:v>Интернет</c:v>
                </c:pt>
                <c:pt idx="8">
                  <c:v>Телефон</c:v>
                </c:pt>
                <c:pt idx="9">
                  <c:v>Программное обеспечение</c:v>
                </c:pt>
                <c:pt idx="10">
                  <c:v>Маркетинг и реклама</c:v>
                </c:pt>
                <c:pt idx="11">
                  <c:v>Прочие расходы</c:v>
                </c:pt>
              </c:strCache>
            </c:strRef>
          </c:cat>
          <c:val>
            <c:numRef>
              <c:f>'Параметры Расходы'!$C$14:$C$25</c:f>
              <c:numCache>
                <c:formatCode>#,##0</c:formatCode>
                <c:ptCount val="12"/>
                <c:pt idx="0">
                  <c:v>74480291.039999992</c:v>
                </c:pt>
                <c:pt idx="1">
                  <c:v>7280628</c:v>
                </c:pt>
                <c:pt idx="2">
                  <c:v>450329.52</c:v>
                </c:pt>
                <c:pt idx="3">
                  <c:v>5424.12</c:v>
                </c:pt>
                <c:pt idx="4">
                  <c:v>13878.96</c:v>
                </c:pt>
                <c:pt idx="5">
                  <c:v>108000</c:v>
                </c:pt>
                <c:pt idx="6">
                  <c:v>108000</c:v>
                </c:pt>
                <c:pt idx="7">
                  <c:v>108000</c:v>
                </c:pt>
                <c:pt idx="8">
                  <c:v>108000</c:v>
                </c:pt>
                <c:pt idx="9">
                  <c:v>108000</c:v>
                </c:pt>
                <c:pt idx="10">
                  <c:v>827705.51639999985</c:v>
                </c:pt>
                <c:pt idx="11">
                  <c:v>413852.75819999992</c:v>
                </c:pt>
              </c:numCache>
            </c:numRef>
          </c:val>
          <c:extLst>
            <c:ext xmlns:c16="http://schemas.microsoft.com/office/drawing/2014/chart" uri="{C3380CC4-5D6E-409C-BE32-E72D297353CC}">
              <c16:uniqueId val="{00000000-CCC0-4A5B-9D23-3FFB3284D059}"/>
            </c:ext>
          </c:extLst>
        </c:ser>
        <c:dLbls>
          <c:showLegendKey val="0"/>
          <c:showVal val="0"/>
          <c:showCatName val="0"/>
          <c:showSerName val="0"/>
          <c:showPercent val="0"/>
          <c:showBubbleSize val="0"/>
        </c:dLbls>
        <c:gapWidth val="150"/>
        <c:axId val="162940800"/>
        <c:axId val="162942336"/>
      </c:barChart>
      <c:catAx>
        <c:axId val="162940800"/>
        <c:scaling>
          <c:orientation val="maxMin"/>
        </c:scaling>
        <c:delete val="0"/>
        <c:axPos val="l"/>
        <c:numFmt formatCode="General" sourceLinked="0"/>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942336"/>
        <c:crosses val="autoZero"/>
        <c:auto val="1"/>
        <c:lblAlgn val="ctr"/>
        <c:lblOffset val="100"/>
        <c:noMultiLvlLbl val="0"/>
      </c:catAx>
      <c:valAx>
        <c:axId val="162942336"/>
        <c:scaling>
          <c:orientation val="minMax"/>
        </c:scaling>
        <c:delete val="0"/>
        <c:axPos val="t"/>
        <c:numFmt formatCode="#,##0" sourceLinked="1"/>
        <c:majorTickMark val="out"/>
        <c:minorTickMark val="none"/>
        <c:tickLblPos val="low"/>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94080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Динамика</a:t>
            </a:r>
            <a:r>
              <a:rPr lang="ru-RU" sz="1100" baseline="0"/>
              <a:t> налоговых выплат</a:t>
            </a:r>
            <a:endParaRPr lang="ru-RU"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lineChart>
        <c:grouping val="standard"/>
        <c:varyColors val="0"/>
        <c:ser>
          <c:idx val="0"/>
          <c:order val="0"/>
          <c:spPr>
            <a:ln w="28575" cap="rnd" cmpd="sng" algn="ctr">
              <a:solidFill>
                <a:schemeClr val="accent6"/>
              </a:solidFill>
              <a:prstDash val="solid"/>
              <a:round/>
            </a:ln>
            <a:effectLst/>
          </c:spPr>
          <c:marker>
            <c:symbol val="circle"/>
            <c:size val="11"/>
            <c:spPr>
              <a:solidFill>
                <a:schemeClr val="accent6"/>
              </a:solidFill>
              <a:ln w="9525" cap="flat" cmpd="sng" algn="ctr">
                <a:solidFill>
                  <a:schemeClr val="accent6"/>
                </a:solidFill>
                <a:prstDash val="solid"/>
                <a:round/>
              </a:ln>
              <a:effectLst/>
            </c:spPr>
          </c:marker>
          <c:val>
            <c:numRef>
              <c:f>'Параметы Налоги'!$F$9:$Y$9</c:f>
              <c:numCache>
                <c:formatCode>#,##0</c:formatCode>
                <c:ptCount val="20"/>
                <c:pt idx="0">
                  <c:v>-836381.37885260396</c:v>
                </c:pt>
                <c:pt idx="1">
                  <c:v>231164.60421770721</c:v>
                </c:pt>
                <c:pt idx="2">
                  <c:v>611100.56277499942</c:v>
                </c:pt>
                <c:pt idx="3">
                  <c:v>1673439.3959100014</c:v>
                </c:pt>
                <c:pt idx="4">
                  <c:v>2792306.3473300016</c:v>
                </c:pt>
                <c:pt idx="5">
                  <c:v>3911173.298750001</c:v>
                </c:pt>
                <c:pt idx="6">
                  <c:v>3900678.8501700005</c:v>
                </c:pt>
                <c:pt idx="7">
                  <c:v>3890184.4015900008</c:v>
                </c:pt>
                <c:pt idx="8">
                  <c:v>3879689.9530100008</c:v>
                </c:pt>
                <c:pt idx="9">
                  <c:v>3869195.5044300007</c:v>
                </c:pt>
                <c:pt idx="10">
                  <c:v>4157791.5558500011</c:v>
                </c:pt>
                <c:pt idx="11">
                  <c:v>4162822.4182700007</c:v>
                </c:pt>
                <c:pt idx="12">
                  <c:v>4159104.7577300007</c:v>
                </c:pt>
                <c:pt idx="13">
                  <c:v>4155387.097190001</c:v>
                </c:pt>
                <c:pt idx="14">
                  <c:v>4151669.436650001</c:v>
                </c:pt>
                <c:pt idx="15">
                  <c:v>4147951.7761100009</c:v>
                </c:pt>
                <c:pt idx="16">
                  <c:v>4144234.1155700013</c:v>
                </c:pt>
                <c:pt idx="17">
                  <c:v>4140516.4550300008</c:v>
                </c:pt>
                <c:pt idx="18">
                  <c:v>4136798.7944900012</c:v>
                </c:pt>
                <c:pt idx="19">
                  <c:v>4133081.1339500006</c:v>
                </c:pt>
              </c:numCache>
            </c:numRef>
          </c:val>
          <c:smooth val="0"/>
          <c:extLst>
            <c:ext xmlns:c16="http://schemas.microsoft.com/office/drawing/2014/chart" uri="{C3380CC4-5D6E-409C-BE32-E72D297353CC}">
              <c16:uniqueId val="{00000000-5A95-46E2-8B3A-4C5DFC85A2D3}"/>
            </c:ext>
          </c:extLst>
        </c:ser>
        <c:dLbls>
          <c:showLegendKey val="0"/>
          <c:showVal val="0"/>
          <c:showCatName val="0"/>
          <c:showSerName val="0"/>
          <c:showPercent val="0"/>
          <c:showBubbleSize val="0"/>
        </c:dLbls>
        <c:marker val="1"/>
        <c:smooth val="0"/>
        <c:axId val="163642368"/>
        <c:axId val="163660928"/>
      </c:lineChart>
      <c:catAx>
        <c:axId val="163642368"/>
        <c:scaling>
          <c:orientation val="minMax"/>
        </c:scaling>
        <c:delete val="0"/>
        <c:axPos val="b"/>
        <c:majorTickMark val="out"/>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660928"/>
        <c:crosses val="autoZero"/>
        <c:auto val="1"/>
        <c:lblAlgn val="ctr"/>
        <c:lblOffset val="100"/>
        <c:noMultiLvlLbl val="0"/>
      </c:catAx>
      <c:valAx>
        <c:axId val="163660928"/>
        <c:scaling>
          <c:orientation val="minMax"/>
        </c:scaling>
        <c:delete val="0"/>
        <c:axPos val="l"/>
        <c:majorGridlines>
          <c:spPr>
            <a:ln w="9525" cap="rnd" cmpd="sng" algn="ctr">
              <a:solidFill>
                <a:schemeClr val="tx1">
                  <a:tint val="75000"/>
                </a:schemeClr>
              </a:solidFill>
              <a:prstDash val="solid"/>
              <a:round/>
            </a:ln>
            <a:effectLst/>
          </c:spPr>
        </c:majorGridlines>
        <c:numFmt formatCode="#,##0" sourceLinked="1"/>
        <c:majorTickMark val="out"/>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642368"/>
        <c:crosses val="autoZero"/>
        <c:crossBetween val="between"/>
      </c:valAx>
      <c:spPr>
        <a:noFill/>
        <a:ln>
          <a:noFill/>
        </a:ln>
        <a:effectLst/>
      </c:spPr>
    </c:plotArea>
    <c:plotVisOnly val="1"/>
    <c:dispBlanksAs val="gap"/>
    <c:showDLblsOverMax val="0"/>
  </c:chart>
  <c:spPr>
    <a:solidFill>
      <a:schemeClr val="bg1"/>
    </a:solidFill>
    <a:ln w="9525" cap="rnd" cmpd="sng" algn="ctr">
      <a:noFill/>
      <a:prstDash val="solid"/>
      <a:round/>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Структура</a:t>
            </a:r>
            <a:r>
              <a:rPr lang="ru-RU" sz="1100" baseline="0"/>
              <a:t> налоговой нагрузки, в год</a:t>
            </a:r>
            <a:endParaRPr lang="ru-RU"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'Параметы Налоги'!$AB$5:$AB$7</c:f>
              <c:strCache>
                <c:ptCount val="3"/>
                <c:pt idx="0">
                  <c:v>Налог на прибыль</c:v>
                </c:pt>
                <c:pt idx="1">
                  <c:v>Налог на имущество</c:v>
                </c:pt>
                <c:pt idx="2">
                  <c:v>НДС</c:v>
                </c:pt>
              </c:strCache>
              <c:extLst/>
            </c:strRef>
          </c:cat>
          <c:val>
            <c:numRef>
              <c:f>'Параметы Налоги'!$AC$5:$AC$7</c:f>
              <c:numCache>
                <c:formatCode>#,##0</c:formatCode>
                <c:ptCount val="3"/>
                <c:pt idx="0">
                  <c:v>7894234.0465900041</c:v>
                </c:pt>
                <c:pt idx="1">
                  <c:v>75186.771550000005</c:v>
                </c:pt>
                <c:pt idx="2">
                  <c:v>8585209.6809</c:v>
                </c:pt>
              </c:numCache>
              <c:extLst/>
            </c:numRef>
          </c:val>
          <c:extLst>
            <c:ext xmlns:c16="http://schemas.microsoft.com/office/drawing/2014/chart" uri="{C3380CC4-5D6E-409C-BE32-E72D297353CC}">
              <c16:uniqueId val="{00000000-C7B4-4AC5-81F5-1C209D346A91}"/>
            </c:ext>
          </c:extLst>
        </c:ser>
        <c:dLbls>
          <c:showLegendKey val="0"/>
          <c:showVal val="0"/>
          <c:showCatName val="0"/>
          <c:showSerName val="0"/>
          <c:showPercent val="0"/>
          <c:showBubbleSize val="0"/>
        </c:dLbls>
        <c:gapWidth val="150"/>
        <c:axId val="163705984"/>
        <c:axId val="163707520"/>
      </c:barChart>
      <c:catAx>
        <c:axId val="163705984"/>
        <c:scaling>
          <c:orientation val="minMax"/>
        </c:scaling>
        <c:delete val="0"/>
        <c:axPos val="b"/>
        <c:numFmt formatCode="General" sourceLinked="0"/>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707520"/>
        <c:crosses val="autoZero"/>
        <c:auto val="1"/>
        <c:lblAlgn val="ctr"/>
        <c:lblOffset val="100"/>
        <c:noMultiLvlLbl val="0"/>
      </c:catAx>
      <c:valAx>
        <c:axId val="163707520"/>
        <c:scaling>
          <c:orientation val="minMax"/>
        </c:scaling>
        <c:delete val="0"/>
        <c:axPos val="l"/>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705984"/>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ru-RU"/>
              </a:p>
            </c:txPr>
          </c:dispUnitsLbl>
        </c:dispUnits>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ru-RU" sz="1100"/>
              <a:t>Доля</a:t>
            </a:r>
            <a:r>
              <a:rPr lang="ru-RU" sz="1100" baseline="0"/>
              <a:t> налогов в выручке, %</a:t>
            </a:r>
            <a:endParaRPr lang="ru-RU"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6"/>
            </a:solidFill>
            <a:ln>
              <a:noFill/>
            </a:ln>
            <a:effectLst/>
          </c:spPr>
          <c:invertIfNegative val="0"/>
          <c:val>
            <c:numRef>
              <c:f>'Параметы Налоги'!$F$44:$Y$44</c:f>
              <c:numCache>
                <c:formatCode>0%</c:formatCode>
                <c:ptCount val="20"/>
                <c:pt idx="0">
                  <c:v>0</c:v>
                </c:pt>
                <c:pt idx="1">
                  <c:v>5.8005772412352509E-3</c:v>
                </c:pt>
                <c:pt idx="2">
                  <c:v>1.3143643540564361E-2</c:v>
                </c:pt>
                <c:pt idx="3">
                  <c:v>3.1493514677619718E-2</c:v>
                </c:pt>
                <c:pt idx="4">
                  <c:v>4.6711270824216292E-2</c:v>
                </c:pt>
                <c:pt idx="5">
                  <c:v>5.888547574149354E-2</c:v>
                </c:pt>
                <c:pt idx="6">
                  <c:v>5.8727474407859089E-2</c:v>
                </c:pt>
                <c:pt idx="7">
                  <c:v>5.8569473074224644E-2</c:v>
                </c:pt>
                <c:pt idx="8">
                  <c:v>5.8411471740590193E-2</c:v>
                </c:pt>
                <c:pt idx="9">
                  <c:v>5.8253470406955749E-2</c:v>
                </c:pt>
                <c:pt idx="10">
                  <c:v>6.2598487742396888E-2</c:v>
                </c:pt>
                <c:pt idx="11">
                  <c:v>6.2674230928485411E-2</c:v>
                </c:pt>
                <c:pt idx="12">
                  <c:v>6.2618258923968689E-2</c:v>
                </c:pt>
                <c:pt idx="13">
                  <c:v>6.2562286919451982E-2</c:v>
                </c:pt>
                <c:pt idx="14">
                  <c:v>6.2506314914935274E-2</c:v>
                </c:pt>
                <c:pt idx="15">
                  <c:v>6.2450342910418559E-2</c:v>
                </c:pt>
                <c:pt idx="16">
                  <c:v>6.2394370905901858E-2</c:v>
                </c:pt>
                <c:pt idx="17">
                  <c:v>6.2338398901385136E-2</c:v>
                </c:pt>
                <c:pt idx="18">
                  <c:v>6.2282426896868429E-2</c:v>
                </c:pt>
                <c:pt idx="19">
                  <c:v>6.2226454892351714E-2</c:v>
                </c:pt>
              </c:numCache>
            </c:numRef>
          </c:val>
          <c:extLst>
            <c:ext xmlns:c16="http://schemas.microsoft.com/office/drawing/2014/chart" uri="{C3380CC4-5D6E-409C-BE32-E72D297353CC}">
              <c16:uniqueId val="{00000000-43C2-403C-A542-FBB031E745DD}"/>
            </c:ext>
          </c:extLst>
        </c:ser>
        <c:dLbls>
          <c:showLegendKey val="0"/>
          <c:showVal val="0"/>
          <c:showCatName val="0"/>
          <c:showSerName val="0"/>
          <c:showPercent val="0"/>
          <c:showBubbleSize val="0"/>
        </c:dLbls>
        <c:gapWidth val="150"/>
        <c:axId val="163265152"/>
        <c:axId val="162390400"/>
      </c:barChart>
      <c:catAx>
        <c:axId val="163265152"/>
        <c:scaling>
          <c:orientation val="minMax"/>
        </c:scaling>
        <c:delete val="0"/>
        <c:axPos val="b"/>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2390400"/>
        <c:crosses val="autoZero"/>
        <c:auto val="1"/>
        <c:lblAlgn val="ctr"/>
        <c:lblOffset val="100"/>
        <c:noMultiLvlLbl val="0"/>
      </c:catAx>
      <c:valAx>
        <c:axId val="162390400"/>
        <c:scaling>
          <c:orientation val="minMax"/>
        </c:scaling>
        <c:delete val="0"/>
        <c:axPos val="l"/>
        <c:majorGridlines>
          <c:spPr>
            <a:ln w="9525" cap="flat" cmpd="sng" algn="ctr">
              <a:solidFill>
                <a:schemeClr val="tx1">
                  <a:tint val="75000"/>
                </a:schemeClr>
              </a:solidFill>
              <a:prstDash val="solid"/>
              <a:round/>
            </a:ln>
            <a:effectLst/>
          </c:spPr>
        </c:majorGridlines>
        <c:numFmt formatCode="0%" sourceLinked="1"/>
        <c:majorTickMark val="out"/>
        <c:minorTickMark val="none"/>
        <c:tickLblPos val="nextTo"/>
        <c:spPr>
          <a:noFill/>
          <a:ln w="9525"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crossAx val="163265152"/>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3">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45E01-31D4-4A78-BCFB-1949B7F64447}" type="datetimeFigureOut">
              <a:rPr lang="ru-RU" smtClean="0"/>
              <a:t>04.07.2024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74B63-A230-4A49-BEE6-39224C79FF4D}" type="slidenum">
              <a:rPr lang="ru-RU" smtClean="0"/>
              <a:t>‹#›</a:t>
            </a:fld>
            <a:endParaRPr lang="ru-RU"/>
          </a:p>
        </p:txBody>
      </p:sp>
    </p:spTree>
    <p:extLst>
      <p:ext uri="{BB962C8B-B14F-4D97-AF65-F5344CB8AC3E}">
        <p14:creationId xmlns:p14="http://schemas.microsoft.com/office/powerpoint/2010/main" val="96719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10</a:t>
            </a:fld>
            <a:endParaRPr lang="ru-RU"/>
          </a:p>
        </p:txBody>
      </p:sp>
    </p:spTree>
    <p:extLst>
      <p:ext uri="{BB962C8B-B14F-4D97-AF65-F5344CB8AC3E}">
        <p14:creationId xmlns:p14="http://schemas.microsoft.com/office/powerpoint/2010/main" val="252999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20</a:t>
            </a:fld>
            <a:endParaRPr lang="ru-RU"/>
          </a:p>
        </p:txBody>
      </p:sp>
    </p:spTree>
    <p:extLst>
      <p:ext uri="{BB962C8B-B14F-4D97-AF65-F5344CB8AC3E}">
        <p14:creationId xmlns:p14="http://schemas.microsoft.com/office/powerpoint/2010/main" val="405356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21</a:t>
            </a:fld>
            <a:endParaRPr lang="ru-RU"/>
          </a:p>
        </p:txBody>
      </p:sp>
    </p:spTree>
    <p:extLst>
      <p:ext uri="{BB962C8B-B14F-4D97-AF65-F5344CB8AC3E}">
        <p14:creationId xmlns:p14="http://schemas.microsoft.com/office/powerpoint/2010/main" val="207623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22</a:t>
            </a:fld>
            <a:endParaRPr lang="ru-RU"/>
          </a:p>
        </p:txBody>
      </p:sp>
    </p:spTree>
    <p:extLst>
      <p:ext uri="{BB962C8B-B14F-4D97-AF65-F5344CB8AC3E}">
        <p14:creationId xmlns:p14="http://schemas.microsoft.com/office/powerpoint/2010/main" val="119572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23</a:t>
            </a:fld>
            <a:endParaRPr lang="ru-RU"/>
          </a:p>
        </p:txBody>
      </p:sp>
    </p:spTree>
    <p:extLst>
      <p:ext uri="{BB962C8B-B14F-4D97-AF65-F5344CB8AC3E}">
        <p14:creationId xmlns:p14="http://schemas.microsoft.com/office/powerpoint/2010/main" val="196408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24</a:t>
            </a:fld>
            <a:endParaRPr lang="ru-RU"/>
          </a:p>
        </p:txBody>
      </p:sp>
    </p:spTree>
    <p:extLst>
      <p:ext uri="{BB962C8B-B14F-4D97-AF65-F5344CB8AC3E}">
        <p14:creationId xmlns:p14="http://schemas.microsoft.com/office/powerpoint/2010/main" val="272215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25</a:t>
            </a:fld>
            <a:endParaRPr lang="ru-RU"/>
          </a:p>
        </p:txBody>
      </p:sp>
    </p:spTree>
    <p:extLst>
      <p:ext uri="{BB962C8B-B14F-4D97-AF65-F5344CB8AC3E}">
        <p14:creationId xmlns:p14="http://schemas.microsoft.com/office/powerpoint/2010/main" val="3711221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26</a:t>
            </a:fld>
            <a:endParaRPr lang="ru-RU"/>
          </a:p>
        </p:txBody>
      </p:sp>
    </p:spTree>
    <p:extLst>
      <p:ext uri="{BB962C8B-B14F-4D97-AF65-F5344CB8AC3E}">
        <p14:creationId xmlns:p14="http://schemas.microsoft.com/office/powerpoint/2010/main" val="3216629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27</a:t>
            </a:fld>
            <a:endParaRPr lang="ru-RU"/>
          </a:p>
        </p:txBody>
      </p:sp>
    </p:spTree>
    <p:extLst>
      <p:ext uri="{BB962C8B-B14F-4D97-AF65-F5344CB8AC3E}">
        <p14:creationId xmlns:p14="http://schemas.microsoft.com/office/powerpoint/2010/main" val="2772956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28</a:t>
            </a:fld>
            <a:endParaRPr lang="ru-RU"/>
          </a:p>
        </p:txBody>
      </p:sp>
    </p:spTree>
    <p:extLst>
      <p:ext uri="{BB962C8B-B14F-4D97-AF65-F5344CB8AC3E}">
        <p14:creationId xmlns:p14="http://schemas.microsoft.com/office/powerpoint/2010/main" val="228052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29</a:t>
            </a:fld>
            <a:endParaRPr lang="ru-RU"/>
          </a:p>
        </p:txBody>
      </p:sp>
    </p:spTree>
    <p:extLst>
      <p:ext uri="{BB962C8B-B14F-4D97-AF65-F5344CB8AC3E}">
        <p14:creationId xmlns:p14="http://schemas.microsoft.com/office/powerpoint/2010/main" val="140287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12</a:t>
            </a:fld>
            <a:endParaRPr lang="ru-RU"/>
          </a:p>
        </p:txBody>
      </p:sp>
    </p:spTree>
    <p:extLst>
      <p:ext uri="{BB962C8B-B14F-4D97-AF65-F5344CB8AC3E}">
        <p14:creationId xmlns:p14="http://schemas.microsoft.com/office/powerpoint/2010/main" val="1670988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30</a:t>
            </a:fld>
            <a:endParaRPr lang="ru-RU"/>
          </a:p>
        </p:txBody>
      </p:sp>
    </p:spTree>
    <p:extLst>
      <p:ext uri="{BB962C8B-B14F-4D97-AF65-F5344CB8AC3E}">
        <p14:creationId xmlns:p14="http://schemas.microsoft.com/office/powerpoint/2010/main" val="42310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31</a:t>
            </a:fld>
            <a:endParaRPr lang="ru-RU"/>
          </a:p>
        </p:txBody>
      </p:sp>
    </p:spTree>
    <p:extLst>
      <p:ext uri="{BB962C8B-B14F-4D97-AF65-F5344CB8AC3E}">
        <p14:creationId xmlns:p14="http://schemas.microsoft.com/office/powerpoint/2010/main" val="2525956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32</a:t>
            </a:fld>
            <a:endParaRPr lang="ru-RU"/>
          </a:p>
        </p:txBody>
      </p:sp>
    </p:spTree>
    <p:extLst>
      <p:ext uri="{BB962C8B-B14F-4D97-AF65-F5344CB8AC3E}">
        <p14:creationId xmlns:p14="http://schemas.microsoft.com/office/powerpoint/2010/main" val="635941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33</a:t>
            </a:fld>
            <a:endParaRPr lang="ru-RU"/>
          </a:p>
        </p:txBody>
      </p:sp>
    </p:spTree>
    <p:extLst>
      <p:ext uri="{BB962C8B-B14F-4D97-AF65-F5344CB8AC3E}">
        <p14:creationId xmlns:p14="http://schemas.microsoft.com/office/powerpoint/2010/main" val="3947293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34</a:t>
            </a:fld>
            <a:endParaRPr lang="ru-RU"/>
          </a:p>
        </p:txBody>
      </p:sp>
    </p:spTree>
    <p:extLst>
      <p:ext uri="{BB962C8B-B14F-4D97-AF65-F5344CB8AC3E}">
        <p14:creationId xmlns:p14="http://schemas.microsoft.com/office/powerpoint/2010/main" val="3814247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35</a:t>
            </a:fld>
            <a:endParaRPr lang="ru-RU"/>
          </a:p>
        </p:txBody>
      </p:sp>
    </p:spTree>
    <p:extLst>
      <p:ext uri="{BB962C8B-B14F-4D97-AF65-F5344CB8AC3E}">
        <p14:creationId xmlns:p14="http://schemas.microsoft.com/office/powerpoint/2010/main" val="394593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36</a:t>
            </a:fld>
            <a:endParaRPr lang="ru-RU"/>
          </a:p>
        </p:txBody>
      </p:sp>
    </p:spTree>
    <p:extLst>
      <p:ext uri="{BB962C8B-B14F-4D97-AF65-F5344CB8AC3E}">
        <p14:creationId xmlns:p14="http://schemas.microsoft.com/office/powerpoint/2010/main" val="163378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13</a:t>
            </a:fld>
            <a:endParaRPr lang="ru-RU"/>
          </a:p>
        </p:txBody>
      </p:sp>
    </p:spTree>
    <p:extLst>
      <p:ext uri="{BB962C8B-B14F-4D97-AF65-F5344CB8AC3E}">
        <p14:creationId xmlns:p14="http://schemas.microsoft.com/office/powerpoint/2010/main" val="364969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14</a:t>
            </a:fld>
            <a:endParaRPr lang="ru-RU"/>
          </a:p>
        </p:txBody>
      </p:sp>
    </p:spTree>
    <p:extLst>
      <p:ext uri="{BB962C8B-B14F-4D97-AF65-F5344CB8AC3E}">
        <p14:creationId xmlns:p14="http://schemas.microsoft.com/office/powerpoint/2010/main" val="323074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15</a:t>
            </a:fld>
            <a:endParaRPr lang="ru-RU"/>
          </a:p>
        </p:txBody>
      </p:sp>
    </p:spTree>
    <p:extLst>
      <p:ext uri="{BB962C8B-B14F-4D97-AF65-F5344CB8AC3E}">
        <p14:creationId xmlns:p14="http://schemas.microsoft.com/office/powerpoint/2010/main" val="345542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16</a:t>
            </a:fld>
            <a:endParaRPr lang="ru-RU"/>
          </a:p>
        </p:txBody>
      </p:sp>
    </p:spTree>
    <p:extLst>
      <p:ext uri="{BB962C8B-B14F-4D97-AF65-F5344CB8AC3E}">
        <p14:creationId xmlns:p14="http://schemas.microsoft.com/office/powerpoint/2010/main" val="376176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17</a:t>
            </a:fld>
            <a:endParaRPr lang="ru-RU"/>
          </a:p>
        </p:txBody>
      </p:sp>
    </p:spTree>
    <p:extLst>
      <p:ext uri="{BB962C8B-B14F-4D97-AF65-F5344CB8AC3E}">
        <p14:creationId xmlns:p14="http://schemas.microsoft.com/office/powerpoint/2010/main" val="163578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18</a:t>
            </a:fld>
            <a:endParaRPr lang="ru-RU"/>
          </a:p>
        </p:txBody>
      </p:sp>
    </p:spTree>
    <p:extLst>
      <p:ext uri="{BB962C8B-B14F-4D97-AF65-F5344CB8AC3E}">
        <p14:creationId xmlns:p14="http://schemas.microsoft.com/office/powerpoint/2010/main" val="398299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674B63-A230-4A49-BEE6-39224C79FF4D}" type="slidenum">
              <a:rPr lang="ru-RU" smtClean="0"/>
              <a:t>19</a:t>
            </a:fld>
            <a:endParaRPr lang="ru-RU"/>
          </a:p>
        </p:txBody>
      </p:sp>
    </p:spTree>
    <p:extLst>
      <p:ext uri="{BB962C8B-B14F-4D97-AF65-F5344CB8AC3E}">
        <p14:creationId xmlns:p14="http://schemas.microsoft.com/office/powerpoint/2010/main" val="3556882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chart" Target="../charts/chart9.xml"/><Relationship Id="rId4" Type="http://schemas.openxmlformats.org/officeDocument/2006/relationships/chart" Target="../charts/chart8.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2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chart" Target="../charts/chart18.xml"/><Relationship Id="rId4" Type="http://schemas.openxmlformats.org/officeDocument/2006/relationships/chart" Target="../charts/chart17.xml"/></Relationships>
</file>

<file path=ppt/slides/_rels/slide31.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hyperlink" Target="https://bakery.news/2022/12/hlebopekarnoe-proizvodstvo-v-rossii-2022-eksperty-obsudili-situatsiyu-na-rynke-i-rabotu-otrasli-v-usloviyah-sanktsij/" TargetMode="External"/><Relationship Id="rId13" Type="http://schemas.openxmlformats.org/officeDocument/2006/relationships/hyperlink" Target="https://rosstat.gov.ru/storage/mediabank/Bul_MO_2023.xlsx" TargetMode="External"/><Relationship Id="rId18" Type="http://schemas.openxmlformats.org/officeDocument/2006/relationships/hyperlink" Target="https://new.cisstat.org/web/guest/cis-stat-home" TargetMode="External"/><Relationship Id="rId3" Type="http://schemas.openxmlformats.org/officeDocument/2006/relationships/hyperlink" Target="https://pm.rosspetsmash.ru/upload/iblock/5a0/babkin-2023_10_09-forum-pishchevoe-mashinostroenie-2023-_itog-itog_.pdf" TargetMode="External"/><Relationship Id="rId7" Type="http://schemas.openxmlformats.org/officeDocument/2006/relationships/hyperlink" Target="https://www.openbusiness.ru/special/project/bakery/obzor-rynka-mini-pekaren/" TargetMode="External"/><Relationship Id="rId12" Type="http://schemas.openxmlformats.org/officeDocument/2006/relationships/hyperlink" Target="https://romir.ru/press/hleb-bez-zrelishch-pochemu-rossiyane-polyubili-est-v-pekarnyah" TargetMode="External"/><Relationship Id="rId17" Type="http://schemas.openxmlformats.org/officeDocument/2006/relationships/hyperlink" Target="https://ohlebe.ru/news/rf/351-igra-v-dogonyalki" TargetMode="External"/><Relationship Id="rId2" Type="http://schemas.openxmlformats.org/officeDocument/2006/relationships/notesSlide" Target="../notesSlides/notesSlide26.xml"/><Relationship Id="rId16" Type="http://schemas.openxmlformats.org/officeDocument/2006/relationships/hyperlink" Target="https://qje.su/wp-content/uploads/2023/04/Gruzdev.pdf" TargetMode="External"/><Relationship Id="rId1" Type="http://schemas.openxmlformats.org/officeDocument/2006/relationships/slideLayout" Target="../slideLayouts/slideLayout7.xml"/><Relationship Id="rId6" Type="http://schemas.openxmlformats.org/officeDocument/2006/relationships/hyperlink" Target="https://pb.nalog.ru/" TargetMode="External"/><Relationship Id="rId11" Type="http://schemas.openxmlformats.org/officeDocument/2006/relationships/hyperlink" Target="https://rosstat.gov.ru/folder/12781" TargetMode="External"/><Relationship Id="rId5" Type="http://schemas.openxmlformats.org/officeDocument/2006/relationships/hyperlink" Target="https://pm.rosspetsmash.ru/news/3600/" TargetMode="External"/><Relationship Id="rId15" Type="http://schemas.openxmlformats.org/officeDocument/2006/relationships/hyperlink" Target="http://static.government.ru/media/files/KNMcvWfv5ZveFs1FtrfxqAyjlED28JsG.pdf" TargetMode="External"/><Relationship Id="rId10" Type="http://schemas.openxmlformats.org/officeDocument/2006/relationships/hyperlink" Target="https://rosstat.gov.ru/enterprise_industrial" TargetMode="External"/><Relationship Id="rId4" Type="http://schemas.openxmlformats.org/officeDocument/2006/relationships/hyperlink" Target="https://gostrf.com/normadata/1/4294848/4294848665.htm" TargetMode="External"/><Relationship Id="rId9" Type="http://schemas.openxmlformats.org/officeDocument/2006/relationships/hyperlink" Target="https://rosstat.gov.ru/storage/mediabank/Prom_proiz_2023.htm" TargetMode="External"/><Relationship Id="rId14" Type="http://schemas.openxmlformats.org/officeDocument/2006/relationships/hyperlink" Target="https://www.retail.ru/cases/kak-pyatyerochka-razvivaet-pekarn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_edn1"/><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64228E-1C21-8FCE-E831-E4C9B507256A}"/>
              </a:ext>
            </a:extLst>
          </p:cNvPr>
          <p:cNvSpPr>
            <a:spLocks noGrp="1"/>
          </p:cNvSpPr>
          <p:nvPr>
            <p:ph type="ctrTitle"/>
          </p:nvPr>
        </p:nvSpPr>
        <p:spPr/>
        <p:txBody>
          <a:bodyPr anchor="ctr"/>
          <a:lstStyle/>
          <a:p>
            <a:r>
              <a:rPr lang="ru-RU" sz="2800" i="0" dirty="0">
                <a:solidFill>
                  <a:srgbClr val="000000"/>
                </a:solidFill>
                <a:effectLst/>
                <a:latin typeface="Century Gothic" panose="020B0502020202020204" pitchFamily="34" charset="0"/>
              </a:rPr>
              <a:t>ОРГАНИЗАЦИЯ</a:t>
            </a:r>
            <a:br>
              <a:rPr lang="ru-RU" sz="2800" i="0" dirty="0">
                <a:solidFill>
                  <a:srgbClr val="000000"/>
                </a:solidFill>
                <a:effectLst/>
                <a:latin typeface="Century Gothic" panose="020B0502020202020204" pitchFamily="34" charset="0"/>
              </a:rPr>
            </a:br>
            <a:r>
              <a:rPr lang="ru-RU" sz="2800" i="0" dirty="0">
                <a:solidFill>
                  <a:srgbClr val="000000"/>
                </a:solidFill>
                <a:effectLst/>
                <a:latin typeface="Century Gothic" panose="020B0502020202020204" pitchFamily="34" charset="0"/>
              </a:rPr>
              <a:t>ПРОИЗВОДСТВА</a:t>
            </a:r>
            <a:br>
              <a:rPr lang="ru-RU" sz="2800" i="0" dirty="0">
                <a:solidFill>
                  <a:srgbClr val="000000"/>
                </a:solidFill>
                <a:effectLst/>
                <a:latin typeface="Century Gothic" panose="020B0502020202020204" pitchFamily="34" charset="0"/>
              </a:rPr>
            </a:br>
            <a:r>
              <a:rPr lang="ru-RU" sz="2800" i="0" dirty="0">
                <a:solidFill>
                  <a:srgbClr val="000000"/>
                </a:solidFill>
                <a:effectLst/>
                <a:latin typeface="Century Gothic" panose="020B0502020202020204" pitchFamily="34" charset="0"/>
              </a:rPr>
              <a:t> ХЛЕБОПЕКАРНЫХ ПЕЧЕЙ</a:t>
            </a:r>
            <a:endParaRPr lang="ru-RU" sz="2800" dirty="0">
              <a:latin typeface="Century Gothic" panose="020B0502020202020204" pitchFamily="34" charset="0"/>
            </a:endParaRPr>
          </a:p>
        </p:txBody>
      </p:sp>
      <p:sp>
        <p:nvSpPr>
          <p:cNvPr id="3" name="Подзаголовок 2">
            <a:extLst>
              <a:ext uri="{FF2B5EF4-FFF2-40B4-BE49-F238E27FC236}">
                <a16:creationId xmlns:a16="http://schemas.microsoft.com/office/drawing/2014/main" id="{A5A1E7AE-8D78-528A-066A-C52EE64718D5}"/>
              </a:ext>
            </a:extLst>
          </p:cNvPr>
          <p:cNvSpPr>
            <a:spLocks noGrp="1"/>
          </p:cNvSpPr>
          <p:nvPr>
            <p:ph type="subTitle" idx="1"/>
          </p:nvPr>
        </p:nvSpPr>
        <p:spPr/>
        <p:txBody>
          <a:bodyPr anchor="ctr">
            <a:normAutofit/>
          </a:bodyPr>
          <a:lstStyle/>
          <a:p>
            <a:pPr>
              <a:lnSpc>
                <a:spcPct val="115000"/>
              </a:lnSpc>
              <a:spcBef>
                <a:spcPts val="500"/>
              </a:spcBef>
              <a:spcAft>
                <a:spcPts val="1000"/>
              </a:spcAft>
            </a:pPr>
            <a:r>
              <a:rPr lang="ru-RU" sz="1800" dirty="0">
                <a:effectLst/>
                <a:latin typeface="Century Gothic" panose="020B0502020202020204" pitchFamily="34" charset="0"/>
                <a:ea typeface="Times New Roman" panose="02020603050405020304" pitchFamily="18" charset="0"/>
                <a:cs typeface="Times New Roman" panose="02020603050405020304" pitchFamily="18" charset="0"/>
              </a:rPr>
              <a:t>Вариант 1. Полный цикл производства</a:t>
            </a:r>
          </a:p>
        </p:txBody>
      </p:sp>
    </p:spTree>
    <p:extLst>
      <p:ext uri="{BB962C8B-B14F-4D97-AF65-F5344CB8AC3E}">
        <p14:creationId xmlns:p14="http://schemas.microsoft.com/office/powerpoint/2010/main" val="192292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3</a:t>
            </a:r>
            <a:r>
              <a:rPr lang="ru-RU" sz="1200" b="1" cap="all" spc="50" dirty="0">
                <a:solidFill>
                  <a:srgbClr val="845209"/>
                </a:solidFill>
                <a:effectLst/>
                <a:highlight>
                  <a:srgbClr val="FCECD5"/>
                </a:highlight>
                <a:latin typeface="Century Gothic" panose="020B0502020202020204" pitchFamily="34" charset="0"/>
              </a:rPr>
              <a:t>.2 Тренды рынка хлебопекарного оборудования</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892973" y="1419937"/>
            <a:ext cx="4705350"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Рост числа мини-пекарен</a:t>
            </a:r>
            <a:endParaRPr lang="ru-RU" sz="1000" b="1" cap="all" spc="50" dirty="0">
              <a:solidFill>
                <a:srgbClr val="C77C0E"/>
              </a:solidFill>
              <a:effectLs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9" name="TextBox 18">
            <a:extLst>
              <a:ext uri="{FF2B5EF4-FFF2-40B4-BE49-F238E27FC236}">
                <a16:creationId xmlns:a16="http://schemas.microsoft.com/office/drawing/2014/main" id="{FC313F5F-461E-F363-39F6-99AD51EFCFED}"/>
              </a:ext>
            </a:extLst>
          </p:cNvPr>
          <p:cNvSpPr txBox="1"/>
          <p:nvPr/>
        </p:nvSpPr>
        <p:spPr>
          <a:xfrm>
            <a:off x="892973" y="1709100"/>
            <a:ext cx="5023640" cy="1384995"/>
          </a:xfrm>
          <a:prstGeom prst="rect">
            <a:avLst/>
          </a:prstGeom>
          <a:noFill/>
        </p:spPr>
        <p:txBody>
          <a:bodyPr wrap="square" rtlCol="0">
            <a:spAutoFit/>
          </a:bodyPr>
          <a:lstStyle/>
          <a:p>
            <a:pPr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Бизнес мини-пекарен демонстрирует устойчивый рост, количество небольших производств хлебобулочных изделий увеличивается с каждым годом. Однако, конкуренция среди производителей не особенно велика, по количеству пекарен на 1000 человек Россия далеко отстает от европейских стран (2-3 мини-пекарни на 1000 человек), что косвенно свидетельствует о большом потенциале рынка</a:t>
            </a:r>
            <a:r>
              <a:rPr lang="en-GB" sz="1200" dirty="0">
                <a:latin typeface="Century Gothic" panose="020B0502020202020204" pitchFamily="34" charset="0"/>
                <a:ea typeface="Times New Roman" panose="02020603050405020304" pitchFamily="18" charset="0"/>
                <a:cs typeface="Times New Roman" panose="02020603050405020304" pitchFamily="18" charset="0"/>
              </a:rPr>
              <a:t>.</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A8FE189F-FA33-9FC8-1994-8B4DC1C93095}"/>
              </a:ext>
            </a:extLst>
          </p:cNvPr>
          <p:cNvPicPr>
            <a:picLocks noChangeAspect="1"/>
          </p:cNvPicPr>
          <p:nvPr/>
        </p:nvPicPr>
        <p:blipFill>
          <a:blip r:embed="rId3"/>
          <a:stretch>
            <a:fillRect/>
          </a:stretch>
        </p:blipFill>
        <p:spPr>
          <a:xfrm>
            <a:off x="892972" y="3268960"/>
            <a:ext cx="5023638" cy="2895743"/>
          </a:xfrm>
          <a:prstGeom prst="rect">
            <a:avLst/>
          </a:prstGeom>
        </p:spPr>
      </p:pic>
      <p:sp>
        <p:nvSpPr>
          <p:cNvPr id="5" name="TextBox 4">
            <a:extLst>
              <a:ext uri="{FF2B5EF4-FFF2-40B4-BE49-F238E27FC236}">
                <a16:creationId xmlns:a16="http://schemas.microsoft.com/office/drawing/2014/main" id="{B71F6B84-24AB-CD32-B39D-0071CAC0A55B}"/>
              </a:ext>
            </a:extLst>
          </p:cNvPr>
          <p:cNvSpPr txBox="1"/>
          <p:nvPr/>
        </p:nvSpPr>
        <p:spPr>
          <a:xfrm>
            <a:off x="6226973" y="1419937"/>
            <a:ext cx="4705349"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Увеличение числа пекарен в торговых сетях</a:t>
            </a:r>
            <a:endParaRPr lang="ru-RU" sz="1000" b="1" cap="all" spc="50" dirty="0">
              <a:solidFill>
                <a:srgbClr val="C77C0E"/>
              </a:solidFill>
              <a:effectLst/>
              <a:latin typeface="Century Gothic" panose="020B0502020202020204" pitchFamily="34" charset="0"/>
            </a:endParaRPr>
          </a:p>
        </p:txBody>
      </p:sp>
      <p:graphicFrame>
        <p:nvGraphicFramePr>
          <p:cNvPr id="6" name="Таблица 5">
            <a:extLst>
              <a:ext uri="{FF2B5EF4-FFF2-40B4-BE49-F238E27FC236}">
                <a16:creationId xmlns:a16="http://schemas.microsoft.com/office/drawing/2014/main" id="{73B5383B-A2B0-A2B0-4E61-B98F8825DF8B}"/>
              </a:ext>
            </a:extLst>
          </p:cNvPr>
          <p:cNvGraphicFramePr>
            <a:graphicFrameLocks noGrp="1"/>
          </p:cNvGraphicFramePr>
          <p:nvPr>
            <p:extLst>
              <p:ext uri="{D42A27DB-BD31-4B8C-83A1-F6EECF244321}">
                <p14:modId xmlns:p14="http://schemas.microsoft.com/office/powerpoint/2010/main" val="1778630058"/>
              </p:ext>
            </p:extLst>
          </p:nvPr>
        </p:nvGraphicFramePr>
        <p:xfrm>
          <a:off x="6456363" y="2998215"/>
          <a:ext cx="4842663" cy="3297947"/>
        </p:xfrm>
        <a:graphic>
          <a:graphicData uri="http://schemas.openxmlformats.org/drawingml/2006/table">
            <a:tbl>
              <a:tblPr firstRow="1" firstCol="1" bandRow="1">
                <a:tableStyleId>{912C8C85-51F0-491E-9774-3900AFEF0FD7}</a:tableStyleId>
              </a:tblPr>
              <a:tblGrid>
                <a:gridCol w="1110244">
                  <a:extLst>
                    <a:ext uri="{9D8B030D-6E8A-4147-A177-3AD203B41FA5}">
                      <a16:colId xmlns:a16="http://schemas.microsoft.com/office/drawing/2014/main" val="1234458482"/>
                    </a:ext>
                  </a:extLst>
                </a:gridCol>
                <a:gridCol w="954986">
                  <a:extLst>
                    <a:ext uri="{9D8B030D-6E8A-4147-A177-3AD203B41FA5}">
                      <a16:colId xmlns:a16="http://schemas.microsoft.com/office/drawing/2014/main" val="1529738871"/>
                    </a:ext>
                  </a:extLst>
                </a:gridCol>
                <a:gridCol w="946130">
                  <a:extLst>
                    <a:ext uri="{9D8B030D-6E8A-4147-A177-3AD203B41FA5}">
                      <a16:colId xmlns:a16="http://schemas.microsoft.com/office/drawing/2014/main" val="388723616"/>
                    </a:ext>
                  </a:extLst>
                </a:gridCol>
                <a:gridCol w="885173">
                  <a:extLst>
                    <a:ext uri="{9D8B030D-6E8A-4147-A177-3AD203B41FA5}">
                      <a16:colId xmlns:a16="http://schemas.microsoft.com/office/drawing/2014/main" val="3394131735"/>
                    </a:ext>
                  </a:extLst>
                </a:gridCol>
                <a:gridCol w="946130">
                  <a:extLst>
                    <a:ext uri="{9D8B030D-6E8A-4147-A177-3AD203B41FA5}">
                      <a16:colId xmlns:a16="http://schemas.microsoft.com/office/drawing/2014/main" val="159712282"/>
                    </a:ext>
                  </a:extLst>
                </a:gridCol>
              </a:tblGrid>
              <a:tr h="711729">
                <a:tc>
                  <a:txBody>
                    <a:bodyPr/>
                    <a:lstStyle/>
                    <a:p>
                      <a:pPr marL="449580" algn="ctr">
                        <a:lnSpc>
                          <a:spcPct val="115000"/>
                        </a:lnSpc>
                        <a:spcBef>
                          <a:spcPts val="500"/>
                        </a:spcBef>
                        <a:spcAft>
                          <a:spcPts val="1000"/>
                        </a:spcAft>
                      </a:pP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Бренд</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Кол-во магазинов</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Кол-во пекарен</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Планы по пекарням на 2024 год</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0565229"/>
                  </a:ext>
                </a:extLst>
              </a:tr>
              <a:tr h="203377">
                <a:tc rowSpan="3">
                  <a:txBody>
                    <a:bodyPr/>
                    <a:lstStyle/>
                    <a:p>
                      <a:pPr indent="127000">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Х5 ГРУП</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Пятерочка</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21308</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7000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12000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03984049"/>
                  </a:ext>
                </a:extLst>
              </a:tr>
              <a:tr h="203377">
                <a:tc vMerge="1">
                  <a:txBody>
                    <a:bodyPr/>
                    <a:lstStyle/>
                    <a:p>
                      <a:endParaRPr lang="ru-RU"/>
                    </a:p>
                  </a:txBody>
                  <a:tcP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Перекресток</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972</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rowSpan="2" gridSpan="2">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поставщик выпечки- хлебозавод</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rowSpan="2" hMerge="1">
                  <a:txBody>
                    <a:bodyPr/>
                    <a:lstStyle/>
                    <a:p>
                      <a:endParaRPr lang="ru-RU"/>
                    </a:p>
                  </a:txBody>
                  <a:tcPr/>
                </a:tc>
                <a:extLst>
                  <a:ext uri="{0D108BD9-81ED-4DB2-BD59-A6C34878D82A}">
                    <a16:rowId xmlns:a16="http://schemas.microsoft.com/office/drawing/2014/main" val="2156526762"/>
                  </a:ext>
                </a:extLst>
              </a:tr>
              <a:tr h="203377">
                <a:tc vMerge="1">
                  <a:txBody>
                    <a:bodyPr/>
                    <a:lstStyle/>
                    <a:p>
                      <a:endParaRPr lang="ru-RU"/>
                    </a:p>
                  </a:txBody>
                  <a:tcP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Чижик</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1500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gridSpan="2" vMerge="1">
                  <a:txBody>
                    <a:bodyPr/>
                    <a:lstStyle/>
                    <a:p>
                      <a:endParaRPr lang="ru-RU"/>
                    </a:p>
                  </a:txBody>
                  <a:tcPr/>
                </a:tc>
                <a:tc hMerge="1" vMerge="1">
                  <a:txBody>
                    <a:bodyPr/>
                    <a:lstStyle/>
                    <a:p>
                      <a:endParaRPr lang="ru-RU"/>
                    </a:p>
                  </a:txBody>
                  <a:tcPr/>
                </a:tc>
                <a:extLst>
                  <a:ext uri="{0D108BD9-81ED-4DB2-BD59-A6C34878D82A}">
                    <a16:rowId xmlns:a16="http://schemas.microsoft.com/office/drawing/2014/main" val="4005373854"/>
                  </a:ext>
                </a:extLst>
              </a:tr>
              <a:tr h="203377">
                <a:tc rowSpan="2">
                  <a:txBody>
                    <a:bodyPr/>
                    <a:lstStyle/>
                    <a:p>
                      <a:pPr indent="127000">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МАГНИТ</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Магнит</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25185</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2500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5000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8239800"/>
                  </a:ext>
                </a:extLst>
              </a:tr>
              <a:tr h="387202">
                <a:tc vMerge="1">
                  <a:txBody>
                    <a:bodyPr/>
                    <a:lstStyle/>
                    <a:p>
                      <a:endParaRPr lang="ru-RU"/>
                    </a:p>
                  </a:txBody>
                  <a:tcP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Дикси</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2208</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поставщик выпечки- мини-пекарни</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ru-RU"/>
                    </a:p>
                  </a:txBody>
                  <a:tcPr/>
                </a:tc>
                <a:extLst>
                  <a:ext uri="{0D108BD9-81ED-4DB2-BD59-A6C34878D82A}">
                    <a16:rowId xmlns:a16="http://schemas.microsoft.com/office/drawing/2014/main" val="3011058346"/>
                  </a:ext>
                </a:extLst>
              </a:tr>
              <a:tr h="203377">
                <a:tc rowSpan="2">
                  <a:txBody>
                    <a:bodyPr/>
                    <a:lstStyle/>
                    <a:p>
                      <a:pPr indent="127000">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АШАН</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Ашан</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260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260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 </a:t>
                      </a:r>
                    </a:p>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 </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9873938"/>
                  </a:ext>
                </a:extLst>
              </a:tr>
              <a:tr h="203377">
                <a:tc vMerge="1">
                  <a:txBody>
                    <a:bodyPr/>
                    <a:lstStyle/>
                    <a:p>
                      <a:endParaRPr lang="ru-RU"/>
                    </a:p>
                  </a:txBody>
                  <a:tcP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Атак</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180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ru-RU"/>
                    </a:p>
                  </a:txBody>
                  <a:tcPr/>
                </a:tc>
                <a:tc vMerge="1">
                  <a:txBody>
                    <a:bodyPr/>
                    <a:lstStyle/>
                    <a:p>
                      <a:pPr>
                        <a:lnSpc>
                          <a:spcPct val="115000"/>
                        </a:lnSpc>
                        <a:spcBef>
                          <a:spcPts val="500"/>
                        </a:spcBef>
                        <a:spcAft>
                          <a:spcPts val="1000"/>
                        </a:spcAft>
                      </a:pP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4172435"/>
                  </a:ext>
                </a:extLst>
              </a:tr>
              <a:tr h="203377">
                <a:tc>
                  <a:txBody>
                    <a:bodyPr/>
                    <a:lstStyle/>
                    <a:p>
                      <a:pPr indent="127000">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ВКУСВИЛЛ</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Bef>
                          <a:spcPts val="500"/>
                        </a:spcBef>
                        <a:spcAft>
                          <a:spcPts val="1000"/>
                        </a:spcAft>
                      </a:pPr>
                      <a:r>
                        <a:rPr lang="ru-RU" sz="1000" b="0" dirty="0" err="1">
                          <a:solidFill>
                            <a:sysClr val="windowText" lastClr="000000"/>
                          </a:solidFill>
                          <a:effectLst/>
                          <a:latin typeface="Century Gothic" panose="020B0502020202020204" pitchFamily="34" charset="0"/>
                        </a:rPr>
                        <a:t>Вкусвилл</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1819</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320</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 </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2888211"/>
                  </a:ext>
                </a:extLst>
              </a:tr>
              <a:tr h="203377">
                <a:tc rowSpan="2">
                  <a:txBody>
                    <a:bodyPr/>
                    <a:lstStyle/>
                    <a:p>
                      <a:pPr indent="127000">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ЛЕНТА</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Лента</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2819</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250</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 </a:t>
                      </a:r>
                    </a:p>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 </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58530300"/>
                  </a:ext>
                </a:extLst>
              </a:tr>
              <a:tr h="203377">
                <a:tc vMerge="1">
                  <a:txBody>
                    <a:bodyPr/>
                    <a:lstStyle/>
                    <a:p>
                      <a:endParaRPr lang="ru-RU"/>
                    </a:p>
                  </a:txBody>
                  <a:tcPr/>
                </a:tc>
                <a:tc>
                  <a:txBody>
                    <a:bodyPr/>
                    <a:lstStyle/>
                    <a:p>
                      <a:pP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Монетка</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2120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ru-RU"/>
                    </a:p>
                  </a:txBody>
                  <a:tcPr/>
                </a:tc>
                <a:tc vMerge="1">
                  <a:txBody>
                    <a:bodyPr/>
                    <a:lstStyle/>
                    <a:p>
                      <a:pPr>
                        <a:lnSpc>
                          <a:spcPct val="115000"/>
                        </a:lnSpc>
                        <a:spcBef>
                          <a:spcPts val="500"/>
                        </a:spcBef>
                        <a:spcAft>
                          <a:spcPts val="1000"/>
                        </a:spcAft>
                      </a:pP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7752824"/>
                  </a:ext>
                </a:extLst>
              </a:tr>
            </a:tbl>
          </a:graphicData>
        </a:graphic>
      </p:graphicFrame>
      <p:sp>
        <p:nvSpPr>
          <p:cNvPr id="8" name="TextBox 7">
            <a:extLst>
              <a:ext uri="{FF2B5EF4-FFF2-40B4-BE49-F238E27FC236}">
                <a16:creationId xmlns:a16="http://schemas.microsoft.com/office/drawing/2014/main" id="{6676F68E-3460-B34A-6CE4-20DDF55A7B05}"/>
              </a:ext>
            </a:extLst>
          </p:cNvPr>
          <p:cNvSpPr txBox="1"/>
          <p:nvPr/>
        </p:nvSpPr>
        <p:spPr>
          <a:xfrm>
            <a:off x="6275388" y="1672891"/>
            <a:ext cx="4889904" cy="1264449"/>
          </a:xfrm>
          <a:prstGeom prst="rect">
            <a:avLst/>
          </a:prstGeom>
          <a:noFill/>
        </p:spPr>
        <p:txBody>
          <a:bodyPr wrap="square" rtlCol="0">
            <a:spAutoFit/>
          </a:bodyPr>
          <a:lstStyle/>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Практически все продуктовые ритейлеры реализуют выпечку своих пекарен. Например, «Пятерочка» продает от 600 до 1200 единиц продукции в день. </a:t>
            </a:r>
          </a:p>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Особенно много пекарен у торговых сетей «Пятерочка» и «Магнит», которые, к тому же озвучили планы по открытию пекарни почти в каждом магазине. </a:t>
            </a:r>
          </a:p>
        </p:txBody>
      </p:sp>
    </p:spTree>
    <p:extLst>
      <p:ext uri="{BB962C8B-B14F-4D97-AF65-F5344CB8AC3E}">
        <p14:creationId xmlns:p14="http://schemas.microsoft.com/office/powerpoint/2010/main" val="263473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3</a:t>
            </a:r>
            <a:r>
              <a:rPr lang="ru-RU" sz="1200" b="1" cap="all" spc="50" dirty="0">
                <a:solidFill>
                  <a:srgbClr val="845209"/>
                </a:solidFill>
                <a:effectLst/>
                <a:highlight>
                  <a:srgbClr val="FCECD5"/>
                </a:highlight>
                <a:latin typeface="Century Gothic" panose="020B0502020202020204" pitchFamily="34" charset="0"/>
              </a:rPr>
              <a:t>.3 </a:t>
            </a:r>
            <a:r>
              <a:rPr lang="en-GB" sz="1200" b="1" cap="all" spc="50" dirty="0">
                <a:solidFill>
                  <a:srgbClr val="845209"/>
                </a:solidFill>
                <a:effectLst/>
                <a:highlight>
                  <a:srgbClr val="FCECD5"/>
                </a:highlight>
                <a:latin typeface="Century Gothic" panose="020B0502020202020204" pitchFamily="34" charset="0"/>
              </a:rPr>
              <a:t>PEST-</a:t>
            </a:r>
            <a:r>
              <a:rPr lang="ru-RU" sz="1200" b="1" cap="all" spc="50" dirty="0">
                <a:solidFill>
                  <a:srgbClr val="845209"/>
                </a:solidFill>
                <a:effectLst/>
                <a:highlight>
                  <a:srgbClr val="FCECD5"/>
                </a:highlight>
                <a:latin typeface="Century Gothic" panose="020B0502020202020204" pitchFamily="34" charset="0"/>
              </a:rPr>
              <a:t>анализ</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6275388" y="770778"/>
            <a:ext cx="4656934"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Политические факторы</a:t>
            </a:r>
            <a:endParaRPr lang="ru-RU" sz="1000" b="1" cap="all" spc="50" dirty="0">
              <a:solidFill>
                <a:srgbClr val="C77C0E"/>
              </a:solidFill>
              <a:effectLs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a:extLst>
              <a:ext uri="{FF2B5EF4-FFF2-40B4-BE49-F238E27FC236}">
                <a16:creationId xmlns:a16="http://schemas.microsoft.com/office/drawing/2014/main" id="{FC313F5F-461E-F363-39F6-99AD51EFCFED}"/>
              </a:ext>
            </a:extLst>
          </p:cNvPr>
          <p:cNvSpPr txBox="1"/>
          <p:nvPr/>
        </p:nvSpPr>
        <p:spPr>
          <a:xfrm>
            <a:off x="6275388" y="964660"/>
            <a:ext cx="4656934" cy="1200329"/>
          </a:xfrm>
          <a:prstGeom prst="rect">
            <a:avLst/>
          </a:prstGeom>
          <a:solidFill>
            <a:srgbClr val="FAFAFA"/>
          </a:solidFill>
        </p:spPr>
        <p:txBody>
          <a:bodyPr wrap="square" rtlCol="0">
            <a:spAutoFit/>
          </a:bodyPr>
          <a:lstStyle/>
          <a:p>
            <a:pPr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Политика государства направлена на </a:t>
            </a:r>
            <a:r>
              <a:rPr lang="ru-RU" sz="1000" dirty="0">
                <a:latin typeface="Century Gothic" panose="020B0502020202020204" pitchFamily="34" charset="0"/>
                <a:ea typeface="Times New Roman" panose="02020603050405020304" pitchFamily="18" charset="0"/>
                <a:cs typeface="Times New Roman" panose="02020603050405020304" pitchFamily="18" charset="0"/>
              </a:rPr>
              <a:t>стимулирование пищевого машиностроения.</a:t>
            </a: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  Для этого разработана </a:t>
            </a:r>
            <a:r>
              <a:rPr lang="ru-RU" sz="1000" i="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Стратегии развития машиностроения для пищевой и перерабатывающей промышленности Российской Федерации на период до 2030 года</a:t>
            </a:r>
            <a:r>
              <a:rPr lang="ru-RU" sz="10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(утверждена распоряжением Правительства Российской Федерации от 30 августа 2019 года N 1931-р)</a:t>
            </a:r>
            <a:r>
              <a:rPr lang="ru-RU" sz="100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Полный список стимулирующих мер в Приложении 1.</a:t>
            </a:r>
            <a:endParaRPr lang="ru-RU" sz="10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1F6B84-24AB-CD32-B39D-0071CAC0A55B}"/>
              </a:ext>
            </a:extLst>
          </p:cNvPr>
          <p:cNvSpPr txBox="1"/>
          <p:nvPr/>
        </p:nvSpPr>
        <p:spPr>
          <a:xfrm>
            <a:off x="892974" y="1473114"/>
            <a:ext cx="4510001" cy="252954"/>
          </a:xfrm>
          <a:prstGeom prst="rect">
            <a:avLst/>
          </a:prstGeom>
          <a:noFill/>
        </p:spPr>
        <p:txBody>
          <a:bodyPr wrap="square">
            <a:spAutoFit/>
          </a:bodyPr>
          <a:lstStyle/>
          <a:p>
            <a:pPr>
              <a:lnSpc>
                <a:spcPct val="115000"/>
              </a:lnSpc>
              <a:spcBef>
                <a:spcPts val="1000"/>
              </a:spcBef>
            </a:pPr>
            <a:r>
              <a:rPr lang="ru-RU" sz="1000" b="1" cap="all" spc="50" dirty="0">
                <a:solidFill>
                  <a:srgbClr val="C77C0E"/>
                </a:solidFill>
                <a:effectLst/>
                <a:latin typeface="Century Gothic" panose="020B0502020202020204" pitchFamily="34" charset="0"/>
              </a:rPr>
              <a:t>Экономические факторы</a:t>
            </a:r>
          </a:p>
        </p:txBody>
      </p:sp>
      <p:sp>
        <p:nvSpPr>
          <p:cNvPr id="8" name="TextBox 7">
            <a:extLst>
              <a:ext uri="{FF2B5EF4-FFF2-40B4-BE49-F238E27FC236}">
                <a16:creationId xmlns:a16="http://schemas.microsoft.com/office/drawing/2014/main" id="{6676F68E-3460-B34A-6CE4-20DDF55A7B05}"/>
              </a:ext>
            </a:extLst>
          </p:cNvPr>
          <p:cNvSpPr txBox="1"/>
          <p:nvPr/>
        </p:nvSpPr>
        <p:spPr>
          <a:xfrm>
            <a:off x="892974" y="1711337"/>
            <a:ext cx="5023639" cy="4680769"/>
          </a:xfrm>
          <a:prstGeom prst="rect">
            <a:avLst/>
          </a:prstGeom>
          <a:noFill/>
        </p:spPr>
        <p:txBody>
          <a:bodyPr wrap="square" rtlCol="0">
            <a:spAutoFit/>
          </a:bodyPr>
          <a:lstStyle/>
          <a:p>
            <a:r>
              <a:rPr lang="ru-RU" sz="1000" b="1" dirty="0">
                <a:effectLst/>
                <a:latin typeface="Century Gothic" panose="020B0502020202020204" pitchFamily="34" charset="0"/>
                <a:ea typeface="Times New Roman" panose="02020603050405020304" pitchFamily="18" charset="0"/>
                <a:cs typeface="Times New Roman" panose="02020603050405020304" pitchFamily="18" charset="0"/>
              </a:rPr>
              <a:t>Факторы развития отрасли:</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рекордные урожаи зерна в последние годы и потребность в его глубокой переработке</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необходимость обновления и расширения основных фондов на российских предприятиях</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наличие потенциала для наращивания доли отечественных предприятий как на внутреннем, так и на мировом рынке</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рост экспортных поставок машиностроительной продукции</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изменение пищевых привычек россиян в сторону потребления высококачественной продукции</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повышение спроса на свежеизготовленную продукцию (мини-пекарни и торговые сети)</a:t>
            </a:r>
          </a:p>
          <a:p>
            <a:r>
              <a:rPr lang="ru-RU" sz="1000" b="1" dirty="0">
                <a:effectLst/>
                <a:latin typeface="Century Gothic" panose="020B0502020202020204" pitchFamily="34" charset="0"/>
                <a:ea typeface="Times New Roman" panose="02020603050405020304" pitchFamily="18" charset="0"/>
                <a:cs typeface="Times New Roman" panose="02020603050405020304" pitchFamily="18" charset="0"/>
              </a:rPr>
              <a:t>Факторы сдерживания отрасли:</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рост себестоимости продукции (рост стоимости комплектующих, увеличение логистических издержек на доставку комплектующих, материалов и готовой продукции</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недостаточное финансирование отрасли со стороны государства</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трудности привлечения оборотных средств</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зависимость от импорта компонентов (отсутствие отечественных сервоприводов, насосов, панелей управления, компрессоров, специализированных сталей)</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наличие существенного объема поставок иностранного оборудования, бывшего в употреблении</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низкая заинтересованность инжиниринговых компаний в использовании отечественных машин и оборудования</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наличие низких таможенно-тарифных барьеров на импорт большинства машин и оборудования</a:t>
            </a:r>
          </a:p>
          <a:p>
            <a:pPr marL="342900" lvl="0" indent="-342900" algn="just">
              <a:buFont typeface="Symbol" panose="05050102010706020507" pitchFamily="18" charset="2"/>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снижение потребления хлебобулочных изделий</a:t>
            </a:r>
          </a:p>
          <a:p>
            <a:pPr indent="228600" algn="just">
              <a:spcBef>
                <a:spcPts val="500"/>
              </a:spcBef>
            </a:pP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9711049-565F-903F-0CB0-8E7C22D9325A}"/>
              </a:ext>
            </a:extLst>
          </p:cNvPr>
          <p:cNvSpPr txBox="1"/>
          <p:nvPr/>
        </p:nvSpPr>
        <p:spPr>
          <a:xfrm>
            <a:off x="6275388" y="2201989"/>
            <a:ext cx="4656935"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Социальные факторы</a:t>
            </a:r>
            <a:endParaRPr lang="ru-RU" sz="1000" b="1" cap="all" spc="50" dirty="0">
              <a:solidFill>
                <a:srgbClr val="C77C0E"/>
              </a:solidFill>
              <a:effectLst/>
              <a:latin typeface="Century Gothic" panose="020B0502020202020204" pitchFamily="34" charset="0"/>
            </a:endParaRPr>
          </a:p>
        </p:txBody>
      </p:sp>
      <p:sp>
        <p:nvSpPr>
          <p:cNvPr id="10" name="TextBox 9">
            <a:extLst>
              <a:ext uri="{FF2B5EF4-FFF2-40B4-BE49-F238E27FC236}">
                <a16:creationId xmlns:a16="http://schemas.microsoft.com/office/drawing/2014/main" id="{6F57182A-4F44-3B59-9850-D9928AE30031}"/>
              </a:ext>
            </a:extLst>
          </p:cNvPr>
          <p:cNvSpPr txBox="1"/>
          <p:nvPr/>
        </p:nvSpPr>
        <p:spPr>
          <a:xfrm>
            <a:off x="6275388" y="2402465"/>
            <a:ext cx="4656935" cy="1938992"/>
          </a:xfrm>
          <a:prstGeom prst="rect">
            <a:avLst/>
          </a:prstGeom>
          <a:solidFill>
            <a:srgbClr val="FAFAFA"/>
          </a:solidFill>
        </p:spPr>
        <p:txBody>
          <a:bodyPr wrap="square" rtlCol="0">
            <a:spAutoFit/>
          </a:bodyPr>
          <a:lstStyle/>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	Снижение уровня бедности.  Доля россиян с доходами ниже прожиточного минимума снизилась с 13% в 2017 году до 8,5% в 2023 году, что увеличивает спрос на более качественную продукцию, а значит, необходимо оборудование, обеспечивающее требуемое качество</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Оторванность образовательных учреждений от потребностей промышленности. В учебных заведениях мало профильных направлений, выпускающих, инженеров по автоматизированным линиям хлебопекарных производств</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Дефицит квалифицированных кадров, особенно в регионах, составляет более 30%, а в 2023 году в связи с мобилизацией проблема дефицита кадров обострилась еще больше</a:t>
            </a:r>
          </a:p>
        </p:txBody>
      </p:sp>
      <p:sp>
        <p:nvSpPr>
          <p:cNvPr id="11" name="TextBox 10">
            <a:extLst>
              <a:ext uri="{FF2B5EF4-FFF2-40B4-BE49-F238E27FC236}">
                <a16:creationId xmlns:a16="http://schemas.microsoft.com/office/drawing/2014/main" id="{23B672C8-4213-0F67-A7B3-D0095CE6DB3B}"/>
              </a:ext>
            </a:extLst>
          </p:cNvPr>
          <p:cNvSpPr txBox="1"/>
          <p:nvPr/>
        </p:nvSpPr>
        <p:spPr>
          <a:xfrm>
            <a:off x="6275388" y="4415456"/>
            <a:ext cx="4656935"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технологические факторы</a:t>
            </a:r>
            <a:endParaRPr lang="ru-RU" sz="1000" b="1" cap="all" spc="50" dirty="0">
              <a:solidFill>
                <a:srgbClr val="C77C0E"/>
              </a:solidFill>
              <a:effectLst/>
              <a:latin typeface="Century Gothic" panose="020B0502020202020204" pitchFamily="34" charset="0"/>
            </a:endParaRPr>
          </a:p>
        </p:txBody>
      </p:sp>
      <p:sp>
        <p:nvSpPr>
          <p:cNvPr id="12" name="TextBox 11">
            <a:extLst>
              <a:ext uri="{FF2B5EF4-FFF2-40B4-BE49-F238E27FC236}">
                <a16:creationId xmlns:a16="http://schemas.microsoft.com/office/drawing/2014/main" id="{7409F877-B060-2019-A26C-BD2A5A0651C0}"/>
              </a:ext>
            </a:extLst>
          </p:cNvPr>
          <p:cNvSpPr txBox="1"/>
          <p:nvPr/>
        </p:nvSpPr>
        <p:spPr>
          <a:xfrm>
            <a:off x="6275388" y="4626909"/>
            <a:ext cx="4656935" cy="1477328"/>
          </a:xfrm>
          <a:prstGeom prst="rect">
            <a:avLst/>
          </a:prstGeom>
          <a:solidFill>
            <a:srgbClr val="FAFAFA"/>
          </a:solidFill>
        </p:spPr>
        <p:txBody>
          <a:bodyPr wrap="square" rtlCol="0">
            <a:spAutoFit/>
          </a:bodyPr>
          <a:lstStyle/>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Увеличение автоматизации </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Использование на производстве специализированного ПО для интеграции в систему управления предприятием</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Внедрение ресурсосберегающих технологий</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Заимствование иностранных технологий</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Расширение продуктовой линейки оборудования</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Повышение покупательской привлекательности продукции за счет улучшения внешнего вида и органолептических свойств</a:t>
            </a:r>
          </a:p>
          <a:p>
            <a:pPr marL="342900" lvl="0" indent="-342900" algn="just">
              <a:buFont typeface="Arial" panose="020B0604020202020204" pitchFamily="34" charset="0"/>
              <a:buChar char="•"/>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Повышение качества постпродажного обслуживания</a:t>
            </a:r>
          </a:p>
        </p:txBody>
      </p:sp>
    </p:spTree>
    <p:extLst>
      <p:ext uri="{BB962C8B-B14F-4D97-AF65-F5344CB8AC3E}">
        <p14:creationId xmlns:p14="http://schemas.microsoft.com/office/powerpoint/2010/main" val="14679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effectLst/>
                <a:highlight>
                  <a:srgbClr val="FCECD5"/>
                </a:highlight>
                <a:latin typeface="Century Gothic" panose="020B0502020202020204" pitchFamily="34" charset="0"/>
              </a:rPr>
              <a:t>3.4 </a:t>
            </a:r>
            <a:r>
              <a:rPr lang="en-GB" sz="1200" b="1" cap="all" spc="50" dirty="0">
                <a:solidFill>
                  <a:srgbClr val="845209"/>
                </a:solidFill>
                <a:effectLst/>
                <a:highlight>
                  <a:srgbClr val="FCECD5"/>
                </a:highlight>
                <a:latin typeface="Century Gothic" panose="020B0502020202020204" pitchFamily="34" charset="0"/>
              </a:rPr>
              <a:t>SWOT-</a:t>
            </a:r>
            <a:r>
              <a:rPr lang="ru-RU" sz="1200" b="1" cap="all" spc="50" dirty="0">
                <a:solidFill>
                  <a:srgbClr val="845209"/>
                </a:solidFill>
                <a:effectLst/>
                <a:highlight>
                  <a:srgbClr val="FCECD5"/>
                </a:highlight>
                <a:latin typeface="Century Gothic" panose="020B0502020202020204" pitchFamily="34" charset="0"/>
              </a:rPr>
              <a:t>анализ</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892972" y="1369279"/>
            <a:ext cx="4705349"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Сильные стороны</a:t>
            </a:r>
            <a:endParaRPr lang="ru-RU" sz="1000" b="1" cap="all" spc="50" dirty="0">
              <a:solidFill>
                <a:srgbClr val="C77C0E"/>
              </a:solidFill>
              <a:effectLs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a:extLst>
              <a:ext uri="{FF2B5EF4-FFF2-40B4-BE49-F238E27FC236}">
                <a16:creationId xmlns:a16="http://schemas.microsoft.com/office/drawing/2014/main" id="{FC313F5F-461E-F363-39F6-99AD51EFCFED}"/>
              </a:ext>
            </a:extLst>
          </p:cNvPr>
          <p:cNvSpPr txBox="1"/>
          <p:nvPr/>
        </p:nvSpPr>
        <p:spPr>
          <a:xfrm>
            <a:off x="892974" y="1622313"/>
            <a:ext cx="5023640" cy="1826975"/>
          </a:xfrm>
          <a:prstGeom prst="rect">
            <a:avLst/>
          </a:prstGeom>
          <a:solidFill>
            <a:srgbClr val="FAFAFA"/>
          </a:solidFill>
        </p:spPr>
        <p:txBody>
          <a:bodyPr wrap="square" rtlCol="0">
            <a:spAutoFit/>
          </a:bodyPr>
          <a:lstStyle/>
          <a:p>
            <a:pPr marL="342900" lvl="0" indent="-342900" algn="just">
              <a:lnSpc>
                <a:spcPct val="115000"/>
              </a:lnSpc>
              <a:spcBef>
                <a:spcPts val="500"/>
              </a:spcBef>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В продукции внедрена уникальная технология «разделенного ТЭНА»</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Универсальный размер и производительность – печь подходит как для хлебозавода, так и для небольшой пекарни</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В отличие от конкурентов, </a:t>
            </a:r>
            <a:r>
              <a:rPr lang="ru-RU" sz="1100" dirty="0" err="1">
                <a:effectLst/>
                <a:latin typeface="Century Gothic" panose="020B0502020202020204" pitchFamily="34" charset="0"/>
                <a:ea typeface="Times New Roman" panose="02020603050405020304" pitchFamily="18" charset="0"/>
                <a:cs typeface="Times New Roman" panose="02020603050405020304" pitchFamily="18" charset="0"/>
              </a:rPr>
              <a:t>расстоечный</a:t>
            </a: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 шкаф входит в базовую комплектацию</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Небольшая цена </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Сниженное энергопотребление печи</a:t>
            </a:r>
          </a:p>
          <a:p>
            <a:pPr marL="342900" lvl="0" indent="-342900" algn="just">
              <a:lnSpc>
                <a:spcPct val="115000"/>
              </a:lnSpc>
              <a:spcAft>
                <a:spcPts val="1000"/>
              </a:spcAft>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Хороший маркетинговый бюджет</a:t>
            </a:r>
          </a:p>
        </p:txBody>
      </p:sp>
      <p:sp>
        <p:nvSpPr>
          <p:cNvPr id="5" name="TextBox 4">
            <a:extLst>
              <a:ext uri="{FF2B5EF4-FFF2-40B4-BE49-F238E27FC236}">
                <a16:creationId xmlns:a16="http://schemas.microsoft.com/office/drawing/2014/main" id="{B71F6B84-24AB-CD32-B39D-0071CAC0A55B}"/>
              </a:ext>
            </a:extLst>
          </p:cNvPr>
          <p:cNvSpPr txBox="1"/>
          <p:nvPr/>
        </p:nvSpPr>
        <p:spPr>
          <a:xfrm>
            <a:off x="6275388" y="1364676"/>
            <a:ext cx="4656932"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Слабые стороны</a:t>
            </a:r>
          </a:p>
        </p:txBody>
      </p:sp>
      <p:sp>
        <p:nvSpPr>
          <p:cNvPr id="8" name="TextBox 7">
            <a:extLst>
              <a:ext uri="{FF2B5EF4-FFF2-40B4-BE49-F238E27FC236}">
                <a16:creationId xmlns:a16="http://schemas.microsoft.com/office/drawing/2014/main" id="{6676F68E-3460-B34A-6CE4-20DDF55A7B05}"/>
              </a:ext>
            </a:extLst>
          </p:cNvPr>
          <p:cNvSpPr txBox="1"/>
          <p:nvPr/>
        </p:nvSpPr>
        <p:spPr>
          <a:xfrm>
            <a:off x="6275388" y="1627317"/>
            <a:ext cx="5023639" cy="853632"/>
          </a:xfrm>
          <a:prstGeom prst="rect">
            <a:avLst/>
          </a:prstGeom>
          <a:noFill/>
        </p:spPr>
        <p:txBody>
          <a:bodyPr wrap="square" rtlCol="0">
            <a:spAutoFit/>
          </a:bodyPr>
          <a:lstStyle/>
          <a:p>
            <a:pPr marL="342900" lvl="0" indent="-342900" algn="just">
              <a:lnSpc>
                <a:spcPct val="115000"/>
              </a:lnSpc>
              <a:spcBef>
                <a:spcPts val="500"/>
              </a:spcBef>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Новая продукция, неизвестная на рынке</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Новое предприятие с неотлаженными бизнес-процессами</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Неотработанная технология производства</a:t>
            </a:r>
          </a:p>
          <a:p>
            <a:pPr marL="342900" lvl="0" indent="-342900" algn="just">
              <a:lnSpc>
                <a:spcPct val="115000"/>
              </a:lnSpc>
              <a:spcAft>
                <a:spcPts val="1000"/>
              </a:spcAft>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Долгий отклик на запрос информации</a:t>
            </a:r>
          </a:p>
        </p:txBody>
      </p:sp>
      <p:sp>
        <p:nvSpPr>
          <p:cNvPr id="2" name="TextBox 1">
            <a:extLst>
              <a:ext uri="{FF2B5EF4-FFF2-40B4-BE49-F238E27FC236}">
                <a16:creationId xmlns:a16="http://schemas.microsoft.com/office/drawing/2014/main" id="{5A058702-8061-1203-AE51-9E3DB0BDD57D}"/>
              </a:ext>
            </a:extLst>
          </p:cNvPr>
          <p:cNvSpPr txBox="1"/>
          <p:nvPr/>
        </p:nvSpPr>
        <p:spPr>
          <a:xfrm>
            <a:off x="6275388" y="3076415"/>
            <a:ext cx="4656930"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возможности</a:t>
            </a:r>
          </a:p>
        </p:txBody>
      </p:sp>
      <p:sp>
        <p:nvSpPr>
          <p:cNvPr id="6" name="TextBox 5">
            <a:extLst>
              <a:ext uri="{FF2B5EF4-FFF2-40B4-BE49-F238E27FC236}">
                <a16:creationId xmlns:a16="http://schemas.microsoft.com/office/drawing/2014/main" id="{05E44751-CC9B-600C-7B81-CBB117B014F2}"/>
              </a:ext>
            </a:extLst>
          </p:cNvPr>
          <p:cNvSpPr txBox="1"/>
          <p:nvPr/>
        </p:nvSpPr>
        <p:spPr>
          <a:xfrm>
            <a:off x="959648" y="3529782"/>
            <a:ext cx="4705349"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Угрозы</a:t>
            </a:r>
          </a:p>
        </p:txBody>
      </p:sp>
      <p:sp>
        <p:nvSpPr>
          <p:cNvPr id="9" name="TextBox 8">
            <a:extLst>
              <a:ext uri="{FF2B5EF4-FFF2-40B4-BE49-F238E27FC236}">
                <a16:creationId xmlns:a16="http://schemas.microsoft.com/office/drawing/2014/main" id="{82413CAE-36AD-61D5-74F1-05153CC60A84}"/>
              </a:ext>
            </a:extLst>
          </p:cNvPr>
          <p:cNvSpPr txBox="1"/>
          <p:nvPr/>
        </p:nvSpPr>
        <p:spPr>
          <a:xfrm>
            <a:off x="892974" y="3782736"/>
            <a:ext cx="5023640" cy="2410981"/>
          </a:xfrm>
          <a:prstGeom prst="rect">
            <a:avLst/>
          </a:prstGeom>
          <a:noFill/>
        </p:spPr>
        <p:txBody>
          <a:bodyPr wrap="square" rtlCol="0">
            <a:spAutoFit/>
          </a:bodyPr>
          <a:lstStyle/>
          <a:p>
            <a:pPr marL="342900" lvl="0" indent="-342900" algn="just">
              <a:lnSpc>
                <a:spcPct val="115000"/>
              </a:lnSpc>
              <a:spcBef>
                <a:spcPts val="500"/>
              </a:spcBef>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Рост себестоимости из-за роста стоимости материалов и комплектующих</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Высокая конкуренция с импортным оборудованием</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Проектировщики новых производств часто ориентируются на импортное оборудование</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Отсутствие защиты внутреннего рынка от импортных поставщиков</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При отсутствии возможности льготного кредитования – затруднен доступ к недорогому долгосрочному финансированию</a:t>
            </a:r>
          </a:p>
          <a:p>
            <a:pPr marL="342900" lvl="0" indent="-342900" algn="just">
              <a:lnSpc>
                <a:spcPct val="115000"/>
              </a:lnSpc>
              <a:spcAft>
                <a:spcPts val="1000"/>
              </a:spcAft>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Высокая ставка по кредитованию на пополнение оборотных средств</a:t>
            </a:r>
          </a:p>
        </p:txBody>
      </p:sp>
      <p:sp>
        <p:nvSpPr>
          <p:cNvPr id="11" name="TextBox 10">
            <a:extLst>
              <a:ext uri="{FF2B5EF4-FFF2-40B4-BE49-F238E27FC236}">
                <a16:creationId xmlns:a16="http://schemas.microsoft.com/office/drawing/2014/main" id="{869DFFA1-E7D7-3F48-413C-8BCB67E08FCA}"/>
              </a:ext>
            </a:extLst>
          </p:cNvPr>
          <p:cNvSpPr txBox="1"/>
          <p:nvPr/>
        </p:nvSpPr>
        <p:spPr>
          <a:xfrm>
            <a:off x="6275388" y="3364385"/>
            <a:ext cx="4656931" cy="2800318"/>
          </a:xfrm>
          <a:prstGeom prst="rect">
            <a:avLst/>
          </a:prstGeom>
          <a:solidFill>
            <a:srgbClr val="FAFAFA"/>
          </a:solidFill>
        </p:spPr>
        <p:txBody>
          <a:bodyPr wrap="square" rtlCol="0">
            <a:spAutoFit/>
          </a:bodyPr>
          <a:lstStyle/>
          <a:p>
            <a:pPr marL="342900" lvl="0" indent="-342900" algn="just">
              <a:lnSpc>
                <a:spcPct val="115000"/>
              </a:lnSpc>
              <a:spcBef>
                <a:spcPts val="500"/>
              </a:spcBef>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Высокий износ оборудования хлебопекарной и высокая интенсивность обновления означает высокий спрос на хлебопекарное оборудование в ближайшие годы.</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 Широкая государственная поддержка как производителей, так и покупателей отечественного оборудования</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Возможность льготного кредитования</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Государственная поддержка НИОКР</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Наличие большого потенциала импортозамещения</a:t>
            </a:r>
          </a:p>
          <a:p>
            <a:pPr marL="342900" lvl="0" indent="-342900" algn="just">
              <a:lnSpc>
                <a:spcPct val="115000"/>
              </a:lnSpc>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Большой потенциал экспорта (например, в африканские и азиатские страны– туда, куда продается российское зерно). Возможна коллаборация с зерновыми трейдерами</a:t>
            </a:r>
          </a:p>
          <a:p>
            <a:pPr marL="342900" lvl="0" indent="-342900" algn="just">
              <a:lnSpc>
                <a:spcPct val="115000"/>
              </a:lnSpc>
              <a:spcAft>
                <a:spcPts val="1000"/>
              </a:spcAft>
              <a:buFont typeface="+mj-lt"/>
              <a:buAutoNum type="arabicPeriod"/>
            </a:pPr>
            <a:r>
              <a:rPr lang="ru-RU" sz="1100" dirty="0">
                <a:effectLst/>
                <a:latin typeface="Century Gothic" panose="020B0502020202020204" pitchFamily="34" charset="0"/>
                <a:ea typeface="Times New Roman" panose="02020603050405020304" pitchFamily="18" charset="0"/>
                <a:cs typeface="Times New Roman" panose="02020603050405020304" pitchFamily="18" charset="0"/>
              </a:rPr>
              <a:t>Разработка линейки продукции для мини-пекарен</a:t>
            </a:r>
          </a:p>
        </p:txBody>
      </p:sp>
    </p:spTree>
    <p:extLst>
      <p:ext uri="{BB962C8B-B14F-4D97-AF65-F5344CB8AC3E}">
        <p14:creationId xmlns:p14="http://schemas.microsoft.com/office/powerpoint/2010/main" val="216262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3</a:t>
            </a:r>
            <a:r>
              <a:rPr lang="ru-RU" sz="1200" b="1" cap="all" spc="50" dirty="0">
                <a:solidFill>
                  <a:srgbClr val="845209"/>
                </a:solidFill>
                <a:effectLst/>
                <a:highlight>
                  <a:srgbClr val="FCECD5"/>
                </a:highlight>
                <a:latin typeface="Century Gothic" panose="020B0502020202020204" pitchFamily="34" charset="0"/>
              </a:rPr>
              <a:t>.5 Конкурентная среда</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810355" y="1489291"/>
            <a:ext cx="4787965"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Ключевые конкуренты</a:t>
            </a:r>
            <a:endParaRPr lang="ru-RU" sz="1000" b="1" cap="all" spc="50" dirty="0">
              <a:solidFill>
                <a:srgbClr val="C77C0E"/>
              </a:solidFill>
              <a:effectLs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a:extLst>
              <a:ext uri="{FF2B5EF4-FFF2-40B4-BE49-F238E27FC236}">
                <a16:creationId xmlns:a16="http://schemas.microsoft.com/office/drawing/2014/main" id="{FC313F5F-461E-F363-39F6-99AD51EFCFED}"/>
              </a:ext>
            </a:extLst>
          </p:cNvPr>
          <p:cNvSpPr txBox="1"/>
          <p:nvPr/>
        </p:nvSpPr>
        <p:spPr>
          <a:xfrm>
            <a:off x="6296027" y="4237349"/>
            <a:ext cx="5072055" cy="1328569"/>
          </a:xfrm>
          <a:prstGeom prst="rect">
            <a:avLst/>
          </a:prstGeom>
          <a:solidFill>
            <a:srgbClr val="FAFAFA"/>
          </a:solidFill>
        </p:spPr>
        <p:txBody>
          <a:bodyPr wrap="square" rtlCol="0">
            <a:spAutoFit/>
          </a:bodyPr>
          <a:lstStyle/>
          <a:p>
            <a:pPr marL="342900" lvl="0" indent="-342900" algn="just">
              <a:spcBef>
                <a:spcPts val="500"/>
              </a:spcBef>
              <a:buFont typeface="Symbol" panose="05050102010706020507" pitchFamily="18" charset="2"/>
              <a:buChar char=""/>
            </a:pP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Большое количество программ поддержки производства, стимулирования продаж и НИОКР </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spcBef>
                <a:spcPts val="500"/>
              </a:spcBef>
              <a:buFont typeface="Symbol" panose="05050102010706020507" pitchFamily="18" charset="2"/>
              <a:buChar char=""/>
            </a:pP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Отечественные производители оборудования хорошо разбираются в российских особенностях и сложностях пищевых производств </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spcBef>
                <a:spcPts val="500"/>
              </a:spcBef>
              <a:buFont typeface="Symbol" panose="05050102010706020507" pitchFamily="18" charset="2"/>
              <a:buChar char=""/>
            </a:pP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Оперативные сервис и поставка запасных частей </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1F6B84-24AB-CD32-B39D-0071CAC0A55B}"/>
              </a:ext>
            </a:extLst>
          </p:cNvPr>
          <p:cNvSpPr txBox="1"/>
          <p:nvPr/>
        </p:nvSpPr>
        <p:spPr>
          <a:xfrm>
            <a:off x="6275388" y="1493747"/>
            <a:ext cx="4656933"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Риски импорта</a:t>
            </a:r>
            <a:endParaRPr lang="ru-RU" sz="1000" b="1" i="1" cap="all" spc="50" dirty="0">
              <a:solidFill>
                <a:srgbClr val="C77C0E"/>
              </a:solidFill>
              <a:effectLst/>
              <a:latin typeface="Century Gothic" panose="020B0502020202020204" pitchFamily="34" charset="0"/>
            </a:endParaRPr>
          </a:p>
        </p:txBody>
      </p:sp>
      <p:sp>
        <p:nvSpPr>
          <p:cNvPr id="8" name="TextBox 7">
            <a:extLst>
              <a:ext uri="{FF2B5EF4-FFF2-40B4-BE49-F238E27FC236}">
                <a16:creationId xmlns:a16="http://schemas.microsoft.com/office/drawing/2014/main" id="{6676F68E-3460-B34A-6CE4-20DDF55A7B05}"/>
              </a:ext>
            </a:extLst>
          </p:cNvPr>
          <p:cNvSpPr txBox="1"/>
          <p:nvPr/>
        </p:nvSpPr>
        <p:spPr>
          <a:xfrm>
            <a:off x="6296028" y="1815450"/>
            <a:ext cx="5072055" cy="2067233"/>
          </a:xfrm>
          <a:prstGeom prst="rect">
            <a:avLst/>
          </a:prstGeom>
          <a:noFill/>
        </p:spPr>
        <p:txBody>
          <a:bodyPr wrap="square" rtlCol="0">
            <a:spAutoFit/>
          </a:bodyPr>
          <a:lstStyle/>
          <a:p>
            <a:pPr marL="342900" lvl="0" indent="-342900" algn="just">
              <a:spcBef>
                <a:spcPts val="500"/>
              </a:spcBef>
              <a:buFont typeface="Symbol" panose="05050102010706020507" pitchFamily="18" charset="2"/>
              <a:buChar char=""/>
            </a:pP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Динамика курса валют. Различные политические и экономические факторы влияют на динамику курсов валют и стоимость оборудования и комплектующих</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spcBef>
                <a:spcPts val="500"/>
              </a:spcBef>
              <a:buFont typeface="Symbol" panose="05050102010706020507" pitchFamily="18" charset="2"/>
              <a:buChar char=""/>
            </a:pP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Время поставки комплектующих и обслуживания. В случае поломки импортного оборудования, очень часто пищевые предприятия сталкиваются с длительными сроками поставки запасных частей и комплектующих </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spcBef>
                <a:spcPts val="500"/>
              </a:spcBef>
              <a:buFont typeface="Symbol" panose="05050102010706020507" pitchFamily="18" charset="2"/>
              <a:buChar char=""/>
            </a:pP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Влияние политических факторов. Введения разного рода санкций и ограничений могут привести к недоступности комплектующих или доп. оборудования </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5E44751-CC9B-600C-7B81-CBB117B014F2}"/>
              </a:ext>
            </a:extLst>
          </p:cNvPr>
          <p:cNvSpPr txBox="1"/>
          <p:nvPr/>
        </p:nvSpPr>
        <p:spPr>
          <a:xfrm>
            <a:off x="6296028" y="3933539"/>
            <a:ext cx="4705349"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Преимущества отечественного оборудования</a:t>
            </a:r>
            <a:endParaRPr lang="ru-RU" sz="1000" b="1" i="1" cap="all" spc="50" dirty="0">
              <a:solidFill>
                <a:srgbClr val="C77C0E"/>
              </a:solidFill>
              <a:effectLst/>
              <a:latin typeface="Century Gothic" panose="020B0502020202020204" pitchFamily="34" charset="0"/>
            </a:endParaRPr>
          </a:p>
        </p:txBody>
      </p:sp>
      <p:graphicFrame>
        <p:nvGraphicFramePr>
          <p:cNvPr id="2" name="Таблица 1">
            <a:extLst>
              <a:ext uri="{FF2B5EF4-FFF2-40B4-BE49-F238E27FC236}">
                <a16:creationId xmlns:a16="http://schemas.microsoft.com/office/drawing/2014/main" id="{5D083098-2304-C3A8-C6E9-0C77D9731E8F}"/>
              </a:ext>
            </a:extLst>
          </p:cNvPr>
          <p:cNvGraphicFramePr>
            <a:graphicFrameLocks noGrp="1"/>
          </p:cNvGraphicFramePr>
          <p:nvPr>
            <p:extLst>
              <p:ext uri="{D42A27DB-BD31-4B8C-83A1-F6EECF244321}">
                <p14:modId xmlns:p14="http://schemas.microsoft.com/office/powerpoint/2010/main" val="711422625"/>
              </p:ext>
            </p:extLst>
          </p:nvPr>
        </p:nvGraphicFramePr>
        <p:xfrm>
          <a:off x="810355" y="1820511"/>
          <a:ext cx="5106258" cy="4327758"/>
        </p:xfrm>
        <a:graphic>
          <a:graphicData uri="http://schemas.openxmlformats.org/drawingml/2006/table">
            <a:tbl>
              <a:tblPr firstRow="1" firstCol="1" bandRow="1">
                <a:tableStyleId>{912C8C85-51F0-491E-9774-3900AFEF0FD7}</a:tableStyleId>
              </a:tblPr>
              <a:tblGrid>
                <a:gridCol w="2329616">
                  <a:extLst>
                    <a:ext uri="{9D8B030D-6E8A-4147-A177-3AD203B41FA5}">
                      <a16:colId xmlns:a16="http://schemas.microsoft.com/office/drawing/2014/main" val="4075224616"/>
                    </a:ext>
                  </a:extLst>
                </a:gridCol>
                <a:gridCol w="2776642">
                  <a:extLst>
                    <a:ext uri="{9D8B030D-6E8A-4147-A177-3AD203B41FA5}">
                      <a16:colId xmlns:a16="http://schemas.microsoft.com/office/drawing/2014/main" val="2839780522"/>
                    </a:ext>
                  </a:extLst>
                </a:gridCol>
              </a:tblGrid>
              <a:tr h="408339">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Название компании </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Продукция</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1741124794"/>
                  </a:ext>
                </a:extLst>
              </a:tr>
              <a:tr h="495704">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НПП фирма Восход, Саратов</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Ротационные и конвекционные печи мощностью до 86 кВт, универсальная люлечная печь 75 кВт</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3295583692"/>
                  </a:ext>
                </a:extLst>
              </a:tr>
              <a:tr h="330577">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Тверской завод пищевого оборудования</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Ротационные печи мощность до 45 кВт, </a:t>
                      </a:r>
                      <a:r>
                        <a:rPr lang="ru-RU" sz="1000" b="0" dirty="0" err="1">
                          <a:solidFill>
                            <a:schemeClr val="tx1"/>
                          </a:solidFill>
                          <a:effectLst/>
                          <a:latin typeface="Century Gothic" panose="020B0502020202020204" pitchFamily="34" charset="0"/>
                        </a:rPr>
                        <a:t>расстоечно</a:t>
                      </a:r>
                      <a:r>
                        <a:rPr lang="ru-RU" sz="1000" b="0" dirty="0">
                          <a:solidFill>
                            <a:schemeClr val="tx1"/>
                          </a:solidFill>
                          <a:effectLst/>
                          <a:latin typeface="Century Gothic" panose="020B0502020202020204" pitchFamily="34" charset="0"/>
                        </a:rPr>
                        <a:t>-печной агрегат большой мощности</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1666524765"/>
                  </a:ext>
                </a:extLst>
              </a:tr>
              <a:tr h="325389">
                <a:tc>
                  <a:txBody>
                    <a:bodyPr/>
                    <a:lstStyle/>
                    <a:p>
                      <a:pPr>
                        <a:lnSpc>
                          <a:spcPct val="115000"/>
                        </a:lnSpc>
                        <a:spcBef>
                          <a:spcPts val="500"/>
                        </a:spcBef>
                        <a:spcAft>
                          <a:spcPts val="1000"/>
                        </a:spcAft>
                      </a:pPr>
                      <a:r>
                        <a:rPr lang="ru-RU" sz="1000" b="0" dirty="0" err="1">
                          <a:solidFill>
                            <a:schemeClr val="tx1"/>
                          </a:solidFill>
                          <a:effectLst/>
                          <a:latin typeface="Century Gothic" panose="020B0502020202020204" pitchFamily="34" charset="0"/>
                        </a:rPr>
                        <a:t>Чувашторгтехника</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Подовые печи до 30 кВт, Ротационные печи до 53 кВт</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2637685340"/>
                  </a:ext>
                </a:extLst>
              </a:tr>
              <a:tr h="330577">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Белогорье ( Шебекинский механический завод)</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Различные хлебопекарные печи для хлебозаводов (от 50кВт)</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603432089"/>
                  </a:ext>
                </a:extLst>
              </a:tr>
              <a:tr h="330501">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ОАО, Иртыш, Омское производственное объединение</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Ротационные печи до 40кВт</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1320650303"/>
                  </a:ext>
                </a:extLst>
              </a:tr>
              <a:tr h="325389">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ООО ПКП «БАК»</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Люлечные печи до 48кВт, ротационные печи до 54 кВт</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3235523579"/>
                  </a:ext>
                </a:extLst>
              </a:tr>
              <a:tr h="325389">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Русская Трапеза г. Санкт-Петербург</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Ярусная печь 17 кВт, ротационные печи до 39 кВт, </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124693573"/>
                  </a:ext>
                </a:extLst>
              </a:tr>
              <a:tr h="185125">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Торгмаш г. Люберцы</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Шкаф пекарский</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3276900329"/>
                  </a:ext>
                </a:extLst>
              </a:tr>
              <a:tr h="185125">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ООО «БелКрас» (Белград-Краснодар)</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Печи ротационные до 110 кВт, туннельные печи</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817663937"/>
                  </a:ext>
                </a:extLst>
              </a:tr>
              <a:tr h="325389">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Воронежский ремонтно-монтажный завод</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Конвейерные печи</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2168523909"/>
                  </a:ext>
                </a:extLst>
              </a:tr>
              <a:tr h="185125">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Группа компаний НХЛ</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Ротационные печи 40-68 кВт</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2706563115"/>
                  </a:ext>
                </a:extLst>
              </a:tr>
              <a:tr h="185125">
                <a:tc>
                  <a:txBody>
                    <a:bodyPr/>
                    <a:lstStyle/>
                    <a:p>
                      <a:pPr>
                        <a:lnSpc>
                          <a:spcPct val="115000"/>
                        </a:lnSpc>
                        <a:spcBef>
                          <a:spcPts val="500"/>
                        </a:spcBef>
                        <a:spcAft>
                          <a:spcPts val="1000"/>
                        </a:spcAft>
                      </a:pPr>
                      <a:r>
                        <a:rPr lang="ru-RU" sz="1000" b="0">
                          <a:solidFill>
                            <a:schemeClr val="tx1"/>
                          </a:solidFill>
                          <a:effectLst/>
                          <a:latin typeface="Century Gothic" panose="020B0502020202020204" pitchFamily="34" charset="0"/>
                        </a:rPr>
                        <a:t>Торгмаш г. Смоленск;</a:t>
                      </a:r>
                      <a:endParaRPr lang="ru-RU" sz="1000" b="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tc>
                  <a:txBody>
                    <a:bodyPr/>
                    <a:lstStyle/>
                    <a:p>
                      <a:pPr>
                        <a:lnSpc>
                          <a:spcPct val="115000"/>
                        </a:lnSpc>
                        <a:spcBef>
                          <a:spcPts val="500"/>
                        </a:spcBef>
                        <a:spcAft>
                          <a:spcPts val="1000"/>
                        </a:spcAft>
                      </a:pPr>
                      <a:r>
                        <a:rPr lang="ru-RU" sz="1000" b="0" dirty="0">
                          <a:solidFill>
                            <a:schemeClr val="tx1"/>
                          </a:solidFill>
                          <a:effectLst/>
                          <a:latin typeface="Century Gothic" panose="020B0502020202020204" pitchFamily="34" charset="0"/>
                        </a:rPr>
                        <a:t>Печь ротационная до 49кВт</a:t>
                      </a:r>
                      <a:endParaRPr lang="ru-RU" sz="1000" b="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54945" marR="54945" marT="0" marB="0" anchor="ctr"/>
                </a:tc>
                <a:extLst>
                  <a:ext uri="{0D108BD9-81ED-4DB2-BD59-A6C34878D82A}">
                    <a16:rowId xmlns:a16="http://schemas.microsoft.com/office/drawing/2014/main" val="631709310"/>
                  </a:ext>
                </a:extLst>
              </a:tr>
            </a:tbl>
          </a:graphicData>
        </a:graphic>
      </p:graphicFrame>
    </p:spTree>
    <p:extLst>
      <p:ext uri="{BB962C8B-B14F-4D97-AF65-F5344CB8AC3E}">
        <p14:creationId xmlns:p14="http://schemas.microsoft.com/office/powerpoint/2010/main" val="154401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3</a:t>
            </a:r>
            <a:r>
              <a:rPr lang="ru-RU" sz="1200" b="1" cap="all" spc="50" dirty="0">
                <a:solidFill>
                  <a:srgbClr val="845209"/>
                </a:solidFill>
                <a:effectLst/>
                <a:highlight>
                  <a:srgbClr val="FCECD5"/>
                </a:highlight>
                <a:latin typeface="Century Gothic" panose="020B0502020202020204" pitchFamily="34" charset="0"/>
              </a:rPr>
              <a:t>.6 Целевая аудитория</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892971" y="1469701"/>
            <a:ext cx="4705349"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Сегментация целевой аудитории</a:t>
            </a:r>
            <a:endParaRPr lang="ru-RU" sz="1000" b="1" cap="all" spc="50" dirty="0">
              <a:solidFill>
                <a:srgbClr val="C77C0E"/>
              </a:solidFill>
              <a:effectLs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TextBox 4">
            <a:extLst>
              <a:ext uri="{FF2B5EF4-FFF2-40B4-BE49-F238E27FC236}">
                <a16:creationId xmlns:a16="http://schemas.microsoft.com/office/drawing/2014/main" id="{B71F6B84-24AB-CD32-B39D-0071CAC0A55B}"/>
              </a:ext>
            </a:extLst>
          </p:cNvPr>
          <p:cNvSpPr txBox="1"/>
          <p:nvPr/>
        </p:nvSpPr>
        <p:spPr>
          <a:xfrm>
            <a:off x="7045197" y="1469701"/>
            <a:ext cx="4705349"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Предпочтения целевой аудитории</a:t>
            </a:r>
          </a:p>
        </p:txBody>
      </p:sp>
      <p:graphicFrame>
        <p:nvGraphicFramePr>
          <p:cNvPr id="2" name="Таблица 1">
            <a:extLst>
              <a:ext uri="{FF2B5EF4-FFF2-40B4-BE49-F238E27FC236}">
                <a16:creationId xmlns:a16="http://schemas.microsoft.com/office/drawing/2014/main" id="{DDDA7A8C-49FE-9CFB-33AA-18FAFCBEEDDF}"/>
              </a:ext>
            </a:extLst>
          </p:cNvPr>
          <p:cNvGraphicFramePr>
            <a:graphicFrameLocks noGrp="1"/>
          </p:cNvGraphicFramePr>
          <p:nvPr>
            <p:extLst>
              <p:ext uri="{D42A27DB-BD31-4B8C-83A1-F6EECF244321}">
                <p14:modId xmlns:p14="http://schemas.microsoft.com/office/powerpoint/2010/main" val="2332482944"/>
              </p:ext>
            </p:extLst>
          </p:nvPr>
        </p:nvGraphicFramePr>
        <p:xfrm>
          <a:off x="892971" y="1719437"/>
          <a:ext cx="3774279" cy="4433879"/>
        </p:xfrm>
        <a:graphic>
          <a:graphicData uri="http://schemas.openxmlformats.org/drawingml/2006/table">
            <a:tbl>
              <a:tblPr firstRow="1" firstCol="1" bandRow="1">
                <a:tableStyleId>{93296810-A885-4BE3-A3E7-6D5BEEA58F35}</a:tableStyleId>
              </a:tblPr>
              <a:tblGrid>
                <a:gridCol w="1276780">
                  <a:extLst>
                    <a:ext uri="{9D8B030D-6E8A-4147-A177-3AD203B41FA5}">
                      <a16:colId xmlns:a16="http://schemas.microsoft.com/office/drawing/2014/main" val="2246140962"/>
                    </a:ext>
                  </a:extLst>
                </a:gridCol>
                <a:gridCol w="2497499">
                  <a:extLst>
                    <a:ext uri="{9D8B030D-6E8A-4147-A177-3AD203B41FA5}">
                      <a16:colId xmlns:a16="http://schemas.microsoft.com/office/drawing/2014/main" val="2353076106"/>
                    </a:ext>
                  </a:extLst>
                </a:gridCol>
              </a:tblGrid>
              <a:tr h="290338">
                <a:tc>
                  <a:txBody>
                    <a:bodyPr/>
                    <a:lstStyle/>
                    <a:p>
                      <a:pPr algn="ct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Сегмент</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tc>
                  <a:txBody>
                    <a:bodyPr/>
                    <a:lstStyle/>
                    <a:p>
                      <a:pPr algn="ct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Особенность</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775719786"/>
                  </a:ext>
                </a:extLst>
              </a:tr>
              <a:tr h="159345">
                <a:tc rowSpan="6">
                  <a:txBody>
                    <a:bodyPr/>
                    <a:lstStyle/>
                    <a:p>
                      <a:pP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Мини-пекарни</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Особая атмосфера</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4160138613"/>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Домашний вкус</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110451724"/>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Штучное качество</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3862268783"/>
                  </a:ext>
                </a:extLst>
              </a:tr>
              <a:tr h="268378">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Гибкость (быстрая адаптация ассортимента)</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54184276"/>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Большая доля ручного труда</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3093237907"/>
                  </a:ext>
                </a:extLst>
              </a:tr>
              <a:tr h="159345">
                <a:tc vMerge="1">
                  <a:txBody>
                    <a:bodyPr/>
                    <a:lstStyle/>
                    <a:p>
                      <a:endParaRPr lang="ru-RU"/>
                    </a:p>
                  </a:txBody>
                  <a:tcPr/>
                </a:tc>
                <a:tc>
                  <a:txBody>
                    <a:bodyPr/>
                    <a:lstStyle/>
                    <a:p>
                      <a:pPr>
                        <a:lnSpc>
                          <a:spcPct val="115000"/>
                        </a:lnSpc>
                        <a:spcBef>
                          <a:spcPts val="500"/>
                        </a:spcBef>
                        <a:spcAft>
                          <a:spcPts val="1000"/>
                        </a:spcAft>
                      </a:pPr>
                      <a:r>
                        <a:rPr lang="ru-RU" sz="900">
                          <a:solidFill>
                            <a:sysClr val="windowText" lastClr="000000"/>
                          </a:solidFill>
                          <a:effectLst/>
                          <a:latin typeface="Century Gothic" panose="020B0502020202020204" pitchFamily="34" charset="0"/>
                        </a:rPr>
                        <a:t>Непредсказуемость работы при ЧС</a:t>
                      </a:r>
                      <a:endParaRPr lang="ru-RU" sz="90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41929032"/>
                  </a:ext>
                </a:extLst>
              </a:tr>
              <a:tr h="159345">
                <a:tc rowSpan="4">
                  <a:txBody>
                    <a:bodyPr/>
                    <a:lstStyle/>
                    <a:p>
                      <a:pP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Хлебопечение торговых сетей</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Гибкое ценообразование</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724941128"/>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Доступность ингредиентов</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756451686"/>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Близость к потребителю</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3141303932"/>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Непредсказуемость работы при ЧС</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4079030104"/>
                  </a:ext>
                </a:extLst>
              </a:tr>
              <a:tr h="175594">
                <a:tc rowSpan="7">
                  <a:txBody>
                    <a:bodyPr/>
                    <a:lstStyle/>
                    <a:p>
                      <a:pP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Заводы индустриального хлебопечения</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tc>
                  <a:txBody>
                    <a:bodyPr/>
                    <a:lstStyle/>
                    <a:p>
                      <a:pPr>
                        <a:lnSpc>
                          <a:spcPct val="115000"/>
                        </a:lnSpc>
                        <a:spcBef>
                          <a:spcPts val="500"/>
                        </a:spcBef>
                        <a:spcAft>
                          <a:spcPts val="1000"/>
                        </a:spcAft>
                      </a:pPr>
                      <a:r>
                        <a:rPr lang="ru-RU" sz="900">
                          <a:solidFill>
                            <a:sysClr val="windowText" lastClr="000000"/>
                          </a:solidFill>
                          <a:effectLst/>
                          <a:latin typeface="Century Gothic" panose="020B0502020202020204" pitchFamily="34" charset="0"/>
                        </a:rPr>
                        <a:t>Наличие истории</a:t>
                      </a:r>
                      <a:endParaRPr lang="ru-RU" sz="90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346036988"/>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Высокий уровень механизации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936801540"/>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Производительность</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162705371"/>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Высокий износ оборудования</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326621903"/>
                  </a:ext>
                </a:extLst>
              </a:tr>
              <a:tr h="159345">
                <a:tc vMerge="1">
                  <a:txBody>
                    <a:bodyPr/>
                    <a:lstStyle/>
                    <a:p>
                      <a:endParaRPr lang="ru-RU"/>
                    </a:p>
                  </a:txBody>
                  <a:tcPr/>
                </a:tc>
                <a:tc>
                  <a:txBody>
                    <a:bodyPr/>
                    <a:lstStyle/>
                    <a:p>
                      <a:pPr>
                        <a:lnSpc>
                          <a:spcPct val="115000"/>
                        </a:lnSpc>
                        <a:spcBef>
                          <a:spcPts val="500"/>
                        </a:spcBef>
                        <a:spcAft>
                          <a:spcPts val="1000"/>
                        </a:spcAft>
                      </a:pPr>
                      <a:r>
                        <a:rPr lang="ru-RU" sz="900">
                          <a:solidFill>
                            <a:sysClr val="windowText" lastClr="000000"/>
                          </a:solidFill>
                          <a:effectLst/>
                          <a:latin typeface="Century Gothic" panose="020B0502020202020204" pitchFamily="34" charset="0"/>
                        </a:rPr>
                        <a:t>Трудности с импортными запчастями</a:t>
                      </a:r>
                      <a:endParaRPr lang="ru-RU" sz="90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185902867"/>
                  </a:ext>
                </a:extLst>
              </a:tr>
              <a:tr h="268378">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Ограничение цен на массовую продукцию</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200116319"/>
                  </a:ext>
                </a:extLst>
              </a:tr>
              <a:tr h="159345">
                <a:tc vMerge="1">
                  <a:txBody>
                    <a:bodyPr/>
                    <a:lstStyle/>
                    <a:p>
                      <a:endParaRPr lang="ru-RU"/>
                    </a:p>
                  </a:txBody>
                  <a:tcPr/>
                </a:tc>
                <a:tc>
                  <a:txBody>
                    <a:bodyPr/>
                    <a:lstStyle/>
                    <a:p>
                      <a:pPr>
                        <a:lnSpc>
                          <a:spcPct val="115000"/>
                        </a:lnSpc>
                        <a:spcBef>
                          <a:spcPts val="500"/>
                        </a:spcBef>
                        <a:spcAft>
                          <a:spcPts val="1000"/>
                        </a:spcAft>
                      </a:pPr>
                      <a:r>
                        <a:rPr lang="ru-RU" sz="900">
                          <a:solidFill>
                            <a:sysClr val="windowText" lastClr="000000"/>
                          </a:solidFill>
                          <a:effectLst/>
                          <a:latin typeface="Century Gothic" panose="020B0502020202020204" pitchFamily="34" charset="0"/>
                        </a:rPr>
                        <a:t>Предсказуемость работы при ЧС</a:t>
                      </a:r>
                      <a:endParaRPr lang="ru-RU" sz="90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997407577"/>
                  </a:ext>
                </a:extLst>
              </a:tr>
              <a:tr h="328170">
                <a:tc rowSpan="5">
                  <a:txBody>
                    <a:bodyPr/>
                    <a:lstStyle/>
                    <a:p>
                      <a:pP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Крупные интегрированные хлебопекарные компании</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Повышенная эффективность за счет эффекта масштаба</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509303308"/>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Высокая производительность</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1263620816"/>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Высокий уровень автоматизации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352754662"/>
                  </a:ext>
                </a:extLst>
              </a:tr>
              <a:tr h="159345">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Трудности с импортными запчастями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2270581792"/>
                  </a:ext>
                </a:extLst>
              </a:tr>
              <a:tr h="32817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Сложности в обслуживании импортного оборудования</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5623" marR="45623" marT="0" marB="0" anchor="ctr"/>
                </a:tc>
                <a:extLst>
                  <a:ext uri="{0D108BD9-81ED-4DB2-BD59-A6C34878D82A}">
                    <a16:rowId xmlns:a16="http://schemas.microsoft.com/office/drawing/2014/main" val="1520799910"/>
                  </a:ext>
                </a:extLst>
              </a:tr>
            </a:tbl>
          </a:graphicData>
        </a:graphic>
      </p:graphicFrame>
      <p:graphicFrame>
        <p:nvGraphicFramePr>
          <p:cNvPr id="9" name="Таблица 8">
            <a:extLst>
              <a:ext uri="{FF2B5EF4-FFF2-40B4-BE49-F238E27FC236}">
                <a16:creationId xmlns:a16="http://schemas.microsoft.com/office/drawing/2014/main" id="{FC529FCD-D3AC-A0ED-29CC-2E6B62541E07}"/>
              </a:ext>
            </a:extLst>
          </p:cNvPr>
          <p:cNvGraphicFramePr>
            <a:graphicFrameLocks noGrp="1"/>
          </p:cNvGraphicFramePr>
          <p:nvPr>
            <p:extLst>
              <p:ext uri="{D42A27DB-BD31-4B8C-83A1-F6EECF244321}">
                <p14:modId xmlns:p14="http://schemas.microsoft.com/office/powerpoint/2010/main" val="4186377199"/>
              </p:ext>
            </p:extLst>
          </p:nvPr>
        </p:nvGraphicFramePr>
        <p:xfrm>
          <a:off x="7045197" y="1719437"/>
          <a:ext cx="4317205" cy="4459148"/>
        </p:xfrm>
        <a:graphic>
          <a:graphicData uri="http://schemas.openxmlformats.org/drawingml/2006/table">
            <a:tbl>
              <a:tblPr firstRow="1" firstCol="1" bandRow="1">
                <a:tableStyleId>{93296810-A885-4BE3-A3E7-6D5BEEA58F35}</a:tableStyleId>
              </a:tblPr>
              <a:tblGrid>
                <a:gridCol w="1336803">
                  <a:extLst>
                    <a:ext uri="{9D8B030D-6E8A-4147-A177-3AD203B41FA5}">
                      <a16:colId xmlns:a16="http://schemas.microsoft.com/office/drawing/2014/main" val="1545897254"/>
                    </a:ext>
                  </a:extLst>
                </a:gridCol>
                <a:gridCol w="2980402">
                  <a:extLst>
                    <a:ext uri="{9D8B030D-6E8A-4147-A177-3AD203B41FA5}">
                      <a16:colId xmlns:a16="http://schemas.microsoft.com/office/drawing/2014/main" val="3284452688"/>
                    </a:ext>
                  </a:extLst>
                </a:gridCol>
              </a:tblGrid>
              <a:tr h="261763">
                <a:tc>
                  <a:txBody>
                    <a:bodyPr/>
                    <a:lstStyle/>
                    <a:p>
                      <a:pPr algn="ct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Сегмент</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tc>
                  <a:txBody>
                    <a:bodyPr/>
                    <a:lstStyle/>
                    <a:p>
                      <a:pPr algn="ct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Предпочтения</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4132133892"/>
                  </a:ext>
                </a:extLst>
              </a:tr>
              <a:tr h="270649">
                <a:tc rowSpan="6">
                  <a:txBody>
                    <a:bodyPr/>
                    <a:lstStyle/>
                    <a:p>
                      <a:pP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Мини-пекарни</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Спокойный и уютный дизайн оборудования</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4047005911"/>
                  </a:ext>
                </a:extLst>
              </a:tr>
              <a:tr h="270649">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Большое количество дополнительных режимов</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465260375"/>
                  </a:ext>
                </a:extLst>
              </a:tr>
              <a:tr h="270649">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Несколько камер с настройкой режимов для каждой</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3600785669"/>
                  </a:ext>
                </a:extLst>
              </a:tr>
              <a:tr h="270649">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Возможность выпечки различных видов продукции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2001686860"/>
                  </a:ext>
                </a:extLst>
              </a:tr>
              <a:tr h="18658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Удобство для ручных операций</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3849514682"/>
                  </a:ext>
                </a:extLst>
              </a:tr>
              <a:tr h="270649">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Производительность печей до 1,5 тонн в сутки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525090328"/>
                  </a:ext>
                </a:extLst>
              </a:tr>
              <a:tr h="270649">
                <a:tc rowSpan="4">
                  <a:txBody>
                    <a:bodyPr/>
                    <a:lstStyle/>
                    <a:p>
                      <a:pP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Хлебопечение торговых сетей</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Возможность выпечки различных видов продукции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463329683"/>
                  </a:ext>
                </a:extLst>
              </a:tr>
              <a:tr h="270649">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Производительность печей от 1,5 тонн в сутки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3038691435"/>
                  </a:ext>
                </a:extLst>
              </a:tr>
              <a:tr h="18658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Повышенные требования к безопасности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1597896827"/>
                  </a:ext>
                </a:extLst>
              </a:tr>
              <a:tr h="18658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Механизация ручных операций</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2728113791"/>
                  </a:ext>
                </a:extLst>
              </a:tr>
              <a:tr h="186580">
                <a:tc rowSpan="5">
                  <a:txBody>
                    <a:bodyPr/>
                    <a:lstStyle/>
                    <a:p>
                      <a:pPr>
                        <a:lnSpc>
                          <a:spcPct val="115000"/>
                        </a:lnSpc>
                        <a:spcBef>
                          <a:spcPts val="500"/>
                        </a:spcBef>
                        <a:spcAft>
                          <a:spcPts val="1000"/>
                        </a:spcAft>
                      </a:pPr>
                      <a:r>
                        <a:rPr lang="ru-RU" sz="1000">
                          <a:solidFill>
                            <a:sysClr val="windowText" lastClr="000000"/>
                          </a:solidFill>
                          <a:effectLst/>
                          <a:latin typeface="Century Gothic" panose="020B0502020202020204" pitchFamily="34" charset="0"/>
                        </a:rPr>
                        <a:t>Заводы индустриального хлебопечения</a:t>
                      </a:r>
                      <a:endParaRPr lang="ru-RU" sz="100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Встраивание в механизированные линии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2758288591"/>
                  </a:ext>
                </a:extLst>
              </a:tr>
              <a:tr h="186580">
                <a:tc vMerge="1">
                  <a:txBody>
                    <a:bodyPr/>
                    <a:lstStyle/>
                    <a:p>
                      <a:endParaRPr lang="ru-RU"/>
                    </a:p>
                  </a:txBody>
                  <a:tcPr/>
                </a:tc>
                <a:tc>
                  <a:txBody>
                    <a:bodyPr/>
                    <a:lstStyle/>
                    <a:p>
                      <a:pPr>
                        <a:lnSpc>
                          <a:spcPct val="115000"/>
                        </a:lnSpc>
                        <a:spcBef>
                          <a:spcPts val="500"/>
                        </a:spcBef>
                        <a:spcAft>
                          <a:spcPts val="1000"/>
                        </a:spcAft>
                      </a:pPr>
                      <a:r>
                        <a:rPr lang="ru-RU" sz="900">
                          <a:solidFill>
                            <a:sysClr val="windowText" lastClr="000000"/>
                          </a:solidFill>
                          <a:effectLst/>
                          <a:latin typeface="Century Gothic" panose="020B0502020202020204" pitchFamily="34" charset="0"/>
                        </a:rPr>
                        <a:t>Производительность печей от 5 тонн в сутки</a:t>
                      </a:r>
                      <a:endParaRPr lang="ru-RU" sz="90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2399177909"/>
                  </a:ext>
                </a:extLst>
              </a:tr>
              <a:tr h="18658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Повышенный срок службы</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2194655802"/>
                  </a:ext>
                </a:extLst>
              </a:tr>
              <a:tr h="18658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Отечественное оборудование</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3715897859"/>
                  </a:ext>
                </a:extLst>
              </a:tr>
              <a:tr h="18658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Низкое потребление ресурсов</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4243820425"/>
                  </a:ext>
                </a:extLst>
              </a:tr>
              <a:tr h="186580">
                <a:tc rowSpan="3">
                  <a:txBody>
                    <a:bodyPr/>
                    <a:lstStyle/>
                    <a:p>
                      <a:pPr>
                        <a:lnSpc>
                          <a:spcPct val="115000"/>
                        </a:lnSpc>
                        <a:spcBef>
                          <a:spcPts val="500"/>
                        </a:spcBef>
                        <a:spcAft>
                          <a:spcPts val="1000"/>
                        </a:spcAft>
                      </a:pPr>
                      <a:r>
                        <a:rPr lang="ru-RU" sz="1000" dirty="0">
                          <a:solidFill>
                            <a:sysClr val="windowText" lastClr="000000"/>
                          </a:solidFill>
                          <a:effectLst/>
                          <a:latin typeface="Century Gothic" panose="020B0502020202020204" pitchFamily="34" charset="0"/>
                        </a:rPr>
                        <a:t>Крупные интегрированные хлебопекарные компании</a:t>
                      </a:r>
                      <a:endParaRPr lang="ru-RU" sz="10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Производительность печей от 5 тонн в сутки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1694493328"/>
                  </a:ext>
                </a:extLst>
              </a:tr>
              <a:tr h="18658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Встраивание в автоматизированные линии</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2395150362"/>
                  </a:ext>
                </a:extLst>
              </a:tr>
              <a:tr h="406320">
                <a:tc vMerge="1">
                  <a:txBody>
                    <a:bodyPr/>
                    <a:lstStyle/>
                    <a:p>
                      <a:endParaRPr lang="ru-RU"/>
                    </a:p>
                  </a:txBody>
                  <a:tcPr/>
                </a:tc>
                <a:tc>
                  <a:txBody>
                    <a:bodyPr/>
                    <a:lstStyle/>
                    <a:p>
                      <a:pPr>
                        <a:lnSpc>
                          <a:spcPct val="115000"/>
                        </a:lnSpc>
                        <a:spcBef>
                          <a:spcPts val="500"/>
                        </a:spcBef>
                        <a:spcAft>
                          <a:spcPts val="1000"/>
                        </a:spcAft>
                      </a:pPr>
                      <a:r>
                        <a:rPr lang="ru-RU" sz="900" dirty="0">
                          <a:solidFill>
                            <a:sysClr val="windowText" lastClr="000000"/>
                          </a:solidFill>
                          <a:effectLst/>
                          <a:latin typeface="Century Gothic" panose="020B0502020202020204" pitchFamily="34" charset="0"/>
                        </a:rPr>
                        <a:t>Отечественное оборудование</a:t>
                      </a:r>
                      <a:endParaRPr lang="ru-RU" sz="90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49146" marR="49146" marT="0" marB="0" anchor="ctr"/>
                </a:tc>
                <a:extLst>
                  <a:ext uri="{0D108BD9-81ED-4DB2-BD59-A6C34878D82A}">
                    <a16:rowId xmlns:a16="http://schemas.microsoft.com/office/drawing/2014/main" val="738935715"/>
                  </a:ext>
                </a:extLst>
              </a:tr>
            </a:tbl>
          </a:graphicData>
        </a:graphic>
      </p:graphicFrame>
      <p:sp>
        <p:nvSpPr>
          <p:cNvPr id="11" name="TextBox 10">
            <a:extLst>
              <a:ext uri="{FF2B5EF4-FFF2-40B4-BE49-F238E27FC236}">
                <a16:creationId xmlns:a16="http://schemas.microsoft.com/office/drawing/2014/main" id="{45588B75-5564-3328-E7C4-345F090ADDB4}"/>
              </a:ext>
            </a:extLst>
          </p:cNvPr>
          <p:cNvSpPr txBox="1"/>
          <p:nvPr/>
        </p:nvSpPr>
        <p:spPr>
          <a:xfrm>
            <a:off x="4881562" y="2403664"/>
            <a:ext cx="1885950" cy="3459922"/>
          </a:xfrm>
          <a:prstGeom prst="rect">
            <a:avLst/>
          </a:prstGeom>
          <a:noFill/>
        </p:spPr>
        <p:txBody>
          <a:bodyPr wrap="square" rtlCol="0">
            <a:spAutoFit/>
          </a:bodyPr>
          <a:lstStyle/>
          <a:p>
            <a:pPr marL="342900" lvl="0" indent="-342900">
              <a:spcBef>
                <a:spcPts val="500"/>
              </a:spcBef>
              <a:buFont typeface="Symbol" panose="05050102010706020507" pitchFamily="18" charset="2"/>
              <a:buChar char=""/>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проектирование линий под конкретный продукт</a:t>
            </a:r>
          </a:p>
          <a:p>
            <a:pPr marL="342900" lvl="0" indent="-342900">
              <a:spcBef>
                <a:spcPts val="500"/>
              </a:spcBef>
              <a:buFont typeface="Symbol" panose="05050102010706020507" pitchFamily="18" charset="2"/>
              <a:buChar char=""/>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максимальная комплектация</a:t>
            </a:r>
          </a:p>
          <a:p>
            <a:pPr marL="342900" lvl="0" indent="-342900">
              <a:spcBef>
                <a:spcPts val="500"/>
              </a:spcBef>
              <a:buFont typeface="Symbol" panose="05050102010706020507" pitchFamily="18" charset="2"/>
              <a:buChar char=""/>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надежность</a:t>
            </a:r>
          </a:p>
          <a:p>
            <a:pPr marL="342900" lvl="0" indent="-342900">
              <a:spcBef>
                <a:spcPts val="500"/>
              </a:spcBef>
              <a:buFont typeface="Symbol" panose="05050102010706020507" pitchFamily="18" charset="2"/>
              <a:buChar char=""/>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снижение затрат на эксплуатацию</a:t>
            </a:r>
          </a:p>
          <a:p>
            <a:pPr marL="342900" lvl="0" indent="-342900">
              <a:spcBef>
                <a:spcPts val="500"/>
              </a:spcBef>
              <a:buFont typeface="Symbol" panose="05050102010706020507" pitchFamily="18" charset="2"/>
              <a:buChar char=""/>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минимизация влияния человеческого фактора</a:t>
            </a:r>
          </a:p>
          <a:p>
            <a:pPr marL="342900" lvl="0" indent="-342900">
              <a:spcBef>
                <a:spcPts val="500"/>
              </a:spcBef>
              <a:buFont typeface="Symbol" panose="05050102010706020507" pitchFamily="18" charset="2"/>
              <a:buChar char=""/>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доступность сервиса</a:t>
            </a:r>
          </a:p>
          <a:p>
            <a:endParaRPr lang="ru-RU" dirty="0"/>
          </a:p>
        </p:txBody>
      </p:sp>
      <p:sp>
        <p:nvSpPr>
          <p:cNvPr id="12" name="TextBox 11">
            <a:extLst>
              <a:ext uri="{FF2B5EF4-FFF2-40B4-BE49-F238E27FC236}">
                <a16:creationId xmlns:a16="http://schemas.microsoft.com/office/drawing/2014/main" id="{B0242F76-8386-1E7F-2CB4-A4F289242D29}"/>
              </a:ext>
            </a:extLst>
          </p:cNvPr>
          <p:cNvSpPr txBox="1"/>
          <p:nvPr/>
        </p:nvSpPr>
        <p:spPr>
          <a:xfrm>
            <a:off x="4881562" y="1974725"/>
            <a:ext cx="1885950" cy="252698"/>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КЛЮЧЕВЫЕ ТРЕБОВАНИЯ</a:t>
            </a:r>
          </a:p>
        </p:txBody>
      </p:sp>
      <p:sp>
        <p:nvSpPr>
          <p:cNvPr id="13" name="Прямоугольник 12">
            <a:extLst>
              <a:ext uri="{FF2B5EF4-FFF2-40B4-BE49-F238E27FC236}">
                <a16:creationId xmlns:a16="http://schemas.microsoft.com/office/drawing/2014/main" id="{7DA27482-EA1E-554B-946C-1DA5EFB25196}"/>
              </a:ext>
            </a:extLst>
          </p:cNvPr>
          <p:cNvSpPr/>
          <p:nvPr/>
        </p:nvSpPr>
        <p:spPr>
          <a:xfrm>
            <a:off x="4849418" y="1719437"/>
            <a:ext cx="1885949" cy="3911670"/>
          </a:xfrm>
          <a:prstGeom prst="rect">
            <a:avLst/>
          </a:prstGeom>
          <a:solidFill>
            <a:srgbClr val="FF0000">
              <a:alpha val="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38595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3</a:t>
            </a:r>
            <a:r>
              <a:rPr lang="ru-RU" sz="1200" b="1" cap="all" spc="50" dirty="0">
                <a:solidFill>
                  <a:srgbClr val="845209"/>
                </a:solidFill>
                <a:effectLst/>
                <a:highlight>
                  <a:srgbClr val="FCECD5"/>
                </a:highlight>
                <a:latin typeface="Century Gothic" panose="020B0502020202020204" pitchFamily="34" charset="0"/>
              </a:rPr>
              <a:t>.7 Стратегии развития</a:t>
            </a:r>
            <a:endParaRPr lang="ru-RU" sz="1200" b="1" cap="all" spc="75" dirty="0">
              <a:effectLst/>
              <a:highlight>
                <a:srgbClr val="FCECD5"/>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TextBox 5">
            <a:extLst>
              <a:ext uri="{FF2B5EF4-FFF2-40B4-BE49-F238E27FC236}">
                <a16:creationId xmlns:a16="http://schemas.microsoft.com/office/drawing/2014/main" id="{89B8A197-7D6F-EF77-7089-58D657C6A4DE}"/>
              </a:ext>
            </a:extLst>
          </p:cNvPr>
          <p:cNvSpPr txBox="1"/>
          <p:nvPr/>
        </p:nvSpPr>
        <p:spPr>
          <a:xfrm>
            <a:off x="892969" y="1522817"/>
            <a:ext cx="4924171"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Возможные стратегии</a:t>
            </a:r>
            <a:endParaRPr lang="ru-RU" sz="1000" b="1" cap="all" spc="50" dirty="0">
              <a:solidFill>
                <a:srgbClr val="C77C0E"/>
              </a:solidFill>
              <a:effectLst/>
              <a:latin typeface="Century Gothic" panose="020B0502020202020204" pitchFamily="34" charset="0"/>
            </a:endParaRPr>
          </a:p>
        </p:txBody>
      </p:sp>
      <p:sp>
        <p:nvSpPr>
          <p:cNvPr id="8" name="TextBox 7">
            <a:extLst>
              <a:ext uri="{FF2B5EF4-FFF2-40B4-BE49-F238E27FC236}">
                <a16:creationId xmlns:a16="http://schemas.microsoft.com/office/drawing/2014/main" id="{D43C0B3A-B2D9-9910-4D4D-1E88119EFB17}"/>
              </a:ext>
            </a:extLst>
          </p:cNvPr>
          <p:cNvSpPr txBox="1"/>
          <p:nvPr/>
        </p:nvSpPr>
        <p:spPr>
          <a:xfrm>
            <a:off x="892973" y="1982174"/>
            <a:ext cx="5023639" cy="3798476"/>
          </a:xfrm>
          <a:prstGeom prst="rect">
            <a:avLst/>
          </a:prstGeom>
          <a:noFill/>
        </p:spPr>
        <p:txBody>
          <a:bodyPr wrap="square" rtlCol="0">
            <a:spAutoFit/>
          </a:bodyPr>
          <a:lstStyle/>
          <a:p>
            <a:pPr>
              <a:spcBef>
                <a:spcPts val="500"/>
              </a:spcBef>
            </a:pPr>
            <a:r>
              <a:rPr lang="ru-RU" sz="1000" dirty="0">
                <a:latin typeface="Century Gothic" panose="020B0502020202020204" pitchFamily="34" charset="0"/>
                <a:ea typeface="Times New Roman" panose="02020603050405020304" pitchFamily="18" charset="0"/>
                <a:cs typeface="Times New Roman" panose="02020603050405020304" pitchFamily="18" charset="0"/>
              </a:rPr>
              <a:t>М</a:t>
            </a: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ожно выделить три стратегии:</a:t>
            </a:r>
          </a:p>
          <a:p>
            <a:pPr marL="342900" lvl="0" indent="-342900" algn="just">
              <a:spcBef>
                <a:spcPts val="500"/>
              </a:spcBef>
              <a:buFont typeface="+mj-lt"/>
              <a:buAutoNum type="arabicPeriod"/>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Стратегия продвижения своего продукта, расширения ассортимента с учетом предпочтений целевой аудитории и т.д. Важны надежность, максимальная комплектация, низкие затраты на эксплуатацию, доступность сервиса, совместимость с другим оборудованием. Специализация поможет достичь высоких показателей качества и узнаваемости продукта при минимизации издержек, что приведет к хорошим продажам и прибыли.</a:t>
            </a:r>
          </a:p>
          <a:p>
            <a:pPr marL="342900" lvl="0" indent="-342900" algn="just">
              <a:spcBef>
                <a:spcPts val="500"/>
              </a:spcBef>
              <a:buFont typeface="+mj-lt"/>
              <a:buAutoNum type="arabicPeriod"/>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Стратегия, ориентированная на комплексные поставки, в которых хлебопекарные печи собственного производства будут комплектоваться дополнительным оборудованием других поставщиков, вплоть до проектирования и комплектации производственных линий. При этом перепродажа дополнительного оборудования и инжиниринговое направление могут стать источником дополнительной прибыли и открыть возможности для дальнейшего развития.</a:t>
            </a:r>
          </a:p>
          <a:p>
            <a:pPr marL="342900" lvl="0" indent="-342900" algn="just">
              <a:spcBef>
                <a:spcPts val="500"/>
              </a:spcBef>
              <a:buFont typeface="+mj-lt"/>
              <a:buAutoNum type="arabicPeriod"/>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Гибридная стратегия: </a:t>
            </a:r>
          </a:p>
          <a:p>
            <a:pPr marL="676275" algn="just">
              <a:spcBef>
                <a:spcPts val="500"/>
              </a:spcBef>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 вариант 1. После развития бренда хлебопекарных печей перейти к комплексным поставкам </a:t>
            </a:r>
          </a:p>
          <a:p>
            <a:pPr marL="676275" algn="just">
              <a:spcBef>
                <a:spcPts val="500"/>
              </a:spcBef>
            </a:pP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 вариант 2. Осуществляя комплексные поставки исследовать предпочтения покупателей и дальнейшую разработку печей под своим брендом вести с учетом их запросов.</a:t>
            </a:r>
          </a:p>
        </p:txBody>
      </p:sp>
      <p:sp>
        <p:nvSpPr>
          <p:cNvPr id="10" name="TextBox 9">
            <a:extLst>
              <a:ext uri="{FF2B5EF4-FFF2-40B4-BE49-F238E27FC236}">
                <a16:creationId xmlns:a16="http://schemas.microsoft.com/office/drawing/2014/main" id="{8F1A82F1-B2B7-6962-47F4-FDB8CD415261}"/>
              </a:ext>
            </a:extLst>
          </p:cNvPr>
          <p:cNvSpPr txBox="1"/>
          <p:nvPr/>
        </p:nvSpPr>
        <p:spPr>
          <a:xfrm>
            <a:off x="6275388" y="1522817"/>
            <a:ext cx="5023643" cy="252698"/>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Выбранная стратегия</a:t>
            </a:r>
          </a:p>
        </p:txBody>
      </p:sp>
      <p:sp>
        <p:nvSpPr>
          <p:cNvPr id="14" name="TextBox 13">
            <a:extLst>
              <a:ext uri="{FF2B5EF4-FFF2-40B4-BE49-F238E27FC236}">
                <a16:creationId xmlns:a16="http://schemas.microsoft.com/office/drawing/2014/main" id="{0F6FB647-B61C-9C61-7CD6-5389BA852A93}"/>
              </a:ext>
            </a:extLst>
          </p:cNvPr>
          <p:cNvSpPr txBox="1"/>
          <p:nvPr/>
        </p:nvSpPr>
        <p:spPr>
          <a:xfrm>
            <a:off x="6446236" y="1982174"/>
            <a:ext cx="4765582" cy="400110"/>
          </a:xfrm>
          <a:prstGeom prst="rect">
            <a:avLst/>
          </a:prstGeom>
          <a:noFill/>
        </p:spPr>
        <p:txBody>
          <a:bodyPr wrap="square" rtlCol="0">
            <a:spAutoFit/>
          </a:bodyPr>
          <a:lstStyle/>
          <a:p>
            <a:pPr lvl="0" algn="just">
              <a:spcBef>
                <a:spcPts val="500"/>
              </a:spcBef>
            </a:pPr>
            <a:r>
              <a:rPr lang="ru-RU" sz="1000" dirty="0">
                <a:latin typeface="Century Gothic" panose="020B0502020202020204" pitchFamily="34" charset="0"/>
                <a:ea typeface="Times New Roman" panose="02020603050405020304" pitchFamily="18" charset="0"/>
                <a:cs typeface="Times New Roman" panose="02020603050405020304" pitchFamily="18" charset="0"/>
              </a:rPr>
              <a:t>	Дальнейшие расчеты строятся на основании с</a:t>
            </a:r>
            <a:r>
              <a:rPr lang="ru-RU" sz="1000" dirty="0">
                <a:effectLst/>
                <a:latin typeface="Century Gothic" panose="020B0502020202020204" pitchFamily="34" charset="0"/>
                <a:ea typeface="Times New Roman" panose="02020603050405020304" pitchFamily="18" charset="0"/>
                <a:cs typeface="Times New Roman" panose="02020603050405020304" pitchFamily="18" charset="0"/>
              </a:rPr>
              <a:t>тратегии продвижения своего продукта.</a:t>
            </a:r>
          </a:p>
        </p:txBody>
      </p:sp>
      <p:graphicFrame>
        <p:nvGraphicFramePr>
          <p:cNvPr id="5" name="Таблица 4">
            <a:extLst>
              <a:ext uri="{FF2B5EF4-FFF2-40B4-BE49-F238E27FC236}">
                <a16:creationId xmlns:a16="http://schemas.microsoft.com/office/drawing/2014/main" id="{268E7A31-19B0-0966-392A-7B47DCE9017B}"/>
              </a:ext>
            </a:extLst>
          </p:cNvPr>
          <p:cNvGraphicFramePr>
            <a:graphicFrameLocks noGrp="1"/>
          </p:cNvGraphicFramePr>
          <p:nvPr>
            <p:extLst>
              <p:ext uri="{D42A27DB-BD31-4B8C-83A1-F6EECF244321}">
                <p14:modId xmlns:p14="http://schemas.microsoft.com/office/powerpoint/2010/main" val="3598938730"/>
              </p:ext>
            </p:extLst>
          </p:nvPr>
        </p:nvGraphicFramePr>
        <p:xfrm>
          <a:off x="6446236" y="2416563"/>
          <a:ext cx="4842664" cy="3714485"/>
        </p:xfrm>
        <a:graphic>
          <a:graphicData uri="http://schemas.openxmlformats.org/drawingml/2006/table">
            <a:tbl>
              <a:tblPr firstRow="1" firstCol="1" bandRow="1">
                <a:tableStyleId>{912C8C85-51F0-491E-9774-3900AFEF0FD7}</a:tableStyleId>
              </a:tblPr>
              <a:tblGrid>
                <a:gridCol w="3884841">
                  <a:extLst>
                    <a:ext uri="{9D8B030D-6E8A-4147-A177-3AD203B41FA5}">
                      <a16:colId xmlns:a16="http://schemas.microsoft.com/office/drawing/2014/main" val="322380016"/>
                    </a:ext>
                  </a:extLst>
                </a:gridCol>
                <a:gridCol w="957823">
                  <a:extLst>
                    <a:ext uri="{9D8B030D-6E8A-4147-A177-3AD203B41FA5}">
                      <a16:colId xmlns:a16="http://schemas.microsoft.com/office/drawing/2014/main" val="1291762503"/>
                    </a:ext>
                  </a:extLst>
                </a:gridCol>
              </a:tblGrid>
              <a:tr h="354917">
                <a:tc>
                  <a:txBody>
                    <a:bodyPr/>
                    <a:lstStyle/>
                    <a:p>
                      <a:pPr>
                        <a:lnSpc>
                          <a:spcPct val="125000"/>
                        </a:lnSpc>
                        <a:spcAft>
                          <a:spcPts val="800"/>
                        </a:spcAft>
                      </a:pPr>
                      <a:r>
                        <a:rPr lang="ru-RU" sz="1000" kern="0" dirty="0">
                          <a:solidFill>
                            <a:schemeClr val="bg1"/>
                          </a:solidFill>
                          <a:effectLst/>
                          <a:latin typeface="Century Gothic" panose="020B0502020202020204" pitchFamily="34" charset="0"/>
                        </a:rPr>
                        <a:t>Планируется достичь следующие стратегические цели</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endParaRPr lang="ru-RU" sz="1000" kern="100" dirty="0">
                        <a:solidFill>
                          <a:schemeClr val="bg1"/>
                        </a:solidFill>
                        <a:effectLst/>
                        <a:latin typeface="Century Gothic" panose="020B050202020202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856022982"/>
                  </a:ext>
                </a:extLst>
              </a:tr>
              <a:tr h="176319">
                <a:tc>
                  <a:txBody>
                    <a:bodyPr/>
                    <a:lstStyle/>
                    <a:p>
                      <a:pPr>
                        <a:lnSpc>
                          <a:spcPct val="125000"/>
                        </a:lnSpc>
                        <a:spcAft>
                          <a:spcPts val="800"/>
                        </a:spcAft>
                      </a:pPr>
                      <a:r>
                        <a:rPr lang="ru-RU" sz="1200" b="0" kern="0" dirty="0">
                          <a:solidFill>
                            <a:schemeClr val="tx1"/>
                          </a:solidFill>
                          <a:effectLst/>
                          <a:latin typeface="Century Gothic" panose="020B0502020202020204" pitchFamily="34" charset="0"/>
                        </a:rPr>
                        <a:t>Цель</a:t>
                      </a:r>
                      <a:endParaRPr lang="ru-RU" sz="12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Значение</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3819598033"/>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Создать бизнес стоимостью</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174 783 138</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1987730232"/>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Срок достижения уровня безубыточности, кв.</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4</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939876204"/>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Срок достижения 90% загрузки, кв.</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5</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3724111006"/>
                  </a:ext>
                </a:extLst>
              </a:tr>
              <a:tr h="157135">
                <a:tc>
                  <a:txBody>
                    <a:bodyPr/>
                    <a:lstStyle/>
                    <a:p>
                      <a:endParaRPr lang="ru-RU" sz="1000" b="0" kern="100">
                        <a:solidFill>
                          <a:schemeClr val="tx1"/>
                        </a:solidFill>
                        <a:effectLst/>
                        <a:latin typeface="Century Gothic" panose="020B0502020202020204" pitchFamily="34" charset="0"/>
                        <a:cs typeface="Times New Roman" panose="02020603050405020304" pitchFamily="18" charset="0"/>
                      </a:endParaRPr>
                    </a:p>
                  </a:txBody>
                  <a:tcPr marL="49590" marR="49590" marT="0" marB="0" anchor="ctr"/>
                </a:tc>
                <a:tc>
                  <a:txBody>
                    <a:bodyPr/>
                    <a:lstStyle/>
                    <a:p>
                      <a:endParaRPr lang="ru-RU" sz="1000" b="0" kern="100">
                        <a:solidFill>
                          <a:schemeClr val="tx1"/>
                        </a:solidFill>
                        <a:effectLst/>
                        <a:latin typeface="Century Gothic" panose="020B050202020202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1853141858"/>
                  </a:ext>
                </a:extLst>
              </a:tr>
              <a:tr h="248389">
                <a:tc>
                  <a:txBody>
                    <a:bodyPr/>
                    <a:lstStyle/>
                    <a:p>
                      <a:pPr>
                        <a:lnSpc>
                          <a:spcPct val="125000"/>
                        </a:lnSpc>
                        <a:spcAft>
                          <a:spcPts val="800"/>
                        </a:spcAft>
                      </a:pPr>
                      <a:r>
                        <a:rPr lang="ru-RU" sz="1000" b="0" kern="0">
                          <a:solidFill>
                            <a:schemeClr val="tx1"/>
                          </a:solidFill>
                          <a:effectLst/>
                          <a:latin typeface="Century Gothic" panose="020B0502020202020204" pitchFamily="34" charset="0"/>
                        </a:rPr>
                        <a:t>За 5 лет работы достичь следующих целей</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854492583"/>
                  </a:ext>
                </a:extLst>
              </a:tr>
              <a:tr h="176319">
                <a:tc>
                  <a:txBody>
                    <a:bodyPr/>
                    <a:lstStyle/>
                    <a:p>
                      <a:pPr>
                        <a:lnSpc>
                          <a:spcPct val="125000"/>
                        </a:lnSpc>
                        <a:spcAft>
                          <a:spcPts val="800"/>
                        </a:spcAft>
                      </a:pPr>
                      <a:r>
                        <a:rPr lang="ru-RU" sz="1200" b="0" kern="0" dirty="0">
                          <a:solidFill>
                            <a:schemeClr val="tx1"/>
                          </a:solidFill>
                          <a:effectLst/>
                          <a:latin typeface="Century Gothic" panose="020B0502020202020204" pitchFamily="34" charset="0"/>
                        </a:rPr>
                        <a:t>Цель</a:t>
                      </a:r>
                      <a:endParaRPr lang="ru-RU" sz="12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Значение</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2806513631"/>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Объем продаж в год</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265 680 000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3160248226"/>
                  </a:ext>
                </a:extLst>
              </a:tr>
              <a:tr h="176319">
                <a:tc>
                  <a:txBody>
                    <a:bodyPr/>
                    <a:lstStyle/>
                    <a:p>
                      <a:pPr indent="203200">
                        <a:lnSpc>
                          <a:spcPct val="125000"/>
                        </a:lnSpc>
                        <a:spcAft>
                          <a:spcPts val="800"/>
                        </a:spcAft>
                      </a:pPr>
                      <a:r>
                        <a:rPr lang="ru-RU" sz="1000" b="0" kern="0" dirty="0">
                          <a:solidFill>
                            <a:schemeClr val="tx1"/>
                          </a:solidFill>
                          <a:effectLst/>
                          <a:latin typeface="Century Gothic" panose="020B0502020202020204" pitchFamily="34" charset="0"/>
                        </a:rPr>
                        <a:t>Печь "ХЛЕБОПЕЧКА-3"</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265 680 000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2647384172"/>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Чистая прибыль в год</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34 956 628</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97306333"/>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Рентабельность продаж (Прибыль к Выручке)</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13%</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484927893"/>
                  </a:ext>
                </a:extLst>
              </a:tr>
              <a:tr h="157135">
                <a:tc>
                  <a:txBody>
                    <a:bodyPr/>
                    <a:lstStyle/>
                    <a:p>
                      <a:endParaRPr lang="ru-RU" sz="1000" b="0" kern="100">
                        <a:solidFill>
                          <a:schemeClr val="tx1"/>
                        </a:solidFill>
                        <a:effectLst/>
                        <a:latin typeface="Century Gothic" panose="020B0502020202020204" pitchFamily="34" charset="0"/>
                        <a:cs typeface="Times New Roman" panose="02020603050405020304" pitchFamily="18" charset="0"/>
                      </a:endParaRPr>
                    </a:p>
                  </a:txBody>
                  <a:tcPr marL="49590" marR="49590" marT="0" marB="0" anchor="ctr"/>
                </a:tc>
                <a:tc>
                  <a:txBody>
                    <a:bodyPr/>
                    <a:lstStyle/>
                    <a:p>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2955325677"/>
                  </a:ext>
                </a:extLst>
              </a:tr>
              <a:tr h="241512">
                <a:tc>
                  <a:txBody>
                    <a:bodyPr/>
                    <a:lstStyle/>
                    <a:p>
                      <a:pPr>
                        <a:lnSpc>
                          <a:spcPct val="125000"/>
                        </a:lnSpc>
                        <a:spcAft>
                          <a:spcPts val="800"/>
                        </a:spcAft>
                      </a:pPr>
                      <a:r>
                        <a:rPr lang="ru-RU" sz="1000" b="0" kern="0">
                          <a:solidFill>
                            <a:schemeClr val="tx1"/>
                          </a:solidFill>
                          <a:effectLst/>
                          <a:latin typeface="Century Gothic" panose="020B0502020202020204" pitchFamily="34" charset="0"/>
                        </a:rPr>
                        <a:t>Достичь следующих инвестиционных показателей</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1227364134"/>
                  </a:ext>
                </a:extLst>
              </a:tr>
              <a:tr h="176319">
                <a:tc>
                  <a:txBody>
                    <a:bodyPr/>
                    <a:lstStyle/>
                    <a:p>
                      <a:pPr>
                        <a:lnSpc>
                          <a:spcPct val="125000"/>
                        </a:lnSpc>
                        <a:spcAft>
                          <a:spcPts val="800"/>
                        </a:spcAft>
                      </a:pPr>
                      <a:r>
                        <a:rPr lang="ru-RU" sz="1200" b="0" kern="0" dirty="0">
                          <a:solidFill>
                            <a:schemeClr val="tx1"/>
                          </a:solidFill>
                          <a:effectLst/>
                          <a:latin typeface="Century Gothic" panose="020B0502020202020204" pitchFamily="34" charset="0"/>
                        </a:rPr>
                        <a:t>Цель</a:t>
                      </a:r>
                      <a:endParaRPr lang="ru-RU" sz="12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Значение</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3584809862"/>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Срок расчета с кредитом, лет</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5</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502644034"/>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Срок возврата инвестиций, лет</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3,25</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1878261798"/>
                  </a:ext>
                </a:extLst>
              </a:tr>
              <a:tr h="176319">
                <a:tc>
                  <a:txBody>
                    <a:bodyPr/>
                    <a:lstStyle/>
                    <a:p>
                      <a:pPr>
                        <a:lnSpc>
                          <a:spcPct val="125000"/>
                        </a:lnSpc>
                        <a:spcAft>
                          <a:spcPts val="800"/>
                        </a:spcAft>
                      </a:pPr>
                      <a:r>
                        <a:rPr lang="ru-RU" sz="1000" b="0" kern="0">
                          <a:solidFill>
                            <a:schemeClr val="tx1"/>
                          </a:solidFill>
                          <a:effectLst/>
                          <a:latin typeface="Century Gothic" panose="020B0502020202020204" pitchFamily="34" charset="0"/>
                        </a:rPr>
                        <a:t>Значение ЧДД на уровне</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897 481</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2939029054"/>
                  </a:ext>
                </a:extLst>
              </a:tr>
              <a:tr h="176319">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Значение ВНД на уровне</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20%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9590" marR="49590" marT="0" marB="0" anchor="ctr"/>
                </a:tc>
                <a:extLst>
                  <a:ext uri="{0D108BD9-81ED-4DB2-BD59-A6C34878D82A}">
                    <a16:rowId xmlns:a16="http://schemas.microsoft.com/office/drawing/2014/main" val="860218674"/>
                  </a:ext>
                </a:extLst>
              </a:tr>
            </a:tbl>
          </a:graphicData>
        </a:graphic>
      </p:graphicFrame>
    </p:spTree>
    <p:extLst>
      <p:ext uri="{BB962C8B-B14F-4D97-AF65-F5344CB8AC3E}">
        <p14:creationId xmlns:p14="http://schemas.microsoft.com/office/powerpoint/2010/main" val="220542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700389" y="710680"/>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4. </a:t>
            </a:r>
            <a:r>
              <a:rPr lang="ru-RU" sz="1600" b="1" kern="0" cap="all" spc="75" dirty="0">
                <a:solidFill>
                  <a:srgbClr val="000000"/>
                </a:solidFill>
                <a:effectLst/>
                <a:highlight>
                  <a:srgbClr val="F0A22E"/>
                </a:highlight>
                <a:latin typeface="Century Gothic" panose="020B0502020202020204" pitchFamily="34" charset="0"/>
              </a:rPr>
              <a:t> Бизнес-процессы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4.1</a:t>
            </a:r>
            <a:r>
              <a:rPr lang="ru-RU" sz="1200" b="1" cap="all" spc="50" dirty="0">
                <a:solidFill>
                  <a:srgbClr val="845209"/>
                </a:solidFill>
                <a:effectLst/>
                <a:highlight>
                  <a:srgbClr val="FCECD5"/>
                </a:highlight>
                <a:latin typeface="Century Gothic" panose="020B0502020202020204" pitchFamily="34" charset="0"/>
              </a:rPr>
              <a:t> </a:t>
            </a:r>
            <a:r>
              <a:rPr lang="ru-RU" sz="1200" b="1" cap="all" spc="50" dirty="0">
                <a:solidFill>
                  <a:srgbClr val="845209"/>
                </a:solidFill>
                <a:highlight>
                  <a:srgbClr val="FCECD5"/>
                </a:highlight>
                <a:latin typeface="Century Gothic" panose="020B0502020202020204" pitchFamily="34" charset="0"/>
              </a:rPr>
              <a:t>Описание бизнес-процессов</a:t>
            </a:r>
            <a:endParaRPr lang="ru-RU" sz="1200" b="1" cap="all" spc="75" dirty="0">
              <a:effectLst/>
              <a:highlight>
                <a:srgbClr val="FCECD5"/>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Таблица 6">
            <a:extLst>
              <a:ext uri="{FF2B5EF4-FFF2-40B4-BE49-F238E27FC236}">
                <a16:creationId xmlns:a16="http://schemas.microsoft.com/office/drawing/2014/main" id="{E2C7DDCC-DDE1-675E-E2FC-5C42788BE59C}"/>
              </a:ext>
            </a:extLst>
          </p:cNvPr>
          <p:cNvGraphicFramePr>
            <a:graphicFrameLocks noGrp="1"/>
          </p:cNvGraphicFramePr>
          <p:nvPr>
            <p:extLst>
              <p:ext uri="{D42A27DB-BD31-4B8C-83A1-F6EECF244321}">
                <p14:modId xmlns:p14="http://schemas.microsoft.com/office/powerpoint/2010/main" val="3636232303"/>
              </p:ext>
            </p:extLst>
          </p:nvPr>
        </p:nvGraphicFramePr>
        <p:xfrm>
          <a:off x="800100" y="1419937"/>
          <a:ext cx="10591799" cy="4723096"/>
        </p:xfrm>
        <a:graphic>
          <a:graphicData uri="http://schemas.openxmlformats.org/drawingml/2006/table">
            <a:tbl>
              <a:tblPr firstRow="1" firstCol="1" bandRow="1">
                <a:tableStyleId>{10A1B5D5-9B99-4C35-A422-299274C87663}</a:tableStyleId>
              </a:tblPr>
              <a:tblGrid>
                <a:gridCol w="314325">
                  <a:extLst>
                    <a:ext uri="{9D8B030D-6E8A-4147-A177-3AD203B41FA5}">
                      <a16:colId xmlns:a16="http://schemas.microsoft.com/office/drawing/2014/main" val="3524776143"/>
                    </a:ext>
                  </a:extLst>
                </a:gridCol>
                <a:gridCol w="1952625">
                  <a:extLst>
                    <a:ext uri="{9D8B030D-6E8A-4147-A177-3AD203B41FA5}">
                      <a16:colId xmlns:a16="http://schemas.microsoft.com/office/drawing/2014/main" val="1789003536"/>
                    </a:ext>
                  </a:extLst>
                </a:gridCol>
                <a:gridCol w="4755413">
                  <a:extLst>
                    <a:ext uri="{9D8B030D-6E8A-4147-A177-3AD203B41FA5}">
                      <a16:colId xmlns:a16="http://schemas.microsoft.com/office/drawing/2014/main" val="2968964586"/>
                    </a:ext>
                  </a:extLst>
                </a:gridCol>
                <a:gridCol w="3569436">
                  <a:extLst>
                    <a:ext uri="{9D8B030D-6E8A-4147-A177-3AD203B41FA5}">
                      <a16:colId xmlns:a16="http://schemas.microsoft.com/office/drawing/2014/main" val="511763493"/>
                    </a:ext>
                  </a:extLst>
                </a:gridCol>
              </a:tblGrid>
              <a:tr h="326656">
                <a:tc>
                  <a:txBody>
                    <a:bodyPr/>
                    <a:lstStyle/>
                    <a:p>
                      <a:pPr algn="ctr">
                        <a:lnSpc>
                          <a:spcPct val="107000"/>
                        </a:lnSpc>
                        <a:spcAft>
                          <a:spcPts val="800"/>
                        </a:spcAft>
                      </a:pPr>
                      <a:r>
                        <a:rPr lang="ru-RU" sz="1000" kern="100" dirty="0">
                          <a:solidFill>
                            <a:schemeClr val="bg1"/>
                          </a:solidFill>
                          <a:effectLst/>
                          <a:latin typeface="Century Gothic" panose="020B0502020202020204" pitchFamily="34" charset="0"/>
                        </a:rPr>
                        <a:t>№</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gn="ctr">
                        <a:lnSpc>
                          <a:spcPct val="107000"/>
                        </a:lnSpc>
                        <a:spcAft>
                          <a:spcPts val="800"/>
                        </a:spcAft>
                      </a:pPr>
                      <a:r>
                        <a:rPr lang="ru-RU" sz="1000" kern="100" dirty="0">
                          <a:solidFill>
                            <a:schemeClr val="bg1"/>
                          </a:solidFill>
                          <a:effectLst/>
                          <a:latin typeface="Century Gothic" panose="020B0502020202020204" pitchFamily="34" charset="0"/>
                        </a:rPr>
                        <a:t>Название</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gn="ctr">
                        <a:lnSpc>
                          <a:spcPct val="107000"/>
                        </a:lnSpc>
                        <a:spcAft>
                          <a:spcPts val="800"/>
                        </a:spcAft>
                      </a:pPr>
                      <a:r>
                        <a:rPr lang="ru-RU" sz="1000" kern="100" dirty="0">
                          <a:solidFill>
                            <a:schemeClr val="bg1"/>
                          </a:solidFill>
                          <a:effectLst/>
                          <a:latin typeface="Century Gothic" panose="020B0502020202020204" pitchFamily="34" charset="0"/>
                        </a:rPr>
                        <a:t>Краткое описание</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gn="ctr">
                        <a:lnSpc>
                          <a:spcPct val="107000"/>
                        </a:lnSpc>
                        <a:spcAft>
                          <a:spcPts val="800"/>
                        </a:spcAft>
                      </a:pPr>
                      <a:r>
                        <a:rPr lang="ru-RU" sz="1000" kern="100" dirty="0">
                          <a:solidFill>
                            <a:schemeClr val="bg1"/>
                          </a:solidFill>
                          <a:effectLst/>
                          <a:latin typeface="Century Gothic" panose="020B0502020202020204" pitchFamily="34" charset="0"/>
                        </a:rPr>
                        <a:t>Подразделение (должность)</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329826670"/>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1.</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Стратегическое управление</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Выбор стратегии развития, разработка плана реализации стратегии, взаимодействие с инвесторами.</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Генеральный директор совместно с руководителями подразделений </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1501080505"/>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2.</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Оперативное управление</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Координирование деятельности подразделений компании, принятие тактических управленческих решений, решение текущих вопросов. </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Руководители подразделений</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1599257644"/>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3.</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Бухгалтерский учет</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Составление бухгалтерской отчетности, взаимодействие с налоговыми органами, оптимизация налогообложения.</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Главный бухгалтер</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3770118775"/>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4.</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Юридическая поддержка</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Решение вопросов, связанных с лицензированием и сертификацией; составление договоров и пр. </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Юрист </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16818268"/>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5.</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Работа с кадрами</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Поиск и обучение персонала, разработка и реализация системы мотивации.</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Отдел персонала</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274696836"/>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6.</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Уборка и ремонт помещений</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Поддержание чистоты основных и административных площадей, территории. Текущий ремонт помещений и объектов на территории цеха.</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Служба главного инженера</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131297842"/>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7.</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Обеспечение безопасности</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Охрана территории и помещений</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Охрану обеспечивает специализированная компания - аутсорсинг</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3436564177"/>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8.</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Маркетинговая поддержка</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Проведение маркетинговых исследований, разработка и воплощение маркетинговых программ.</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Рекламно-маркетинговые компании – аутсорсинг</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3249632062"/>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9.</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Развитие продаж</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Поиск новых ключевых клиентов.</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Отдел продаж</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751043297"/>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10.</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Обеспечение офисной инфраструктуры</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Закупка мебели, оргтехники, расходных материалов для офиса. Оплата счетов за электроэнергию, услуги связи, аренду помещения.</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Каждый руководитель несет ответственность за свое подразделение </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533016927"/>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11</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Производство </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Изготовление выпускаемых деталей</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Производственный отдел</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3248022245"/>
                  </a:ext>
                </a:extLst>
              </a:tr>
              <a:tr h="326656">
                <a:tc>
                  <a:txBody>
                    <a:bodyPr/>
                    <a:lstStyle/>
                    <a:p>
                      <a:pPr algn="ctr">
                        <a:lnSpc>
                          <a:spcPct val="107000"/>
                        </a:lnSpc>
                        <a:spcAft>
                          <a:spcPts val="800"/>
                        </a:spcAft>
                      </a:pPr>
                      <a:r>
                        <a:rPr lang="ru-RU" sz="1000" kern="100">
                          <a:solidFill>
                            <a:schemeClr val="tx1"/>
                          </a:solidFill>
                          <a:effectLst/>
                          <a:latin typeface="Century Gothic" panose="020B0502020202020204" pitchFamily="34" charset="0"/>
                        </a:rPr>
                        <a:t>12</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Контроль качества</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Контроль деталей на всех этапах производства </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Отдел качества </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3629728210"/>
                  </a:ext>
                </a:extLst>
              </a:tr>
              <a:tr h="326656">
                <a:tc>
                  <a:txBody>
                    <a:bodyPr/>
                    <a:lstStyle/>
                    <a:p>
                      <a:pPr algn="ctr">
                        <a:lnSpc>
                          <a:spcPct val="107000"/>
                        </a:lnSpc>
                        <a:spcAft>
                          <a:spcPts val="800"/>
                        </a:spcAft>
                      </a:pPr>
                      <a:r>
                        <a:rPr lang="ru-RU" sz="1000" kern="100" dirty="0">
                          <a:solidFill>
                            <a:schemeClr val="tx1"/>
                          </a:solidFill>
                          <a:effectLst/>
                          <a:latin typeface="Century Gothic" panose="020B0502020202020204" pitchFamily="34" charset="0"/>
                        </a:rPr>
                        <a:t>13</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Технологическая подготовка производства</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a:solidFill>
                            <a:schemeClr val="tx1"/>
                          </a:solidFill>
                          <a:effectLst/>
                          <a:latin typeface="Century Gothic" panose="020B0502020202020204" pitchFamily="34" charset="0"/>
                        </a:rPr>
                        <a:t>Подготовка документации, в том числе технологических карт. Своевременная корректировка чертежей.</a:t>
                      </a:r>
                      <a:endParaRPr lang="ru-RU" sz="100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tc>
                  <a:txBody>
                    <a:bodyPr/>
                    <a:lstStyle/>
                    <a:p>
                      <a:pPr>
                        <a:lnSpc>
                          <a:spcPct val="107000"/>
                        </a:lnSpc>
                        <a:spcAft>
                          <a:spcPts val="800"/>
                        </a:spcAft>
                      </a:pPr>
                      <a:r>
                        <a:rPr lang="ru-RU" sz="1000" kern="100" dirty="0">
                          <a:solidFill>
                            <a:schemeClr val="tx1"/>
                          </a:solidFill>
                          <a:effectLst/>
                          <a:latin typeface="Century Gothic" panose="020B0502020202020204" pitchFamily="34" charset="0"/>
                        </a:rPr>
                        <a:t>Производственно-технический отдел</a:t>
                      </a:r>
                      <a:endParaRPr lang="ru-RU" sz="100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57807" marR="57807" marT="0" marB="0" anchor="ctr"/>
                </a:tc>
                <a:extLst>
                  <a:ext uri="{0D108BD9-81ED-4DB2-BD59-A6C34878D82A}">
                    <a16:rowId xmlns:a16="http://schemas.microsoft.com/office/drawing/2014/main" val="2128258254"/>
                  </a:ext>
                </a:extLst>
              </a:tr>
            </a:tbl>
          </a:graphicData>
        </a:graphic>
      </p:graphicFrame>
    </p:spTree>
    <p:extLst>
      <p:ext uri="{BB962C8B-B14F-4D97-AF65-F5344CB8AC3E}">
        <p14:creationId xmlns:p14="http://schemas.microsoft.com/office/powerpoint/2010/main" val="352497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4. </a:t>
            </a:r>
            <a:r>
              <a:rPr lang="ru-RU" sz="1600" b="1" kern="0" cap="all" spc="75" dirty="0">
                <a:solidFill>
                  <a:srgbClr val="000000"/>
                </a:solidFill>
                <a:effectLst/>
                <a:highlight>
                  <a:srgbClr val="F0A22E"/>
                </a:highlight>
                <a:latin typeface="Century Gothic" panose="020B0502020202020204" pitchFamily="34" charset="0"/>
              </a:rPr>
              <a:t> Бизнес-процессы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4.2 Локальные нормативные акты и другие документы</a:t>
            </a: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Таблица 4">
            <a:extLst>
              <a:ext uri="{FF2B5EF4-FFF2-40B4-BE49-F238E27FC236}">
                <a16:creationId xmlns:a16="http://schemas.microsoft.com/office/drawing/2014/main" id="{3DA31176-F23E-ECA6-3B0A-B0999A488F0D}"/>
              </a:ext>
            </a:extLst>
          </p:cNvPr>
          <p:cNvGraphicFramePr>
            <a:graphicFrameLocks noGrp="1"/>
          </p:cNvGraphicFramePr>
          <p:nvPr>
            <p:extLst>
              <p:ext uri="{D42A27DB-BD31-4B8C-83A1-F6EECF244321}">
                <p14:modId xmlns:p14="http://schemas.microsoft.com/office/powerpoint/2010/main" val="1334217123"/>
              </p:ext>
            </p:extLst>
          </p:nvPr>
        </p:nvGraphicFramePr>
        <p:xfrm>
          <a:off x="6275388" y="1232374"/>
          <a:ext cx="5106987" cy="4927102"/>
        </p:xfrm>
        <a:graphic>
          <a:graphicData uri="http://schemas.openxmlformats.org/drawingml/2006/table">
            <a:tbl>
              <a:tblPr firstRow="1" firstCol="1" bandRow="1">
                <a:tableStyleId>{10A1B5D5-9B99-4C35-A422-299274C87663}</a:tableStyleId>
              </a:tblPr>
              <a:tblGrid>
                <a:gridCol w="2505829">
                  <a:extLst>
                    <a:ext uri="{9D8B030D-6E8A-4147-A177-3AD203B41FA5}">
                      <a16:colId xmlns:a16="http://schemas.microsoft.com/office/drawing/2014/main" val="4198753815"/>
                    </a:ext>
                  </a:extLst>
                </a:gridCol>
                <a:gridCol w="2601158">
                  <a:extLst>
                    <a:ext uri="{9D8B030D-6E8A-4147-A177-3AD203B41FA5}">
                      <a16:colId xmlns:a16="http://schemas.microsoft.com/office/drawing/2014/main" val="1424876444"/>
                    </a:ext>
                  </a:extLst>
                </a:gridCol>
              </a:tblGrid>
              <a:tr h="187407">
                <a:tc>
                  <a:txBody>
                    <a:bodyPr/>
                    <a:lstStyle/>
                    <a:p>
                      <a:pPr marL="457200" algn="ctr">
                        <a:lnSpc>
                          <a:spcPct val="107000"/>
                        </a:lnSpc>
                        <a:spcAft>
                          <a:spcPts val="800"/>
                        </a:spcAft>
                      </a:pPr>
                      <a:r>
                        <a:rPr lang="ru-RU" sz="1000" kern="0" dirty="0">
                          <a:solidFill>
                            <a:schemeClr val="bg1"/>
                          </a:solidFill>
                          <a:effectLst/>
                          <a:latin typeface="Century Gothic" panose="020B0502020202020204" pitchFamily="34" charset="0"/>
                        </a:rPr>
                        <a:t>Локальный нормативный акт</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tc>
                  <a:txBody>
                    <a:bodyPr/>
                    <a:lstStyle/>
                    <a:p>
                      <a:pPr algn="ctr">
                        <a:lnSpc>
                          <a:spcPct val="107000"/>
                        </a:lnSpc>
                        <a:spcAft>
                          <a:spcPts val="800"/>
                        </a:spcAft>
                      </a:pPr>
                      <a:r>
                        <a:rPr lang="ru-RU" sz="1000" kern="0" dirty="0">
                          <a:solidFill>
                            <a:schemeClr val="bg1"/>
                          </a:solidFill>
                          <a:effectLst/>
                          <a:latin typeface="Century Gothic" panose="020B0502020202020204" pitchFamily="34" charset="0"/>
                        </a:rPr>
                        <a:t>Что регулирует</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extLst>
                  <a:ext uri="{0D108BD9-81ED-4DB2-BD59-A6C34878D82A}">
                    <a16:rowId xmlns:a16="http://schemas.microsoft.com/office/drawing/2014/main" val="448485730"/>
                  </a:ext>
                </a:extLst>
              </a:tr>
              <a:tr h="1997143">
                <a:tc>
                  <a:txBody>
                    <a:bodyPr/>
                    <a:lstStyle/>
                    <a:p>
                      <a:pPr marL="457200" algn="l">
                        <a:lnSpc>
                          <a:spcPct val="107000"/>
                        </a:lnSpc>
                        <a:spcAft>
                          <a:spcPts val="800"/>
                        </a:spcAft>
                      </a:pPr>
                      <a:r>
                        <a:rPr lang="ru-RU" sz="1000" kern="0" dirty="0">
                          <a:effectLst/>
                          <a:latin typeface="Century Gothic" panose="020B0502020202020204" pitchFamily="34" charset="0"/>
                        </a:rPr>
                        <a:t>Правила внутреннего трудового распорядка — ПВТР</a:t>
                      </a:r>
                      <a:endParaRPr lang="ru-RU" sz="10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tc>
                  <a:txBody>
                    <a:bodyPr/>
                    <a:lstStyle/>
                    <a:p>
                      <a:pPr algn="l">
                        <a:lnSpc>
                          <a:spcPct val="107000"/>
                        </a:lnSpc>
                        <a:spcAft>
                          <a:spcPts val="800"/>
                        </a:spcAft>
                      </a:pPr>
                      <a:r>
                        <a:rPr lang="ru-RU" sz="1000" kern="0" dirty="0">
                          <a:effectLst/>
                          <a:latin typeface="Century Gothic" panose="020B0502020202020204" pitchFamily="34" charset="0"/>
                        </a:rPr>
                        <a:t>Определяет (ст. 189 ТК РФ):</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порядок приема и увольнения работников;</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права, обязанности и ответственность сторон трудового договора;</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режим работы;</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время отдыха;</a:t>
                      </a:r>
                      <a:endParaRPr lang="ru-RU" sz="1000" kern="100" dirty="0">
                        <a:effectLst/>
                        <a:latin typeface="Century Gothic" panose="020B0502020202020204" pitchFamily="34" charset="0"/>
                      </a:endParaRPr>
                    </a:p>
                    <a:p>
                      <a:pPr marL="342900" lvl="0" indent="-342900" algn="l">
                        <a:lnSpc>
                          <a:spcPct val="107000"/>
                        </a:lnSpc>
                        <a:spcAft>
                          <a:spcPts val="800"/>
                        </a:spcAft>
                        <a:buFont typeface="Symbol" panose="05050102010706020507" pitchFamily="18" charset="2"/>
                        <a:buChar char=""/>
                      </a:pPr>
                      <a:r>
                        <a:rPr lang="ru-RU" sz="1000" kern="0" dirty="0">
                          <a:effectLst/>
                          <a:latin typeface="Century Gothic" panose="020B0502020202020204" pitchFamily="34" charset="0"/>
                        </a:rPr>
                        <a:t>меры поощрения и взыскания;</a:t>
                      </a:r>
                      <a:endParaRPr lang="ru-RU" sz="1000" kern="100" dirty="0">
                        <a:effectLst/>
                        <a:latin typeface="Century Gothic" panose="020B0502020202020204" pitchFamily="34" charset="0"/>
                      </a:endParaRPr>
                    </a:p>
                    <a:p>
                      <a:pPr algn="l">
                        <a:lnSpc>
                          <a:spcPct val="107000"/>
                        </a:lnSpc>
                        <a:spcAft>
                          <a:spcPts val="800"/>
                        </a:spcAft>
                      </a:pPr>
                      <a:r>
                        <a:rPr lang="ru-RU" sz="1000" kern="0" dirty="0">
                          <a:effectLst/>
                          <a:latin typeface="Century Gothic" panose="020B0502020202020204" pitchFamily="34" charset="0"/>
                        </a:rPr>
                        <a:t>другие правила работы у работодателя.</a:t>
                      </a:r>
                      <a:endParaRPr lang="ru-RU" sz="10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extLst>
                  <a:ext uri="{0D108BD9-81ED-4DB2-BD59-A6C34878D82A}">
                    <a16:rowId xmlns:a16="http://schemas.microsoft.com/office/drawing/2014/main" val="4030791431"/>
                  </a:ext>
                </a:extLst>
              </a:tr>
              <a:tr h="383272">
                <a:tc>
                  <a:txBody>
                    <a:bodyPr/>
                    <a:lstStyle/>
                    <a:p>
                      <a:pPr marL="457200" algn="l">
                        <a:lnSpc>
                          <a:spcPct val="107000"/>
                        </a:lnSpc>
                        <a:spcAft>
                          <a:spcPts val="800"/>
                        </a:spcAft>
                      </a:pPr>
                      <a:r>
                        <a:rPr lang="ru-RU" sz="1000" kern="0">
                          <a:effectLst/>
                          <a:latin typeface="Century Gothic" panose="020B0502020202020204" pitchFamily="34" charset="0"/>
                        </a:rPr>
                        <a:t>Положение о персональных данных</a:t>
                      </a:r>
                      <a:endParaRPr lang="ru-RU" sz="10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tc>
                  <a:txBody>
                    <a:bodyPr/>
                    <a:lstStyle/>
                    <a:p>
                      <a:pPr algn="l">
                        <a:lnSpc>
                          <a:spcPct val="107000"/>
                        </a:lnSpc>
                        <a:spcAft>
                          <a:spcPts val="800"/>
                        </a:spcAft>
                      </a:pPr>
                      <a:r>
                        <a:rPr lang="ru-RU" sz="1000" kern="0" dirty="0">
                          <a:effectLst/>
                          <a:latin typeface="Century Gothic" panose="020B0502020202020204" pitchFamily="34" charset="0"/>
                        </a:rPr>
                        <a:t>Порядок хранения и использования </a:t>
                      </a:r>
                      <a:r>
                        <a:rPr lang="ru-RU" sz="1000" kern="0" dirty="0" err="1">
                          <a:effectLst/>
                          <a:latin typeface="Century Gothic" panose="020B0502020202020204" pitchFamily="34" charset="0"/>
                        </a:rPr>
                        <a:t>персданных</a:t>
                      </a:r>
                      <a:r>
                        <a:rPr lang="ru-RU" sz="1000" kern="0" dirty="0">
                          <a:effectLst/>
                          <a:latin typeface="Century Gothic" panose="020B0502020202020204" pitchFamily="34" charset="0"/>
                        </a:rPr>
                        <a:t> (ст. 87 ТК РФ)</a:t>
                      </a:r>
                      <a:endParaRPr lang="ru-RU" sz="10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extLst>
                  <a:ext uri="{0D108BD9-81ED-4DB2-BD59-A6C34878D82A}">
                    <a16:rowId xmlns:a16="http://schemas.microsoft.com/office/drawing/2014/main" val="2121262546"/>
                  </a:ext>
                </a:extLst>
              </a:tr>
              <a:tr h="1288064">
                <a:tc>
                  <a:txBody>
                    <a:bodyPr/>
                    <a:lstStyle/>
                    <a:p>
                      <a:pPr marL="457200" algn="l">
                        <a:lnSpc>
                          <a:spcPct val="107000"/>
                        </a:lnSpc>
                        <a:spcAft>
                          <a:spcPts val="800"/>
                        </a:spcAft>
                      </a:pPr>
                      <a:r>
                        <a:rPr lang="ru-RU" sz="1000" kern="0">
                          <a:effectLst/>
                          <a:latin typeface="Century Gothic" panose="020B0502020202020204" pitchFamily="34" charset="0"/>
                        </a:rPr>
                        <a:t>Положение об оплате труда</a:t>
                      </a:r>
                      <a:endParaRPr lang="ru-RU" sz="10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tc>
                  <a:txBody>
                    <a:bodyPr/>
                    <a:lstStyle/>
                    <a:p>
                      <a:pPr algn="l">
                        <a:lnSpc>
                          <a:spcPct val="107000"/>
                        </a:lnSpc>
                        <a:spcAft>
                          <a:spcPts val="800"/>
                        </a:spcAft>
                      </a:pPr>
                      <a:r>
                        <a:rPr lang="ru-RU" sz="1000" kern="0" dirty="0">
                          <a:effectLst/>
                          <a:latin typeface="Century Gothic" panose="020B0502020202020204" pitchFamily="34" charset="0"/>
                        </a:rPr>
                        <a:t>Регламентирует (ст. 135 ТК РФ):</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систему оплаты труда;</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размеры тарифных ставок и окладов;</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компенсационные доплаты и надбавки;</a:t>
                      </a:r>
                      <a:endParaRPr lang="ru-RU" sz="1000" kern="100" dirty="0">
                        <a:effectLst/>
                        <a:latin typeface="Century Gothic" panose="020B0502020202020204" pitchFamily="34" charset="0"/>
                      </a:endParaRPr>
                    </a:p>
                    <a:p>
                      <a:pPr marL="342900" lvl="0" indent="-342900" algn="l">
                        <a:lnSpc>
                          <a:spcPct val="107000"/>
                        </a:lnSpc>
                        <a:buFont typeface="Symbol" panose="05050102010706020507" pitchFamily="18" charset="2"/>
                        <a:buChar char=""/>
                      </a:pPr>
                      <a:r>
                        <a:rPr lang="ru-RU" sz="1000" kern="0" dirty="0">
                          <a:effectLst/>
                          <a:latin typeface="Century Gothic" panose="020B0502020202020204" pitchFamily="34" charset="0"/>
                        </a:rPr>
                        <a:t>стимулирующие доплаты и надбавки;</a:t>
                      </a:r>
                      <a:endParaRPr lang="ru-RU" sz="1000" kern="100" dirty="0">
                        <a:effectLst/>
                        <a:latin typeface="Century Gothic" panose="020B0502020202020204" pitchFamily="34" charset="0"/>
                      </a:endParaRPr>
                    </a:p>
                    <a:p>
                      <a:pPr marL="342900" lvl="0" indent="-342900" algn="l">
                        <a:lnSpc>
                          <a:spcPct val="107000"/>
                        </a:lnSpc>
                        <a:spcAft>
                          <a:spcPts val="800"/>
                        </a:spcAft>
                        <a:buFont typeface="Symbol" panose="05050102010706020507" pitchFamily="18" charset="2"/>
                        <a:buChar char=""/>
                      </a:pPr>
                      <a:r>
                        <a:rPr lang="ru-RU" sz="1000" kern="0" dirty="0">
                          <a:effectLst/>
                          <a:latin typeface="Century Gothic" panose="020B0502020202020204" pitchFamily="34" charset="0"/>
                        </a:rPr>
                        <a:t>системы премирования.</a:t>
                      </a:r>
                      <a:endParaRPr lang="ru-RU" sz="10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extLst>
                  <a:ext uri="{0D108BD9-81ED-4DB2-BD59-A6C34878D82A}">
                    <a16:rowId xmlns:a16="http://schemas.microsoft.com/office/drawing/2014/main" val="3488050177"/>
                  </a:ext>
                </a:extLst>
              </a:tr>
              <a:tr h="774698">
                <a:tc>
                  <a:txBody>
                    <a:bodyPr/>
                    <a:lstStyle/>
                    <a:p>
                      <a:pPr marL="457200" algn="l">
                        <a:lnSpc>
                          <a:spcPct val="107000"/>
                        </a:lnSpc>
                        <a:spcAft>
                          <a:spcPts val="800"/>
                        </a:spcAft>
                      </a:pPr>
                      <a:r>
                        <a:rPr lang="ru-RU" sz="1000" kern="0">
                          <a:effectLst/>
                          <a:latin typeface="Century Gothic" panose="020B0502020202020204" pitchFamily="34" charset="0"/>
                        </a:rPr>
                        <a:t>Положение об охраняемой законом тайне</a:t>
                      </a:r>
                      <a:endParaRPr lang="ru-RU" sz="10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tc>
                  <a:txBody>
                    <a:bodyPr/>
                    <a:lstStyle/>
                    <a:p>
                      <a:pPr algn="l">
                        <a:lnSpc>
                          <a:spcPct val="107000"/>
                        </a:lnSpc>
                        <a:spcAft>
                          <a:spcPts val="800"/>
                        </a:spcAft>
                      </a:pPr>
                      <a:r>
                        <a:rPr lang="ru-RU" sz="1000" kern="0" dirty="0">
                          <a:effectLst/>
                          <a:latin typeface="Century Gothic" panose="020B0502020202020204" pitchFamily="34" charset="0"/>
                        </a:rPr>
                        <a:t>Порядок хранения государственной, служебной и другой тайны. ЛНА обязателен, </a:t>
                      </a:r>
                      <a:r>
                        <a:rPr lang="ru-RU" sz="1000" u="sng" kern="0" dirty="0">
                          <a:effectLst/>
                          <a:latin typeface="Century Gothic" panose="020B0502020202020204" pitchFamily="34" charset="0"/>
                        </a:rPr>
                        <a:t>если в трудовом договоре работника есть условие о работе с такими сведениями.</a:t>
                      </a:r>
                      <a:endParaRPr lang="ru-RU" sz="10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44588" marR="44588" marT="0" marB="0" anchor="ctr"/>
                </a:tc>
                <a:extLst>
                  <a:ext uri="{0D108BD9-81ED-4DB2-BD59-A6C34878D82A}">
                    <a16:rowId xmlns:a16="http://schemas.microsoft.com/office/drawing/2014/main" val="3841289881"/>
                  </a:ext>
                </a:extLst>
              </a:tr>
            </a:tbl>
          </a:graphicData>
        </a:graphic>
      </p:graphicFrame>
      <p:sp>
        <p:nvSpPr>
          <p:cNvPr id="6" name="TextBox 5">
            <a:extLst>
              <a:ext uri="{FF2B5EF4-FFF2-40B4-BE49-F238E27FC236}">
                <a16:creationId xmlns:a16="http://schemas.microsoft.com/office/drawing/2014/main" id="{0FEE00E4-57C7-8AEE-931E-0ABD48CBF8FE}"/>
              </a:ext>
            </a:extLst>
          </p:cNvPr>
          <p:cNvSpPr txBox="1"/>
          <p:nvPr/>
        </p:nvSpPr>
        <p:spPr>
          <a:xfrm>
            <a:off x="809624" y="1483143"/>
            <a:ext cx="5106987" cy="1200329"/>
          </a:xfrm>
          <a:prstGeom prst="rect">
            <a:avLst/>
          </a:prstGeom>
          <a:noFill/>
        </p:spPr>
        <p:txBody>
          <a:bodyPr wrap="square" rtlCol="0">
            <a:spAutoFit/>
          </a:bodyPr>
          <a:lstStyle/>
          <a:p>
            <a:pPr algn="just"/>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В локальных актах работодатели закрепляют нормы трудового права для своей организации — но строго в соответствии с ТК РФ, коллективными договорами и соглашениями. </a:t>
            </a:r>
          </a:p>
          <a:p>
            <a:pPr algn="just"/>
            <a:r>
              <a:rPr lang="ru-RU" sz="1200" kern="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	</a:t>
            </a: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Унифицированных форм нет, каждый работодатель разрабатывает ЛНА с учетом своей специфики. </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AC3B88B-6039-13B1-CF72-BB55298BFFA9}"/>
              </a:ext>
            </a:extLst>
          </p:cNvPr>
          <p:cNvSpPr txBox="1"/>
          <p:nvPr/>
        </p:nvSpPr>
        <p:spPr>
          <a:xfrm>
            <a:off x="809625" y="2999632"/>
            <a:ext cx="5106988" cy="3151568"/>
          </a:xfrm>
          <a:prstGeom prst="rect">
            <a:avLst/>
          </a:prstGeom>
          <a:noFill/>
        </p:spPr>
        <p:txBody>
          <a:bodyPr wrap="square" rtlCol="0">
            <a:spAutoFit/>
          </a:bodyPr>
          <a:lstStyle/>
          <a:p>
            <a:pPr algn="just">
              <a:lnSpc>
                <a:spcPct val="107000"/>
              </a:lnSpc>
              <a:spcAft>
                <a:spcPts val="800"/>
              </a:spcAft>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 Документы, которые не относятся к локальным нормативным актам, но обязательны для всех организаций:</a:t>
            </a:r>
          </a:p>
          <a:p>
            <a:pPr algn="just">
              <a:lnSpc>
                <a:spcPct val="107000"/>
              </a:lnSpc>
              <a:spcAft>
                <a:spcPts val="800"/>
              </a:spcAft>
            </a:pPr>
            <a:r>
              <a:rPr lang="ru-RU" sz="1200" b="1" kern="100" dirty="0">
                <a:latin typeface="Century Gothic" panose="020B0502020202020204" pitchFamily="34" charset="0"/>
                <a:ea typeface="Calibri" panose="020F0502020204030204" pitchFamily="34" charset="0"/>
                <a:cs typeface="Times New Roman" panose="02020603050405020304" pitchFamily="18" charset="0"/>
              </a:rPr>
              <a:t>Штатное расписание.</a:t>
            </a:r>
            <a:r>
              <a:rPr lang="ru-RU" sz="1200" kern="100" dirty="0">
                <a:latin typeface="Century Gothic" panose="020B0502020202020204" pitchFamily="34" charset="0"/>
                <a:ea typeface="Calibri" panose="020F0502020204030204" pitchFamily="34" charset="0"/>
                <a:cs typeface="Times New Roman" panose="02020603050405020304" pitchFamily="18" charset="0"/>
              </a:rPr>
              <a:t> Его применяют для определения структуры, состава и численности организации. Для удобства используют унифицированную форму № Т-3.</a:t>
            </a:r>
            <a:r>
              <a:rPr lang="ru-RU" sz="1200" b="1" kern="100" dirty="0">
                <a:effectLst/>
                <a:latin typeface="Century Gothic" panose="020B0502020202020204" pitchFamily="34" charset="0"/>
                <a:ea typeface="Calibri" panose="020F0502020204030204" pitchFamily="34" charset="0"/>
                <a:cs typeface="Times New Roman" panose="02020603050405020304" pitchFamily="18" charset="0"/>
              </a:rPr>
              <a:t> </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200" b="1" kern="100" dirty="0">
                <a:effectLst/>
                <a:latin typeface="Century Gothic" panose="020B0502020202020204" pitchFamily="34" charset="0"/>
                <a:ea typeface="Calibri" panose="020F0502020204030204" pitchFamily="34" charset="0"/>
                <a:cs typeface="Times New Roman" panose="02020603050405020304" pitchFamily="18" charset="0"/>
              </a:rPr>
              <a:t>График отпусков. </a:t>
            </a: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Это еще один обязательный документ для работодателя. Ежегодно составляется график отпусков на следующий год. Для графика есть унифицированная форма № Т-7.</a:t>
            </a:r>
          </a:p>
          <a:p>
            <a:pPr algn="just">
              <a:lnSpc>
                <a:spcPct val="107000"/>
              </a:lnSpc>
              <a:spcAft>
                <a:spcPts val="800"/>
              </a:spcAft>
            </a:pPr>
            <a:r>
              <a:rPr lang="ru-RU" sz="1200" b="1" kern="100" dirty="0">
                <a:effectLst/>
                <a:latin typeface="Century Gothic" panose="020B0502020202020204" pitchFamily="34" charset="0"/>
                <a:ea typeface="Calibri" panose="020F0502020204030204" pitchFamily="34" charset="0"/>
                <a:cs typeface="Times New Roman" panose="02020603050405020304" pitchFamily="18" charset="0"/>
              </a:rPr>
              <a:t>График сменности. </a:t>
            </a: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Понадобится, только если в организации работают по сменам. Унифицированной формы нет. Составляют в произвольном виде в зависимости от графика работы и с соблюдением нормы рабочих часов за учетный период.</a:t>
            </a:r>
          </a:p>
        </p:txBody>
      </p:sp>
      <p:sp>
        <p:nvSpPr>
          <p:cNvPr id="9" name="TextBox 8">
            <a:extLst>
              <a:ext uri="{FF2B5EF4-FFF2-40B4-BE49-F238E27FC236}">
                <a16:creationId xmlns:a16="http://schemas.microsoft.com/office/drawing/2014/main" id="{F8CF4570-47D8-FAF9-F4FC-D5DDC237EF39}"/>
              </a:ext>
            </a:extLst>
          </p:cNvPr>
          <p:cNvSpPr txBox="1"/>
          <p:nvPr/>
        </p:nvSpPr>
        <p:spPr>
          <a:xfrm>
            <a:off x="914657" y="2746678"/>
            <a:ext cx="4924168"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Обязательные организационные документы</a:t>
            </a:r>
            <a:endParaRPr lang="ru-RU" sz="1000" b="1" cap="all" spc="50" dirty="0">
              <a:solidFill>
                <a:srgbClr val="C77C0E"/>
              </a:solidFill>
              <a:effectLst/>
              <a:latin typeface="Century Gothic" panose="020B0502020202020204" pitchFamily="34" charset="0"/>
            </a:endParaRPr>
          </a:p>
        </p:txBody>
      </p:sp>
    </p:spTree>
    <p:extLst>
      <p:ext uri="{BB962C8B-B14F-4D97-AF65-F5344CB8AC3E}">
        <p14:creationId xmlns:p14="http://schemas.microsoft.com/office/powerpoint/2010/main" val="212717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4. </a:t>
            </a:r>
            <a:r>
              <a:rPr lang="ru-RU" sz="1600" b="1" kern="0" cap="all" spc="75" dirty="0">
                <a:solidFill>
                  <a:srgbClr val="000000"/>
                </a:solidFill>
                <a:effectLst/>
                <a:highlight>
                  <a:srgbClr val="F0A22E"/>
                </a:highlight>
                <a:latin typeface="Century Gothic" panose="020B0502020202020204" pitchFamily="34" charset="0"/>
              </a:rPr>
              <a:t> Бизнес-процессы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4.3 Документы по охране труда</a:t>
            </a: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TextBox 5">
            <a:extLst>
              <a:ext uri="{FF2B5EF4-FFF2-40B4-BE49-F238E27FC236}">
                <a16:creationId xmlns:a16="http://schemas.microsoft.com/office/drawing/2014/main" id="{0FEE00E4-57C7-8AEE-931E-0ABD48CBF8FE}"/>
              </a:ext>
            </a:extLst>
          </p:cNvPr>
          <p:cNvSpPr txBox="1"/>
          <p:nvPr/>
        </p:nvSpPr>
        <p:spPr>
          <a:xfrm>
            <a:off x="809625" y="1483143"/>
            <a:ext cx="5106986" cy="4419480"/>
          </a:xfrm>
          <a:prstGeom prst="rect">
            <a:avLst/>
          </a:prstGeom>
          <a:noFill/>
        </p:spPr>
        <p:txBody>
          <a:bodyPr wrap="square" rtlCol="0">
            <a:spAutoFit/>
          </a:bodyPr>
          <a:lstStyle/>
          <a:p>
            <a:pPr marL="342900" lvl="0" indent="-342900" algn="just">
              <a:lnSpc>
                <a:spcPct val="107000"/>
              </a:lnSpc>
              <a:spcAft>
                <a:spcPts val="500"/>
              </a:spcAft>
              <a:buFont typeface="Wingdings" panose="05000000000000000000" pitchFamily="2" charset="2"/>
              <a:buChar char="Ø"/>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Локальные нормативные акты по охране труда. Это внутренние правила и инструкции по охране труда, программы вводного инструктажа для работников. Кроме того, надо подготовить список профессий и должностей, которые освобождены от первичного инструктажа по охране труда (ч. 11 ст. 209, ч. 3 ст. 214 ТК РФ).</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500"/>
              </a:spcAft>
              <a:buFont typeface="Wingdings" panose="05000000000000000000" pitchFamily="2" charset="2"/>
              <a:buChar char="Ø"/>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Акты, которые определяют формат проверки знаний требований охраны труда, а также порядок регистрации проведенного инструктажа и форму его документирования (п. 69, 88 Правил обучения по охране труда, утв. ПП РФ от 24.12.2021 № 2464).</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500"/>
              </a:spcAft>
              <a:buFont typeface="Wingdings" panose="05000000000000000000" pitchFamily="2" charset="2"/>
              <a:buChar char="Ø"/>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Программы обучения требованиям охраны труда, по оказанию первой помощи пострадавшим и обучения по использованию средств индивидуальной защиты. Но только если работодатель сам проводит обучение, а не отправляет работников в учебный центр.</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500"/>
              </a:spcAft>
              <a:buFont typeface="Wingdings" panose="05000000000000000000" pitchFamily="2" charset="2"/>
              <a:buChar char="Ø"/>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Список СИЗ, для использования которых от работников нужны практические навыки — в зависимости от степени риска причинения вреда. Перечень работ повышенной опасности (Приложение № 2 к Приказу Минтруда от 29.10.2021 № 776н).</a:t>
            </a: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 </a:t>
            </a:r>
          </a:p>
        </p:txBody>
      </p:sp>
      <p:sp>
        <p:nvSpPr>
          <p:cNvPr id="2" name="TextBox 1">
            <a:extLst>
              <a:ext uri="{FF2B5EF4-FFF2-40B4-BE49-F238E27FC236}">
                <a16:creationId xmlns:a16="http://schemas.microsoft.com/office/drawing/2014/main" id="{AA6A8341-D807-E9FA-C977-31460BF0D402}"/>
              </a:ext>
            </a:extLst>
          </p:cNvPr>
          <p:cNvSpPr txBox="1"/>
          <p:nvPr/>
        </p:nvSpPr>
        <p:spPr>
          <a:xfrm>
            <a:off x="6275388" y="1483143"/>
            <a:ext cx="5106987" cy="3890745"/>
          </a:xfrm>
          <a:prstGeom prst="rect">
            <a:avLst/>
          </a:prstGeom>
          <a:noFill/>
        </p:spPr>
        <p:txBody>
          <a:bodyPr wrap="square" rtlCol="0">
            <a:spAutoFit/>
          </a:bodyPr>
          <a:lstStyle/>
          <a:p>
            <a:pPr marL="342900" lvl="0" indent="-342900" algn="just">
              <a:lnSpc>
                <a:spcPct val="107000"/>
              </a:lnSpc>
              <a:spcAft>
                <a:spcPts val="500"/>
              </a:spcAft>
              <a:buFont typeface="Wingdings" panose="05000000000000000000" pitchFamily="2" charset="2"/>
              <a:buChar char="Ø"/>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Положение об обеспечении СИЗ и нормы обеспечения средствами индивидуальной защиты (Приказ Минтруда от 29.10.2021 № 776н). Малый бизнес не разрабатывает положение о СИЗ, но нормы их выдачи должны быть у него обязательно.</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500"/>
              </a:spcAft>
              <a:buFont typeface="Wingdings" panose="05000000000000000000" pitchFamily="2" charset="2"/>
              <a:buChar char="Ø"/>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Программа стажировки на рабочем месте. Список профессий и должностей работников, которым надо пройти такую стажировку.</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500"/>
              </a:spcAft>
              <a:buFont typeface="Wingdings" panose="05000000000000000000" pitchFamily="2" charset="2"/>
              <a:buChar char="Ø"/>
            </a:pPr>
            <a:r>
              <a:rPr lang="ru-RU" sz="12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Журнал регистрации несчастных случаев на производстве (ст. 230.1 ТК РФ). Форма журнала приводится в Приказе Минтруда от 20.04.2022 № 223н. А если все же наступит несчастный случай, который надо зарегистрировать и расследовать, помимо журнала работодателю понадобятся и другие документы — извещение о НС, акт о несчастном случае, акт о расследовании, протоколы опроса пострадавшего и осмотра места происшествия, сообщение о последствиях и принятых мерах (ст. 227 - 231 ТК РФ).</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862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4. </a:t>
            </a:r>
            <a:r>
              <a:rPr lang="ru-RU" sz="1600" b="1" kern="0" cap="all" spc="75" dirty="0">
                <a:solidFill>
                  <a:srgbClr val="000000"/>
                </a:solidFill>
                <a:effectLst/>
                <a:highlight>
                  <a:srgbClr val="F0A22E"/>
                </a:highlight>
                <a:latin typeface="Century Gothic" panose="020B0502020202020204" pitchFamily="34" charset="0"/>
              </a:rPr>
              <a:t> Бизнес-процессы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4.4  Схема бизнес-Процессов в нотации </a:t>
            </a:r>
            <a:r>
              <a:rPr lang="en-GB" sz="1200" b="1" cap="all" spc="50" dirty="0">
                <a:solidFill>
                  <a:srgbClr val="845209"/>
                </a:solidFill>
                <a:highlight>
                  <a:srgbClr val="FCECD5"/>
                </a:highlight>
                <a:latin typeface="Century Gothic" panose="020B0502020202020204" pitchFamily="34" charset="0"/>
              </a:rPr>
              <a:t>IDEF0</a:t>
            </a:r>
            <a:endParaRPr lang="ru-RU" sz="1200" b="1" cap="all" spc="50" dirty="0">
              <a:solidFill>
                <a:srgbClr val="845209"/>
              </a:solidFill>
              <a:highlight>
                <a:srgbClr val="FCECD5"/>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5" name="Рисунок 4">
            <a:extLst>
              <a:ext uri="{FF2B5EF4-FFF2-40B4-BE49-F238E27FC236}">
                <a16:creationId xmlns:a16="http://schemas.microsoft.com/office/drawing/2014/main" id="{9BA16143-E0F1-A567-5CE1-28FF3F18409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54564" y="1525070"/>
            <a:ext cx="6546386" cy="4422525"/>
          </a:xfrm>
          <a:prstGeom prst="rect">
            <a:avLst/>
          </a:prstGeom>
          <a:solidFill>
            <a:srgbClr val="F8F8F8"/>
          </a:solidFill>
        </p:spPr>
      </p:pic>
    </p:spTree>
    <p:extLst>
      <p:ext uri="{BB962C8B-B14F-4D97-AF65-F5344CB8AC3E}">
        <p14:creationId xmlns:p14="http://schemas.microsoft.com/office/powerpoint/2010/main" val="99477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584D0-9F04-3A10-D6FC-7E4C7FF9CF3E}"/>
              </a:ext>
            </a:extLst>
          </p:cNvPr>
          <p:cNvSpPr txBox="1"/>
          <p:nvPr/>
        </p:nvSpPr>
        <p:spPr>
          <a:xfrm>
            <a:off x="921945" y="946900"/>
            <a:ext cx="10348110" cy="369332"/>
          </a:xfrm>
          <a:prstGeom prst="rect">
            <a:avLst/>
          </a:prstGeom>
          <a:noFill/>
        </p:spPr>
        <p:txBody>
          <a:bodyPr wrap="square" rtlCol="0">
            <a:spAutoFit/>
          </a:bodyPr>
          <a:lstStyle/>
          <a:p>
            <a:r>
              <a:rPr lang="ru-RU" b="1" dirty="0">
                <a:latin typeface="Century Gothic" panose="020B0502020202020204" pitchFamily="34" charset="0"/>
              </a:rPr>
              <a:t>Оглавление</a:t>
            </a:r>
          </a:p>
        </p:txBody>
      </p:sp>
      <p:sp>
        <p:nvSpPr>
          <p:cNvPr id="5" name="Rectangle 2">
            <a:extLst>
              <a:ext uri="{FF2B5EF4-FFF2-40B4-BE49-F238E27FC236}">
                <a16:creationId xmlns:a16="http://schemas.microsoft.com/office/drawing/2014/main" id="{7F6A90DD-27A0-F496-3EFA-9B134AED0413}"/>
              </a:ext>
            </a:extLst>
          </p:cNvPr>
          <p:cNvSpPr>
            <a:spLocks noChangeArrowheads="1"/>
          </p:cNvSpPr>
          <p:nvPr/>
        </p:nvSpPr>
        <p:spPr bwMode="auto">
          <a:xfrm>
            <a:off x="921945" y="1617616"/>
            <a:ext cx="5174056"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4075" algn="r"/>
              </a:tabLst>
              <a:defRPr>
                <a:solidFill>
                  <a:schemeClr val="tx1"/>
                </a:solidFill>
                <a:latin typeface="Arial" panose="020B0604020202020204" pitchFamily="34" charset="0"/>
              </a:defRPr>
            </a:lvl1pPr>
            <a:lvl2pPr eaLnBrk="0" fontAlgn="base" hangingPunct="0">
              <a:spcBef>
                <a:spcPct val="0"/>
              </a:spcBef>
              <a:spcAft>
                <a:spcPct val="0"/>
              </a:spcAft>
              <a:tabLst>
                <a:tab pos="5934075" algn="r"/>
              </a:tabLst>
              <a:defRPr>
                <a:solidFill>
                  <a:schemeClr val="tx1"/>
                </a:solidFill>
                <a:latin typeface="Arial" panose="020B0604020202020204" pitchFamily="34" charset="0"/>
              </a:defRPr>
            </a:lvl2pPr>
            <a:lvl3pPr eaLnBrk="0" fontAlgn="base" hangingPunct="0">
              <a:spcBef>
                <a:spcPct val="0"/>
              </a:spcBef>
              <a:spcAft>
                <a:spcPct val="0"/>
              </a:spcAft>
              <a:tabLst>
                <a:tab pos="5934075" algn="r"/>
              </a:tabLst>
              <a:defRPr>
                <a:solidFill>
                  <a:schemeClr val="tx1"/>
                </a:solidFill>
                <a:latin typeface="Arial" panose="020B0604020202020204" pitchFamily="34" charset="0"/>
              </a:defRPr>
            </a:lvl3pPr>
            <a:lvl4pPr eaLnBrk="0" fontAlgn="base" hangingPunct="0">
              <a:spcBef>
                <a:spcPct val="0"/>
              </a:spcBef>
              <a:spcAft>
                <a:spcPct val="0"/>
              </a:spcAft>
              <a:tabLst>
                <a:tab pos="5934075" algn="r"/>
              </a:tabLst>
              <a:defRPr>
                <a:solidFill>
                  <a:schemeClr val="tx1"/>
                </a:solidFill>
                <a:latin typeface="Arial" panose="020B0604020202020204" pitchFamily="34" charset="0"/>
              </a:defRPr>
            </a:lvl4pPr>
            <a:lvl5pPr eaLnBrk="0" fontAlgn="base" hangingPunct="0">
              <a:spcBef>
                <a:spcPct val="0"/>
              </a:spcBef>
              <a:spcAft>
                <a:spcPct val="0"/>
              </a:spcAft>
              <a:tabLst>
                <a:tab pos="5934075" algn="r"/>
              </a:tabLst>
              <a:defRPr>
                <a:solidFill>
                  <a:schemeClr val="tx1"/>
                </a:solidFill>
                <a:latin typeface="Arial" panose="020B0604020202020204" pitchFamily="34" charset="0"/>
              </a:defRPr>
            </a:lvl5pPr>
            <a:lvl6pPr eaLnBrk="0" fontAlgn="base" hangingPunct="0">
              <a:spcBef>
                <a:spcPct val="0"/>
              </a:spcBef>
              <a:spcAft>
                <a:spcPct val="0"/>
              </a:spcAft>
              <a:tabLst>
                <a:tab pos="5934075" algn="r"/>
              </a:tabLst>
              <a:defRPr>
                <a:solidFill>
                  <a:schemeClr val="tx1"/>
                </a:solidFill>
                <a:latin typeface="Arial" panose="020B0604020202020204" pitchFamily="34" charset="0"/>
              </a:defRPr>
            </a:lvl6pPr>
            <a:lvl7pPr eaLnBrk="0" fontAlgn="base" hangingPunct="0">
              <a:spcBef>
                <a:spcPct val="0"/>
              </a:spcBef>
              <a:spcAft>
                <a:spcPct val="0"/>
              </a:spcAft>
              <a:tabLst>
                <a:tab pos="5934075" algn="r"/>
              </a:tabLst>
              <a:defRPr>
                <a:solidFill>
                  <a:schemeClr val="tx1"/>
                </a:solidFill>
                <a:latin typeface="Arial" panose="020B0604020202020204" pitchFamily="34" charset="0"/>
              </a:defRPr>
            </a:lvl7pPr>
            <a:lvl8pPr eaLnBrk="0" fontAlgn="base" hangingPunct="0">
              <a:spcBef>
                <a:spcPct val="0"/>
              </a:spcBef>
              <a:spcAft>
                <a:spcPct val="0"/>
              </a:spcAft>
              <a:tabLst>
                <a:tab pos="5934075" algn="r"/>
              </a:tabLst>
              <a:defRPr>
                <a:solidFill>
                  <a:schemeClr val="tx1"/>
                </a:solidFill>
                <a:latin typeface="Arial" panose="020B0604020202020204" pitchFamily="34" charset="0"/>
              </a:defRPr>
            </a:lvl8pPr>
            <a:lvl9pPr eaLnBrk="0" fontAlgn="base" hangingPunct="0">
              <a:spcBef>
                <a:spcPct val="0"/>
              </a:spcBef>
              <a:spcAft>
                <a:spcPct val="0"/>
              </a:spcAft>
              <a:tabLst>
                <a:tab pos="5934075" algn="r"/>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tab pos="5934075" algn="r"/>
              </a:tabLst>
            </a:pPr>
            <a:r>
              <a:rPr lang="ru-RU" sz="1400" b="1" dirty="0">
                <a:latin typeface="Century Gothic" panose="020B0502020202020204" pitchFamily="34" charset="0"/>
                <a:cs typeface="Times New Roman" panose="02020603050405020304" pitchFamily="18" charset="0"/>
              </a:rPr>
              <a:t>1. Резюме проекта	</a:t>
            </a:r>
            <a:r>
              <a:rPr lang="ru-RU" sz="1400" dirty="0">
                <a:latin typeface="Century Gothic" panose="020B0502020202020204" pitchFamily="34" charset="0"/>
                <a:cs typeface="Times New Roman" panose="02020603050405020304" pitchFamily="18" charset="0"/>
              </a:rPr>
              <a:t>стр. 3        </a:t>
            </a:r>
          </a:p>
          <a:p>
            <a:pPr marR="0" lvl="0" algn="l" defTabSz="914400" rtl="0" eaLnBrk="0" fontAlgn="base" latinLnBrk="0" hangingPunct="0">
              <a:lnSpc>
                <a:spcPct val="100000"/>
              </a:lnSpc>
              <a:spcBef>
                <a:spcPct val="0"/>
              </a:spcBef>
              <a:spcAft>
                <a:spcPct val="0"/>
              </a:spcAft>
              <a:buClrTx/>
              <a:buSzTx/>
              <a:tabLst>
                <a:tab pos="5934075" algn="r"/>
              </a:tabLst>
            </a:pPr>
            <a:r>
              <a:rPr lang="ru-RU" sz="1400" b="1" dirty="0">
                <a:latin typeface="Century Gothic" panose="020B0502020202020204" pitchFamily="34" charset="0"/>
                <a:cs typeface="Times New Roman" panose="02020603050405020304" pitchFamily="18" charset="0"/>
              </a:rPr>
              <a:t>2. Описание бизнеса	</a:t>
            </a:r>
            <a:r>
              <a:rPr lang="ru-RU" sz="1400" dirty="0">
                <a:latin typeface="Century Gothic" panose="020B0502020202020204" pitchFamily="34" charset="0"/>
                <a:cs typeface="Times New Roman" panose="02020603050405020304" pitchFamily="18" charset="0"/>
              </a:rPr>
              <a:t>стр. 5</a:t>
            </a:r>
          </a:p>
          <a:p>
            <a:pPr marR="0" lvl="0" algn="l" defTabSz="914400" rtl="0" eaLnBrk="0" fontAlgn="base" latinLnBrk="0" hangingPunct="0">
              <a:lnSpc>
                <a:spcPct val="100000"/>
              </a:lnSpc>
              <a:spcBef>
                <a:spcPct val="0"/>
              </a:spcBef>
              <a:spcAft>
                <a:spcPct val="0"/>
              </a:spcAft>
              <a:buClrTx/>
              <a:buSzTx/>
              <a:tabLst>
                <a:tab pos="5934075" algn="r"/>
              </a:tabLst>
            </a:pPr>
            <a:r>
              <a:rPr kumimoji="0" lang="ru-RU" altLang="ru-RU" sz="1400" b="1"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3. Маркетинговое исследование рынка</a:t>
            </a:r>
            <a:r>
              <a:rPr lang="ru-RU" altLang="ru-RU" sz="1400" b="1" dirty="0">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40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 6</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3</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.1 Исследование рынка </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хлебопекарных печей</a:t>
            </a: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a:t>
            </a: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 6</a:t>
            </a:r>
            <a:endParaRPr kumimoji="0" lang="ru-RU" altLang="ru-RU" sz="14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3</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.2 Тренды рынка хлебопекарного </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Оборудования</a:t>
            </a: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 8 </a:t>
            </a:r>
            <a:endParaRPr kumimoji="0" lang="ru-RU" altLang="ru-RU" sz="14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3</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.3 </a:t>
            </a:r>
            <a:r>
              <a:rPr kumimoji="0" lang="en-GB"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PEST</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-анализ</a:t>
            </a: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 11</a:t>
            </a:r>
            <a:endParaRPr kumimoji="0" lang="ru-RU" altLang="ru-RU" sz="14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3</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.4 </a:t>
            </a:r>
            <a:r>
              <a:rPr kumimoji="0" lang="en-GB"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SWOT</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-анализ                                                           стр. 12	</a:t>
            </a:r>
            <a:endParaRPr kumimoji="0" lang="ru-RU" altLang="ru-RU" sz="14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3</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.5 Конкурентная среда</a:t>
            </a: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 13</a:t>
            </a:r>
            <a:endParaRPr kumimoji="0" lang="ru-RU" altLang="ru-RU" sz="14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3</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.6 Целевая аудитория</a:t>
            </a: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400" b="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 14</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3.7 </a:t>
            </a:r>
            <a:r>
              <a:rPr kumimoji="0" lang="ru-RU" altLang="ru-RU" sz="140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Стратегии развития</a:t>
            </a:r>
            <a:r>
              <a:rPr lang="ru-RU" altLang="ru-RU" sz="1400" dirty="0">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400"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стр. 15</a:t>
            </a:r>
            <a:endParaRPr kumimoji="0" lang="ru-RU" altLang="ru-RU" sz="140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b="1" dirty="0">
                <a:latin typeface="Century Gothic" panose="020B0502020202020204" pitchFamily="34" charset="0"/>
                <a:ea typeface="Times New Roman" panose="02020603050405020304" pitchFamily="18" charset="0"/>
                <a:cs typeface="Times New Roman" panose="02020603050405020304" pitchFamily="18" charset="0"/>
              </a:rPr>
              <a:t>4</a:t>
            </a:r>
            <a:r>
              <a:rPr kumimoji="0" lang="ru-RU" altLang="ru-RU" sz="1400" b="1" i="0" strike="noStrike" cap="none" normalizeH="0" baseline="0" dirty="0">
                <a:ln>
                  <a:noFill/>
                </a:ln>
                <a:effectLst/>
                <a:latin typeface="Century Gothic" panose="020B0502020202020204" pitchFamily="34" charset="0"/>
                <a:ea typeface="Times New Roman" panose="02020603050405020304" pitchFamily="18" charset="0"/>
                <a:cs typeface="Times New Roman" panose="02020603050405020304" pitchFamily="18" charset="0"/>
              </a:rPr>
              <a:t>. </a:t>
            </a:r>
            <a:r>
              <a:rPr lang="ru-RU" sz="1400" b="1" dirty="0">
                <a:latin typeface="Century Gothic" panose="020B0502020202020204" pitchFamily="34" charset="0"/>
                <a:cs typeface="Times New Roman" panose="02020603050405020304" pitchFamily="18" charset="0"/>
              </a:rPr>
              <a:t>Бизнес-процессы	</a:t>
            </a:r>
            <a:r>
              <a:rPr lang="ru-RU" sz="1400" dirty="0">
                <a:latin typeface="Century Gothic" panose="020B0502020202020204" pitchFamily="34" charset="0"/>
                <a:cs typeface="Times New Roman" panose="02020603050405020304" pitchFamily="18" charset="0"/>
              </a:rPr>
              <a:t>стр. 16</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4.1 Описание бизнес-процессов</a:t>
            </a:r>
            <a:r>
              <a:rPr lang="ru-RU" altLang="ru-RU" sz="1400" dirty="0">
                <a:latin typeface="Century Gothic" panose="020B0502020202020204" pitchFamily="34" charset="0"/>
                <a:cs typeface="Times New Roman" panose="02020603050405020304" pitchFamily="18" charset="0"/>
              </a:rPr>
              <a:t>	</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стр. 16</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cs typeface="Times New Roman" panose="02020603050405020304" pitchFamily="18" charset="0"/>
              </a:rPr>
              <a:t>4.2 Локальные нормативные акты </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dirty="0">
                <a:latin typeface="Century Gothic" panose="020B0502020202020204" pitchFamily="34" charset="0"/>
                <a:cs typeface="Times New Roman" panose="02020603050405020304" pitchFamily="18" charset="0"/>
              </a:rPr>
              <a:t>и организационные документы	стр. 17</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4</a:t>
            </a:r>
            <a:r>
              <a:rPr lang="ru-RU" altLang="ru-RU" sz="1400" dirty="0">
                <a:latin typeface="Century Gothic" panose="020B0502020202020204" pitchFamily="34" charset="0"/>
                <a:cs typeface="Times New Roman" panose="02020603050405020304" pitchFamily="18" charset="0"/>
              </a:rPr>
              <a:t>.3 Документы по охране труда	стр. 18</a:t>
            </a:r>
            <a:endParaRPr lang="en-GB" altLang="ru-RU" sz="1400" dirty="0">
              <a:latin typeface="Century Gothic" panose="020B0502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kumimoji="0" lang="en-GB" altLang="ru-RU" sz="1400" i="0" strike="noStrike" cap="none" normalizeH="0" baseline="0" dirty="0">
                <a:ln>
                  <a:noFill/>
                </a:ln>
                <a:effectLst/>
                <a:latin typeface="Century Gothic" panose="020B0502020202020204" pitchFamily="34" charset="0"/>
                <a:cs typeface="Times New Roman" panose="02020603050405020304" pitchFamily="18" charset="0"/>
              </a:rPr>
              <a:t>4</a:t>
            </a:r>
            <a:r>
              <a:rPr lang="en-GB" altLang="ru-RU" sz="1400" dirty="0">
                <a:latin typeface="Century Gothic" panose="020B0502020202020204" pitchFamily="34" charset="0"/>
                <a:cs typeface="Times New Roman" panose="02020603050405020304" pitchFamily="18" charset="0"/>
              </a:rPr>
              <a:t>.4 </a:t>
            </a:r>
            <a:r>
              <a:rPr lang="ru-RU" altLang="ru-RU" sz="1400" dirty="0">
                <a:latin typeface="Century Gothic" panose="020B0502020202020204" pitchFamily="34" charset="0"/>
                <a:cs typeface="Times New Roman" panose="02020603050405020304" pitchFamily="18" charset="0"/>
              </a:rPr>
              <a:t>Схема бизнес-процессов в нотации </a:t>
            </a:r>
            <a:r>
              <a:rPr lang="en-GB" altLang="ru-RU" sz="1400" dirty="0">
                <a:latin typeface="Century Gothic" panose="020B0502020202020204" pitchFamily="34" charset="0"/>
                <a:cs typeface="Times New Roman" panose="02020603050405020304" pitchFamily="18" charset="0"/>
              </a:rPr>
              <a:t>IDEF0</a:t>
            </a:r>
            <a:r>
              <a:rPr lang="ru-RU" altLang="ru-RU" sz="1400" dirty="0">
                <a:latin typeface="Century Gothic" panose="020B0502020202020204" pitchFamily="34" charset="0"/>
                <a:cs typeface="Times New Roman" panose="02020603050405020304" pitchFamily="18" charset="0"/>
              </a:rPr>
              <a:t> 	стр. 19</a:t>
            </a:r>
          </a:p>
          <a:p>
            <a:pPr defTabSz="914400"/>
            <a:endParaRPr kumimoji="0" lang="ru-RU" altLang="ru-RU" sz="1400" i="0" u="sng" strike="noStrike" cap="none" normalizeH="0" baseline="0" dirty="0">
              <a:ln>
                <a:noFill/>
              </a:ln>
              <a:effectLst/>
            </a:endParaRPr>
          </a:p>
        </p:txBody>
      </p:sp>
      <p:sp>
        <p:nvSpPr>
          <p:cNvPr id="3" name="Rectangle 2">
            <a:extLst>
              <a:ext uri="{FF2B5EF4-FFF2-40B4-BE49-F238E27FC236}">
                <a16:creationId xmlns:a16="http://schemas.microsoft.com/office/drawing/2014/main" id="{4C95BF4D-1085-4E5A-3CDA-E1030A3D761B}"/>
              </a:ext>
            </a:extLst>
          </p:cNvPr>
          <p:cNvSpPr>
            <a:spLocks noChangeArrowheads="1"/>
          </p:cNvSpPr>
          <p:nvPr/>
        </p:nvSpPr>
        <p:spPr bwMode="auto">
          <a:xfrm>
            <a:off x="6456363" y="1509895"/>
            <a:ext cx="502479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4075" algn="r"/>
              </a:tabLst>
              <a:defRPr>
                <a:solidFill>
                  <a:schemeClr val="tx1"/>
                </a:solidFill>
                <a:latin typeface="Arial" panose="020B0604020202020204" pitchFamily="34" charset="0"/>
              </a:defRPr>
            </a:lvl1pPr>
            <a:lvl2pPr eaLnBrk="0" fontAlgn="base" hangingPunct="0">
              <a:spcBef>
                <a:spcPct val="0"/>
              </a:spcBef>
              <a:spcAft>
                <a:spcPct val="0"/>
              </a:spcAft>
              <a:tabLst>
                <a:tab pos="5934075" algn="r"/>
              </a:tabLst>
              <a:defRPr>
                <a:solidFill>
                  <a:schemeClr val="tx1"/>
                </a:solidFill>
                <a:latin typeface="Arial" panose="020B0604020202020204" pitchFamily="34" charset="0"/>
              </a:defRPr>
            </a:lvl2pPr>
            <a:lvl3pPr eaLnBrk="0" fontAlgn="base" hangingPunct="0">
              <a:spcBef>
                <a:spcPct val="0"/>
              </a:spcBef>
              <a:spcAft>
                <a:spcPct val="0"/>
              </a:spcAft>
              <a:tabLst>
                <a:tab pos="5934075" algn="r"/>
              </a:tabLst>
              <a:defRPr>
                <a:solidFill>
                  <a:schemeClr val="tx1"/>
                </a:solidFill>
                <a:latin typeface="Arial" panose="020B0604020202020204" pitchFamily="34" charset="0"/>
              </a:defRPr>
            </a:lvl3pPr>
            <a:lvl4pPr eaLnBrk="0" fontAlgn="base" hangingPunct="0">
              <a:spcBef>
                <a:spcPct val="0"/>
              </a:spcBef>
              <a:spcAft>
                <a:spcPct val="0"/>
              </a:spcAft>
              <a:tabLst>
                <a:tab pos="5934075" algn="r"/>
              </a:tabLst>
              <a:defRPr>
                <a:solidFill>
                  <a:schemeClr val="tx1"/>
                </a:solidFill>
                <a:latin typeface="Arial" panose="020B0604020202020204" pitchFamily="34" charset="0"/>
              </a:defRPr>
            </a:lvl4pPr>
            <a:lvl5pPr eaLnBrk="0" fontAlgn="base" hangingPunct="0">
              <a:spcBef>
                <a:spcPct val="0"/>
              </a:spcBef>
              <a:spcAft>
                <a:spcPct val="0"/>
              </a:spcAft>
              <a:tabLst>
                <a:tab pos="5934075" algn="r"/>
              </a:tabLst>
              <a:defRPr>
                <a:solidFill>
                  <a:schemeClr val="tx1"/>
                </a:solidFill>
                <a:latin typeface="Arial" panose="020B0604020202020204" pitchFamily="34" charset="0"/>
              </a:defRPr>
            </a:lvl5pPr>
            <a:lvl6pPr eaLnBrk="0" fontAlgn="base" hangingPunct="0">
              <a:spcBef>
                <a:spcPct val="0"/>
              </a:spcBef>
              <a:spcAft>
                <a:spcPct val="0"/>
              </a:spcAft>
              <a:tabLst>
                <a:tab pos="5934075" algn="r"/>
              </a:tabLst>
              <a:defRPr>
                <a:solidFill>
                  <a:schemeClr val="tx1"/>
                </a:solidFill>
                <a:latin typeface="Arial" panose="020B0604020202020204" pitchFamily="34" charset="0"/>
              </a:defRPr>
            </a:lvl6pPr>
            <a:lvl7pPr eaLnBrk="0" fontAlgn="base" hangingPunct="0">
              <a:spcBef>
                <a:spcPct val="0"/>
              </a:spcBef>
              <a:spcAft>
                <a:spcPct val="0"/>
              </a:spcAft>
              <a:tabLst>
                <a:tab pos="5934075" algn="r"/>
              </a:tabLst>
              <a:defRPr>
                <a:solidFill>
                  <a:schemeClr val="tx1"/>
                </a:solidFill>
                <a:latin typeface="Arial" panose="020B0604020202020204" pitchFamily="34" charset="0"/>
              </a:defRPr>
            </a:lvl7pPr>
            <a:lvl8pPr eaLnBrk="0" fontAlgn="base" hangingPunct="0">
              <a:spcBef>
                <a:spcPct val="0"/>
              </a:spcBef>
              <a:spcAft>
                <a:spcPct val="0"/>
              </a:spcAft>
              <a:tabLst>
                <a:tab pos="5934075" algn="r"/>
              </a:tabLst>
              <a:defRPr>
                <a:solidFill>
                  <a:schemeClr val="tx1"/>
                </a:solidFill>
                <a:latin typeface="Arial" panose="020B0604020202020204" pitchFamily="34" charset="0"/>
              </a:defRPr>
            </a:lvl8pPr>
            <a:lvl9pPr eaLnBrk="0" fontAlgn="base" hangingPunct="0">
              <a:spcBef>
                <a:spcPct val="0"/>
              </a:spcBef>
              <a:spcAft>
                <a:spcPct val="0"/>
              </a:spcAft>
              <a:tabLst>
                <a:tab pos="5934075" algn="r"/>
              </a:tabLst>
              <a:defRPr>
                <a:solidFill>
                  <a:schemeClr val="tx1"/>
                </a:solidFill>
                <a:latin typeface="Arial" panose="020B0604020202020204" pitchFamily="34" charset="0"/>
              </a:defRPr>
            </a:lvl9pPr>
          </a:lstStyle>
          <a:p>
            <a:pPr defTabSz="914400"/>
            <a:r>
              <a:rPr lang="ru-RU" sz="1400" b="1" dirty="0">
                <a:latin typeface="Century Gothic" panose="020B0502020202020204" pitchFamily="34" charset="0"/>
                <a:cs typeface="Times New Roman" panose="02020603050405020304" pitchFamily="18" charset="0"/>
              </a:rPr>
              <a:t>5. Инвестиции  	</a:t>
            </a:r>
            <a:r>
              <a:rPr lang="ru-RU" sz="1400" dirty="0">
                <a:latin typeface="Century Gothic" panose="020B0502020202020204" pitchFamily="34" charset="0"/>
                <a:cs typeface="Times New Roman" panose="02020603050405020304" pitchFamily="18" charset="0"/>
              </a:rPr>
              <a:t>стр. 21</a:t>
            </a:r>
            <a:endParaRPr lang="ru-RU" altLang="ru-RU" sz="1400" dirty="0">
              <a:latin typeface="Century Gothic" panose="020B0502020202020204" pitchFamily="34" charset="0"/>
              <a:cs typeface="Times New Roman" panose="02020603050405020304" pitchFamily="18" charset="0"/>
            </a:endParaRPr>
          </a:p>
          <a:p>
            <a:pPr defTabSz="914400"/>
            <a:r>
              <a:rPr lang="ru-RU" altLang="ru-RU" sz="1400" dirty="0">
                <a:latin typeface="Century Gothic" panose="020B0502020202020204" pitchFamily="34" charset="0"/>
                <a:cs typeface="Times New Roman" panose="02020603050405020304" pitchFamily="18" charset="0"/>
              </a:rPr>
              <a:t>5</a:t>
            </a:r>
            <a:r>
              <a:rPr lang="en-GB" altLang="ru-RU" sz="1400" dirty="0">
                <a:latin typeface="Century Gothic" panose="020B0502020202020204" pitchFamily="34" charset="0"/>
                <a:cs typeface="Times New Roman" panose="02020603050405020304" pitchFamily="18" charset="0"/>
              </a:rPr>
              <a:t>.</a:t>
            </a:r>
            <a:r>
              <a:rPr lang="ru-RU" altLang="ru-RU" sz="1400" dirty="0">
                <a:latin typeface="Century Gothic" panose="020B0502020202020204" pitchFamily="34" charset="0"/>
                <a:cs typeface="Times New Roman" panose="02020603050405020304" pitchFamily="18" charset="0"/>
              </a:rPr>
              <a:t>1</a:t>
            </a:r>
            <a:r>
              <a:rPr lang="en-GB" altLang="ru-RU" sz="1400" dirty="0">
                <a:latin typeface="Century Gothic" panose="020B0502020202020204" pitchFamily="34" charset="0"/>
                <a:cs typeface="Times New Roman" panose="02020603050405020304" pitchFamily="18" charset="0"/>
              </a:rPr>
              <a:t> </a:t>
            </a:r>
            <a:r>
              <a:rPr lang="ru-RU" altLang="ru-RU" sz="1400" dirty="0">
                <a:latin typeface="Century Gothic" panose="020B0502020202020204" pitchFamily="34" charset="0"/>
                <a:cs typeface="Times New Roman" panose="02020603050405020304" pitchFamily="18" charset="0"/>
              </a:rPr>
              <a:t>Структура инвестиций 	стр. 21</a:t>
            </a:r>
          </a:p>
          <a:p>
            <a:pPr defTabSz="914400"/>
            <a:r>
              <a:rPr lang="ru-RU" altLang="ru-RU" sz="1400" dirty="0">
                <a:latin typeface="Century Gothic" panose="020B0502020202020204" pitchFamily="34" charset="0"/>
                <a:cs typeface="Times New Roman" panose="02020603050405020304" pitchFamily="18" charset="0"/>
              </a:rPr>
              <a:t>5</a:t>
            </a:r>
            <a:r>
              <a:rPr lang="en-GB" altLang="ru-RU" sz="1400" dirty="0">
                <a:latin typeface="Century Gothic" panose="020B0502020202020204" pitchFamily="34" charset="0"/>
                <a:cs typeface="Times New Roman" panose="02020603050405020304" pitchFamily="18" charset="0"/>
              </a:rPr>
              <a:t>.</a:t>
            </a:r>
            <a:r>
              <a:rPr lang="ru-RU" altLang="ru-RU" sz="1400" dirty="0">
                <a:latin typeface="Century Gothic" panose="020B0502020202020204" pitchFamily="34" charset="0"/>
                <a:cs typeface="Times New Roman" panose="02020603050405020304" pitchFamily="18" charset="0"/>
              </a:rPr>
              <a:t>2</a:t>
            </a:r>
            <a:r>
              <a:rPr lang="en-GB" altLang="ru-RU" sz="1400" dirty="0">
                <a:latin typeface="Century Gothic" panose="020B0502020202020204" pitchFamily="34" charset="0"/>
                <a:cs typeface="Times New Roman" panose="02020603050405020304" pitchFamily="18" charset="0"/>
              </a:rPr>
              <a:t> </a:t>
            </a:r>
            <a:r>
              <a:rPr lang="ru-RU" altLang="ru-RU" sz="1400" dirty="0">
                <a:latin typeface="Century Gothic" panose="020B0502020202020204" pitchFamily="34" charset="0"/>
                <a:cs typeface="Times New Roman" panose="02020603050405020304" pitchFamily="18" charset="0"/>
              </a:rPr>
              <a:t>График работ и динамика инвестиций 	стр. 22</a:t>
            </a:r>
          </a:p>
          <a:p>
            <a:pPr defTabSz="914400"/>
            <a:r>
              <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rPr>
              <a:t>6. Продажи 	</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стр. 23</a:t>
            </a:r>
          </a:p>
          <a:p>
            <a:pPr defTabSz="914400"/>
            <a:r>
              <a:rPr lang="ru-RU" altLang="ru-RU" sz="1400" b="1" dirty="0">
                <a:latin typeface="Century Gothic" panose="020B0502020202020204" pitchFamily="34" charset="0"/>
                <a:cs typeface="Times New Roman" panose="02020603050405020304" pitchFamily="18" charset="0"/>
              </a:rPr>
              <a:t>7. Расходы 	</a:t>
            </a:r>
            <a:r>
              <a:rPr lang="ru-RU" altLang="ru-RU" sz="1400" dirty="0">
                <a:latin typeface="Century Gothic" panose="020B0502020202020204" pitchFamily="34" charset="0"/>
                <a:cs typeface="Times New Roman" panose="02020603050405020304" pitchFamily="18" charset="0"/>
              </a:rPr>
              <a:t>стр. 24</a:t>
            </a:r>
          </a:p>
          <a:p>
            <a:pPr defTabSz="914400"/>
            <a:r>
              <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rPr>
              <a:t>8. Налоги 	</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стр. 25</a:t>
            </a:r>
          </a:p>
          <a:p>
            <a:pPr defTabSz="914400"/>
            <a:r>
              <a:rPr lang="ru-RU" altLang="ru-RU" sz="1400" b="1" dirty="0">
                <a:latin typeface="Century Gothic" panose="020B0502020202020204" pitchFamily="34" charset="0"/>
                <a:cs typeface="Times New Roman" panose="02020603050405020304" pitchFamily="18" charset="0"/>
              </a:rPr>
              <a:t>9. Отчеты 	</a:t>
            </a:r>
            <a:r>
              <a:rPr lang="ru-RU" altLang="ru-RU" sz="1400" dirty="0">
                <a:latin typeface="Century Gothic" panose="020B0502020202020204" pitchFamily="34" charset="0"/>
                <a:cs typeface="Times New Roman" panose="02020603050405020304" pitchFamily="18" charset="0"/>
              </a:rPr>
              <a:t>стр. 26</a:t>
            </a:r>
          </a:p>
          <a:p>
            <a:pPr defTabSz="914400"/>
            <a:r>
              <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rPr>
              <a:t>10. Возврат средств инвестору 	</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стр. 28</a:t>
            </a:r>
          </a:p>
          <a:p>
            <a:pPr defTabSz="914400"/>
            <a:r>
              <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rPr>
              <a:t>11. Инвестиционный анализ 	</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стр. 29</a:t>
            </a:r>
          </a:p>
          <a:p>
            <a:pPr defTabSz="914400"/>
            <a:r>
              <a:rPr lang="ru-RU" altLang="ru-RU" sz="1400" b="1" dirty="0">
                <a:latin typeface="Century Gothic" panose="020B0502020202020204" pitchFamily="34" charset="0"/>
                <a:cs typeface="Times New Roman" panose="02020603050405020304" pitchFamily="18" charset="0"/>
              </a:rPr>
              <a:t>12 Финансовый анализ 	</a:t>
            </a:r>
            <a:r>
              <a:rPr lang="ru-RU" altLang="ru-RU" sz="1400" dirty="0">
                <a:latin typeface="Century Gothic" panose="020B0502020202020204" pitchFamily="34" charset="0"/>
                <a:cs typeface="Times New Roman" panose="02020603050405020304" pitchFamily="18" charset="0"/>
              </a:rPr>
              <a:t>стр. 30</a:t>
            </a:r>
          </a:p>
          <a:p>
            <a:pPr defTabSz="914400"/>
            <a:r>
              <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rPr>
              <a:t>13. Анализ рисков 	</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стр. 31</a:t>
            </a:r>
          </a:p>
          <a:p>
            <a:pPr defTabSz="914400"/>
            <a:r>
              <a:rPr lang="ru-RU" altLang="ru-RU" sz="1400" b="1" dirty="0">
                <a:latin typeface="Century Gothic" panose="020B0502020202020204" pitchFamily="34" charset="0"/>
                <a:cs typeface="Times New Roman" panose="02020603050405020304" pitchFamily="18" charset="0"/>
              </a:rPr>
              <a:t>14. Выводы 	</a:t>
            </a:r>
            <a:r>
              <a:rPr lang="ru-RU" altLang="ru-RU" sz="1400" dirty="0">
                <a:latin typeface="Century Gothic" panose="020B0502020202020204" pitchFamily="34" charset="0"/>
                <a:cs typeface="Times New Roman" panose="02020603050405020304" pitchFamily="18" charset="0"/>
              </a:rPr>
              <a:t>стр. 32</a:t>
            </a:r>
          </a:p>
          <a:p>
            <a:pPr defTabSz="914400"/>
            <a:r>
              <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rPr>
              <a:t>15. Направления расширения бизнеса</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	стр. 33</a:t>
            </a:r>
          </a:p>
          <a:p>
            <a:pPr defTabSz="914400"/>
            <a:endPar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kumimoji="0" lang="ru-RU" altLang="ru-RU" sz="1400" b="1" i="0" strike="noStrike" cap="none" normalizeH="0" baseline="0" dirty="0">
                <a:ln>
                  <a:noFill/>
                </a:ln>
                <a:effectLst/>
                <a:latin typeface="Century Gothic" panose="020B0502020202020204" pitchFamily="34" charset="0"/>
                <a:cs typeface="Times New Roman" panose="02020603050405020304" pitchFamily="18" charset="0"/>
              </a:rPr>
              <a:t>Приложения 	</a:t>
            </a:r>
            <a:r>
              <a:rPr kumimoji="0" lang="ru-RU" altLang="ru-RU" sz="1400" i="0" strike="noStrike" cap="none" normalizeH="0" baseline="0" dirty="0">
                <a:ln>
                  <a:noFill/>
                </a:ln>
                <a:effectLst/>
                <a:latin typeface="Century Gothic" panose="020B0502020202020204" pitchFamily="34" charset="0"/>
                <a:cs typeface="Times New Roman" panose="02020603050405020304" pitchFamily="18" charset="0"/>
              </a:rPr>
              <a:t>стр. 34</a:t>
            </a:r>
          </a:p>
          <a:p>
            <a:pPr marL="0" marR="0" lvl="0" indent="0" algn="l" defTabSz="914400" rtl="0" eaLnBrk="0" fontAlgn="base" latinLnBrk="0" hangingPunct="0">
              <a:lnSpc>
                <a:spcPct val="100000"/>
              </a:lnSpc>
              <a:spcBef>
                <a:spcPct val="0"/>
              </a:spcBef>
              <a:spcAft>
                <a:spcPct val="0"/>
              </a:spcAft>
              <a:buClrTx/>
              <a:buSzTx/>
              <a:buFontTx/>
              <a:buNone/>
              <a:tabLst>
                <a:tab pos="5934075" algn="r"/>
              </a:tabLst>
            </a:pPr>
            <a:r>
              <a:rPr lang="ru-RU" altLang="ru-RU" sz="1400" b="1" dirty="0">
                <a:latin typeface="Century Gothic" panose="020B0502020202020204" pitchFamily="34" charset="0"/>
                <a:cs typeface="Times New Roman" panose="02020603050405020304" pitchFamily="18" charset="0"/>
              </a:rPr>
              <a:t>Источники 	</a:t>
            </a:r>
            <a:r>
              <a:rPr lang="ru-RU" altLang="ru-RU" sz="1400" dirty="0">
                <a:latin typeface="Century Gothic" panose="020B0502020202020204" pitchFamily="34" charset="0"/>
                <a:cs typeface="Times New Roman" panose="02020603050405020304" pitchFamily="18" charset="0"/>
              </a:rPr>
              <a:t>стр. 36</a:t>
            </a:r>
            <a:endParaRPr kumimoji="0" lang="ru-RU" altLang="ru-RU" sz="1400" i="0" strike="noStrike" cap="none" normalizeH="0" baseline="0" dirty="0">
              <a:ln>
                <a:noFill/>
              </a:ln>
              <a:effectLst/>
            </a:endParaRPr>
          </a:p>
        </p:txBody>
      </p:sp>
    </p:spTree>
    <p:extLst>
      <p:ext uri="{BB962C8B-B14F-4D97-AF65-F5344CB8AC3E}">
        <p14:creationId xmlns:p14="http://schemas.microsoft.com/office/powerpoint/2010/main" val="101611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4. </a:t>
            </a:r>
            <a:r>
              <a:rPr lang="ru-RU" sz="1600" b="1" kern="0" cap="all" spc="75" dirty="0">
                <a:solidFill>
                  <a:srgbClr val="000000"/>
                </a:solidFill>
                <a:effectLst/>
                <a:highlight>
                  <a:srgbClr val="F0A22E"/>
                </a:highlight>
                <a:latin typeface="Century Gothic" panose="020B0502020202020204" pitchFamily="34" charset="0"/>
              </a:rPr>
              <a:t> Бизнес-процессы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4.4  Схема бизнес-Процессов в нотации </a:t>
            </a:r>
            <a:r>
              <a:rPr lang="en-GB" sz="1200" b="1" cap="all" spc="50" dirty="0">
                <a:solidFill>
                  <a:srgbClr val="845209"/>
                </a:solidFill>
                <a:highlight>
                  <a:srgbClr val="FCECD5"/>
                </a:highlight>
                <a:latin typeface="Century Gothic" panose="020B0502020202020204" pitchFamily="34" charset="0"/>
              </a:rPr>
              <a:t>IDEF0</a:t>
            </a:r>
            <a:endParaRPr lang="ru-RU" sz="1200" b="1" cap="all" spc="50" dirty="0">
              <a:solidFill>
                <a:srgbClr val="845209"/>
              </a:solidFill>
              <a:highlight>
                <a:srgbClr val="FCECD5"/>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 name="Рисунок 1">
            <a:extLst>
              <a:ext uri="{FF2B5EF4-FFF2-40B4-BE49-F238E27FC236}">
                <a16:creationId xmlns:a16="http://schemas.microsoft.com/office/drawing/2014/main" id="{8E94E57B-82DE-186A-3C39-E9FD42E4B28E}"/>
              </a:ext>
            </a:extLst>
          </p:cNvPr>
          <p:cNvPicPr>
            <a:picLocks noChangeAspect="1"/>
          </p:cNvPicPr>
          <p:nvPr/>
        </p:nvPicPr>
        <p:blipFill>
          <a:blip r:embed="rId3"/>
          <a:stretch>
            <a:fillRect/>
          </a:stretch>
        </p:blipFill>
        <p:spPr>
          <a:xfrm>
            <a:off x="942974" y="1525070"/>
            <a:ext cx="10315575" cy="4418530"/>
          </a:xfrm>
          <a:prstGeom prst="rect">
            <a:avLst/>
          </a:prstGeom>
        </p:spPr>
      </p:pic>
    </p:spTree>
    <p:extLst>
      <p:ext uri="{BB962C8B-B14F-4D97-AF65-F5344CB8AC3E}">
        <p14:creationId xmlns:p14="http://schemas.microsoft.com/office/powerpoint/2010/main" val="378152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5. </a:t>
            </a:r>
            <a:r>
              <a:rPr lang="ru-RU" sz="1600" b="1" kern="0" cap="all" spc="75" dirty="0">
                <a:solidFill>
                  <a:srgbClr val="000000"/>
                </a:solidFill>
                <a:effectLst/>
                <a:highlight>
                  <a:srgbClr val="F0A22E"/>
                </a:highlight>
                <a:latin typeface="Century Gothic" panose="020B0502020202020204" pitchFamily="34" charset="0"/>
              </a:rPr>
              <a:t> Инвестиции</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Таблица 5">
            <a:extLst>
              <a:ext uri="{FF2B5EF4-FFF2-40B4-BE49-F238E27FC236}">
                <a16:creationId xmlns:a16="http://schemas.microsoft.com/office/drawing/2014/main" id="{02E0B957-039A-F8EA-5892-704D046E8460}"/>
              </a:ext>
            </a:extLst>
          </p:cNvPr>
          <p:cNvGraphicFramePr>
            <a:graphicFrameLocks noGrp="1"/>
          </p:cNvGraphicFramePr>
          <p:nvPr>
            <p:extLst>
              <p:ext uri="{D42A27DB-BD31-4B8C-83A1-F6EECF244321}">
                <p14:modId xmlns:p14="http://schemas.microsoft.com/office/powerpoint/2010/main" val="2071367727"/>
              </p:ext>
            </p:extLst>
          </p:nvPr>
        </p:nvGraphicFramePr>
        <p:xfrm>
          <a:off x="871947" y="1493011"/>
          <a:ext cx="5224053" cy="3258304"/>
        </p:xfrm>
        <a:graphic>
          <a:graphicData uri="http://schemas.openxmlformats.org/drawingml/2006/table">
            <a:tbl>
              <a:tblPr firstRow="1" firstCol="1" bandRow="1">
                <a:tableStyleId>{912C8C85-51F0-491E-9774-3900AFEF0FD7}</a:tableStyleId>
              </a:tblPr>
              <a:tblGrid>
                <a:gridCol w="3842879">
                  <a:extLst>
                    <a:ext uri="{9D8B030D-6E8A-4147-A177-3AD203B41FA5}">
                      <a16:colId xmlns:a16="http://schemas.microsoft.com/office/drawing/2014/main" val="1316250262"/>
                    </a:ext>
                  </a:extLst>
                </a:gridCol>
                <a:gridCol w="1381174">
                  <a:extLst>
                    <a:ext uri="{9D8B030D-6E8A-4147-A177-3AD203B41FA5}">
                      <a16:colId xmlns:a16="http://schemas.microsoft.com/office/drawing/2014/main" val="4290247688"/>
                    </a:ext>
                  </a:extLst>
                </a:gridCol>
              </a:tblGrid>
              <a:tr h="373496">
                <a:tc>
                  <a:txBody>
                    <a:bodyPr/>
                    <a:lstStyle/>
                    <a:p>
                      <a:pPr>
                        <a:lnSpc>
                          <a:spcPct val="125000"/>
                        </a:lnSpc>
                        <a:spcAft>
                          <a:spcPts val="800"/>
                        </a:spcAft>
                      </a:pPr>
                      <a:r>
                        <a:rPr lang="ru-RU" sz="1000" kern="0" dirty="0">
                          <a:solidFill>
                            <a:schemeClr val="bg1"/>
                          </a:solidFill>
                          <a:effectLst/>
                          <a:latin typeface="Century Gothic" panose="020B0502020202020204" pitchFamily="34" charset="0"/>
                        </a:rPr>
                        <a:t>Статьи инвестиций</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kern="0" dirty="0">
                          <a:solidFill>
                            <a:schemeClr val="bg1"/>
                          </a:solidFill>
                          <a:effectLst/>
                          <a:latin typeface="Century Gothic" panose="020B0502020202020204" pitchFamily="34" charset="0"/>
                        </a:rPr>
                        <a:t>Сумма, руб.</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5195990"/>
                  </a:ext>
                </a:extLst>
              </a:tr>
              <a:tr h="218192">
                <a:tc>
                  <a:txBody>
                    <a:bodyPr/>
                    <a:lstStyle/>
                    <a:p>
                      <a:pPr>
                        <a:lnSpc>
                          <a:spcPct val="125000"/>
                        </a:lnSpc>
                        <a:spcAft>
                          <a:spcPts val="800"/>
                        </a:spcAft>
                      </a:pPr>
                      <a:r>
                        <a:rPr lang="ru-RU" sz="1000" b="0" kern="0">
                          <a:solidFill>
                            <a:schemeClr val="tx1"/>
                          </a:solidFill>
                          <a:effectLst/>
                          <a:latin typeface="Century Gothic" panose="020B0502020202020204" pitchFamily="34" charset="0"/>
                        </a:rPr>
                        <a:t>Депозит по аренде цеха на 6 месяцев</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3 156 600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1097517"/>
                  </a:ext>
                </a:extLst>
              </a:tr>
              <a:tr h="218192">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Депозит по аренде офиса на 3 месяца</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241 857</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4343923"/>
                  </a:ext>
                </a:extLst>
              </a:tr>
              <a:tr h="460540">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Расчет инвестиций в цех (оборудование, инструмент, мебель)</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14 954 525</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7519107"/>
                  </a:ext>
                </a:extLst>
              </a:tr>
              <a:tr h="218192">
                <a:tc>
                  <a:txBody>
                    <a:bodyPr/>
                    <a:lstStyle/>
                    <a:p>
                      <a:pPr>
                        <a:lnSpc>
                          <a:spcPct val="125000"/>
                        </a:lnSpc>
                        <a:spcAft>
                          <a:spcPts val="800"/>
                        </a:spcAft>
                      </a:pPr>
                      <a:r>
                        <a:rPr lang="ru-RU" sz="1000" b="0" kern="0">
                          <a:solidFill>
                            <a:schemeClr val="tx1"/>
                          </a:solidFill>
                          <a:effectLst/>
                          <a:latin typeface="Century Gothic" panose="020B0502020202020204" pitchFamily="34" charset="0"/>
                        </a:rPr>
                        <a:t>Покупка автотранспортных средств</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13 500 000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8466635"/>
                  </a:ext>
                </a:extLst>
              </a:tr>
              <a:tr h="460540">
                <a:tc>
                  <a:txBody>
                    <a:bodyPr/>
                    <a:lstStyle/>
                    <a:p>
                      <a:pPr>
                        <a:lnSpc>
                          <a:spcPct val="125000"/>
                        </a:lnSpc>
                        <a:spcAft>
                          <a:spcPts val="800"/>
                        </a:spcAft>
                      </a:pPr>
                      <a:r>
                        <a:rPr lang="ru-RU" sz="1000" b="0" kern="0">
                          <a:solidFill>
                            <a:schemeClr val="tx1"/>
                          </a:solidFill>
                          <a:effectLst/>
                          <a:latin typeface="Century Gothic" panose="020B0502020202020204" pitchFamily="34" charset="0"/>
                        </a:rPr>
                        <a:t>Расчет инвестиций в офис (мебель и оргтехника)</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447 266</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9721387"/>
                  </a:ext>
                </a:extLst>
              </a:tr>
              <a:tr h="218192">
                <a:tc>
                  <a:txBody>
                    <a:bodyPr/>
                    <a:lstStyle/>
                    <a:p>
                      <a:pPr>
                        <a:lnSpc>
                          <a:spcPct val="125000"/>
                        </a:lnSpc>
                        <a:spcAft>
                          <a:spcPts val="800"/>
                        </a:spcAft>
                      </a:pPr>
                      <a:r>
                        <a:rPr lang="ru-RU" sz="1000" b="0" kern="0">
                          <a:solidFill>
                            <a:schemeClr val="tx1"/>
                          </a:solidFill>
                          <a:effectLst/>
                          <a:latin typeface="Century Gothic" panose="020B0502020202020204" pitchFamily="34" charset="0"/>
                        </a:rPr>
                        <a:t>Подготовительные работы</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300 000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2574495"/>
                  </a:ext>
                </a:extLst>
              </a:tr>
              <a:tr h="218192">
                <a:tc>
                  <a:txBody>
                    <a:bodyPr/>
                    <a:lstStyle/>
                    <a:p>
                      <a:pPr>
                        <a:lnSpc>
                          <a:spcPct val="125000"/>
                        </a:lnSpc>
                        <a:spcAft>
                          <a:spcPts val="800"/>
                        </a:spcAft>
                      </a:pPr>
                      <a:r>
                        <a:rPr lang="ru-RU" sz="1000" b="0" kern="0">
                          <a:solidFill>
                            <a:schemeClr val="tx1"/>
                          </a:solidFill>
                          <a:effectLst/>
                          <a:latin typeface="Century Gothic" panose="020B0502020202020204" pitchFamily="34" charset="0"/>
                        </a:rPr>
                        <a:t>Маркетинг и реклама</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300 000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5023761"/>
                  </a:ext>
                </a:extLst>
              </a:tr>
              <a:tr h="218192">
                <a:tc>
                  <a:txBody>
                    <a:bodyPr/>
                    <a:lstStyle/>
                    <a:p>
                      <a:pPr>
                        <a:lnSpc>
                          <a:spcPct val="125000"/>
                        </a:lnSpc>
                        <a:spcAft>
                          <a:spcPts val="800"/>
                        </a:spcAft>
                      </a:pPr>
                      <a:r>
                        <a:rPr lang="ru-RU" sz="1000" b="0" kern="0">
                          <a:solidFill>
                            <a:schemeClr val="tx1"/>
                          </a:solidFill>
                          <a:effectLst/>
                          <a:latin typeface="Century Gothic" panose="020B0502020202020204" pitchFamily="34" charset="0"/>
                        </a:rPr>
                        <a:t>Прочие, 10% от инвестиций выше</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3 290 025</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2400875"/>
                  </a:ext>
                </a:extLst>
              </a:tr>
              <a:tr h="218192">
                <a:tc>
                  <a:txBody>
                    <a:bodyPr/>
                    <a:lstStyle/>
                    <a:p>
                      <a:pPr>
                        <a:lnSpc>
                          <a:spcPct val="125000"/>
                        </a:lnSpc>
                        <a:spcAft>
                          <a:spcPts val="800"/>
                        </a:spcAft>
                      </a:pPr>
                      <a:r>
                        <a:rPr lang="ru-RU" sz="1000" b="0" kern="0">
                          <a:solidFill>
                            <a:schemeClr val="tx1"/>
                          </a:solidFill>
                          <a:effectLst/>
                          <a:latin typeface="Century Gothic" panose="020B0502020202020204" pitchFamily="34" charset="0"/>
                        </a:rPr>
                        <a:t>Оборотный капитал</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41 683 190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4674190"/>
                  </a:ext>
                </a:extLst>
              </a:tr>
              <a:tr h="218192">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Запас денег на покрытие кассовых разрывов</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5 143 647</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2299646"/>
                  </a:ext>
                </a:extLst>
              </a:tr>
              <a:tr h="218192">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Инвестиции</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83 017 110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2255086"/>
                  </a:ext>
                </a:extLst>
              </a:tr>
            </a:tbl>
          </a:graphicData>
        </a:graphic>
      </p:graphicFrame>
      <p:sp>
        <p:nvSpPr>
          <p:cNvPr id="7" name="TextBox 6">
            <a:extLst>
              <a:ext uri="{FF2B5EF4-FFF2-40B4-BE49-F238E27FC236}">
                <a16:creationId xmlns:a16="http://schemas.microsoft.com/office/drawing/2014/main" id="{8057F424-E37E-5402-27D3-A5F3FEDC88AA}"/>
              </a:ext>
            </a:extLst>
          </p:cNvPr>
          <p:cNvSpPr txBox="1"/>
          <p:nvPr/>
        </p:nvSpPr>
        <p:spPr>
          <a:xfrm>
            <a:off x="871946" y="4779801"/>
            <a:ext cx="5224053" cy="1347613"/>
          </a:xfrm>
          <a:prstGeom prst="rect">
            <a:avLst/>
          </a:prstGeom>
          <a:noFill/>
        </p:spPr>
        <p:txBody>
          <a:bodyPr wrap="square" rtlCol="0">
            <a:spAutoFit/>
          </a:bodyPr>
          <a:lstStyle/>
          <a:p>
            <a:pPr algn="just">
              <a:lnSpc>
                <a:spcPct val="115000"/>
              </a:lnSpc>
            </a:pPr>
            <a:r>
              <a:rPr lang="ru-RU" sz="1200" dirty="0">
                <a:latin typeface="Arial" panose="020B0604020202020204" pitchFamily="34" charset="0"/>
                <a:ea typeface="Calibri" panose="020F0502020204030204" pitchFamily="34" charset="0"/>
                <a:cs typeface="Times New Roman" panose="02020603050405020304" pitchFamily="18" charset="0"/>
              </a:rPr>
              <a:t>	</a:t>
            </a:r>
            <a:r>
              <a:rPr lang="ru-RU" sz="1200" dirty="0">
                <a:effectLst/>
                <a:latin typeface="Century Gothic" panose="020B0502020202020204" pitchFamily="34" charset="0"/>
                <a:ea typeface="Calibri" panose="020F0502020204030204" pitchFamily="34" charset="0"/>
                <a:cs typeface="Times New Roman" panose="02020603050405020304" pitchFamily="18" charset="0"/>
              </a:rPr>
              <a:t>Для запуска бизнеса необходимо 83 млн. рублей. Из них: большая часть (28 млн. руб.) – стоимость оборудования и автотранспортных средств.</a:t>
            </a:r>
          </a:p>
          <a:p>
            <a:pPr indent="450215" algn="just">
              <a:lnSpc>
                <a:spcPct val="115000"/>
              </a:lnSpc>
            </a:pPr>
            <a:r>
              <a:rPr lang="ru-RU" sz="1200" dirty="0">
                <a:effectLst/>
                <a:latin typeface="Century Gothic" panose="020B0502020202020204" pitchFamily="34" charset="0"/>
                <a:ea typeface="Calibri" panose="020F0502020204030204" pitchFamily="34" charset="0"/>
                <a:cs typeface="Times New Roman" panose="02020603050405020304" pitchFamily="18" charset="0"/>
              </a:rPr>
              <a:t>При этом также необходим запас оборотных средств в размере 41,6 млн. рублей и на покрытие кассовых разрывов – 5,1 млн. рублей.</a:t>
            </a:r>
          </a:p>
        </p:txBody>
      </p:sp>
      <p:graphicFrame>
        <p:nvGraphicFramePr>
          <p:cNvPr id="10" name="Диаграмма 9">
            <a:extLst>
              <a:ext uri="{FF2B5EF4-FFF2-40B4-BE49-F238E27FC236}">
                <a16:creationId xmlns:a16="http://schemas.microsoft.com/office/drawing/2014/main" id="{00000000-0008-0000-1100-000004000000}"/>
              </a:ext>
            </a:extLst>
          </p:cNvPr>
          <p:cNvGraphicFramePr>
            <a:graphicFrameLocks/>
          </p:cNvGraphicFramePr>
          <p:nvPr>
            <p:extLst>
              <p:ext uri="{D42A27DB-BD31-4B8C-83A1-F6EECF244321}">
                <p14:modId xmlns:p14="http://schemas.microsoft.com/office/powerpoint/2010/main" val="4278592719"/>
              </p:ext>
            </p:extLst>
          </p:nvPr>
        </p:nvGraphicFramePr>
        <p:xfrm>
          <a:off x="6473950" y="2143951"/>
          <a:ext cx="4863689" cy="3941654"/>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C70392E8-CB61-94C4-0F25-B1564B30ADC0}"/>
              </a:ext>
            </a:extLst>
          </p:cNvPr>
          <p:cNvSpPr txBox="1"/>
          <p:nvPr/>
        </p:nvSpPr>
        <p:spPr>
          <a:xfrm>
            <a:off x="6456364" y="1497620"/>
            <a:ext cx="4863690" cy="646331"/>
          </a:xfrm>
          <a:prstGeom prst="rect">
            <a:avLst/>
          </a:prstGeom>
          <a:noFill/>
        </p:spPr>
        <p:txBody>
          <a:bodyPr wrap="square" rtlCol="0">
            <a:spAutoFit/>
          </a:bodyPr>
          <a:lstStyle/>
          <a:p>
            <a:pPr algn="just"/>
            <a:r>
              <a:rPr lang="ru-RU" sz="1200" dirty="0">
                <a:effectLst/>
                <a:latin typeface="Century Gothic" panose="020B0502020202020204" pitchFamily="34" charset="0"/>
                <a:ea typeface="Calibri" panose="020F0502020204030204" pitchFamily="34" charset="0"/>
              </a:rPr>
              <a:t>	Как видно на диаграмме, более половины вложений составляют оборотный капитал и затраты на закупку оборудования и транспорта. </a:t>
            </a:r>
            <a:endParaRPr lang="ru-RU" sz="1200" dirty="0">
              <a:latin typeface="Century Gothic" panose="020B0502020202020204" pitchFamily="34" charset="0"/>
            </a:endParaRPr>
          </a:p>
        </p:txBody>
      </p:sp>
      <p:sp>
        <p:nvSpPr>
          <p:cNvPr id="12" name="TextBox 11">
            <a:extLst>
              <a:ext uri="{FF2B5EF4-FFF2-40B4-BE49-F238E27FC236}">
                <a16:creationId xmlns:a16="http://schemas.microsoft.com/office/drawing/2014/main" id="{508340FF-1CF1-D329-92B7-EBEE5249A7BB}"/>
              </a:ext>
            </a:extLst>
          </p:cNvPr>
          <p:cNvSpPr txBox="1"/>
          <p:nvPr/>
        </p:nvSpPr>
        <p:spPr>
          <a:xfrm>
            <a:off x="874713" y="1065202"/>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5.1 Структура инвестиций</a:t>
            </a:r>
          </a:p>
        </p:txBody>
      </p:sp>
    </p:spTree>
    <p:extLst>
      <p:ext uri="{BB962C8B-B14F-4D97-AF65-F5344CB8AC3E}">
        <p14:creationId xmlns:p14="http://schemas.microsoft.com/office/powerpoint/2010/main" val="102846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5. </a:t>
            </a:r>
            <a:r>
              <a:rPr lang="ru-RU" sz="1600" b="1" kern="0" cap="all" spc="75" dirty="0">
                <a:solidFill>
                  <a:srgbClr val="000000"/>
                </a:solidFill>
                <a:effectLst/>
                <a:highlight>
                  <a:srgbClr val="F0A22E"/>
                </a:highlight>
                <a:latin typeface="Century Gothic" panose="020B0502020202020204" pitchFamily="34" charset="0"/>
              </a:rPr>
              <a:t> Инвестиции</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 name="Таблица 11">
            <a:extLst>
              <a:ext uri="{FF2B5EF4-FFF2-40B4-BE49-F238E27FC236}">
                <a16:creationId xmlns:a16="http://schemas.microsoft.com/office/drawing/2014/main" id="{78B3F0F3-1B88-B3AF-5DE2-A0865A7E1E50}"/>
              </a:ext>
            </a:extLst>
          </p:cNvPr>
          <p:cNvGraphicFramePr>
            <a:graphicFrameLocks noGrp="1"/>
          </p:cNvGraphicFramePr>
          <p:nvPr>
            <p:extLst>
              <p:ext uri="{D42A27DB-BD31-4B8C-83A1-F6EECF244321}">
                <p14:modId xmlns:p14="http://schemas.microsoft.com/office/powerpoint/2010/main" val="2019725054"/>
              </p:ext>
            </p:extLst>
          </p:nvPr>
        </p:nvGraphicFramePr>
        <p:xfrm>
          <a:off x="874713" y="1551300"/>
          <a:ext cx="6506475" cy="4426463"/>
        </p:xfrm>
        <a:graphic>
          <a:graphicData uri="http://schemas.openxmlformats.org/drawingml/2006/table">
            <a:tbl>
              <a:tblPr firstRow="1" firstCol="1" bandRow="1">
                <a:tableStyleId>{912C8C85-51F0-491E-9774-3900AFEF0FD7}</a:tableStyleId>
              </a:tblPr>
              <a:tblGrid>
                <a:gridCol w="1783646">
                  <a:extLst>
                    <a:ext uri="{9D8B030D-6E8A-4147-A177-3AD203B41FA5}">
                      <a16:colId xmlns:a16="http://schemas.microsoft.com/office/drawing/2014/main" val="2236836859"/>
                    </a:ext>
                  </a:extLst>
                </a:gridCol>
                <a:gridCol w="782425">
                  <a:extLst>
                    <a:ext uri="{9D8B030D-6E8A-4147-A177-3AD203B41FA5}">
                      <a16:colId xmlns:a16="http://schemas.microsoft.com/office/drawing/2014/main" val="2701096387"/>
                    </a:ext>
                  </a:extLst>
                </a:gridCol>
                <a:gridCol w="772997">
                  <a:extLst>
                    <a:ext uri="{9D8B030D-6E8A-4147-A177-3AD203B41FA5}">
                      <a16:colId xmlns:a16="http://schemas.microsoft.com/office/drawing/2014/main" val="458455860"/>
                    </a:ext>
                  </a:extLst>
                </a:gridCol>
                <a:gridCol w="772998">
                  <a:extLst>
                    <a:ext uri="{9D8B030D-6E8A-4147-A177-3AD203B41FA5}">
                      <a16:colId xmlns:a16="http://schemas.microsoft.com/office/drawing/2014/main" val="3651480019"/>
                    </a:ext>
                  </a:extLst>
                </a:gridCol>
                <a:gridCol w="782425">
                  <a:extLst>
                    <a:ext uri="{9D8B030D-6E8A-4147-A177-3AD203B41FA5}">
                      <a16:colId xmlns:a16="http://schemas.microsoft.com/office/drawing/2014/main" val="3764084104"/>
                    </a:ext>
                  </a:extLst>
                </a:gridCol>
                <a:gridCol w="772998">
                  <a:extLst>
                    <a:ext uri="{9D8B030D-6E8A-4147-A177-3AD203B41FA5}">
                      <a16:colId xmlns:a16="http://schemas.microsoft.com/office/drawing/2014/main" val="56637612"/>
                    </a:ext>
                  </a:extLst>
                </a:gridCol>
                <a:gridCol w="838986">
                  <a:extLst>
                    <a:ext uri="{9D8B030D-6E8A-4147-A177-3AD203B41FA5}">
                      <a16:colId xmlns:a16="http://schemas.microsoft.com/office/drawing/2014/main" val="3288439456"/>
                    </a:ext>
                  </a:extLst>
                </a:gridCol>
              </a:tblGrid>
              <a:tr h="391415">
                <a:tc>
                  <a:txBody>
                    <a:bodyPr/>
                    <a:lstStyle/>
                    <a:p>
                      <a:pPr>
                        <a:lnSpc>
                          <a:spcPct val="125000"/>
                        </a:lnSpc>
                        <a:spcAft>
                          <a:spcPts val="800"/>
                        </a:spcAft>
                      </a:pPr>
                      <a:r>
                        <a:rPr lang="ru-RU" sz="1000" kern="0" dirty="0">
                          <a:solidFill>
                            <a:schemeClr val="bg1"/>
                          </a:solidFill>
                          <a:effectLst/>
                          <a:latin typeface="Century Gothic" panose="020B0502020202020204" pitchFamily="34" charset="0"/>
                        </a:rPr>
                        <a:t>Статья инвестиций</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kern="0">
                          <a:solidFill>
                            <a:schemeClr val="bg1"/>
                          </a:solidFill>
                          <a:effectLst/>
                          <a:latin typeface="Century Gothic" panose="020B0502020202020204" pitchFamily="34" charset="0"/>
                        </a:rPr>
                        <a:t>1 мес.</a:t>
                      </a:r>
                      <a:endParaRPr lang="ru-RU" sz="1000" kern="1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kern="0">
                          <a:solidFill>
                            <a:schemeClr val="bg1"/>
                          </a:solidFill>
                          <a:effectLst/>
                          <a:latin typeface="Century Gothic" panose="020B0502020202020204" pitchFamily="34" charset="0"/>
                        </a:rPr>
                        <a:t>2 мес.</a:t>
                      </a:r>
                      <a:endParaRPr lang="ru-RU" sz="1000" kern="1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kern="0">
                          <a:solidFill>
                            <a:schemeClr val="bg1"/>
                          </a:solidFill>
                          <a:effectLst/>
                          <a:latin typeface="Century Gothic" panose="020B0502020202020204" pitchFamily="34" charset="0"/>
                        </a:rPr>
                        <a:t>3 мес.</a:t>
                      </a:r>
                      <a:endParaRPr lang="ru-RU" sz="1000" kern="1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kern="0" dirty="0">
                          <a:solidFill>
                            <a:schemeClr val="bg1"/>
                          </a:solidFill>
                          <a:effectLst/>
                          <a:latin typeface="Century Gothic" panose="020B0502020202020204" pitchFamily="34" charset="0"/>
                        </a:rPr>
                        <a:t>4 мес.</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kern="0">
                          <a:solidFill>
                            <a:schemeClr val="bg1"/>
                          </a:solidFill>
                          <a:effectLst/>
                          <a:latin typeface="Century Gothic" panose="020B0502020202020204" pitchFamily="34" charset="0"/>
                        </a:rPr>
                        <a:t>5 мес.</a:t>
                      </a:r>
                      <a:endParaRPr lang="ru-RU" sz="1000" kern="1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kern="0" dirty="0">
                          <a:solidFill>
                            <a:schemeClr val="bg1"/>
                          </a:solidFill>
                          <a:effectLst/>
                          <a:latin typeface="Century Gothic" panose="020B0502020202020204" pitchFamily="34" charset="0"/>
                        </a:rPr>
                        <a:t>6 мес.</a:t>
                      </a:r>
                      <a:endParaRPr lang="ru-RU" sz="10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8153088"/>
                  </a:ext>
                </a:extLst>
              </a:tr>
              <a:tr h="190500">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Депозит по аренде цеха на 6 месяцев</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1 578 300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1 578 300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7376388"/>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Депозит по аренде офиса на 3 месяца</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120 929</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120 929</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719547"/>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Расчет инвестиций в цех (оборудование, инструмент, мебель)</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7 477 263</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7 477 263</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3387651"/>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Покупка автотранспортных средств</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6 750 000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6 750 000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8850532"/>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Расчет инвестиций в офис (мебель и оргтехника)</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223 633</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223 633</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2014638"/>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Подготовительные работы</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150 000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150 000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4938968"/>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Маркетинг и реклама</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150 000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150 000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6283678"/>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Прочие, 10% от инвестиций выше</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1 645 012</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1 645 012</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6240466"/>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Оборотный капитал</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10 420 797</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10 420 797</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10 420 797</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10 420 797</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3589126"/>
                  </a:ext>
                </a:extLst>
              </a:tr>
              <a:tr h="190500">
                <a:tc>
                  <a:txBody>
                    <a:bodyPr/>
                    <a:lstStyle/>
                    <a:p>
                      <a:pPr>
                        <a:lnSpc>
                          <a:spcPct val="125000"/>
                        </a:lnSpc>
                        <a:spcAft>
                          <a:spcPts val="800"/>
                        </a:spcAft>
                      </a:pPr>
                      <a:r>
                        <a:rPr lang="ru-RU" sz="1000" b="0" kern="0">
                          <a:solidFill>
                            <a:schemeClr val="tx1"/>
                          </a:solidFill>
                          <a:effectLst/>
                          <a:latin typeface="Century Gothic" panose="020B0502020202020204" pitchFamily="34" charset="0"/>
                        </a:rPr>
                        <a:t>Запас денег на покрытие кассовых разрывов</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5 143 647</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8794646"/>
                  </a:ext>
                </a:extLst>
              </a:tr>
              <a:tr h="190500">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Инвестиции</a:t>
                      </a:r>
                      <a:endParaRPr lang="ru-RU" sz="1000" b="0" i="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6 842 876</a:t>
                      </a:r>
                      <a:endParaRPr lang="ru-RU" sz="1000" b="0" i="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11 195 136</a:t>
                      </a:r>
                      <a:endParaRPr lang="ru-RU" sz="1000" b="0" i="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26 816 705</a:t>
                      </a:r>
                      <a:endParaRPr lang="ru-RU" sz="1000" b="0" i="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17 320 797</a:t>
                      </a:r>
                      <a:endParaRPr lang="ru-RU" sz="1000" b="0" i="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a:solidFill>
                            <a:schemeClr val="tx1"/>
                          </a:solidFill>
                          <a:effectLst/>
                          <a:latin typeface="Century Gothic" panose="020B0502020202020204" pitchFamily="34" charset="0"/>
                        </a:rPr>
                        <a:t>10 420 797</a:t>
                      </a:r>
                      <a:endParaRPr lang="ru-RU" sz="1000" b="0" i="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5000"/>
                        </a:lnSpc>
                        <a:spcAft>
                          <a:spcPts val="800"/>
                        </a:spcAft>
                      </a:pPr>
                      <a:r>
                        <a:rPr lang="ru-RU" sz="1000" b="0" kern="0" dirty="0">
                          <a:solidFill>
                            <a:schemeClr val="tx1"/>
                          </a:solidFill>
                          <a:effectLst/>
                          <a:latin typeface="Century Gothic" panose="020B0502020202020204" pitchFamily="34" charset="0"/>
                        </a:rPr>
                        <a:t>10 420 797</a:t>
                      </a:r>
                      <a:endParaRPr lang="ru-RU" sz="1000" b="0" i="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2196342"/>
                  </a:ext>
                </a:extLst>
              </a:tr>
            </a:tbl>
          </a:graphicData>
        </a:graphic>
      </p:graphicFrame>
      <p:graphicFrame>
        <p:nvGraphicFramePr>
          <p:cNvPr id="14" name="Диаграмма 13">
            <a:extLst>
              <a:ext uri="{FF2B5EF4-FFF2-40B4-BE49-F238E27FC236}">
                <a16:creationId xmlns:a16="http://schemas.microsoft.com/office/drawing/2014/main" id="{00000000-0008-0000-1100-000002000000}"/>
              </a:ext>
            </a:extLst>
          </p:cNvPr>
          <p:cNvGraphicFramePr>
            <a:graphicFrameLocks/>
          </p:cNvGraphicFramePr>
          <p:nvPr>
            <p:extLst>
              <p:ext uri="{D42A27DB-BD31-4B8C-83A1-F6EECF244321}">
                <p14:modId xmlns:p14="http://schemas.microsoft.com/office/powerpoint/2010/main" val="2673292733"/>
              </p:ext>
            </p:extLst>
          </p:nvPr>
        </p:nvGraphicFramePr>
        <p:xfrm>
          <a:off x="7538936" y="1561939"/>
          <a:ext cx="3852153" cy="359774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A500AFF4-2F3A-1499-9138-9E646769CD0C}"/>
              </a:ext>
            </a:extLst>
          </p:cNvPr>
          <p:cNvSpPr txBox="1"/>
          <p:nvPr/>
        </p:nvSpPr>
        <p:spPr>
          <a:xfrm>
            <a:off x="7538936" y="5159679"/>
            <a:ext cx="3710257" cy="1015663"/>
          </a:xfrm>
          <a:prstGeom prst="rect">
            <a:avLst/>
          </a:prstGeom>
          <a:noFill/>
        </p:spPr>
        <p:txBody>
          <a:bodyPr wrap="square" rtlCol="0">
            <a:spAutoFit/>
          </a:bodyPr>
          <a:lstStyle/>
          <a:p>
            <a:pPr algn="just"/>
            <a:r>
              <a:rPr lang="ru-RU" sz="1200" dirty="0">
                <a:effectLst/>
                <a:latin typeface="Century Gothic" panose="020B0502020202020204" pitchFamily="34" charset="0"/>
                <a:ea typeface="Calibri" panose="020F0502020204030204" pitchFamily="34" charset="0"/>
                <a:cs typeface="Times New Roman" panose="02020603050405020304" pitchFamily="18" charset="0"/>
              </a:rPr>
              <a:t>	Инвестиционный период проекта составляет 6 месяцев, в первый месяц будет заключен договор по аренде помещения, затем будет проводится установка оборудования и приобретение материалов.</a:t>
            </a:r>
          </a:p>
        </p:txBody>
      </p:sp>
      <p:sp>
        <p:nvSpPr>
          <p:cNvPr id="19" name="TextBox 18">
            <a:extLst>
              <a:ext uri="{FF2B5EF4-FFF2-40B4-BE49-F238E27FC236}">
                <a16:creationId xmlns:a16="http://schemas.microsoft.com/office/drawing/2014/main" id="{1030503D-DEB2-4EF8-6F90-9C06FFDE6897}"/>
              </a:ext>
            </a:extLst>
          </p:cNvPr>
          <p:cNvSpPr txBox="1"/>
          <p:nvPr/>
        </p:nvSpPr>
        <p:spPr>
          <a:xfrm>
            <a:off x="874713" y="1077490"/>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5.2 План работ и динамика инвестиций</a:t>
            </a:r>
          </a:p>
        </p:txBody>
      </p:sp>
    </p:spTree>
    <p:extLst>
      <p:ext uri="{BB962C8B-B14F-4D97-AF65-F5344CB8AC3E}">
        <p14:creationId xmlns:p14="http://schemas.microsoft.com/office/powerpoint/2010/main" val="1934485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6. </a:t>
            </a:r>
            <a:r>
              <a:rPr lang="ru-RU" sz="1600" b="1" kern="0" cap="all" spc="75" dirty="0">
                <a:solidFill>
                  <a:srgbClr val="000000"/>
                </a:solidFill>
                <a:effectLst/>
                <a:highlight>
                  <a:srgbClr val="F0A22E"/>
                </a:highlight>
                <a:latin typeface="Century Gothic" panose="020B0502020202020204" pitchFamily="34" charset="0"/>
              </a:rPr>
              <a:t> Продажи</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TextBox 14">
            <a:extLst>
              <a:ext uri="{FF2B5EF4-FFF2-40B4-BE49-F238E27FC236}">
                <a16:creationId xmlns:a16="http://schemas.microsoft.com/office/drawing/2014/main" id="{A500AFF4-2F3A-1499-9138-9E646769CD0C}"/>
              </a:ext>
            </a:extLst>
          </p:cNvPr>
          <p:cNvSpPr txBox="1"/>
          <p:nvPr/>
        </p:nvSpPr>
        <p:spPr>
          <a:xfrm>
            <a:off x="877475" y="1510213"/>
            <a:ext cx="5221287" cy="1697901"/>
          </a:xfrm>
          <a:prstGeom prst="rect">
            <a:avLst/>
          </a:prstGeom>
          <a:noFill/>
        </p:spPr>
        <p:txBody>
          <a:bodyPr wrap="square" rtlCol="0">
            <a:spAutoFit/>
          </a:bodyPr>
          <a:lstStyle/>
          <a:p>
            <a:pPr algn="just">
              <a:spcBef>
                <a:spcPts val="500"/>
              </a:spcBef>
            </a:pPr>
            <a:r>
              <a:rPr lang="ru-RU" sz="1200" dirty="0">
                <a:latin typeface="Century Gothic" panose="020B0502020202020204" pitchFamily="34" charset="0"/>
                <a:ea typeface="Calibri" panose="020F0502020204030204" pitchFamily="34" charset="0"/>
                <a:cs typeface="Times New Roman" panose="02020603050405020304" pitchFamily="18" charset="0"/>
              </a:rPr>
              <a:t>	</a:t>
            </a:r>
            <a:r>
              <a:rPr lang="ru-RU" sz="1200" dirty="0">
                <a:latin typeface="Century Gothic" panose="020B0502020202020204" pitchFamily="34" charset="0"/>
                <a:cs typeface="Times New Roman" panose="02020603050405020304" pitchFamily="18" charset="0"/>
              </a:rPr>
              <a:t>Ориентировочная цена хлебопекарной печи «ХЛЕБОПЕЧКА» составляет 3 690 000 рублей.</a:t>
            </a:r>
          </a:p>
          <a:p>
            <a:pPr algn="just">
              <a:spcBef>
                <a:spcPts val="500"/>
              </a:spcBef>
            </a:pPr>
            <a:r>
              <a:rPr lang="ru-RU" sz="1200" dirty="0">
                <a:latin typeface="Century Gothic" panose="020B0502020202020204" pitchFamily="34" charset="0"/>
                <a:cs typeface="Times New Roman" panose="02020603050405020304" pitchFamily="18" charset="0"/>
              </a:rPr>
              <a:t>	Объем продаж в натуральном выражении составляет 6 штук в месяц при полной загрузке.</a:t>
            </a:r>
          </a:p>
          <a:p>
            <a:pPr algn="just">
              <a:spcBef>
                <a:spcPts val="500"/>
              </a:spcBef>
            </a:pPr>
            <a:r>
              <a:rPr lang="ru-RU" sz="1200" dirty="0">
                <a:latin typeface="Century Gothic" panose="020B0502020202020204" pitchFamily="34" charset="0"/>
                <a:cs typeface="Times New Roman" panose="02020603050405020304" pitchFamily="18" charset="0"/>
              </a:rPr>
              <a:t>	В денежном выражении объем продаж при 100%-й загрузке составит 22 140 000 рублей в месяц, 66 420 000 рублей в квартал и 265 680 000 рублей в год.</a:t>
            </a:r>
          </a:p>
          <a:p>
            <a:pPr algn="just"/>
            <a:endParaRPr lang="ru-RU"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50867E8-219E-414C-258D-E47CE725054A}"/>
              </a:ext>
            </a:extLst>
          </p:cNvPr>
          <p:cNvSpPr txBox="1"/>
          <p:nvPr/>
        </p:nvSpPr>
        <p:spPr>
          <a:xfrm>
            <a:off x="874713" y="3208114"/>
            <a:ext cx="5039723" cy="1539973"/>
          </a:xfrm>
          <a:prstGeom prst="rect">
            <a:avLst/>
          </a:prstGeom>
          <a:noFill/>
        </p:spPr>
        <p:txBody>
          <a:bodyPr wrap="square" rtlCol="0">
            <a:spAutoFit/>
          </a:bodyPr>
          <a:lstStyle/>
          <a:p>
            <a:pPr indent="449580" algn="just">
              <a:lnSpc>
                <a:spcPct val="115000"/>
              </a:lnSpc>
              <a:spcBef>
                <a:spcPts val="500"/>
              </a:spcBef>
              <a:spcAft>
                <a:spcPts val="1000"/>
              </a:spcAft>
            </a:pPr>
            <a:r>
              <a:rPr lang="ru-RU" sz="1200" dirty="0">
                <a:latin typeface="Century Gothic" panose="020B0502020202020204" pitchFamily="34" charset="0"/>
                <a:ea typeface="Calibri" panose="020F0502020204030204" pitchFamily="34" charset="0"/>
                <a:cs typeface="Times New Roman" panose="02020603050405020304" pitchFamily="18" charset="0"/>
              </a:rPr>
              <a:t>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На графике указана поквартальная загрузка производства за 5 лет жизни проекта.</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В первые квартал загрузка нулевая, так как это период запуска бизнеса, то есть инвестиционный период (он описан в плане инвестиций). Далее бизнес запускается и начинается операционная деятельность.</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graphicFrame>
        <p:nvGraphicFramePr>
          <p:cNvPr id="7" name="Диаграмма 6">
            <a:extLst>
              <a:ext uri="{FF2B5EF4-FFF2-40B4-BE49-F238E27FC236}">
                <a16:creationId xmlns:a16="http://schemas.microsoft.com/office/drawing/2014/main" id="{00000000-0008-0000-1600-000003000000}"/>
              </a:ext>
            </a:extLst>
          </p:cNvPr>
          <p:cNvGraphicFramePr/>
          <p:nvPr>
            <p:extLst>
              <p:ext uri="{D42A27DB-BD31-4B8C-83A1-F6EECF244321}">
                <p14:modId xmlns:p14="http://schemas.microsoft.com/office/powerpoint/2010/main" val="4039883991"/>
              </p:ext>
            </p:extLst>
          </p:nvPr>
        </p:nvGraphicFramePr>
        <p:xfrm>
          <a:off x="6456363" y="1510213"/>
          <a:ext cx="4858162" cy="2552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326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7. </a:t>
            </a:r>
            <a:r>
              <a:rPr lang="ru-RU" sz="1600" b="1" kern="0" cap="all" spc="75" dirty="0">
                <a:solidFill>
                  <a:srgbClr val="000000"/>
                </a:solidFill>
                <a:effectLst/>
                <a:highlight>
                  <a:srgbClr val="F0A22E"/>
                </a:highlight>
                <a:latin typeface="Century Gothic" panose="020B0502020202020204" pitchFamily="34" charset="0"/>
              </a:rPr>
              <a:t> Расходы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TextBox 14">
            <a:extLst>
              <a:ext uri="{FF2B5EF4-FFF2-40B4-BE49-F238E27FC236}">
                <a16:creationId xmlns:a16="http://schemas.microsoft.com/office/drawing/2014/main" id="{A500AFF4-2F3A-1499-9138-9E646769CD0C}"/>
              </a:ext>
            </a:extLst>
          </p:cNvPr>
          <p:cNvSpPr txBox="1"/>
          <p:nvPr/>
        </p:nvSpPr>
        <p:spPr>
          <a:xfrm>
            <a:off x="874714" y="1196561"/>
            <a:ext cx="5221287" cy="2613023"/>
          </a:xfrm>
          <a:prstGeom prst="rect">
            <a:avLst/>
          </a:prstGeom>
          <a:noFill/>
        </p:spPr>
        <p:txBody>
          <a:bodyPr wrap="square" rtlCol="0">
            <a:spAutoFit/>
          </a:bodyPr>
          <a:lstStyle/>
          <a:p>
            <a:pPr algn="just">
              <a:lnSpc>
                <a:spcPct val="115000"/>
              </a:lnSpc>
            </a:pPr>
            <a:r>
              <a:rPr lang="ru-RU" sz="1200" dirty="0">
                <a:latin typeface="Century Gothic" panose="020B0502020202020204" pitchFamily="34" charset="0"/>
                <a:ea typeface="Calibri" panose="020F0502020204030204" pitchFamily="34" charset="0"/>
                <a:cs typeface="Times New Roman" panose="02020603050405020304" pitchFamily="18" charset="0"/>
              </a:rPr>
              <a:t>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Ежеквартальная сумма расходов составляет: </a:t>
            </a:r>
            <a:r>
              <a:rPr lang="ru-RU" sz="1200" dirty="0">
                <a:solidFill>
                  <a:srgbClr val="000000"/>
                </a:solidFill>
                <a:effectLst/>
                <a:latin typeface="Century Gothic" panose="020B0502020202020204" pitchFamily="34" charset="0"/>
                <a:ea typeface="Times New Roman" panose="02020603050405020304" pitchFamily="18" charset="0"/>
                <a:cs typeface="Arial" panose="020B0604020202020204" pitchFamily="34" charset="0"/>
              </a:rPr>
              <a:t>53 542 185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руб. при 100% загрузке.</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15000"/>
              </a:lnSpc>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	Постоянные расходы составляют: </a:t>
            </a:r>
            <a:r>
              <a:rPr lang="ru-RU" sz="1200" dirty="0">
                <a:solidFill>
                  <a:srgbClr val="000000"/>
                </a:solidFill>
                <a:effectLst/>
                <a:latin typeface="Century Gothic" panose="020B0502020202020204" pitchFamily="34" charset="0"/>
                <a:ea typeface="Times New Roman" panose="02020603050405020304" pitchFamily="18" charset="0"/>
                <a:cs typeface="Arial" panose="020B0604020202020204" pitchFamily="34" charset="0"/>
              </a:rPr>
              <a:t>21 003 027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руб.</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15000"/>
              </a:lnSpc>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	Переменные расходы составляют: </a:t>
            </a:r>
            <a:r>
              <a:rPr lang="ru-RU" sz="1200" dirty="0">
                <a:solidFill>
                  <a:srgbClr val="000000"/>
                </a:solidFill>
                <a:effectLst/>
                <a:latin typeface="Century Gothic" panose="020B0502020202020204" pitchFamily="34" charset="0"/>
                <a:ea typeface="Times New Roman" panose="02020603050405020304" pitchFamily="18" charset="0"/>
                <a:cs typeface="Arial" panose="020B0604020202020204" pitchFamily="34" charset="0"/>
              </a:rPr>
              <a:t>32 539 158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руб.</a:t>
            </a:r>
          </a:p>
          <a:p>
            <a:pPr algn="just">
              <a:lnSpc>
                <a:spcPct val="115000"/>
              </a:lnSpc>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	Анализ переменных расходов показывает, что наибольшая их часть приходится на организацию закупку сырья для производства продукции и затраты на оплату труда.</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15000"/>
              </a:lnSpc>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	Анализ постоянных расходов показывает, что основные затраты приходятся на выплату заработной платы и аренду помещения.</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15000"/>
              </a:lnSpc>
            </a:pPr>
            <a:endParaRPr lang="ru-RU" sz="1200" b="1"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endParaRPr lang="ru-RU"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2" name="Диаграмма 1">
            <a:extLst>
              <a:ext uri="{FF2B5EF4-FFF2-40B4-BE49-F238E27FC236}">
                <a16:creationId xmlns:a16="http://schemas.microsoft.com/office/drawing/2014/main" id="{00000000-0008-0000-1900-000002000000}"/>
              </a:ext>
            </a:extLst>
          </p:cNvPr>
          <p:cNvGraphicFramePr/>
          <p:nvPr>
            <p:extLst>
              <p:ext uri="{D42A27DB-BD31-4B8C-83A1-F6EECF244321}">
                <p14:modId xmlns:p14="http://schemas.microsoft.com/office/powerpoint/2010/main" val="3662330125"/>
              </p:ext>
            </p:extLst>
          </p:nvPr>
        </p:nvGraphicFramePr>
        <p:xfrm>
          <a:off x="874714" y="3441267"/>
          <a:ext cx="5221286" cy="27234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Диаграмма 3">
            <a:extLst>
              <a:ext uri="{FF2B5EF4-FFF2-40B4-BE49-F238E27FC236}">
                <a16:creationId xmlns:a16="http://schemas.microsoft.com/office/drawing/2014/main" id="{DF6032F8-29D8-3F83-0E64-77E11B0952A0}"/>
              </a:ext>
            </a:extLst>
          </p:cNvPr>
          <p:cNvGraphicFramePr/>
          <p:nvPr>
            <p:extLst>
              <p:ext uri="{D42A27DB-BD31-4B8C-83A1-F6EECF244321}">
                <p14:modId xmlns:p14="http://schemas.microsoft.com/office/powerpoint/2010/main" val="978978313"/>
              </p:ext>
            </p:extLst>
          </p:nvPr>
        </p:nvGraphicFramePr>
        <p:xfrm>
          <a:off x="6457744" y="862574"/>
          <a:ext cx="5032485" cy="27617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Диаграмма 4">
            <a:extLst>
              <a:ext uri="{FF2B5EF4-FFF2-40B4-BE49-F238E27FC236}">
                <a16:creationId xmlns:a16="http://schemas.microsoft.com/office/drawing/2014/main" id="{00000000-0008-0000-1A00-000005000000}"/>
              </a:ext>
            </a:extLst>
          </p:cNvPr>
          <p:cNvGraphicFramePr/>
          <p:nvPr>
            <p:extLst>
              <p:ext uri="{D42A27DB-BD31-4B8C-83A1-F6EECF244321}">
                <p14:modId xmlns:p14="http://schemas.microsoft.com/office/powerpoint/2010/main" val="3099477052"/>
              </p:ext>
            </p:extLst>
          </p:nvPr>
        </p:nvGraphicFramePr>
        <p:xfrm>
          <a:off x="6457745" y="3542097"/>
          <a:ext cx="4986216" cy="262260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3793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8. </a:t>
            </a:r>
            <a:r>
              <a:rPr lang="ru-RU" sz="1600" b="1" kern="0" cap="all" spc="75" dirty="0">
                <a:solidFill>
                  <a:srgbClr val="000000"/>
                </a:solidFill>
                <a:effectLst/>
                <a:highlight>
                  <a:srgbClr val="F0A22E"/>
                </a:highlight>
                <a:latin typeface="Century Gothic" panose="020B0502020202020204" pitchFamily="34" charset="0"/>
              </a:rPr>
              <a:t> Налоги</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TextBox 14">
            <a:extLst>
              <a:ext uri="{FF2B5EF4-FFF2-40B4-BE49-F238E27FC236}">
                <a16:creationId xmlns:a16="http://schemas.microsoft.com/office/drawing/2014/main" id="{A500AFF4-2F3A-1499-9138-9E646769CD0C}"/>
              </a:ext>
            </a:extLst>
          </p:cNvPr>
          <p:cNvSpPr txBox="1"/>
          <p:nvPr/>
        </p:nvSpPr>
        <p:spPr>
          <a:xfrm>
            <a:off x="874713" y="1180275"/>
            <a:ext cx="5221287" cy="2197076"/>
          </a:xfrm>
          <a:prstGeom prst="rect">
            <a:avLst/>
          </a:prstGeom>
          <a:noFill/>
        </p:spPr>
        <p:txBody>
          <a:bodyPr wrap="square" rtlCol="0">
            <a:spAutoFit/>
          </a:bodyPr>
          <a:lstStyle/>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Предприятие работает по обычной системе налогообложения и уплачивает стандартные налоги. 	Наибольший объем налоговых платежей приходится на налог на добавленную стоимость – 8.59 млн. рублей в год, налог на прибыль – 7.89 млн. рублей в год, прочие налоги – около 0,08 млн</a:t>
            </a:r>
            <a:r>
              <a:rPr lang="ru-RU" sz="1200" dirty="0">
                <a:latin typeface="Century Gothic" panose="020B0502020202020204" pitchFamily="34" charset="0"/>
                <a:ea typeface="Times New Roman" panose="02020603050405020304" pitchFamily="18" charset="0"/>
                <a:cs typeface="Arial" panose="020B0604020202020204" pitchFamily="34" charset="0"/>
              </a:rPr>
              <a:t>. рубле. Доля налоговых платежей в структуре выручки увеличивается пропорционально росту объемов продаж и достигает своего максимального значения в 11 квартале. Максимальная доля налогов в выручке – 6%, что сопоставимо с некоторыми специальными налоговыми режимами.</a:t>
            </a:r>
            <a:endParaRPr lang="ru-RU"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2" name="Диаграмма 1">
            <a:extLst>
              <a:ext uri="{FF2B5EF4-FFF2-40B4-BE49-F238E27FC236}">
                <a16:creationId xmlns:a16="http://schemas.microsoft.com/office/drawing/2014/main" id="{00000000-0008-0000-1B00-000002000000}"/>
              </a:ext>
            </a:extLst>
          </p:cNvPr>
          <p:cNvGraphicFramePr/>
          <p:nvPr>
            <p:extLst>
              <p:ext uri="{D42A27DB-BD31-4B8C-83A1-F6EECF244321}">
                <p14:modId xmlns:p14="http://schemas.microsoft.com/office/powerpoint/2010/main" val="3796590340"/>
              </p:ext>
            </p:extLst>
          </p:nvPr>
        </p:nvGraphicFramePr>
        <p:xfrm>
          <a:off x="865189" y="3428999"/>
          <a:ext cx="5230812" cy="2735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Диаграмма 3">
            <a:extLst>
              <a:ext uri="{FF2B5EF4-FFF2-40B4-BE49-F238E27FC236}">
                <a16:creationId xmlns:a16="http://schemas.microsoft.com/office/drawing/2014/main" id="{00000000-0008-0000-1B00-000003000000}"/>
              </a:ext>
            </a:extLst>
          </p:cNvPr>
          <p:cNvGraphicFramePr/>
          <p:nvPr>
            <p:extLst>
              <p:ext uri="{D42A27DB-BD31-4B8C-83A1-F6EECF244321}">
                <p14:modId xmlns:p14="http://schemas.microsoft.com/office/powerpoint/2010/main" val="1213717998"/>
              </p:ext>
            </p:extLst>
          </p:nvPr>
        </p:nvGraphicFramePr>
        <p:xfrm>
          <a:off x="6456363" y="925500"/>
          <a:ext cx="4870448" cy="2503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Диаграмма 4">
            <a:extLst>
              <a:ext uri="{FF2B5EF4-FFF2-40B4-BE49-F238E27FC236}">
                <a16:creationId xmlns:a16="http://schemas.microsoft.com/office/drawing/2014/main" id="{00000000-0008-0000-1B00-000004000000}"/>
              </a:ext>
            </a:extLst>
          </p:cNvPr>
          <p:cNvGraphicFramePr/>
          <p:nvPr>
            <p:extLst>
              <p:ext uri="{D42A27DB-BD31-4B8C-83A1-F6EECF244321}">
                <p14:modId xmlns:p14="http://schemas.microsoft.com/office/powerpoint/2010/main" val="259941748"/>
              </p:ext>
            </p:extLst>
          </p:nvPr>
        </p:nvGraphicFramePr>
        <p:xfrm>
          <a:off x="6816726" y="3428998"/>
          <a:ext cx="4510086" cy="27357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3329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9. </a:t>
            </a:r>
            <a:r>
              <a:rPr lang="ru-RU" sz="1600" b="1" kern="0" cap="all" spc="75" dirty="0">
                <a:solidFill>
                  <a:srgbClr val="000000"/>
                </a:solidFill>
                <a:effectLst/>
                <a:highlight>
                  <a:srgbClr val="F0A22E"/>
                </a:highlight>
                <a:latin typeface="Century Gothic" panose="020B0502020202020204" pitchFamily="34" charset="0"/>
              </a:rPr>
              <a:t> Отчеты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a:extLst>
              <a:ext uri="{FF2B5EF4-FFF2-40B4-BE49-F238E27FC236}">
                <a16:creationId xmlns:a16="http://schemas.microsoft.com/office/drawing/2014/main" id="{1030503D-DEB2-4EF8-6F90-9C06FFDE6897}"/>
              </a:ext>
            </a:extLst>
          </p:cNvPr>
          <p:cNvSpPr txBox="1"/>
          <p:nvPr/>
        </p:nvSpPr>
        <p:spPr>
          <a:xfrm>
            <a:off x="874713" y="1077490"/>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9.1 Отчет о движении денежных средств</a:t>
            </a:r>
          </a:p>
        </p:txBody>
      </p:sp>
      <p:sp>
        <p:nvSpPr>
          <p:cNvPr id="2" name="TextBox 1">
            <a:extLst>
              <a:ext uri="{FF2B5EF4-FFF2-40B4-BE49-F238E27FC236}">
                <a16:creationId xmlns:a16="http://schemas.microsoft.com/office/drawing/2014/main" id="{11A5E469-893B-6ECB-FCE7-31E6C9C9FFC9}"/>
              </a:ext>
            </a:extLst>
          </p:cNvPr>
          <p:cNvSpPr txBox="1"/>
          <p:nvPr/>
        </p:nvSpPr>
        <p:spPr>
          <a:xfrm>
            <a:off x="874713" y="1479452"/>
            <a:ext cx="5221287" cy="1772345"/>
          </a:xfrm>
          <a:prstGeom prst="rect">
            <a:avLst/>
          </a:prstGeom>
          <a:noFill/>
        </p:spPr>
        <p:txBody>
          <a:bodyPr wrap="square" rtlCol="0">
            <a:spAutoFit/>
          </a:bodyPr>
          <a:lstStyle/>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По мере выхода на плановую максимальную мощность работы объекта растет величина денежных средств на счету компании. Положительный денежный поток по операционной деятельность достигается в 2 квартале после запуска фактической деятельности и получения выручки от реализации продукции, в дальнейшем наблюдается постепенное поступательное увеличение денежного потока по операционной деятельности.</a:t>
            </a:r>
            <a:endParaRPr lang="ru-RU"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4" name="Диаграмма 3">
            <a:extLst>
              <a:ext uri="{FF2B5EF4-FFF2-40B4-BE49-F238E27FC236}">
                <a16:creationId xmlns:a16="http://schemas.microsoft.com/office/drawing/2014/main" id="{00000000-0008-0000-1C00-000002000000}"/>
              </a:ext>
            </a:extLst>
          </p:cNvPr>
          <p:cNvGraphicFramePr/>
          <p:nvPr>
            <p:extLst>
              <p:ext uri="{D42A27DB-BD31-4B8C-83A1-F6EECF244321}">
                <p14:modId xmlns:p14="http://schemas.microsoft.com/office/powerpoint/2010/main" val="3445766252"/>
              </p:ext>
            </p:extLst>
          </p:nvPr>
        </p:nvGraphicFramePr>
        <p:xfrm>
          <a:off x="874712" y="3509890"/>
          <a:ext cx="5221287" cy="25664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Диаграмма 4">
            <a:extLst>
              <a:ext uri="{FF2B5EF4-FFF2-40B4-BE49-F238E27FC236}">
                <a16:creationId xmlns:a16="http://schemas.microsoft.com/office/drawing/2014/main" id="{00000000-0008-0000-1C00-000003000000}"/>
              </a:ext>
            </a:extLst>
          </p:cNvPr>
          <p:cNvGraphicFramePr/>
          <p:nvPr>
            <p:extLst>
              <p:ext uri="{D42A27DB-BD31-4B8C-83A1-F6EECF244321}">
                <p14:modId xmlns:p14="http://schemas.microsoft.com/office/powerpoint/2010/main" val="3150711478"/>
              </p:ext>
            </p:extLst>
          </p:nvPr>
        </p:nvGraphicFramePr>
        <p:xfrm>
          <a:off x="6456363" y="3421503"/>
          <a:ext cx="4927344"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95617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9. </a:t>
            </a:r>
            <a:r>
              <a:rPr lang="ru-RU" sz="1600" b="1" kern="0" cap="all" spc="75" dirty="0">
                <a:solidFill>
                  <a:srgbClr val="000000"/>
                </a:solidFill>
                <a:effectLst/>
                <a:highlight>
                  <a:srgbClr val="F0A22E"/>
                </a:highlight>
                <a:latin typeface="Century Gothic" panose="020B0502020202020204" pitchFamily="34" charset="0"/>
              </a:rPr>
              <a:t> Отчеты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a:extLst>
              <a:ext uri="{FF2B5EF4-FFF2-40B4-BE49-F238E27FC236}">
                <a16:creationId xmlns:a16="http://schemas.microsoft.com/office/drawing/2014/main" id="{1030503D-DEB2-4EF8-6F90-9C06FFDE6897}"/>
              </a:ext>
            </a:extLst>
          </p:cNvPr>
          <p:cNvSpPr txBox="1"/>
          <p:nvPr/>
        </p:nvSpPr>
        <p:spPr>
          <a:xfrm>
            <a:off x="874714" y="1077490"/>
            <a:ext cx="5400674"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9.1 Отчет о финансовых результатах (прибыль)</a:t>
            </a:r>
          </a:p>
        </p:txBody>
      </p:sp>
      <p:sp>
        <p:nvSpPr>
          <p:cNvPr id="2" name="TextBox 1">
            <a:extLst>
              <a:ext uri="{FF2B5EF4-FFF2-40B4-BE49-F238E27FC236}">
                <a16:creationId xmlns:a16="http://schemas.microsoft.com/office/drawing/2014/main" id="{11A5E469-893B-6ECB-FCE7-31E6C9C9FFC9}"/>
              </a:ext>
            </a:extLst>
          </p:cNvPr>
          <p:cNvSpPr txBox="1"/>
          <p:nvPr/>
        </p:nvSpPr>
        <p:spPr>
          <a:xfrm>
            <a:off x="874713" y="1479452"/>
            <a:ext cx="5221287" cy="2197076"/>
          </a:xfrm>
          <a:prstGeom prst="rect">
            <a:avLst/>
          </a:prstGeom>
          <a:noFill/>
        </p:spPr>
        <p:txBody>
          <a:bodyPr wrap="square" rtlCol="0">
            <a:spAutoFit/>
          </a:bodyPr>
          <a:lstStyle/>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За год выручка составит более 265,6 млн. рублей, маржинальная прибыль около 135,5 млн. рублей, </a:t>
            </a:r>
            <a:r>
              <a:rPr lang="en-US" sz="1200" dirty="0">
                <a:effectLst/>
                <a:latin typeface="Century Gothic" panose="020B0502020202020204" pitchFamily="34" charset="0"/>
                <a:ea typeface="Times New Roman" panose="02020603050405020304" pitchFamily="18" charset="0"/>
                <a:cs typeface="Arial" panose="020B0604020202020204" pitchFamily="34" charset="0"/>
              </a:rPr>
              <a:t>EBITDA</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 (прибыль до вычета процентов по кредиту, уплаченных налогов и учтенной амортизации) составит 51,5 млн. рублей, а чистая прибыль 31,5 млн. рублей. На графике представлена динамика двух ключевых показателей эффективности деятельности (</a:t>
            </a:r>
            <a:r>
              <a:rPr lang="en-US" sz="1200" dirty="0">
                <a:effectLst/>
                <a:latin typeface="Century Gothic" panose="020B0502020202020204" pitchFamily="34" charset="0"/>
                <a:ea typeface="Times New Roman" panose="02020603050405020304" pitchFamily="18" charset="0"/>
                <a:cs typeface="Arial" panose="020B0604020202020204" pitchFamily="34" charset="0"/>
              </a:rPr>
              <a:t>EBITDA</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 и чистая прибыль) за весь период планирования поквартально. Из него видно, что положительное значение </a:t>
            </a:r>
            <a:r>
              <a:rPr lang="en-US" sz="1200" dirty="0">
                <a:effectLst/>
                <a:latin typeface="Century Gothic" panose="020B0502020202020204" pitchFamily="34" charset="0"/>
                <a:ea typeface="Times New Roman" panose="02020603050405020304" pitchFamily="18" charset="0"/>
                <a:cs typeface="Arial" panose="020B0604020202020204" pitchFamily="34" charset="0"/>
              </a:rPr>
              <a:t>EBITDA</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 и чистой прибыли достигается в 4 квартале, в дальнейшем наблюдается постоянное увеличение значений показателей.</a:t>
            </a:r>
            <a:endParaRPr lang="ru-RU"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6" name="Диаграмма 5">
            <a:extLst>
              <a:ext uri="{FF2B5EF4-FFF2-40B4-BE49-F238E27FC236}">
                <a16:creationId xmlns:a16="http://schemas.microsoft.com/office/drawing/2014/main" id="{00000000-0008-0000-0700-000002000000}"/>
              </a:ext>
            </a:extLst>
          </p:cNvPr>
          <p:cNvGraphicFramePr/>
          <p:nvPr>
            <p:extLst>
              <p:ext uri="{D42A27DB-BD31-4B8C-83A1-F6EECF244321}">
                <p14:modId xmlns:p14="http://schemas.microsoft.com/office/powerpoint/2010/main" val="378537964"/>
              </p:ext>
            </p:extLst>
          </p:nvPr>
        </p:nvGraphicFramePr>
        <p:xfrm>
          <a:off x="6456364" y="862574"/>
          <a:ext cx="4931216" cy="52812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Диаграмма 6">
            <a:extLst>
              <a:ext uri="{FF2B5EF4-FFF2-40B4-BE49-F238E27FC236}">
                <a16:creationId xmlns:a16="http://schemas.microsoft.com/office/drawing/2014/main" id="{00000000-0008-0000-0700-000004000000}"/>
              </a:ext>
            </a:extLst>
          </p:cNvPr>
          <p:cNvGraphicFramePr/>
          <p:nvPr>
            <p:extLst>
              <p:ext uri="{D42A27DB-BD31-4B8C-83A1-F6EECF244321}">
                <p14:modId xmlns:p14="http://schemas.microsoft.com/office/powerpoint/2010/main" val="3966562375"/>
              </p:ext>
            </p:extLst>
          </p:nvPr>
        </p:nvGraphicFramePr>
        <p:xfrm>
          <a:off x="874713" y="3676528"/>
          <a:ext cx="5221288" cy="24673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6281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10. </a:t>
            </a:r>
            <a:r>
              <a:rPr lang="ru-RU" sz="1600" b="1" kern="0" cap="all" spc="75" dirty="0">
                <a:solidFill>
                  <a:srgbClr val="000000"/>
                </a:solidFill>
                <a:effectLst/>
                <a:highlight>
                  <a:srgbClr val="F0A22E"/>
                </a:highlight>
                <a:latin typeface="Century Gothic" panose="020B0502020202020204" pitchFamily="34" charset="0"/>
              </a:rPr>
              <a:t> Возврат средств инвестору</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a:extLst>
              <a:ext uri="{FF2B5EF4-FFF2-40B4-BE49-F238E27FC236}">
                <a16:creationId xmlns:a16="http://schemas.microsoft.com/office/drawing/2014/main" id="{11A5E469-893B-6ECB-FCE7-31E6C9C9FFC9}"/>
              </a:ext>
            </a:extLst>
          </p:cNvPr>
          <p:cNvSpPr txBox="1"/>
          <p:nvPr/>
        </p:nvSpPr>
        <p:spPr>
          <a:xfrm>
            <a:off x="871950" y="1380167"/>
            <a:ext cx="5221287" cy="2048831"/>
          </a:xfrm>
          <a:prstGeom prst="rect">
            <a:avLst/>
          </a:prstGeom>
          <a:noFill/>
        </p:spPr>
        <p:txBody>
          <a:bodyPr wrap="square" rtlCol="0">
            <a:spAutoFit/>
          </a:bodyPr>
          <a:lstStyle/>
          <a:p>
            <a:pPr algn="just">
              <a:lnSpc>
                <a:spcPct val="115000"/>
              </a:lnSpc>
              <a:spcAft>
                <a:spcPts val="5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	Для целей настоящего документа ставка дисконтирования для инвестора признается равной 20%. В этом случае ЧДД за 5 лет составит </a:t>
            </a:r>
            <a:r>
              <a:rPr lang="ru-RU" sz="1200" dirty="0">
                <a:solidFill>
                  <a:srgbClr val="000000"/>
                </a:solidFill>
                <a:effectLst/>
                <a:latin typeface="Century Gothic" panose="020B0502020202020204" pitchFamily="34" charset="0"/>
                <a:ea typeface="Times New Roman" panose="02020603050405020304" pitchFamily="18" charset="0"/>
                <a:cs typeface="Arial" panose="020B0604020202020204" pitchFamily="34" charset="0"/>
              </a:rPr>
              <a:t>4 127 387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рублей, ВНД за 5 лет 22%, а с учетом продажи бизнеса – 41%. Срок окупаемости проекта составит 3 года.</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indent="449580" algn="just">
              <a:lnSpc>
                <a:spcPct val="115000"/>
              </a:lnSpc>
              <a:spcAft>
                <a:spcPts val="5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Денежный поток акционерам будет увеличиваться в ходе деятельности компании по мере выхода на плановую максимальную мощность объекта и возврат основного долга по кредиту в соответствии с приведенным выше графиком.</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graphicFrame>
        <p:nvGraphicFramePr>
          <p:cNvPr id="6" name="Таблица 5">
            <a:extLst>
              <a:ext uri="{FF2B5EF4-FFF2-40B4-BE49-F238E27FC236}">
                <a16:creationId xmlns:a16="http://schemas.microsoft.com/office/drawing/2014/main" id="{E5764DC4-8AB0-8EB8-6B44-17D11E4A9636}"/>
              </a:ext>
            </a:extLst>
          </p:cNvPr>
          <p:cNvGraphicFramePr>
            <a:graphicFrameLocks noGrp="1"/>
          </p:cNvGraphicFramePr>
          <p:nvPr>
            <p:extLst>
              <p:ext uri="{D42A27DB-BD31-4B8C-83A1-F6EECF244321}">
                <p14:modId xmlns:p14="http://schemas.microsoft.com/office/powerpoint/2010/main" val="4217486885"/>
              </p:ext>
            </p:extLst>
          </p:nvPr>
        </p:nvGraphicFramePr>
        <p:xfrm>
          <a:off x="6560058" y="1380167"/>
          <a:ext cx="4860926" cy="3826855"/>
        </p:xfrm>
        <a:graphic>
          <a:graphicData uri="http://schemas.openxmlformats.org/drawingml/2006/table">
            <a:tbl>
              <a:tblPr firstRow="1" firstCol="1" bandRow="1">
                <a:tableStyleId>{912C8C85-51F0-491E-9774-3900AFEF0FD7}</a:tableStyleId>
              </a:tblPr>
              <a:tblGrid>
                <a:gridCol w="2798904">
                  <a:extLst>
                    <a:ext uri="{9D8B030D-6E8A-4147-A177-3AD203B41FA5}">
                      <a16:colId xmlns:a16="http://schemas.microsoft.com/office/drawing/2014/main" val="906337946"/>
                    </a:ext>
                  </a:extLst>
                </a:gridCol>
                <a:gridCol w="1031011">
                  <a:extLst>
                    <a:ext uri="{9D8B030D-6E8A-4147-A177-3AD203B41FA5}">
                      <a16:colId xmlns:a16="http://schemas.microsoft.com/office/drawing/2014/main" val="62107396"/>
                    </a:ext>
                  </a:extLst>
                </a:gridCol>
                <a:gridCol w="1031011">
                  <a:extLst>
                    <a:ext uri="{9D8B030D-6E8A-4147-A177-3AD203B41FA5}">
                      <a16:colId xmlns:a16="http://schemas.microsoft.com/office/drawing/2014/main" val="3923097874"/>
                    </a:ext>
                  </a:extLst>
                </a:gridCol>
              </a:tblGrid>
              <a:tr h="298184">
                <a:tc>
                  <a:txBody>
                    <a:bodyPr/>
                    <a:lstStyle/>
                    <a:p>
                      <a:pPr algn="r">
                        <a:lnSpc>
                          <a:spcPct val="115000"/>
                        </a:lnSpc>
                        <a:spcBef>
                          <a:spcPts val="500"/>
                        </a:spcBef>
                        <a:spcAft>
                          <a:spcPts val="1000"/>
                        </a:spcAft>
                      </a:pPr>
                      <a:r>
                        <a:rPr lang="ru-RU" sz="1000" dirty="0">
                          <a:effectLst/>
                          <a:latin typeface="Century Gothic" panose="020B0502020202020204" pitchFamily="34" charset="0"/>
                        </a:rPr>
                        <a:t>Ставка дисконтирования для инвестора</a:t>
                      </a:r>
                      <a:endParaRPr lang="ru-RU" sz="100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20%</a:t>
                      </a:r>
                      <a:endParaRPr lang="ru-RU" sz="100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dirty="0">
                        <a:solidFill>
                          <a:srgbClr val="C77C0E"/>
                        </a:solidFill>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1640987888"/>
                  </a:ext>
                </a:extLst>
              </a:tr>
              <a:tr h="294056">
                <a:tc>
                  <a:txBody>
                    <a:bodyPr/>
                    <a:lstStyle/>
                    <a:p>
                      <a:pPr algn="r">
                        <a:lnSpc>
                          <a:spcPct val="115000"/>
                        </a:lnSpc>
                        <a:spcBef>
                          <a:spcPts val="500"/>
                        </a:spcBef>
                        <a:spcAft>
                          <a:spcPts val="1000"/>
                        </a:spcAft>
                      </a:pPr>
                      <a:r>
                        <a:rPr lang="ru-RU" sz="1000" b="0" dirty="0">
                          <a:effectLst/>
                          <a:latin typeface="Century Gothic" panose="020B0502020202020204" pitchFamily="34" charset="0"/>
                        </a:rPr>
                        <a:t>ЧДД за 5 лет</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4 127 387</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dirty="0">
                        <a:solidFill>
                          <a:srgbClr val="C77C0E"/>
                        </a:solidFill>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487334358"/>
                  </a:ext>
                </a:extLst>
              </a:tr>
              <a:tr h="294056">
                <a:tc>
                  <a:txBody>
                    <a:bodyPr/>
                    <a:lstStyle/>
                    <a:p>
                      <a:pPr algn="r">
                        <a:lnSpc>
                          <a:spcPct val="115000"/>
                        </a:lnSpc>
                        <a:spcBef>
                          <a:spcPts val="500"/>
                        </a:spcBef>
                        <a:spcAft>
                          <a:spcPts val="1000"/>
                        </a:spcAft>
                      </a:pPr>
                      <a:r>
                        <a:rPr lang="ru-RU" sz="1000" b="0" dirty="0">
                          <a:effectLst/>
                          <a:latin typeface="Century Gothic" panose="020B0502020202020204" pitchFamily="34" charset="0"/>
                        </a:rPr>
                        <a:t>ЧДД с учетом продажи бизнеса</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70 001 314</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a:solidFill>
                          <a:srgbClr val="C77C0E"/>
                        </a:solidFill>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855063440"/>
                  </a:ext>
                </a:extLst>
              </a:tr>
              <a:tr h="294056">
                <a:tc>
                  <a:txBody>
                    <a:bodyPr/>
                    <a:lstStyle/>
                    <a:p>
                      <a:endParaRPr lang="ru-RU" sz="1000" b="0">
                        <a:solidFill>
                          <a:srgbClr val="C77C0E"/>
                        </a:solidFill>
                        <a:effectLst/>
                        <a:latin typeface="Century Gothic" panose="020B0502020202020204" pitchFamily="34" charset="0"/>
                      </a:endParaRPr>
                    </a:p>
                  </a:txBody>
                  <a:tcPr marL="68580" marR="68580" marT="0" marB="0" anchor="ctr"/>
                </a:tc>
                <a:tc>
                  <a:txBody>
                    <a:bodyPr/>
                    <a:lstStyle/>
                    <a:p>
                      <a:endParaRPr lang="ru-RU" sz="1000" b="0" dirty="0">
                        <a:solidFill>
                          <a:srgbClr val="C77C0E"/>
                        </a:solidFill>
                        <a:effectLst/>
                        <a:latin typeface="Century Gothic" panose="020B0502020202020204" pitchFamily="34" charset="0"/>
                      </a:endParaRPr>
                    </a:p>
                  </a:txBody>
                  <a:tcPr marL="68580" marR="68580" marT="0" marB="0" anchor="ctr"/>
                </a:tc>
                <a:tc>
                  <a:txBody>
                    <a:bodyPr/>
                    <a:lstStyle/>
                    <a:p>
                      <a:endParaRPr lang="ru-RU" sz="1000" dirty="0">
                        <a:solidFill>
                          <a:srgbClr val="C77C0E"/>
                        </a:solidFill>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1366767109"/>
                  </a:ext>
                </a:extLst>
              </a:tr>
              <a:tr h="294056">
                <a:tc>
                  <a:txBody>
                    <a:bodyPr/>
                    <a:lstStyle/>
                    <a:p>
                      <a:endParaRPr lang="ru-RU" sz="1000" b="0" dirty="0">
                        <a:solidFill>
                          <a:srgbClr val="C77C0E"/>
                        </a:solidFill>
                        <a:effectLst/>
                        <a:latin typeface="Century Gothic" panose="020B0502020202020204" pitchFamily="34" charset="0"/>
                      </a:endParaRPr>
                    </a:p>
                  </a:txBody>
                  <a:tcPr marL="68580" marR="68580" marT="0" marB="0" anchor="ctr"/>
                </a:tc>
                <a:tc>
                  <a:txBody>
                    <a:bodyPr/>
                    <a:lstStyle/>
                    <a:p>
                      <a:pPr algn="ctr">
                        <a:lnSpc>
                          <a:spcPct val="115000"/>
                        </a:lnSpc>
                        <a:spcBef>
                          <a:spcPts val="500"/>
                        </a:spcBef>
                        <a:spcAft>
                          <a:spcPts val="1000"/>
                        </a:spcAft>
                      </a:pPr>
                      <a:r>
                        <a:rPr lang="ru-RU" sz="1000" b="0" dirty="0">
                          <a:effectLst/>
                          <a:latin typeface="Century Gothic" panose="020B0502020202020204" pitchFamily="34" charset="0"/>
                        </a:rPr>
                        <a:t>квартал</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Century Gothic" panose="020B0502020202020204" pitchFamily="34" charset="0"/>
                        </a:rPr>
                        <a:t>год</a:t>
                      </a:r>
                      <a:endParaRPr lang="ru-RU" sz="100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4866982"/>
                  </a:ext>
                </a:extLst>
              </a:tr>
              <a:tr h="294056">
                <a:tc>
                  <a:txBody>
                    <a:bodyPr/>
                    <a:lstStyle/>
                    <a:p>
                      <a:pPr algn="r">
                        <a:lnSpc>
                          <a:spcPct val="115000"/>
                        </a:lnSpc>
                        <a:spcBef>
                          <a:spcPts val="500"/>
                        </a:spcBef>
                        <a:spcAft>
                          <a:spcPts val="1000"/>
                        </a:spcAft>
                      </a:pPr>
                      <a:r>
                        <a:rPr lang="ru-RU" sz="1000" b="0" dirty="0">
                          <a:effectLst/>
                          <a:latin typeface="Century Gothic" panose="020B0502020202020204" pitchFamily="34" charset="0"/>
                        </a:rPr>
                        <a:t>ВНД за 5 лет</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6%</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22%</a:t>
                      </a:r>
                      <a:endParaRPr lang="ru-RU" sz="100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0532147"/>
                  </a:ext>
                </a:extLst>
              </a:tr>
              <a:tr h="294056">
                <a:tc>
                  <a:txBody>
                    <a:bodyPr/>
                    <a:lstStyle/>
                    <a:p>
                      <a:pPr algn="r">
                        <a:lnSpc>
                          <a:spcPct val="115000"/>
                        </a:lnSpc>
                        <a:spcBef>
                          <a:spcPts val="500"/>
                        </a:spcBef>
                        <a:spcAft>
                          <a:spcPts val="1000"/>
                        </a:spcAft>
                      </a:pPr>
                      <a:r>
                        <a:rPr lang="ru-RU" sz="1000" b="0">
                          <a:effectLst/>
                          <a:latin typeface="Century Gothic" panose="020B0502020202020204" pitchFamily="34" charset="0"/>
                        </a:rPr>
                        <a:t>ВНД с учетом продажи бизнеса</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10%</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41%</a:t>
                      </a:r>
                      <a:endParaRPr lang="ru-RU" sz="100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6927501"/>
                  </a:ext>
                </a:extLst>
              </a:tr>
              <a:tr h="294056">
                <a:tc>
                  <a:txBody>
                    <a:bodyPr/>
                    <a:lstStyle/>
                    <a:p>
                      <a:endParaRPr lang="ru-RU" sz="1000" b="0" dirty="0">
                        <a:solidFill>
                          <a:srgbClr val="C77C0E"/>
                        </a:solidFill>
                        <a:effectLst/>
                        <a:latin typeface="Century Gothic" panose="020B0502020202020204" pitchFamily="34" charset="0"/>
                      </a:endParaRPr>
                    </a:p>
                  </a:txBody>
                  <a:tcPr marL="68580" marR="68580" marT="0" marB="0" anchor="ctr"/>
                </a:tc>
                <a:tc>
                  <a:txBody>
                    <a:bodyPr/>
                    <a:lstStyle/>
                    <a:p>
                      <a:endParaRPr lang="ru-RU" sz="1000" b="0">
                        <a:solidFill>
                          <a:srgbClr val="C77C0E"/>
                        </a:solidFill>
                        <a:effectLst/>
                        <a:latin typeface="Century Gothic" panose="020B0502020202020204" pitchFamily="34" charset="0"/>
                      </a:endParaRPr>
                    </a:p>
                  </a:txBody>
                  <a:tcPr marL="68580" marR="68580" marT="0" marB="0" anchor="ctr"/>
                </a:tc>
                <a:tc>
                  <a:txBody>
                    <a:bodyPr/>
                    <a:lstStyle/>
                    <a:p>
                      <a:endParaRPr lang="ru-RU" sz="1000" dirty="0">
                        <a:solidFill>
                          <a:srgbClr val="C77C0E"/>
                        </a:solidFill>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196919677"/>
                  </a:ext>
                </a:extLst>
              </a:tr>
              <a:tr h="294056">
                <a:tc>
                  <a:txBody>
                    <a:bodyPr/>
                    <a:lstStyle/>
                    <a:p>
                      <a:endParaRPr lang="ru-RU" sz="1000" b="0" dirty="0">
                        <a:solidFill>
                          <a:srgbClr val="C77C0E"/>
                        </a:solidFill>
                        <a:effectLst/>
                        <a:latin typeface="Century Gothic" panose="020B0502020202020204" pitchFamily="34" charset="0"/>
                      </a:endParaRPr>
                    </a:p>
                  </a:txBody>
                  <a:tcPr marL="68580" marR="68580" marT="0" marB="0" anchor="ctr"/>
                </a:tc>
                <a:tc>
                  <a:txBody>
                    <a:bodyPr/>
                    <a:lstStyle/>
                    <a:p>
                      <a:pPr algn="ctr">
                        <a:lnSpc>
                          <a:spcPct val="115000"/>
                        </a:lnSpc>
                        <a:spcBef>
                          <a:spcPts val="500"/>
                        </a:spcBef>
                        <a:spcAft>
                          <a:spcPts val="1000"/>
                        </a:spcAft>
                      </a:pPr>
                      <a:r>
                        <a:rPr lang="ru-RU" sz="1000" b="0">
                          <a:effectLst/>
                          <a:latin typeface="Century Gothic" panose="020B0502020202020204" pitchFamily="34" charset="0"/>
                        </a:rPr>
                        <a:t>квартал</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Century Gothic" panose="020B0502020202020204" pitchFamily="34" charset="0"/>
                        </a:rPr>
                        <a:t>год</a:t>
                      </a:r>
                      <a:endParaRPr lang="ru-RU" sz="100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4659710"/>
                  </a:ext>
                </a:extLst>
              </a:tr>
              <a:tr h="294056">
                <a:tc>
                  <a:txBody>
                    <a:bodyPr/>
                    <a:lstStyle/>
                    <a:p>
                      <a:pPr algn="r">
                        <a:lnSpc>
                          <a:spcPct val="115000"/>
                        </a:lnSpc>
                        <a:spcBef>
                          <a:spcPts val="500"/>
                        </a:spcBef>
                        <a:spcAft>
                          <a:spcPts val="1000"/>
                        </a:spcAft>
                      </a:pPr>
                      <a:r>
                        <a:rPr lang="ru-RU" sz="1000" b="0" dirty="0">
                          <a:effectLst/>
                          <a:latin typeface="Century Gothic" panose="020B0502020202020204" pitchFamily="34" charset="0"/>
                        </a:rPr>
                        <a:t>Срок окупаемости</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12</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3,0</a:t>
                      </a:r>
                      <a:endParaRPr lang="ru-RU" sz="100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8082834"/>
                  </a:ext>
                </a:extLst>
              </a:tr>
              <a:tr h="294056">
                <a:tc>
                  <a:txBody>
                    <a:bodyPr/>
                    <a:lstStyle/>
                    <a:p>
                      <a:endParaRPr lang="ru-RU" sz="1000" b="0" dirty="0">
                        <a:solidFill>
                          <a:srgbClr val="C77C0E"/>
                        </a:solidFill>
                        <a:effectLst/>
                        <a:latin typeface="Century Gothic" panose="020B0502020202020204" pitchFamily="34" charset="0"/>
                      </a:endParaRPr>
                    </a:p>
                  </a:txBody>
                  <a:tcPr marL="68580" marR="68580" marT="0" marB="0" anchor="ctr"/>
                </a:tc>
                <a:tc>
                  <a:txBody>
                    <a:bodyPr/>
                    <a:lstStyle/>
                    <a:p>
                      <a:endParaRPr lang="ru-RU" sz="1000" b="0">
                        <a:solidFill>
                          <a:srgbClr val="C77C0E"/>
                        </a:solidFill>
                        <a:effectLst/>
                        <a:latin typeface="Century Gothic" panose="020B0502020202020204" pitchFamily="34" charset="0"/>
                      </a:endParaRPr>
                    </a:p>
                  </a:txBody>
                  <a:tcPr marL="68580" marR="68580" marT="0" marB="0" anchor="ctr"/>
                </a:tc>
                <a:tc>
                  <a:txBody>
                    <a:bodyPr/>
                    <a:lstStyle/>
                    <a:p>
                      <a:endParaRPr lang="ru-RU" sz="1000" dirty="0">
                        <a:solidFill>
                          <a:srgbClr val="C77C0E"/>
                        </a:solidFill>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2652176977"/>
                  </a:ext>
                </a:extLst>
              </a:tr>
              <a:tr h="588111">
                <a:tc>
                  <a:txBody>
                    <a:bodyPr/>
                    <a:lstStyle/>
                    <a:p>
                      <a:pPr algn="r">
                        <a:lnSpc>
                          <a:spcPct val="115000"/>
                        </a:lnSpc>
                        <a:spcBef>
                          <a:spcPts val="500"/>
                        </a:spcBef>
                        <a:spcAft>
                          <a:spcPts val="1000"/>
                        </a:spcAft>
                      </a:pPr>
                      <a:r>
                        <a:rPr lang="ru-RU" sz="1000" b="0" dirty="0">
                          <a:effectLst/>
                          <a:latin typeface="Century Gothic" panose="020B0502020202020204" pitchFamily="34" charset="0"/>
                        </a:rPr>
                        <a:t>Стоимость создаваемого бизнеса в конце срока планирования</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174 783 138</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dirty="0">
                        <a:solidFill>
                          <a:srgbClr val="C77C0E"/>
                        </a:solidFill>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2349789322"/>
                  </a:ext>
                </a:extLst>
              </a:tr>
            </a:tbl>
          </a:graphicData>
        </a:graphic>
      </p:graphicFrame>
      <p:graphicFrame>
        <p:nvGraphicFramePr>
          <p:cNvPr id="7" name="Диаграмма 6">
            <a:extLst>
              <a:ext uri="{FF2B5EF4-FFF2-40B4-BE49-F238E27FC236}">
                <a16:creationId xmlns:a16="http://schemas.microsoft.com/office/drawing/2014/main" id="{00000000-0008-0000-1E00-000002000000}"/>
              </a:ext>
            </a:extLst>
          </p:cNvPr>
          <p:cNvGraphicFramePr/>
          <p:nvPr>
            <p:extLst>
              <p:ext uri="{D42A27DB-BD31-4B8C-83A1-F6EECF244321}">
                <p14:modId xmlns:p14="http://schemas.microsoft.com/office/powerpoint/2010/main" val="2854450891"/>
              </p:ext>
            </p:extLst>
          </p:nvPr>
        </p:nvGraphicFramePr>
        <p:xfrm>
          <a:off x="882650" y="3429000"/>
          <a:ext cx="5221287" cy="27357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833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11. </a:t>
            </a:r>
            <a:r>
              <a:rPr lang="ru-RU" sz="1600" b="1" kern="0" cap="all" spc="75" dirty="0">
                <a:solidFill>
                  <a:srgbClr val="000000"/>
                </a:solidFill>
                <a:effectLst/>
                <a:highlight>
                  <a:srgbClr val="F0A22E"/>
                </a:highlight>
                <a:latin typeface="Century Gothic" panose="020B0502020202020204" pitchFamily="34" charset="0"/>
              </a:rPr>
              <a:t> </a:t>
            </a:r>
            <a:r>
              <a:rPr lang="ru-RU" sz="1600" b="1" kern="0" cap="all" spc="75" dirty="0">
                <a:solidFill>
                  <a:srgbClr val="000000"/>
                </a:solidFill>
                <a:highlight>
                  <a:srgbClr val="F0A22E"/>
                </a:highlight>
                <a:latin typeface="Century Gothic" panose="020B0502020202020204" pitchFamily="34" charset="0"/>
              </a:rPr>
              <a:t>Инвестиционный анализ</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a:extLst>
              <a:ext uri="{FF2B5EF4-FFF2-40B4-BE49-F238E27FC236}">
                <a16:creationId xmlns:a16="http://schemas.microsoft.com/office/drawing/2014/main" id="{11A5E469-893B-6ECB-FCE7-31E6C9C9FFC9}"/>
              </a:ext>
            </a:extLst>
          </p:cNvPr>
          <p:cNvSpPr txBox="1"/>
          <p:nvPr/>
        </p:nvSpPr>
        <p:spPr>
          <a:xfrm>
            <a:off x="871950" y="1380167"/>
            <a:ext cx="5221287" cy="1347613"/>
          </a:xfrm>
          <a:prstGeom prst="rect">
            <a:avLst/>
          </a:prstGeom>
          <a:noFill/>
        </p:spPr>
        <p:txBody>
          <a:bodyPr wrap="square" rtlCol="0">
            <a:spAutoFit/>
          </a:bodyPr>
          <a:lstStyle/>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	В соответствии с расчетом чистый дисконтированный доход за 5 лет составит </a:t>
            </a:r>
            <a:r>
              <a:rPr lang="ru-RU" sz="1200" dirty="0">
                <a:solidFill>
                  <a:srgbClr val="000000"/>
                </a:solidFill>
                <a:effectLst/>
                <a:latin typeface="Century Gothic" panose="020B0502020202020204" pitchFamily="34" charset="0"/>
                <a:ea typeface="Times New Roman" panose="02020603050405020304" pitchFamily="18" charset="0"/>
                <a:cs typeface="Calibri" panose="020F0502020204030204" pitchFamily="34" charset="0"/>
              </a:rPr>
              <a:t>959 396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рублей, внутренняя норма доходности – 10% за год, 40% с учетом продажи бизнеса в конце. Срок окупаемости составит 3,25 года (14 кварталов). На графике хорошо видно динамику изменения величины чистого дисконтированного дохода.  </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graphicFrame>
        <p:nvGraphicFramePr>
          <p:cNvPr id="4" name="Таблица 3">
            <a:extLst>
              <a:ext uri="{FF2B5EF4-FFF2-40B4-BE49-F238E27FC236}">
                <a16:creationId xmlns:a16="http://schemas.microsoft.com/office/drawing/2014/main" id="{47D306AE-171E-E451-16A3-C40EFC95E6CA}"/>
              </a:ext>
            </a:extLst>
          </p:cNvPr>
          <p:cNvGraphicFramePr>
            <a:graphicFrameLocks noGrp="1"/>
          </p:cNvGraphicFramePr>
          <p:nvPr>
            <p:extLst>
              <p:ext uri="{D42A27DB-BD31-4B8C-83A1-F6EECF244321}">
                <p14:modId xmlns:p14="http://schemas.microsoft.com/office/powerpoint/2010/main" val="1063362552"/>
              </p:ext>
            </p:extLst>
          </p:nvPr>
        </p:nvGraphicFramePr>
        <p:xfrm>
          <a:off x="6456363" y="1380167"/>
          <a:ext cx="4863688" cy="3468378"/>
        </p:xfrm>
        <a:graphic>
          <a:graphicData uri="http://schemas.openxmlformats.org/drawingml/2006/table">
            <a:tbl>
              <a:tblPr firstRow="1" firstCol="1" bandRow="1">
                <a:tableStyleId>{912C8C85-51F0-491E-9774-3900AFEF0FD7}</a:tableStyleId>
              </a:tblPr>
              <a:tblGrid>
                <a:gridCol w="2800494">
                  <a:extLst>
                    <a:ext uri="{9D8B030D-6E8A-4147-A177-3AD203B41FA5}">
                      <a16:colId xmlns:a16="http://schemas.microsoft.com/office/drawing/2014/main" val="1660410568"/>
                    </a:ext>
                  </a:extLst>
                </a:gridCol>
                <a:gridCol w="1031597">
                  <a:extLst>
                    <a:ext uri="{9D8B030D-6E8A-4147-A177-3AD203B41FA5}">
                      <a16:colId xmlns:a16="http://schemas.microsoft.com/office/drawing/2014/main" val="3357360420"/>
                    </a:ext>
                  </a:extLst>
                </a:gridCol>
                <a:gridCol w="1031597">
                  <a:extLst>
                    <a:ext uri="{9D8B030D-6E8A-4147-A177-3AD203B41FA5}">
                      <a16:colId xmlns:a16="http://schemas.microsoft.com/office/drawing/2014/main" val="3432451525"/>
                    </a:ext>
                  </a:extLst>
                </a:gridCol>
              </a:tblGrid>
              <a:tr h="184326">
                <a:tc>
                  <a:txBody>
                    <a:bodyPr/>
                    <a:lstStyle/>
                    <a:p>
                      <a:pPr algn="r">
                        <a:lnSpc>
                          <a:spcPct val="115000"/>
                        </a:lnSpc>
                        <a:spcBef>
                          <a:spcPts val="500"/>
                        </a:spcBef>
                        <a:spcAft>
                          <a:spcPts val="1000"/>
                        </a:spcAft>
                      </a:pPr>
                      <a:r>
                        <a:rPr lang="ru-RU" sz="1000" b="1" dirty="0">
                          <a:effectLst/>
                          <a:latin typeface="Century Gothic" panose="020B0502020202020204" pitchFamily="34" charset="0"/>
                        </a:rPr>
                        <a:t>Для расчета ставки дисконтирования</a:t>
                      </a:r>
                      <a:endParaRPr lang="ru-RU" sz="1000" b="1"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3735568674"/>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Доля собственных средств</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100%</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endParaRPr lang="ru-RU" sz="1000" b="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2904784434"/>
                  </a:ext>
                </a:extLst>
              </a:tr>
              <a:tr h="184326">
                <a:tc>
                  <a:txBody>
                    <a:bodyPr/>
                    <a:lstStyle/>
                    <a:p>
                      <a:pPr algn="r">
                        <a:lnSpc>
                          <a:spcPct val="115000"/>
                        </a:lnSpc>
                        <a:spcBef>
                          <a:spcPts val="500"/>
                        </a:spcBef>
                        <a:spcAft>
                          <a:spcPts val="1000"/>
                        </a:spcAft>
                      </a:pPr>
                      <a:r>
                        <a:rPr lang="ru-RU" sz="1000" b="0">
                          <a:effectLst/>
                          <a:latin typeface="Century Gothic" panose="020B0502020202020204" pitchFamily="34" charset="0"/>
                        </a:rPr>
                        <a:t>Доля кредитных средств</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0%</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1155376"/>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Требования к доходности собственных средств</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20%</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endParaRPr lang="ru-RU" sz="1000" b="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1469498615"/>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Процент по кредиту</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16%</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endParaRPr lang="ru-RU" sz="1000" b="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1808226879"/>
                  </a:ext>
                </a:extLst>
              </a:tr>
              <a:tr h="184326">
                <a:tc>
                  <a:txBody>
                    <a:bodyPr/>
                    <a:lstStyle/>
                    <a:p>
                      <a:endParaRPr lang="ru-RU" sz="1000" b="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2222647489"/>
                  </a:ext>
                </a:extLst>
              </a:tr>
              <a:tr h="184326">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pPr algn="ctr">
                        <a:lnSpc>
                          <a:spcPct val="115000"/>
                        </a:lnSpc>
                        <a:spcBef>
                          <a:spcPts val="500"/>
                        </a:spcBef>
                        <a:spcAft>
                          <a:spcPts val="1000"/>
                        </a:spcAft>
                      </a:pPr>
                      <a:r>
                        <a:rPr lang="ru-RU" sz="1000" b="0">
                          <a:effectLst/>
                          <a:latin typeface="Century Gothic" panose="020B0502020202020204" pitchFamily="34" charset="0"/>
                        </a:rPr>
                        <a:t>Квартал</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ctr">
                        <a:lnSpc>
                          <a:spcPct val="115000"/>
                        </a:lnSpc>
                        <a:spcBef>
                          <a:spcPts val="500"/>
                        </a:spcBef>
                        <a:spcAft>
                          <a:spcPts val="1000"/>
                        </a:spcAft>
                      </a:pPr>
                      <a:r>
                        <a:rPr lang="ru-RU" sz="1000" b="0">
                          <a:effectLst/>
                          <a:latin typeface="Century Gothic" panose="020B0502020202020204" pitchFamily="34" charset="0"/>
                        </a:rPr>
                        <a:t>Год</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extLst>
                  <a:ext uri="{0D108BD9-81ED-4DB2-BD59-A6C34878D82A}">
                    <a16:rowId xmlns:a16="http://schemas.microsoft.com/office/drawing/2014/main" val="2633410884"/>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WACC</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5%</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20%</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extLst>
                  <a:ext uri="{0D108BD9-81ED-4DB2-BD59-A6C34878D82A}">
                    <a16:rowId xmlns:a16="http://schemas.microsoft.com/office/drawing/2014/main" val="3036302138"/>
                  </a:ext>
                </a:extLst>
              </a:tr>
              <a:tr h="184326">
                <a:tc>
                  <a:txBody>
                    <a:bodyPr/>
                    <a:lstStyle/>
                    <a:p>
                      <a:endParaRPr lang="ru-RU" sz="1000" b="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endParaRPr lang="ru-RU" sz="1000" b="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867205107"/>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ЧДД за 5 лет</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959 396</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endParaRPr lang="ru-RU" sz="1000" b="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2270724991"/>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ЧДД с учетом продажи бизнеса в конце</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66 833 323</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endParaRPr lang="ru-RU" sz="1000" b="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4144450472"/>
                  </a:ext>
                </a:extLst>
              </a:tr>
              <a:tr h="184326">
                <a:tc>
                  <a:txBody>
                    <a:bodyPr/>
                    <a:lstStyle/>
                    <a:p>
                      <a:endParaRPr lang="ru-RU" sz="1000" b="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1284332407"/>
                  </a:ext>
                </a:extLst>
              </a:tr>
              <a:tr h="184326">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pPr algn="ctr">
                        <a:lnSpc>
                          <a:spcPct val="115000"/>
                        </a:lnSpc>
                        <a:spcBef>
                          <a:spcPts val="500"/>
                        </a:spcBef>
                        <a:spcAft>
                          <a:spcPts val="1000"/>
                        </a:spcAft>
                      </a:pPr>
                      <a:r>
                        <a:rPr lang="ru-RU" sz="1000" b="0" dirty="0">
                          <a:effectLst/>
                          <a:latin typeface="Century Gothic" panose="020B0502020202020204" pitchFamily="34" charset="0"/>
                        </a:rPr>
                        <a:t>Квартал</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ctr">
                        <a:lnSpc>
                          <a:spcPct val="115000"/>
                        </a:lnSpc>
                        <a:spcBef>
                          <a:spcPts val="500"/>
                        </a:spcBef>
                        <a:spcAft>
                          <a:spcPts val="1000"/>
                        </a:spcAft>
                      </a:pPr>
                      <a:r>
                        <a:rPr lang="ru-RU" sz="1000" b="0" dirty="0">
                          <a:effectLst/>
                          <a:latin typeface="Century Gothic" panose="020B0502020202020204" pitchFamily="34" charset="0"/>
                        </a:rPr>
                        <a:t>Год</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extLst>
                  <a:ext uri="{0D108BD9-81ED-4DB2-BD59-A6C34878D82A}">
                    <a16:rowId xmlns:a16="http://schemas.microsoft.com/office/drawing/2014/main" val="2396357704"/>
                  </a:ext>
                </a:extLst>
              </a:tr>
              <a:tr h="184326">
                <a:tc>
                  <a:txBody>
                    <a:bodyPr/>
                    <a:lstStyle/>
                    <a:p>
                      <a:pPr algn="r">
                        <a:lnSpc>
                          <a:spcPct val="115000"/>
                        </a:lnSpc>
                        <a:spcBef>
                          <a:spcPts val="500"/>
                        </a:spcBef>
                        <a:spcAft>
                          <a:spcPts val="1000"/>
                        </a:spcAft>
                      </a:pPr>
                      <a:r>
                        <a:rPr lang="ru-RU" sz="1000" b="0">
                          <a:effectLst/>
                          <a:latin typeface="Century Gothic" panose="020B0502020202020204" pitchFamily="34" charset="0"/>
                        </a:rPr>
                        <a:t>ВНД за 5 лет</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a:effectLst/>
                          <a:latin typeface="Century Gothic" panose="020B0502020202020204" pitchFamily="34" charset="0"/>
                        </a:rPr>
                        <a:t>5%</a:t>
                      </a:r>
                      <a:endParaRPr lang="ru-RU" sz="1000" b="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21%</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extLst>
                  <a:ext uri="{0D108BD9-81ED-4DB2-BD59-A6C34878D82A}">
                    <a16:rowId xmlns:a16="http://schemas.microsoft.com/office/drawing/2014/main" val="4214904623"/>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ВНД с учетом продажи бизнеса в конце</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10%</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40%</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extLst>
                  <a:ext uri="{0D108BD9-81ED-4DB2-BD59-A6C34878D82A}">
                    <a16:rowId xmlns:a16="http://schemas.microsoft.com/office/drawing/2014/main" val="124091562"/>
                  </a:ext>
                </a:extLst>
              </a:tr>
              <a:tr h="184326">
                <a:tc>
                  <a:txBody>
                    <a:bodyPr/>
                    <a:lstStyle/>
                    <a:p>
                      <a:endParaRPr lang="ru-RU" sz="1000" b="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extLst>
                  <a:ext uri="{0D108BD9-81ED-4DB2-BD59-A6C34878D82A}">
                    <a16:rowId xmlns:a16="http://schemas.microsoft.com/office/drawing/2014/main" val="144647466"/>
                  </a:ext>
                </a:extLst>
              </a:tr>
              <a:tr h="184326">
                <a:tc>
                  <a:txBody>
                    <a:bodyPr/>
                    <a:lstStyle/>
                    <a:p>
                      <a:endParaRPr lang="ru-RU" sz="1000" b="0" dirty="0">
                        <a:solidFill>
                          <a:srgbClr val="C77C0E"/>
                        </a:solidFill>
                        <a:effectLst/>
                        <a:latin typeface="Century Gothic" panose="020B0502020202020204" pitchFamily="34" charset="0"/>
                      </a:endParaRPr>
                    </a:p>
                  </a:txBody>
                  <a:tcPr marL="66357" marR="66357" marT="0" marB="0" anchor="ctr"/>
                </a:tc>
                <a:tc>
                  <a:txBody>
                    <a:bodyPr/>
                    <a:lstStyle/>
                    <a:p>
                      <a:pPr algn="ctr">
                        <a:lnSpc>
                          <a:spcPct val="115000"/>
                        </a:lnSpc>
                        <a:spcBef>
                          <a:spcPts val="500"/>
                        </a:spcBef>
                        <a:spcAft>
                          <a:spcPts val="1000"/>
                        </a:spcAft>
                      </a:pPr>
                      <a:r>
                        <a:rPr lang="ru-RU" sz="1000" b="0" dirty="0">
                          <a:effectLst/>
                          <a:latin typeface="Century Gothic" panose="020B0502020202020204" pitchFamily="34" charset="0"/>
                        </a:rPr>
                        <a:t>Квартал</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ctr">
                        <a:lnSpc>
                          <a:spcPct val="115000"/>
                        </a:lnSpc>
                        <a:spcBef>
                          <a:spcPts val="500"/>
                        </a:spcBef>
                        <a:spcAft>
                          <a:spcPts val="1000"/>
                        </a:spcAft>
                      </a:pPr>
                      <a:r>
                        <a:rPr lang="ru-RU" sz="1000" b="0" dirty="0">
                          <a:effectLst/>
                          <a:latin typeface="Century Gothic" panose="020B0502020202020204" pitchFamily="34" charset="0"/>
                        </a:rPr>
                        <a:t>Год</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extLst>
                  <a:ext uri="{0D108BD9-81ED-4DB2-BD59-A6C34878D82A}">
                    <a16:rowId xmlns:a16="http://schemas.microsoft.com/office/drawing/2014/main" val="510463293"/>
                  </a:ext>
                </a:extLst>
              </a:tr>
              <a:tr h="1843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Срок окупаемости</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13</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3,25</a:t>
                      </a:r>
                      <a:endParaRPr lang="ru-RU" sz="1000" b="0" dirty="0">
                        <a:solidFill>
                          <a:srgbClr val="C77C0E"/>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6357" marR="66357" marT="0" marB="0" anchor="ctr"/>
                </a:tc>
                <a:extLst>
                  <a:ext uri="{0D108BD9-81ED-4DB2-BD59-A6C34878D82A}">
                    <a16:rowId xmlns:a16="http://schemas.microsoft.com/office/drawing/2014/main" val="4087935516"/>
                  </a:ext>
                </a:extLst>
              </a:tr>
            </a:tbl>
          </a:graphicData>
        </a:graphic>
      </p:graphicFrame>
      <p:graphicFrame>
        <p:nvGraphicFramePr>
          <p:cNvPr id="5" name="Диаграмма 4">
            <a:extLst>
              <a:ext uri="{FF2B5EF4-FFF2-40B4-BE49-F238E27FC236}">
                <a16:creationId xmlns:a16="http://schemas.microsoft.com/office/drawing/2014/main" id="{00000000-0008-0000-1F00-000002000000}"/>
              </a:ext>
            </a:extLst>
          </p:cNvPr>
          <p:cNvGraphicFramePr/>
          <p:nvPr>
            <p:extLst>
              <p:ext uri="{D42A27DB-BD31-4B8C-83A1-F6EECF244321}">
                <p14:modId xmlns:p14="http://schemas.microsoft.com/office/powerpoint/2010/main" val="3588441639"/>
              </p:ext>
            </p:extLst>
          </p:nvPr>
        </p:nvGraphicFramePr>
        <p:xfrm>
          <a:off x="874713" y="2818615"/>
          <a:ext cx="5221287" cy="3346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273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1044"/>
            <a:ext cx="10791222" cy="338554"/>
          </a:xfrm>
          <a:prstGeom prst="rect">
            <a:avLst/>
          </a:prstGeom>
          <a:noFill/>
        </p:spPr>
        <p:txBody>
          <a:bodyPr wrap="square" rtlCol="0">
            <a:spAutoFit/>
          </a:bodyPr>
          <a:lstStyle/>
          <a:p>
            <a:r>
              <a:rPr lang="ru-RU" sz="1600" b="1" kern="0" cap="all" spc="75" dirty="0">
                <a:solidFill>
                  <a:srgbClr val="000000"/>
                </a:solidFill>
                <a:effectLst/>
                <a:highlight>
                  <a:srgbClr val="F0A22E"/>
                </a:highlight>
                <a:latin typeface="Century Gothic" panose="020B0502020202020204" pitchFamily="34" charset="0"/>
              </a:rPr>
              <a:t>1.  </a:t>
            </a:r>
            <a:r>
              <a:rPr lang="ru-RU" sz="1600" b="1" kern="0" cap="all" spc="75" dirty="0">
                <a:solidFill>
                  <a:srgbClr val="000000"/>
                </a:solidFill>
                <a:highlight>
                  <a:srgbClr val="F0A22E"/>
                </a:highlight>
                <a:latin typeface="Century Gothic" panose="020B0502020202020204" pitchFamily="34" charset="0"/>
              </a:rPr>
              <a:t>Резюме проекта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5" name="TextBox 4">
            <a:extLst>
              <a:ext uri="{FF2B5EF4-FFF2-40B4-BE49-F238E27FC236}">
                <a16:creationId xmlns:a16="http://schemas.microsoft.com/office/drawing/2014/main" id="{85413D49-BA32-5584-DC9C-FC3B335B4C6A}"/>
              </a:ext>
            </a:extLst>
          </p:cNvPr>
          <p:cNvSpPr txBox="1"/>
          <p:nvPr/>
        </p:nvSpPr>
        <p:spPr>
          <a:xfrm>
            <a:off x="6394871" y="1331217"/>
            <a:ext cx="5000626" cy="1563057"/>
          </a:xfrm>
          <a:prstGeom prst="rect">
            <a:avLst/>
          </a:prstGeom>
          <a:noFill/>
        </p:spPr>
        <p:txBody>
          <a:bodyPr wrap="square" rtlCol="0">
            <a:spAutoFit/>
          </a:bodyPr>
          <a:lstStyle/>
          <a:p>
            <a:pPr algn="just">
              <a:lnSpc>
                <a:spcPct val="107000"/>
              </a:lnSpc>
              <a:spcAft>
                <a:spcPts val="800"/>
              </a:spcAft>
            </a:pPr>
            <a:r>
              <a:rPr lang="ru-RU" sz="1200" kern="100" dirty="0">
                <a:latin typeface="Century Gothic" panose="020B0502020202020204" pitchFamily="34" charset="0"/>
                <a:ea typeface="Calibri" panose="020F0502020204030204" pitchFamily="34" charset="0"/>
                <a:cs typeface="Times New Roman" panose="02020603050405020304" pitchFamily="18" charset="0"/>
              </a:rPr>
              <a:t>	</a:t>
            </a:r>
            <a:r>
              <a:rPr lang="ru-RU" sz="1200" u="sng" kern="100" dirty="0">
                <a:effectLst/>
                <a:latin typeface="Century Gothic" panose="020B0502020202020204" pitchFamily="34" charset="0"/>
                <a:ea typeface="Calibri" panose="020F0502020204030204" pitchFamily="34" charset="0"/>
                <a:cs typeface="Times New Roman" panose="02020603050405020304" pitchFamily="18" charset="0"/>
              </a:rPr>
              <a:t>Вариант 1.</a:t>
            </a: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 Концепция проекта предусматривает производство полного цикла, включающее в себя производство деталей и сборку электрической печи.</a:t>
            </a:r>
          </a:p>
          <a:p>
            <a:pPr algn="just">
              <a:lnSpc>
                <a:spcPct val="107000"/>
              </a:lnSpc>
              <a:spcAft>
                <a:spcPts val="800"/>
              </a:spcAft>
            </a:pPr>
            <a:r>
              <a:rPr lang="ru-RU" sz="1200" kern="100" dirty="0">
                <a:latin typeface="Century Gothic" panose="020B0502020202020204" pitchFamily="34" charset="0"/>
                <a:ea typeface="Calibri" panose="020F0502020204030204" pitchFamily="34" charset="0"/>
                <a:cs typeface="Times New Roman" panose="02020603050405020304" pitchFamily="18" charset="0"/>
              </a:rPr>
              <a:t>	</a:t>
            </a:r>
            <a:r>
              <a:rPr lang="ru-RU" sz="1200" u="sng" kern="100" dirty="0">
                <a:effectLst/>
                <a:latin typeface="Century Gothic" panose="020B0502020202020204" pitchFamily="34" charset="0"/>
                <a:ea typeface="Calibri" panose="020F0502020204030204" pitchFamily="34" charset="0"/>
                <a:cs typeface="Times New Roman" panose="02020603050405020304" pitchFamily="18" charset="0"/>
              </a:rPr>
              <a:t>Вариант 2.</a:t>
            </a: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 Концепция проекта предусматривает неполный цикл производства, а именно </a:t>
            </a:r>
            <a:r>
              <a:rPr lang="ru-RU" sz="1200" kern="100" dirty="0">
                <a:latin typeface="Century Gothic" panose="020B0502020202020204" pitchFamily="34" charset="0"/>
                <a:ea typeface="Calibri" panose="020F0502020204030204" pitchFamily="34" charset="0"/>
                <a:cs typeface="Times New Roman" panose="02020603050405020304" pitchFamily="18" charset="0"/>
              </a:rPr>
              <a:t>сборка электрической печи из деталей, изготовленных подрядчиками по кооперации</a:t>
            </a:r>
            <a:endParaRPr lang="ru-RU" sz="1200" kern="1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C2AE856-7B90-05B0-40FF-6B41E2697DCE}"/>
              </a:ext>
            </a:extLst>
          </p:cNvPr>
          <p:cNvSpPr txBox="1"/>
          <p:nvPr/>
        </p:nvSpPr>
        <p:spPr>
          <a:xfrm>
            <a:off x="796503" y="1088211"/>
            <a:ext cx="5109268"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СУТЬ ПРОЕКТА</a:t>
            </a:r>
            <a:endParaRPr lang="ru-RU" sz="1000" b="1" cap="all" spc="50" dirty="0">
              <a:solidFill>
                <a:srgbClr val="C77C0E"/>
              </a:solidFill>
              <a:effectLst/>
              <a:latin typeface="Century Gothic" panose="020B0502020202020204" pitchFamily="34" charset="0"/>
            </a:endParaRPr>
          </a:p>
        </p:txBody>
      </p:sp>
      <p:sp>
        <p:nvSpPr>
          <p:cNvPr id="7" name="TextBox 6">
            <a:extLst>
              <a:ext uri="{FF2B5EF4-FFF2-40B4-BE49-F238E27FC236}">
                <a16:creationId xmlns:a16="http://schemas.microsoft.com/office/drawing/2014/main" id="{433D0BF8-25DB-E3B5-3ECD-126D9737583E}"/>
              </a:ext>
            </a:extLst>
          </p:cNvPr>
          <p:cNvSpPr txBox="1"/>
          <p:nvPr/>
        </p:nvSpPr>
        <p:spPr>
          <a:xfrm>
            <a:off x="796504" y="1341165"/>
            <a:ext cx="5000626" cy="5135317"/>
          </a:xfrm>
          <a:prstGeom prst="rect">
            <a:avLst/>
          </a:prstGeom>
          <a:noFill/>
        </p:spPr>
        <p:txBody>
          <a:bodyPr wrap="square" rtlCol="0">
            <a:spAutoFit/>
          </a:bodyPr>
          <a:lstStyle/>
          <a:p>
            <a:pPr indent="450215" algn="just">
              <a:lnSpc>
                <a:spcPct val="107000"/>
              </a:lnSpc>
              <a:spcAft>
                <a:spcPts val="500"/>
              </a:spcAft>
            </a:pP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В рамках рассматриваемого проекта предполагается организация производства печи электрической двухъярусной ХЛЕБОПЕЧКА. </a:t>
            </a:r>
          </a:p>
          <a:p>
            <a:pPr indent="450215" algn="just">
              <a:lnSpc>
                <a:spcPct val="107000"/>
              </a:lnSpc>
              <a:spcAft>
                <a:spcPts val="500"/>
              </a:spcAft>
            </a:pP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Направление данного изобретения –  использование в хлебопекарной промышленности, а именно выпечки хлеба (ржаных и пшеничных сортов муки) и булочных изделий широкого ассортимента. Печь предназначена для использования в мини-пекарнях, хлебозаводах, других предприятиях пищевой промышленности, а также для нужд снабжения армии.</a:t>
            </a:r>
          </a:p>
          <a:p>
            <a:pPr indent="450215" algn="just">
              <a:lnSpc>
                <a:spcPct val="107000"/>
              </a:lnSpc>
              <a:spcAft>
                <a:spcPts val="500"/>
              </a:spcAft>
            </a:pP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 Регион размещения производства – Центральный Федеральный округ.</a:t>
            </a:r>
          </a:p>
          <a:p>
            <a:pPr algn="just">
              <a:lnSpc>
                <a:spcPct val="107000"/>
              </a:lnSpc>
              <a:spcAft>
                <a:spcPts val="500"/>
              </a:spcAft>
            </a:pP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	Целевая аудитория конечного потребителя - юридические лица:  хлебозаводы, пекарни.</a:t>
            </a:r>
          </a:p>
          <a:p>
            <a:pPr algn="just">
              <a:lnSpc>
                <a:spcPct val="107000"/>
              </a:lnSpc>
              <a:spcAft>
                <a:spcPts val="500"/>
              </a:spcAft>
            </a:pPr>
            <a:r>
              <a:rPr lang="ru-RU" sz="1200" kern="100" dirty="0">
                <a:effectLst/>
                <a:latin typeface="Century Gothic" panose="020B0502020202020204" pitchFamily="34" charset="0"/>
                <a:ea typeface="Calibri" panose="020F0502020204030204" pitchFamily="34" charset="0"/>
                <a:cs typeface="Times New Roman" panose="02020603050405020304" pitchFamily="18" charset="0"/>
              </a:rPr>
              <a:t>	Факторы, которые позволят организовать эффективную работу: использование качественного сырья, профессиональное оборудование, высокое качество работы, продвижение бренда продукции.</a:t>
            </a:r>
          </a:p>
          <a:p>
            <a:pPr algn="just">
              <a:lnSpc>
                <a:spcPct val="107000"/>
              </a:lnSpc>
              <a:spcAft>
                <a:spcPts val="500"/>
              </a:spcAft>
            </a:pPr>
            <a:r>
              <a:rPr lang="ru-RU" sz="1200" dirty="0">
                <a:effectLst/>
                <a:latin typeface="Century Gothic" panose="020B0502020202020204" pitchFamily="34" charset="0"/>
                <a:ea typeface="Calibri" panose="020F0502020204030204" pitchFamily="34" charset="0"/>
              </a:rPr>
              <a:t>	Указанные факторы учтены в финансовых расчетах через такие показатели, как инвестиции в ремонт помещения, приобретение оборудования, инвестиции в маркетинг и рекламу, составление прогнозов продаж и расходов.</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2518A77F-7E8A-29A6-4DD0-CA3952B649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4871" y="3105053"/>
            <a:ext cx="5000625" cy="3061903"/>
          </a:xfrm>
          <a:prstGeom prst="rect">
            <a:avLst/>
          </a:prstGeom>
          <a:noFill/>
          <a:ln>
            <a:noFill/>
          </a:ln>
        </p:spPr>
      </p:pic>
      <p:sp>
        <p:nvSpPr>
          <p:cNvPr id="11" name="TextBox 10">
            <a:extLst>
              <a:ext uri="{FF2B5EF4-FFF2-40B4-BE49-F238E27FC236}">
                <a16:creationId xmlns:a16="http://schemas.microsoft.com/office/drawing/2014/main" id="{B6F7E2BB-8263-255F-F3E2-358081F6ECA8}"/>
              </a:ext>
            </a:extLst>
          </p:cNvPr>
          <p:cNvSpPr txBox="1"/>
          <p:nvPr/>
        </p:nvSpPr>
        <p:spPr>
          <a:xfrm>
            <a:off x="6394871" y="1088211"/>
            <a:ext cx="4855977"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Варианты организации производства</a:t>
            </a:r>
            <a:endParaRPr lang="ru-RU" sz="1000" b="1" cap="all" spc="50" dirty="0">
              <a:solidFill>
                <a:srgbClr val="C77C0E"/>
              </a:solidFill>
              <a:effectLst/>
              <a:latin typeface="Century Gothic" panose="020B0502020202020204" pitchFamily="34" charset="0"/>
            </a:endParaRPr>
          </a:p>
        </p:txBody>
      </p:sp>
      <p:sp>
        <p:nvSpPr>
          <p:cNvPr id="12" name="TextBox 11">
            <a:extLst>
              <a:ext uri="{FF2B5EF4-FFF2-40B4-BE49-F238E27FC236}">
                <a16:creationId xmlns:a16="http://schemas.microsoft.com/office/drawing/2014/main" id="{3420169E-8FBE-029C-C55C-41E6CEC1F03E}"/>
              </a:ext>
            </a:extLst>
          </p:cNvPr>
          <p:cNvSpPr txBox="1"/>
          <p:nvPr/>
        </p:nvSpPr>
        <p:spPr>
          <a:xfrm>
            <a:off x="8247383" y="2852099"/>
            <a:ext cx="3241465" cy="246221"/>
          </a:xfrm>
          <a:prstGeom prst="rect">
            <a:avLst/>
          </a:prstGeom>
          <a:noFill/>
        </p:spPr>
        <p:txBody>
          <a:bodyPr wrap="square" rtlCol="0">
            <a:spAutoFit/>
          </a:bodyPr>
          <a:lstStyle/>
          <a:p>
            <a:r>
              <a:rPr lang="ru-RU" sz="1000" dirty="0">
                <a:latin typeface="Century Gothic" panose="020B0502020202020204" pitchFamily="34" charset="0"/>
              </a:rPr>
              <a:t>Рисунок 1. Вариант организации производства</a:t>
            </a:r>
          </a:p>
        </p:txBody>
      </p:sp>
    </p:spTree>
    <p:extLst>
      <p:ext uri="{BB962C8B-B14F-4D97-AF65-F5344CB8AC3E}">
        <p14:creationId xmlns:p14="http://schemas.microsoft.com/office/powerpoint/2010/main" val="4058214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12. </a:t>
            </a:r>
            <a:r>
              <a:rPr lang="ru-RU" sz="1600" b="1" kern="0" cap="all" spc="75" dirty="0">
                <a:solidFill>
                  <a:srgbClr val="000000"/>
                </a:solidFill>
                <a:effectLst/>
                <a:highlight>
                  <a:srgbClr val="F0A22E"/>
                </a:highlight>
                <a:latin typeface="Century Gothic" panose="020B0502020202020204" pitchFamily="34" charset="0"/>
              </a:rPr>
              <a:t> Финансовый</a:t>
            </a:r>
            <a:r>
              <a:rPr lang="ru-RU" sz="1600" b="1" kern="0" cap="all" spc="75" dirty="0">
                <a:solidFill>
                  <a:srgbClr val="000000"/>
                </a:solidFill>
                <a:highlight>
                  <a:srgbClr val="F0A22E"/>
                </a:highlight>
                <a:latin typeface="Century Gothic" panose="020B0502020202020204" pitchFamily="34" charset="0"/>
              </a:rPr>
              <a:t> анализ</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Таблица 5">
            <a:extLst>
              <a:ext uri="{FF2B5EF4-FFF2-40B4-BE49-F238E27FC236}">
                <a16:creationId xmlns:a16="http://schemas.microsoft.com/office/drawing/2014/main" id="{33472776-BFAC-0638-1740-EF63DE3D5D16}"/>
              </a:ext>
            </a:extLst>
          </p:cNvPr>
          <p:cNvGraphicFramePr>
            <a:graphicFrameLocks noGrp="1"/>
          </p:cNvGraphicFramePr>
          <p:nvPr>
            <p:extLst>
              <p:ext uri="{D42A27DB-BD31-4B8C-83A1-F6EECF244321}">
                <p14:modId xmlns:p14="http://schemas.microsoft.com/office/powerpoint/2010/main" val="4175104453"/>
              </p:ext>
            </p:extLst>
          </p:nvPr>
        </p:nvGraphicFramePr>
        <p:xfrm>
          <a:off x="6456363" y="1261598"/>
          <a:ext cx="4863687" cy="2556260"/>
        </p:xfrm>
        <a:graphic>
          <a:graphicData uri="http://schemas.openxmlformats.org/drawingml/2006/table">
            <a:tbl>
              <a:tblPr firstRow="1" firstCol="1" bandRow="1">
                <a:tableStyleId>{912C8C85-51F0-491E-9774-3900AFEF0FD7}</a:tableStyleId>
              </a:tblPr>
              <a:tblGrid>
                <a:gridCol w="3602802">
                  <a:extLst>
                    <a:ext uri="{9D8B030D-6E8A-4147-A177-3AD203B41FA5}">
                      <a16:colId xmlns:a16="http://schemas.microsoft.com/office/drawing/2014/main" val="2534530968"/>
                    </a:ext>
                  </a:extLst>
                </a:gridCol>
                <a:gridCol w="1260885">
                  <a:extLst>
                    <a:ext uri="{9D8B030D-6E8A-4147-A177-3AD203B41FA5}">
                      <a16:colId xmlns:a16="http://schemas.microsoft.com/office/drawing/2014/main" val="189192186"/>
                    </a:ext>
                  </a:extLst>
                </a:gridCol>
              </a:tblGrid>
              <a:tr h="255626">
                <a:tc>
                  <a:txBody>
                    <a:bodyPr/>
                    <a:lstStyle/>
                    <a:p>
                      <a:pPr algn="r">
                        <a:lnSpc>
                          <a:spcPct val="115000"/>
                        </a:lnSpc>
                        <a:spcBef>
                          <a:spcPts val="500"/>
                        </a:spcBef>
                        <a:spcAft>
                          <a:spcPts val="1000"/>
                        </a:spcAft>
                      </a:pPr>
                      <a:r>
                        <a:rPr lang="ru-RU" sz="1000" dirty="0">
                          <a:effectLst/>
                          <a:latin typeface="Century Gothic" panose="020B0502020202020204" pitchFamily="34" charset="0"/>
                        </a:rPr>
                        <a:t>Точка безубыточности</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71%</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7311318"/>
                  </a:ext>
                </a:extLst>
              </a:tr>
              <a:tr h="2556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Точка безубыточности в денежном выражении</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46 916 113</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6030240"/>
                  </a:ext>
                </a:extLst>
              </a:tr>
              <a:tr h="255626">
                <a:tc>
                  <a:txBody>
                    <a:bodyPr/>
                    <a:lstStyle/>
                    <a:p>
                      <a:endParaRPr lang="ru-RU" sz="1000" b="0" dirty="0">
                        <a:effectLst/>
                        <a:latin typeface="Century Gothic" panose="020B0502020202020204" pitchFamily="34" charset="0"/>
                      </a:endParaRPr>
                    </a:p>
                  </a:txBody>
                  <a:tcPr marL="68580" marR="68580" marT="0" marB="0" anchor="ctr"/>
                </a:tc>
                <a:tc>
                  <a:txBody>
                    <a:bodyPr/>
                    <a:lstStyle/>
                    <a:p>
                      <a:endParaRPr lang="ru-RU" sz="1000" b="0" dirty="0">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414817484"/>
                  </a:ext>
                </a:extLst>
              </a:tr>
              <a:tr h="2556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Точка безубыточности с учетом кредита</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71%</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7509042"/>
                  </a:ext>
                </a:extLst>
              </a:tr>
              <a:tr h="255626">
                <a:tc>
                  <a:txBody>
                    <a:bodyPr/>
                    <a:lstStyle/>
                    <a:p>
                      <a:pPr algn="r">
                        <a:lnSpc>
                          <a:spcPct val="115000"/>
                        </a:lnSpc>
                        <a:spcBef>
                          <a:spcPts val="500"/>
                        </a:spcBef>
                        <a:spcAft>
                          <a:spcPts val="1000"/>
                        </a:spcAft>
                      </a:pPr>
                      <a:r>
                        <a:rPr lang="ru-RU" sz="1000" b="0" dirty="0">
                          <a:effectLst/>
                          <a:latin typeface="Century Gothic" panose="020B0502020202020204" pitchFamily="34" charset="0"/>
                        </a:rPr>
                        <a:t>В денежном выражении</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46 916 113</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919321"/>
                  </a:ext>
                </a:extLst>
              </a:tr>
              <a:tr h="2556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Точка безубыточности</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61%</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4607617"/>
                  </a:ext>
                </a:extLst>
              </a:tr>
              <a:tr h="255626">
                <a:tc>
                  <a:txBody>
                    <a:bodyPr/>
                    <a:lstStyle/>
                    <a:p>
                      <a:pPr algn="r">
                        <a:lnSpc>
                          <a:spcPct val="115000"/>
                        </a:lnSpc>
                        <a:spcBef>
                          <a:spcPts val="500"/>
                        </a:spcBef>
                        <a:spcAft>
                          <a:spcPts val="1000"/>
                        </a:spcAft>
                      </a:pPr>
                      <a:r>
                        <a:rPr lang="ru-RU" sz="1000" b="0" dirty="0">
                          <a:effectLst/>
                          <a:latin typeface="Century Gothic" panose="020B0502020202020204" pitchFamily="34" charset="0"/>
                        </a:rPr>
                        <a:t>Точка безубыточности в денежном выражении</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12 881 540</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47319784"/>
                  </a:ext>
                </a:extLst>
              </a:tr>
              <a:tr h="255626">
                <a:tc>
                  <a:txBody>
                    <a:bodyPr/>
                    <a:lstStyle/>
                    <a:p>
                      <a:endParaRPr lang="ru-RU" sz="1000" b="0" dirty="0">
                        <a:effectLst/>
                        <a:latin typeface="Century Gothic" panose="020B0502020202020204" pitchFamily="34" charset="0"/>
                      </a:endParaRPr>
                    </a:p>
                  </a:txBody>
                  <a:tcPr marL="68580" marR="68580" marT="0" marB="0" anchor="ctr"/>
                </a:tc>
                <a:tc>
                  <a:txBody>
                    <a:bodyPr/>
                    <a:lstStyle/>
                    <a:p>
                      <a:endParaRPr lang="ru-RU" sz="1000" b="0" dirty="0">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3739296789"/>
                  </a:ext>
                </a:extLst>
              </a:tr>
              <a:tr h="255626">
                <a:tc>
                  <a:txBody>
                    <a:bodyPr/>
                    <a:lstStyle/>
                    <a:p>
                      <a:pPr algn="r">
                        <a:lnSpc>
                          <a:spcPct val="115000"/>
                        </a:lnSpc>
                        <a:spcBef>
                          <a:spcPts val="500"/>
                        </a:spcBef>
                        <a:spcAft>
                          <a:spcPts val="1000"/>
                        </a:spcAft>
                      </a:pPr>
                      <a:r>
                        <a:rPr lang="ru-RU" sz="1000" b="0">
                          <a:effectLst/>
                          <a:latin typeface="Century Gothic" panose="020B0502020202020204" pitchFamily="34" charset="0"/>
                        </a:rPr>
                        <a:t>Точка безубыточности с учетом кредита</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75%</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5837913"/>
                  </a:ext>
                </a:extLst>
              </a:tr>
              <a:tr h="255626">
                <a:tc>
                  <a:txBody>
                    <a:bodyPr/>
                    <a:lstStyle/>
                    <a:p>
                      <a:pPr algn="r">
                        <a:lnSpc>
                          <a:spcPct val="115000"/>
                        </a:lnSpc>
                        <a:spcBef>
                          <a:spcPts val="500"/>
                        </a:spcBef>
                        <a:spcAft>
                          <a:spcPts val="1000"/>
                        </a:spcAft>
                      </a:pPr>
                      <a:r>
                        <a:rPr lang="ru-RU" sz="1000" b="0">
                          <a:effectLst/>
                          <a:latin typeface="Century Gothic" panose="020B0502020202020204" pitchFamily="34" charset="0"/>
                        </a:rPr>
                        <a:t>В денежном выражении</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15 808 208</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3016416"/>
                  </a:ext>
                </a:extLst>
              </a:tr>
            </a:tbl>
          </a:graphicData>
        </a:graphic>
      </p:graphicFrame>
      <p:graphicFrame>
        <p:nvGraphicFramePr>
          <p:cNvPr id="7" name="Диаграмма 6">
            <a:extLst>
              <a:ext uri="{FF2B5EF4-FFF2-40B4-BE49-F238E27FC236}">
                <a16:creationId xmlns:a16="http://schemas.microsoft.com/office/drawing/2014/main" id="{00000000-0008-0000-2000-000004000000}"/>
              </a:ext>
            </a:extLst>
          </p:cNvPr>
          <p:cNvGraphicFramePr/>
          <p:nvPr>
            <p:extLst>
              <p:ext uri="{D42A27DB-BD31-4B8C-83A1-F6EECF244321}">
                <p14:modId xmlns:p14="http://schemas.microsoft.com/office/powerpoint/2010/main" val="2719018226"/>
              </p:ext>
            </p:extLst>
          </p:nvPr>
        </p:nvGraphicFramePr>
        <p:xfrm>
          <a:off x="6456363" y="3817856"/>
          <a:ext cx="4863687" cy="23468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Диаграмма 7">
            <a:extLst>
              <a:ext uri="{FF2B5EF4-FFF2-40B4-BE49-F238E27FC236}">
                <a16:creationId xmlns:a16="http://schemas.microsoft.com/office/drawing/2014/main" id="{00000000-0008-0000-2000-000003000000}"/>
              </a:ext>
            </a:extLst>
          </p:cNvPr>
          <p:cNvGraphicFramePr/>
          <p:nvPr>
            <p:extLst>
              <p:ext uri="{D42A27DB-BD31-4B8C-83A1-F6EECF244321}">
                <p14:modId xmlns:p14="http://schemas.microsoft.com/office/powerpoint/2010/main" val="3890163289"/>
              </p:ext>
            </p:extLst>
          </p:nvPr>
        </p:nvGraphicFramePr>
        <p:xfrm>
          <a:off x="871951" y="4213781"/>
          <a:ext cx="5224050" cy="19509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Диаграмма 8">
            <a:extLst>
              <a:ext uri="{FF2B5EF4-FFF2-40B4-BE49-F238E27FC236}">
                <a16:creationId xmlns:a16="http://schemas.microsoft.com/office/drawing/2014/main" id="{00000000-0008-0000-2000-000002000000}"/>
              </a:ext>
            </a:extLst>
          </p:cNvPr>
          <p:cNvGraphicFramePr/>
          <p:nvPr>
            <p:extLst>
              <p:ext uri="{D42A27DB-BD31-4B8C-83A1-F6EECF244321}">
                <p14:modId xmlns:p14="http://schemas.microsoft.com/office/powerpoint/2010/main" val="653079907"/>
              </p:ext>
            </p:extLst>
          </p:nvPr>
        </p:nvGraphicFramePr>
        <p:xfrm>
          <a:off x="874713" y="1168924"/>
          <a:ext cx="5221288" cy="15786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Таблица 9">
            <a:extLst>
              <a:ext uri="{FF2B5EF4-FFF2-40B4-BE49-F238E27FC236}">
                <a16:creationId xmlns:a16="http://schemas.microsoft.com/office/drawing/2014/main" id="{B4DF892B-849D-7BA2-9113-36440CA4B3EF}"/>
              </a:ext>
            </a:extLst>
          </p:cNvPr>
          <p:cNvGraphicFramePr>
            <a:graphicFrameLocks noGrp="1"/>
          </p:cNvGraphicFramePr>
          <p:nvPr>
            <p:extLst>
              <p:ext uri="{D42A27DB-BD31-4B8C-83A1-F6EECF244321}">
                <p14:modId xmlns:p14="http://schemas.microsoft.com/office/powerpoint/2010/main" val="2408283424"/>
              </p:ext>
            </p:extLst>
          </p:nvPr>
        </p:nvGraphicFramePr>
        <p:xfrm>
          <a:off x="871950" y="2884671"/>
          <a:ext cx="5224050" cy="1329108"/>
        </p:xfrm>
        <a:graphic>
          <a:graphicData uri="http://schemas.openxmlformats.org/drawingml/2006/table">
            <a:tbl>
              <a:tblPr firstRow="1" firstCol="1" bandRow="1">
                <a:tableStyleId>{912C8C85-51F0-491E-9774-3900AFEF0FD7}</a:tableStyleId>
              </a:tblPr>
              <a:tblGrid>
                <a:gridCol w="3869743">
                  <a:extLst>
                    <a:ext uri="{9D8B030D-6E8A-4147-A177-3AD203B41FA5}">
                      <a16:colId xmlns:a16="http://schemas.microsoft.com/office/drawing/2014/main" val="1280251650"/>
                    </a:ext>
                  </a:extLst>
                </a:gridCol>
                <a:gridCol w="1354307">
                  <a:extLst>
                    <a:ext uri="{9D8B030D-6E8A-4147-A177-3AD203B41FA5}">
                      <a16:colId xmlns:a16="http://schemas.microsoft.com/office/drawing/2014/main" val="3243482927"/>
                    </a:ext>
                  </a:extLst>
                </a:gridCol>
              </a:tblGrid>
              <a:tr h="332277">
                <a:tc>
                  <a:txBody>
                    <a:bodyPr/>
                    <a:lstStyle/>
                    <a:p>
                      <a:pPr algn="r">
                        <a:lnSpc>
                          <a:spcPct val="115000"/>
                        </a:lnSpc>
                        <a:spcBef>
                          <a:spcPts val="500"/>
                        </a:spcBef>
                        <a:spcAft>
                          <a:spcPts val="1000"/>
                        </a:spcAft>
                      </a:pPr>
                      <a:r>
                        <a:rPr lang="ru-RU" sz="1000" b="1" dirty="0">
                          <a:effectLst/>
                          <a:latin typeface="Century Gothic" panose="020B0502020202020204" pitchFamily="34" charset="0"/>
                        </a:rPr>
                        <a:t>Анализ рентабельности</a:t>
                      </a:r>
                      <a:endParaRPr lang="ru-RU" sz="10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b="0" dirty="0">
                        <a:effectLst/>
                        <a:latin typeface="Century Gothic" panose="020B0502020202020204" pitchFamily="34" charset="0"/>
                      </a:endParaRPr>
                    </a:p>
                  </a:txBody>
                  <a:tcPr marL="68580" marR="68580" marT="0" marB="0"/>
                </a:tc>
                <a:extLst>
                  <a:ext uri="{0D108BD9-81ED-4DB2-BD59-A6C34878D82A}">
                    <a16:rowId xmlns:a16="http://schemas.microsoft.com/office/drawing/2014/main" val="3522446760"/>
                  </a:ext>
                </a:extLst>
              </a:tr>
              <a:tr h="332277">
                <a:tc>
                  <a:txBody>
                    <a:bodyPr/>
                    <a:lstStyle/>
                    <a:p>
                      <a:pPr algn="r">
                        <a:lnSpc>
                          <a:spcPct val="115000"/>
                        </a:lnSpc>
                        <a:spcBef>
                          <a:spcPts val="500"/>
                        </a:spcBef>
                        <a:spcAft>
                          <a:spcPts val="1000"/>
                        </a:spcAft>
                      </a:pPr>
                      <a:r>
                        <a:rPr lang="ru-RU" sz="1000" b="0" dirty="0">
                          <a:effectLst/>
                          <a:latin typeface="Century Gothic" panose="020B0502020202020204" pitchFamily="34" charset="0"/>
                        </a:rPr>
                        <a:t>Рентабельность продаж (Прибыль к Выручке)</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13%</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5285949"/>
                  </a:ext>
                </a:extLst>
              </a:tr>
              <a:tr h="332277">
                <a:tc>
                  <a:txBody>
                    <a:bodyPr/>
                    <a:lstStyle/>
                    <a:p>
                      <a:pPr algn="r">
                        <a:lnSpc>
                          <a:spcPct val="115000"/>
                        </a:lnSpc>
                        <a:spcBef>
                          <a:spcPts val="500"/>
                        </a:spcBef>
                        <a:spcAft>
                          <a:spcPts val="1000"/>
                        </a:spcAft>
                      </a:pPr>
                      <a:r>
                        <a:rPr lang="ru-RU" sz="1000" b="0" dirty="0">
                          <a:effectLst/>
                          <a:latin typeface="Century Gothic" panose="020B0502020202020204" pitchFamily="34" charset="0"/>
                        </a:rPr>
                        <a:t>Рентабельность активов (Прибыль к Инвестициям)</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42%</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3960908"/>
                  </a:ext>
                </a:extLst>
              </a:tr>
              <a:tr h="332277">
                <a:tc>
                  <a:txBody>
                    <a:bodyPr/>
                    <a:lstStyle/>
                    <a:p>
                      <a:pPr algn="r">
                        <a:lnSpc>
                          <a:spcPct val="115000"/>
                        </a:lnSpc>
                        <a:spcBef>
                          <a:spcPts val="500"/>
                        </a:spcBef>
                        <a:spcAft>
                          <a:spcPts val="1000"/>
                        </a:spcAft>
                      </a:pPr>
                      <a:r>
                        <a:rPr lang="ru-RU" sz="1000" b="0" dirty="0">
                          <a:effectLst/>
                          <a:latin typeface="Century Gothic" panose="020B0502020202020204" pitchFamily="34" charset="0"/>
                        </a:rPr>
                        <a:t>Маржинальность бизнеса (Маржа к Выручке)</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b="0" dirty="0">
                          <a:effectLst/>
                          <a:latin typeface="Century Gothic" panose="020B0502020202020204" pitchFamily="34" charset="0"/>
                        </a:rPr>
                        <a:t>51%</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058816"/>
                  </a:ext>
                </a:extLst>
              </a:tr>
            </a:tbl>
          </a:graphicData>
        </a:graphic>
      </p:graphicFrame>
    </p:spTree>
    <p:extLst>
      <p:ext uri="{BB962C8B-B14F-4D97-AF65-F5344CB8AC3E}">
        <p14:creationId xmlns:p14="http://schemas.microsoft.com/office/powerpoint/2010/main" val="338002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13. </a:t>
            </a:r>
            <a:r>
              <a:rPr lang="ru-RU" sz="1600" b="1" kern="0" cap="all" spc="75" dirty="0">
                <a:solidFill>
                  <a:srgbClr val="000000"/>
                </a:solidFill>
                <a:effectLst/>
                <a:highlight>
                  <a:srgbClr val="F0A22E"/>
                </a:highlight>
                <a:latin typeface="Century Gothic" panose="020B0502020202020204" pitchFamily="34" charset="0"/>
              </a:rPr>
              <a:t> Анализ рисков</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a:extLst>
              <a:ext uri="{FF2B5EF4-FFF2-40B4-BE49-F238E27FC236}">
                <a16:creationId xmlns:a16="http://schemas.microsoft.com/office/drawing/2014/main" id="{11A5E469-893B-6ECB-FCE7-31E6C9C9FFC9}"/>
              </a:ext>
            </a:extLst>
          </p:cNvPr>
          <p:cNvSpPr txBox="1"/>
          <p:nvPr/>
        </p:nvSpPr>
        <p:spPr>
          <a:xfrm>
            <a:off x="874714" y="1261598"/>
            <a:ext cx="4025344" cy="4493089"/>
          </a:xfrm>
          <a:prstGeom prst="rect">
            <a:avLst/>
          </a:prstGeom>
          <a:noFill/>
        </p:spPr>
        <p:txBody>
          <a:bodyPr wrap="square" rtlCol="0">
            <a:spAutoFit/>
          </a:bodyPr>
          <a:lstStyle/>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В относительном выражении достаточно благоприятный уровень финансовой прочности наблюдается по постоянным расходам. Менее благоприятная, но допустимая ситуация наблюдается по показателю финансовой прочности по ценам и объему продаж и прочности по себестоимости, то есть изменение указанных величин более чем на 26% может привести к возникновению кризисной ситуации в организации. Ежеквартальный запас финансовой прочности по показателям в денежном выражении также представлен на графике. </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Arial" panose="020B0604020202020204" pitchFamily="34" charset="0"/>
              </a:rPr>
              <a:t>Знание этих величин позволит успешно управлять ситуацией и избежать негативного влияния представленных видов риска.</a:t>
            </a:r>
          </a:p>
          <a:p>
            <a:pPr indent="449580" algn="just">
              <a:lnSpc>
                <a:spcPct val="115000"/>
              </a:lnSpc>
              <a:spcBef>
                <a:spcPts val="500"/>
              </a:spcBef>
              <a:spcAft>
                <a:spcPts val="1000"/>
              </a:spcAft>
            </a:pPr>
            <a:r>
              <a:rPr lang="ru-RU" sz="1200" dirty="0">
                <a:latin typeface="Century Gothic" panose="020B0502020202020204" pitchFamily="34" charset="0"/>
                <a:ea typeface="Times New Roman" panose="02020603050405020304" pitchFamily="18" charset="0"/>
                <a:cs typeface="Arial" panose="020B0604020202020204" pitchFamily="34" charset="0"/>
              </a:rPr>
              <a:t>Данные по кредитной нагрузке указаны </a:t>
            </a:r>
            <a:r>
              <a:rPr lang="ru-RU" sz="1200" dirty="0" err="1">
                <a:latin typeface="Century Gothic" panose="020B0502020202020204" pitchFamily="34" charset="0"/>
                <a:ea typeface="Times New Roman" panose="02020603050405020304" pitchFamily="18" charset="0"/>
                <a:cs typeface="Arial" panose="020B0604020202020204" pitchFamily="34" charset="0"/>
              </a:rPr>
              <a:t>справочно</a:t>
            </a:r>
            <a:r>
              <a:rPr lang="ru-RU" sz="1200" dirty="0">
                <a:latin typeface="Century Gothic" panose="020B0502020202020204" pitchFamily="34" charset="0"/>
                <a:ea typeface="Times New Roman" panose="02020603050405020304" pitchFamily="18" charset="0"/>
                <a:cs typeface="Arial" panose="020B0604020202020204" pitchFamily="34" charset="0"/>
              </a:rPr>
              <a:t>, т.к. заемных денежных средств не привлекалось.</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graphicFrame>
        <p:nvGraphicFramePr>
          <p:cNvPr id="6" name="Диаграмма 5">
            <a:extLst>
              <a:ext uri="{FF2B5EF4-FFF2-40B4-BE49-F238E27FC236}">
                <a16:creationId xmlns:a16="http://schemas.microsoft.com/office/drawing/2014/main" id="{00000000-0008-0000-2100-000002000000}"/>
              </a:ext>
            </a:extLst>
          </p:cNvPr>
          <p:cNvGraphicFramePr/>
          <p:nvPr>
            <p:extLst>
              <p:ext uri="{D42A27DB-BD31-4B8C-83A1-F6EECF244321}">
                <p14:modId xmlns:p14="http://schemas.microsoft.com/office/powerpoint/2010/main" val="2863325355"/>
              </p:ext>
            </p:extLst>
          </p:nvPr>
        </p:nvGraphicFramePr>
        <p:xfrm>
          <a:off x="5071621" y="1031851"/>
          <a:ext cx="6245664" cy="24336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Диаграмма 6">
            <a:extLst>
              <a:ext uri="{FF2B5EF4-FFF2-40B4-BE49-F238E27FC236}">
                <a16:creationId xmlns:a16="http://schemas.microsoft.com/office/drawing/2014/main" id="{00000000-0008-0000-2100-000003000000}"/>
              </a:ext>
            </a:extLst>
          </p:cNvPr>
          <p:cNvGraphicFramePr/>
          <p:nvPr>
            <p:extLst>
              <p:ext uri="{D42A27DB-BD31-4B8C-83A1-F6EECF244321}">
                <p14:modId xmlns:p14="http://schemas.microsoft.com/office/powerpoint/2010/main" val="1158353416"/>
              </p:ext>
            </p:extLst>
          </p:nvPr>
        </p:nvGraphicFramePr>
        <p:xfrm>
          <a:off x="5071621" y="3491390"/>
          <a:ext cx="6245664" cy="26733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05045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14. </a:t>
            </a:r>
            <a:r>
              <a:rPr lang="ru-RU" sz="1600" b="1" kern="0" cap="all" spc="75" dirty="0">
                <a:solidFill>
                  <a:srgbClr val="000000"/>
                </a:solidFill>
                <a:effectLst/>
                <a:highlight>
                  <a:srgbClr val="F0A22E"/>
                </a:highlight>
                <a:latin typeface="Century Gothic" panose="020B0502020202020204" pitchFamily="34" charset="0"/>
              </a:rPr>
              <a:t> Выводы</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a:extLst>
              <a:ext uri="{FF2B5EF4-FFF2-40B4-BE49-F238E27FC236}">
                <a16:creationId xmlns:a16="http://schemas.microsoft.com/office/drawing/2014/main" id="{11A5E469-893B-6ECB-FCE7-31E6C9C9FFC9}"/>
              </a:ext>
            </a:extLst>
          </p:cNvPr>
          <p:cNvSpPr txBox="1"/>
          <p:nvPr/>
        </p:nvSpPr>
        <p:spPr>
          <a:xfrm>
            <a:off x="874713" y="1169244"/>
            <a:ext cx="5221287" cy="1666162"/>
          </a:xfrm>
          <a:prstGeom prst="rect">
            <a:avLst/>
          </a:prstGeom>
          <a:noFill/>
        </p:spPr>
        <p:txBody>
          <a:bodyPr wrap="square" rtlCol="0">
            <a:spAutoFit/>
          </a:bodyPr>
          <a:lstStyle/>
          <a:p>
            <a:pPr algn="just">
              <a:lnSpc>
                <a:spcPct val="115000"/>
              </a:lnSpc>
              <a:spcBef>
                <a:spcPts val="500"/>
              </a:spcBef>
              <a:spcAft>
                <a:spcPts val="1000"/>
              </a:spcAft>
            </a:pPr>
            <a:r>
              <a:rPr lang="ru-RU"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Полный анализ проекта (маркетинговый анализ, инвестиционный и финансовый анализ) показывают, что для запуска цеха по производству хлебопекарной печи потребуется 83 млн. рублей, окупаемость инвестиций составит 3,25 года, чистый дисконтированный поток составит 0,96  млн. рублей. Показатели эффективности проекта говорят о том, что проект является инвестиционно-привлекательным.</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graphicFrame>
        <p:nvGraphicFramePr>
          <p:cNvPr id="6" name="Таблица 5">
            <a:extLst>
              <a:ext uri="{FF2B5EF4-FFF2-40B4-BE49-F238E27FC236}">
                <a16:creationId xmlns:a16="http://schemas.microsoft.com/office/drawing/2014/main" id="{723045C3-62A7-7AB4-A700-CA75D91040EC}"/>
              </a:ext>
            </a:extLst>
          </p:cNvPr>
          <p:cNvGraphicFramePr>
            <a:graphicFrameLocks noGrp="1"/>
          </p:cNvGraphicFramePr>
          <p:nvPr>
            <p:extLst>
              <p:ext uri="{D42A27DB-BD31-4B8C-83A1-F6EECF244321}">
                <p14:modId xmlns:p14="http://schemas.microsoft.com/office/powerpoint/2010/main" val="3490869154"/>
              </p:ext>
            </p:extLst>
          </p:nvPr>
        </p:nvGraphicFramePr>
        <p:xfrm>
          <a:off x="6476362" y="1261597"/>
          <a:ext cx="4840925" cy="2203917"/>
        </p:xfrm>
        <a:graphic>
          <a:graphicData uri="http://schemas.openxmlformats.org/drawingml/2006/table">
            <a:tbl>
              <a:tblPr firstRow="1" firstCol="1" bandRow="1">
                <a:tableStyleId>{912C8C85-51F0-491E-9774-3900AFEF0FD7}</a:tableStyleId>
              </a:tblPr>
              <a:tblGrid>
                <a:gridCol w="3747902">
                  <a:extLst>
                    <a:ext uri="{9D8B030D-6E8A-4147-A177-3AD203B41FA5}">
                      <a16:colId xmlns:a16="http://schemas.microsoft.com/office/drawing/2014/main" val="4053794786"/>
                    </a:ext>
                  </a:extLst>
                </a:gridCol>
                <a:gridCol w="1093023">
                  <a:extLst>
                    <a:ext uri="{9D8B030D-6E8A-4147-A177-3AD203B41FA5}">
                      <a16:colId xmlns:a16="http://schemas.microsoft.com/office/drawing/2014/main" val="3941883814"/>
                    </a:ext>
                  </a:extLst>
                </a:gridCol>
              </a:tblGrid>
              <a:tr h="267141">
                <a:tc>
                  <a:txBody>
                    <a:bodyPr/>
                    <a:lstStyle/>
                    <a:p>
                      <a:pPr algn="ctr">
                        <a:lnSpc>
                          <a:spcPct val="115000"/>
                        </a:lnSpc>
                        <a:spcBef>
                          <a:spcPts val="500"/>
                        </a:spcBef>
                        <a:spcAft>
                          <a:spcPts val="1000"/>
                        </a:spcAft>
                      </a:pPr>
                      <a:r>
                        <a:rPr lang="ru-RU" sz="1000" dirty="0">
                          <a:ln>
                            <a:noFill/>
                          </a:ln>
                          <a:solidFill>
                            <a:schemeClr val="bg1"/>
                          </a:solidFill>
                          <a:effectLst/>
                          <a:latin typeface="Century Gothic" panose="020B0502020202020204" pitchFamily="34" charset="0"/>
                        </a:rPr>
                        <a:t>Инвестиции и финансирование проекта </a:t>
                      </a:r>
                      <a:endParaRPr lang="ru-RU" sz="1000" dirty="0">
                        <a:ln>
                          <a:noFill/>
                        </a:ln>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dirty="0">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2338917921"/>
                  </a:ext>
                </a:extLst>
              </a:tr>
              <a:tr h="222618">
                <a:tc>
                  <a:txBody>
                    <a:bodyPr/>
                    <a:lstStyle/>
                    <a:p>
                      <a:pPr indent="127635">
                        <a:lnSpc>
                          <a:spcPct val="115000"/>
                        </a:lnSpc>
                        <a:spcBef>
                          <a:spcPts val="500"/>
                        </a:spcBef>
                        <a:spcAft>
                          <a:spcPts val="1000"/>
                        </a:spcAft>
                      </a:pPr>
                      <a:r>
                        <a:rPr lang="ru-RU" sz="1000" b="0" dirty="0">
                          <a:effectLst/>
                          <a:latin typeface="Century Gothic" panose="020B0502020202020204" pitchFamily="34" charset="0"/>
                        </a:rPr>
                        <a:t>Инвестиций всего</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83 017 110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2250349"/>
                  </a:ext>
                </a:extLst>
              </a:tr>
              <a:tr h="222618">
                <a:tc>
                  <a:txBody>
                    <a:bodyPr/>
                    <a:lstStyle/>
                    <a:p>
                      <a:pPr indent="255270">
                        <a:lnSpc>
                          <a:spcPct val="115000"/>
                        </a:lnSpc>
                        <a:spcBef>
                          <a:spcPts val="500"/>
                        </a:spcBef>
                        <a:spcAft>
                          <a:spcPts val="1000"/>
                        </a:spcAft>
                      </a:pPr>
                      <a:r>
                        <a:rPr lang="ru-RU" sz="1000" b="0" dirty="0">
                          <a:effectLst/>
                          <a:latin typeface="Century Gothic" panose="020B0502020202020204" pitchFamily="34" charset="0"/>
                        </a:rPr>
                        <a:t>Инвестиции собственника бизнеса</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83 017 110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4893887"/>
                  </a:ext>
                </a:extLst>
              </a:tr>
              <a:tr h="211487">
                <a:tc>
                  <a:txBody>
                    <a:bodyPr/>
                    <a:lstStyle/>
                    <a:p>
                      <a:pPr indent="381000">
                        <a:lnSpc>
                          <a:spcPct val="115000"/>
                        </a:lnSpc>
                        <a:spcBef>
                          <a:spcPts val="500"/>
                        </a:spcBef>
                        <a:spcAft>
                          <a:spcPts val="1000"/>
                        </a:spcAft>
                      </a:pPr>
                      <a:r>
                        <a:rPr lang="ru-RU" sz="1000" b="0">
                          <a:effectLst/>
                          <a:latin typeface="Century Gothic" panose="020B0502020202020204" pitchFamily="34" charset="0"/>
                        </a:rPr>
                        <a:t>В бизнес</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77 873 462</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4522720"/>
                  </a:ext>
                </a:extLst>
              </a:tr>
              <a:tr h="211487">
                <a:tc>
                  <a:txBody>
                    <a:bodyPr/>
                    <a:lstStyle/>
                    <a:p>
                      <a:pPr indent="381000">
                        <a:lnSpc>
                          <a:spcPct val="115000"/>
                        </a:lnSpc>
                        <a:spcBef>
                          <a:spcPts val="500"/>
                        </a:spcBef>
                        <a:spcAft>
                          <a:spcPts val="1000"/>
                        </a:spcAft>
                      </a:pPr>
                      <a:r>
                        <a:rPr lang="ru-RU" sz="1000" b="0" dirty="0">
                          <a:effectLst/>
                          <a:latin typeface="Century Gothic" panose="020B0502020202020204" pitchFamily="34" charset="0"/>
                        </a:rPr>
                        <a:t>На покрытие кассовых разрывов на первый год</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5 143 647</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4392767"/>
                  </a:ext>
                </a:extLst>
              </a:tr>
              <a:tr h="222618">
                <a:tc>
                  <a:txBody>
                    <a:bodyPr/>
                    <a:lstStyle/>
                    <a:p>
                      <a:pPr indent="255270">
                        <a:lnSpc>
                          <a:spcPct val="115000"/>
                        </a:lnSpc>
                        <a:spcBef>
                          <a:spcPts val="500"/>
                        </a:spcBef>
                        <a:spcAft>
                          <a:spcPts val="1000"/>
                        </a:spcAft>
                      </a:pPr>
                      <a:r>
                        <a:rPr lang="ru-RU" sz="1000" b="0">
                          <a:effectLst/>
                          <a:latin typeface="Century Gothic" panose="020B0502020202020204" pitchFamily="34" charset="0"/>
                        </a:rPr>
                        <a:t>Кредит</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6284293"/>
                  </a:ext>
                </a:extLst>
              </a:tr>
              <a:tr h="211487">
                <a:tc>
                  <a:txBody>
                    <a:bodyPr/>
                    <a:lstStyle/>
                    <a:p>
                      <a:pPr indent="381000">
                        <a:lnSpc>
                          <a:spcPct val="115000"/>
                        </a:lnSpc>
                        <a:spcBef>
                          <a:spcPts val="500"/>
                        </a:spcBef>
                        <a:spcAft>
                          <a:spcPts val="1000"/>
                        </a:spcAft>
                      </a:pPr>
                      <a:r>
                        <a:rPr lang="ru-RU" sz="1000" b="0" dirty="0">
                          <a:effectLst/>
                          <a:latin typeface="Century Gothic" panose="020B0502020202020204" pitchFamily="34" charset="0"/>
                        </a:rPr>
                        <a:t>Процентная ставка</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16%</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345987"/>
                  </a:ext>
                </a:extLst>
              </a:tr>
              <a:tr h="211487">
                <a:tc>
                  <a:txBody>
                    <a:bodyPr/>
                    <a:lstStyle/>
                    <a:p>
                      <a:pPr indent="381000">
                        <a:lnSpc>
                          <a:spcPct val="115000"/>
                        </a:lnSpc>
                        <a:spcBef>
                          <a:spcPts val="500"/>
                        </a:spcBef>
                        <a:spcAft>
                          <a:spcPts val="1000"/>
                        </a:spcAft>
                      </a:pPr>
                      <a:r>
                        <a:rPr lang="ru-RU" sz="1000" b="0">
                          <a:effectLst/>
                          <a:latin typeface="Century Gothic" panose="020B0502020202020204" pitchFamily="34" charset="0"/>
                        </a:rPr>
                        <a:t>Срок кредита</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5</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6543665"/>
                  </a:ext>
                </a:extLst>
              </a:tr>
              <a:tr h="211487">
                <a:tc>
                  <a:txBody>
                    <a:bodyPr/>
                    <a:lstStyle/>
                    <a:p>
                      <a:pPr indent="381000">
                        <a:lnSpc>
                          <a:spcPct val="115000"/>
                        </a:lnSpc>
                        <a:spcBef>
                          <a:spcPts val="500"/>
                        </a:spcBef>
                        <a:spcAft>
                          <a:spcPts val="1000"/>
                        </a:spcAft>
                      </a:pPr>
                      <a:r>
                        <a:rPr lang="ru-RU" sz="1000" b="0" dirty="0">
                          <a:effectLst/>
                          <a:latin typeface="Century Gothic" panose="020B0502020202020204" pitchFamily="34" charset="0"/>
                        </a:rPr>
                        <a:t>Отсрочка по уплате тела кредита</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8940335"/>
                  </a:ext>
                </a:extLst>
              </a:tr>
              <a:tr h="211487">
                <a:tc>
                  <a:txBody>
                    <a:bodyPr/>
                    <a:lstStyle/>
                    <a:p>
                      <a:pPr indent="381000">
                        <a:lnSpc>
                          <a:spcPct val="115000"/>
                        </a:lnSpc>
                        <a:spcBef>
                          <a:spcPts val="500"/>
                        </a:spcBef>
                        <a:spcAft>
                          <a:spcPts val="1000"/>
                        </a:spcAft>
                      </a:pPr>
                      <a:r>
                        <a:rPr lang="ru-RU" sz="1000" b="0" dirty="0">
                          <a:effectLst/>
                          <a:latin typeface="Century Gothic" panose="020B0502020202020204" pitchFamily="34" charset="0"/>
                        </a:rPr>
                        <a:t>Отсрочка по уплате процентов</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0055948"/>
                  </a:ext>
                </a:extLst>
              </a:tr>
            </a:tbl>
          </a:graphicData>
        </a:graphic>
      </p:graphicFrame>
      <p:graphicFrame>
        <p:nvGraphicFramePr>
          <p:cNvPr id="7" name="Таблица 6">
            <a:extLst>
              <a:ext uri="{FF2B5EF4-FFF2-40B4-BE49-F238E27FC236}">
                <a16:creationId xmlns:a16="http://schemas.microsoft.com/office/drawing/2014/main" id="{0C4FC16C-04E0-474B-53F9-045990FE66AC}"/>
              </a:ext>
            </a:extLst>
          </p:cNvPr>
          <p:cNvGraphicFramePr>
            <a:graphicFrameLocks noGrp="1"/>
          </p:cNvGraphicFramePr>
          <p:nvPr>
            <p:extLst>
              <p:ext uri="{D42A27DB-BD31-4B8C-83A1-F6EECF244321}">
                <p14:modId xmlns:p14="http://schemas.microsoft.com/office/powerpoint/2010/main" val="766564159"/>
              </p:ext>
            </p:extLst>
          </p:nvPr>
        </p:nvGraphicFramePr>
        <p:xfrm>
          <a:off x="6456364" y="3638745"/>
          <a:ext cx="4860924" cy="2525955"/>
        </p:xfrm>
        <a:graphic>
          <a:graphicData uri="http://schemas.openxmlformats.org/drawingml/2006/table">
            <a:tbl>
              <a:tblPr firstRow="1" firstCol="1" bandRow="1">
                <a:tableStyleId>{912C8C85-51F0-491E-9774-3900AFEF0FD7}</a:tableStyleId>
              </a:tblPr>
              <a:tblGrid>
                <a:gridCol w="3763385">
                  <a:extLst>
                    <a:ext uri="{9D8B030D-6E8A-4147-A177-3AD203B41FA5}">
                      <a16:colId xmlns:a16="http://schemas.microsoft.com/office/drawing/2014/main" val="2431221212"/>
                    </a:ext>
                  </a:extLst>
                </a:gridCol>
                <a:gridCol w="1097539">
                  <a:extLst>
                    <a:ext uri="{9D8B030D-6E8A-4147-A177-3AD203B41FA5}">
                      <a16:colId xmlns:a16="http://schemas.microsoft.com/office/drawing/2014/main" val="862874988"/>
                    </a:ext>
                  </a:extLst>
                </a:gridCol>
              </a:tblGrid>
              <a:tr h="338675">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Операционная деятельность</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dirty="0">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2379139861"/>
                  </a:ext>
                </a:extLst>
              </a:tr>
              <a:tr h="282230">
                <a:tc>
                  <a:txBody>
                    <a:bodyPr/>
                    <a:lstStyle/>
                    <a:p>
                      <a:pPr indent="127635">
                        <a:lnSpc>
                          <a:spcPct val="115000"/>
                        </a:lnSpc>
                        <a:spcBef>
                          <a:spcPts val="500"/>
                        </a:spcBef>
                        <a:spcAft>
                          <a:spcPts val="1000"/>
                        </a:spcAft>
                      </a:pPr>
                      <a:r>
                        <a:rPr lang="ru-RU" sz="1000" b="0" dirty="0">
                          <a:effectLst/>
                          <a:latin typeface="Century Gothic" panose="020B0502020202020204" pitchFamily="34" charset="0"/>
                        </a:rPr>
                        <a:t>Выручка, год</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265 680 000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8387892"/>
                  </a:ext>
                </a:extLst>
              </a:tr>
              <a:tr h="268118">
                <a:tc>
                  <a:txBody>
                    <a:bodyPr/>
                    <a:lstStyle/>
                    <a:p>
                      <a:pPr indent="254000">
                        <a:lnSpc>
                          <a:spcPct val="115000"/>
                        </a:lnSpc>
                        <a:spcBef>
                          <a:spcPts val="500"/>
                        </a:spcBef>
                        <a:spcAft>
                          <a:spcPts val="1000"/>
                        </a:spcAft>
                      </a:pPr>
                      <a:r>
                        <a:rPr lang="ru-RU" sz="1000" b="0" dirty="0">
                          <a:effectLst/>
                          <a:latin typeface="Century Gothic" panose="020B0502020202020204" pitchFamily="34" charset="0"/>
                        </a:rPr>
                        <a:t>Печь "ХЛЕБОПЕЧКА"</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265 680 000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5107025"/>
                  </a:ext>
                </a:extLst>
              </a:tr>
              <a:tr h="282230">
                <a:tc>
                  <a:txBody>
                    <a:bodyPr/>
                    <a:lstStyle/>
                    <a:p>
                      <a:pPr indent="127635">
                        <a:lnSpc>
                          <a:spcPct val="115000"/>
                        </a:lnSpc>
                        <a:spcBef>
                          <a:spcPts val="500"/>
                        </a:spcBef>
                        <a:spcAft>
                          <a:spcPts val="1000"/>
                        </a:spcAft>
                      </a:pPr>
                      <a:r>
                        <a:rPr lang="ru-RU" sz="1000" b="0">
                          <a:effectLst/>
                          <a:latin typeface="Century Gothic" panose="020B0502020202020204" pitchFamily="34" charset="0"/>
                        </a:rPr>
                        <a:t>Расходы, год</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230 723 372</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1252661"/>
                  </a:ext>
                </a:extLst>
              </a:tr>
              <a:tr h="268118">
                <a:tc>
                  <a:txBody>
                    <a:bodyPr/>
                    <a:lstStyle/>
                    <a:p>
                      <a:pPr indent="254000">
                        <a:lnSpc>
                          <a:spcPct val="115000"/>
                        </a:lnSpc>
                        <a:spcBef>
                          <a:spcPts val="500"/>
                        </a:spcBef>
                        <a:spcAft>
                          <a:spcPts val="1000"/>
                        </a:spcAft>
                      </a:pPr>
                      <a:r>
                        <a:rPr lang="ru-RU" sz="1000" b="0" dirty="0">
                          <a:effectLst/>
                          <a:latin typeface="Century Gothic" panose="020B0502020202020204" pitchFamily="34" charset="0"/>
                        </a:rPr>
                        <a:t>Переменные расходы</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130 156 632</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0016023"/>
                  </a:ext>
                </a:extLst>
              </a:tr>
              <a:tr h="268118">
                <a:tc>
                  <a:txBody>
                    <a:bodyPr/>
                    <a:lstStyle/>
                    <a:p>
                      <a:pPr indent="254000">
                        <a:lnSpc>
                          <a:spcPct val="115000"/>
                        </a:lnSpc>
                        <a:spcBef>
                          <a:spcPts val="500"/>
                        </a:spcBef>
                        <a:spcAft>
                          <a:spcPts val="1000"/>
                        </a:spcAft>
                      </a:pPr>
                      <a:r>
                        <a:rPr lang="ru-RU" sz="1000" b="0">
                          <a:effectLst/>
                          <a:latin typeface="Century Gothic" panose="020B0502020202020204" pitchFamily="34" charset="0"/>
                        </a:rPr>
                        <a:t>Постоянные расходы</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84 012 110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4213238"/>
                  </a:ext>
                </a:extLst>
              </a:tr>
              <a:tr h="268118">
                <a:tc>
                  <a:txBody>
                    <a:bodyPr/>
                    <a:lstStyle/>
                    <a:p>
                      <a:pPr indent="254000">
                        <a:lnSpc>
                          <a:spcPct val="115000"/>
                        </a:lnSpc>
                        <a:spcBef>
                          <a:spcPts val="500"/>
                        </a:spcBef>
                        <a:spcAft>
                          <a:spcPts val="1000"/>
                        </a:spcAft>
                      </a:pPr>
                      <a:r>
                        <a:rPr lang="ru-RU" sz="1000" b="0">
                          <a:effectLst/>
                          <a:latin typeface="Century Gothic" panose="020B0502020202020204" pitchFamily="34" charset="0"/>
                        </a:rPr>
                        <a:t>Налоги</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16 554 630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2664211"/>
                  </a:ext>
                </a:extLst>
              </a:tr>
              <a:tr h="268118">
                <a:tc>
                  <a:txBody>
                    <a:bodyPr/>
                    <a:lstStyle/>
                    <a:p>
                      <a:pPr indent="127000">
                        <a:lnSpc>
                          <a:spcPct val="115000"/>
                        </a:lnSpc>
                        <a:spcBef>
                          <a:spcPts val="500"/>
                        </a:spcBef>
                        <a:spcAft>
                          <a:spcPts val="1000"/>
                        </a:spcAft>
                      </a:pPr>
                      <a:r>
                        <a:rPr lang="ru-RU" sz="1000" b="0">
                          <a:effectLst/>
                          <a:latin typeface="Century Gothic" panose="020B0502020202020204" pitchFamily="34" charset="0"/>
                        </a:rPr>
                        <a:t>Маржинальная прибыль, год</a:t>
                      </a:r>
                      <a:endParaRPr lang="ru-RU" sz="1000" b="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135 523 368</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1726374"/>
                  </a:ext>
                </a:extLst>
              </a:tr>
              <a:tr h="282230">
                <a:tc>
                  <a:txBody>
                    <a:bodyPr/>
                    <a:lstStyle/>
                    <a:p>
                      <a:pPr indent="127635">
                        <a:lnSpc>
                          <a:spcPct val="115000"/>
                        </a:lnSpc>
                        <a:spcBef>
                          <a:spcPts val="500"/>
                        </a:spcBef>
                        <a:spcAft>
                          <a:spcPts val="1000"/>
                        </a:spcAft>
                      </a:pPr>
                      <a:r>
                        <a:rPr lang="ru-RU" sz="1000" b="0" dirty="0">
                          <a:effectLst/>
                          <a:latin typeface="Century Gothic" panose="020B0502020202020204" pitchFamily="34" charset="0"/>
                        </a:rPr>
                        <a:t>Чистая прибыль, год</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500"/>
                        </a:spcBef>
                        <a:spcAft>
                          <a:spcPts val="1000"/>
                        </a:spcAft>
                      </a:pPr>
                      <a:r>
                        <a:rPr lang="ru-RU" sz="1000" dirty="0">
                          <a:effectLst/>
                          <a:latin typeface="Century Gothic" panose="020B0502020202020204" pitchFamily="34" charset="0"/>
                        </a:rPr>
                        <a:t>34 956 628</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2531279"/>
                  </a:ext>
                </a:extLst>
              </a:tr>
            </a:tbl>
          </a:graphicData>
        </a:graphic>
      </p:graphicFrame>
      <p:graphicFrame>
        <p:nvGraphicFramePr>
          <p:cNvPr id="8" name="Таблица 7">
            <a:extLst>
              <a:ext uri="{FF2B5EF4-FFF2-40B4-BE49-F238E27FC236}">
                <a16:creationId xmlns:a16="http://schemas.microsoft.com/office/drawing/2014/main" id="{FDA9D8BB-54C9-AAD2-E13D-266ACE76621A}"/>
              </a:ext>
            </a:extLst>
          </p:cNvPr>
          <p:cNvGraphicFramePr>
            <a:graphicFrameLocks noGrp="1"/>
          </p:cNvGraphicFramePr>
          <p:nvPr>
            <p:extLst>
              <p:ext uri="{D42A27DB-BD31-4B8C-83A1-F6EECF244321}">
                <p14:modId xmlns:p14="http://schemas.microsoft.com/office/powerpoint/2010/main" val="3685404422"/>
              </p:ext>
            </p:extLst>
          </p:nvPr>
        </p:nvGraphicFramePr>
        <p:xfrm>
          <a:off x="876619" y="2972799"/>
          <a:ext cx="5219381" cy="1372957"/>
        </p:xfrm>
        <a:graphic>
          <a:graphicData uri="http://schemas.openxmlformats.org/drawingml/2006/table">
            <a:tbl>
              <a:tblPr firstRow="1" firstCol="1" bandRow="1">
                <a:tableStyleId>{912C8C85-51F0-491E-9774-3900AFEF0FD7}</a:tableStyleId>
              </a:tblPr>
              <a:tblGrid>
                <a:gridCol w="4040907">
                  <a:extLst>
                    <a:ext uri="{9D8B030D-6E8A-4147-A177-3AD203B41FA5}">
                      <a16:colId xmlns:a16="http://schemas.microsoft.com/office/drawing/2014/main" val="1215416771"/>
                    </a:ext>
                  </a:extLst>
                </a:gridCol>
                <a:gridCol w="1178474">
                  <a:extLst>
                    <a:ext uri="{9D8B030D-6E8A-4147-A177-3AD203B41FA5}">
                      <a16:colId xmlns:a16="http://schemas.microsoft.com/office/drawing/2014/main" val="1847629716"/>
                    </a:ext>
                  </a:extLst>
                </a:gridCol>
              </a:tblGrid>
              <a:tr h="406801">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Анализ рентабельности</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dirty="0">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4216762690"/>
                  </a:ext>
                </a:extLst>
              </a:tr>
              <a:tr h="322052">
                <a:tc>
                  <a:txBody>
                    <a:bodyPr/>
                    <a:lstStyle/>
                    <a:p>
                      <a:pPr indent="127000">
                        <a:lnSpc>
                          <a:spcPct val="115000"/>
                        </a:lnSpc>
                        <a:spcBef>
                          <a:spcPts val="500"/>
                        </a:spcBef>
                        <a:spcAft>
                          <a:spcPts val="1000"/>
                        </a:spcAft>
                      </a:pPr>
                      <a:r>
                        <a:rPr lang="ru-RU" sz="1000" b="0" dirty="0">
                          <a:effectLst/>
                          <a:latin typeface="Century Gothic" panose="020B0502020202020204" pitchFamily="34" charset="0"/>
                        </a:rPr>
                        <a:t>Рентабельность продаж (Прибыль к Выручке)</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13%</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8212899"/>
                  </a:ext>
                </a:extLst>
              </a:tr>
              <a:tr h="322052">
                <a:tc>
                  <a:txBody>
                    <a:bodyPr/>
                    <a:lstStyle/>
                    <a:p>
                      <a:pPr indent="127000">
                        <a:lnSpc>
                          <a:spcPct val="115000"/>
                        </a:lnSpc>
                        <a:spcBef>
                          <a:spcPts val="500"/>
                        </a:spcBef>
                        <a:spcAft>
                          <a:spcPts val="1000"/>
                        </a:spcAft>
                      </a:pPr>
                      <a:r>
                        <a:rPr lang="ru-RU" sz="1000" b="0" dirty="0">
                          <a:effectLst/>
                          <a:latin typeface="Century Gothic" panose="020B0502020202020204" pitchFamily="34" charset="0"/>
                        </a:rPr>
                        <a:t>Рентабельность активов (Прибыль к Инвестициям)</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42%</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4883580"/>
                  </a:ext>
                </a:extLst>
              </a:tr>
              <a:tr h="322052">
                <a:tc>
                  <a:txBody>
                    <a:bodyPr/>
                    <a:lstStyle/>
                    <a:p>
                      <a:pPr indent="127000">
                        <a:lnSpc>
                          <a:spcPct val="115000"/>
                        </a:lnSpc>
                        <a:spcBef>
                          <a:spcPts val="500"/>
                        </a:spcBef>
                        <a:spcAft>
                          <a:spcPts val="1000"/>
                        </a:spcAft>
                      </a:pPr>
                      <a:r>
                        <a:rPr lang="ru-RU" sz="1000" b="0" dirty="0">
                          <a:effectLst/>
                          <a:latin typeface="Century Gothic" panose="020B0502020202020204" pitchFamily="34" charset="0"/>
                        </a:rPr>
                        <a:t>Маржинальность бизнеса (Маржа к Выручке)</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51%</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9825000"/>
                  </a:ext>
                </a:extLst>
              </a:tr>
            </a:tbl>
          </a:graphicData>
        </a:graphic>
      </p:graphicFrame>
      <p:graphicFrame>
        <p:nvGraphicFramePr>
          <p:cNvPr id="9" name="Таблица 8">
            <a:extLst>
              <a:ext uri="{FF2B5EF4-FFF2-40B4-BE49-F238E27FC236}">
                <a16:creationId xmlns:a16="http://schemas.microsoft.com/office/drawing/2014/main" id="{31E41221-63CE-F878-7666-F88C0AB06DC5}"/>
              </a:ext>
            </a:extLst>
          </p:cNvPr>
          <p:cNvGraphicFramePr>
            <a:graphicFrameLocks noGrp="1"/>
          </p:cNvGraphicFramePr>
          <p:nvPr>
            <p:extLst>
              <p:ext uri="{D42A27DB-BD31-4B8C-83A1-F6EECF244321}">
                <p14:modId xmlns:p14="http://schemas.microsoft.com/office/powerpoint/2010/main" val="3497801850"/>
              </p:ext>
            </p:extLst>
          </p:nvPr>
        </p:nvGraphicFramePr>
        <p:xfrm>
          <a:off x="876619" y="4524866"/>
          <a:ext cx="5219381" cy="1547542"/>
        </p:xfrm>
        <a:graphic>
          <a:graphicData uri="http://schemas.openxmlformats.org/drawingml/2006/table">
            <a:tbl>
              <a:tblPr firstRow="1" firstCol="1" bandRow="1">
                <a:tableStyleId>{912C8C85-51F0-491E-9774-3900AFEF0FD7}</a:tableStyleId>
              </a:tblPr>
              <a:tblGrid>
                <a:gridCol w="4040907">
                  <a:extLst>
                    <a:ext uri="{9D8B030D-6E8A-4147-A177-3AD203B41FA5}">
                      <a16:colId xmlns:a16="http://schemas.microsoft.com/office/drawing/2014/main" val="2363135634"/>
                    </a:ext>
                  </a:extLst>
                </a:gridCol>
                <a:gridCol w="1178474">
                  <a:extLst>
                    <a:ext uri="{9D8B030D-6E8A-4147-A177-3AD203B41FA5}">
                      <a16:colId xmlns:a16="http://schemas.microsoft.com/office/drawing/2014/main" val="4147793751"/>
                    </a:ext>
                  </a:extLst>
                </a:gridCol>
              </a:tblGrid>
              <a:tr h="371410">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Инвестиционный анализ</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ru-RU" sz="1000" dirty="0">
                        <a:effectLst/>
                        <a:latin typeface="Century Gothic" panose="020B0502020202020204" pitchFamily="34" charset="0"/>
                      </a:endParaRPr>
                    </a:p>
                  </a:txBody>
                  <a:tcPr marL="68580" marR="68580" marT="0" marB="0" anchor="ctr"/>
                </a:tc>
                <a:extLst>
                  <a:ext uri="{0D108BD9-81ED-4DB2-BD59-A6C34878D82A}">
                    <a16:rowId xmlns:a16="http://schemas.microsoft.com/office/drawing/2014/main" val="1562445649"/>
                  </a:ext>
                </a:extLst>
              </a:tr>
              <a:tr h="294033">
                <a:tc>
                  <a:txBody>
                    <a:bodyPr/>
                    <a:lstStyle/>
                    <a:p>
                      <a:pPr indent="127000">
                        <a:lnSpc>
                          <a:spcPct val="115000"/>
                        </a:lnSpc>
                        <a:spcBef>
                          <a:spcPts val="500"/>
                        </a:spcBef>
                        <a:spcAft>
                          <a:spcPts val="1000"/>
                        </a:spcAft>
                      </a:pPr>
                      <a:r>
                        <a:rPr lang="ru-RU" sz="1000" b="0" dirty="0">
                          <a:effectLst/>
                          <a:latin typeface="Century Gothic" panose="020B0502020202020204" pitchFamily="34" charset="0"/>
                        </a:rPr>
                        <a:t>Инвестиции в бизнес</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83 017 110</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8818854"/>
                  </a:ext>
                </a:extLst>
              </a:tr>
              <a:tr h="294033">
                <a:tc>
                  <a:txBody>
                    <a:bodyPr/>
                    <a:lstStyle/>
                    <a:p>
                      <a:pPr indent="127000">
                        <a:lnSpc>
                          <a:spcPct val="115000"/>
                        </a:lnSpc>
                        <a:spcBef>
                          <a:spcPts val="500"/>
                        </a:spcBef>
                        <a:spcAft>
                          <a:spcPts val="1000"/>
                        </a:spcAft>
                      </a:pPr>
                      <a:r>
                        <a:rPr lang="ru-RU" sz="1000" b="0" dirty="0">
                          <a:effectLst/>
                          <a:latin typeface="Century Gothic" panose="020B0502020202020204" pitchFamily="34" charset="0"/>
                        </a:rPr>
                        <a:t>Срок окупаемости, лет</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3,25</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5649342"/>
                  </a:ext>
                </a:extLst>
              </a:tr>
              <a:tr h="294033">
                <a:tc>
                  <a:txBody>
                    <a:bodyPr/>
                    <a:lstStyle/>
                    <a:p>
                      <a:pPr indent="127000">
                        <a:lnSpc>
                          <a:spcPct val="115000"/>
                        </a:lnSpc>
                        <a:spcBef>
                          <a:spcPts val="500"/>
                        </a:spcBef>
                        <a:spcAft>
                          <a:spcPts val="1000"/>
                        </a:spcAft>
                      </a:pPr>
                      <a:r>
                        <a:rPr lang="ru-RU" sz="1000" b="0" dirty="0">
                          <a:effectLst/>
                          <a:latin typeface="Century Gothic" panose="020B0502020202020204" pitchFamily="34" charset="0"/>
                        </a:rPr>
                        <a:t>ЧДД</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959 396</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0923781"/>
                  </a:ext>
                </a:extLst>
              </a:tr>
              <a:tr h="294033">
                <a:tc>
                  <a:txBody>
                    <a:bodyPr/>
                    <a:lstStyle/>
                    <a:p>
                      <a:pPr indent="127000">
                        <a:lnSpc>
                          <a:spcPct val="115000"/>
                        </a:lnSpc>
                        <a:spcBef>
                          <a:spcPts val="500"/>
                        </a:spcBef>
                        <a:spcAft>
                          <a:spcPts val="1000"/>
                        </a:spcAft>
                      </a:pPr>
                      <a:r>
                        <a:rPr lang="ru-RU" sz="1000" b="0" dirty="0">
                          <a:effectLst/>
                          <a:latin typeface="Century Gothic" panose="020B0502020202020204" pitchFamily="34" charset="0"/>
                        </a:rPr>
                        <a:t>ВНД</a:t>
                      </a:r>
                      <a:endParaRPr lang="ru-RU" sz="1000" b="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Bef>
                          <a:spcPts val="500"/>
                        </a:spcBef>
                        <a:spcAft>
                          <a:spcPts val="1000"/>
                        </a:spcAft>
                      </a:pPr>
                      <a:r>
                        <a:rPr lang="ru-RU" sz="1000" dirty="0">
                          <a:effectLst/>
                          <a:latin typeface="Century Gothic" panose="020B0502020202020204" pitchFamily="34" charset="0"/>
                        </a:rPr>
                        <a:t>21%</a:t>
                      </a:r>
                      <a:endParaRPr lang="ru-RU" sz="10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8326231"/>
                  </a:ext>
                </a:extLst>
              </a:tr>
            </a:tbl>
          </a:graphicData>
        </a:graphic>
      </p:graphicFrame>
    </p:spTree>
    <p:extLst>
      <p:ext uri="{BB962C8B-B14F-4D97-AF65-F5344CB8AC3E}">
        <p14:creationId xmlns:p14="http://schemas.microsoft.com/office/powerpoint/2010/main" val="2201481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15. </a:t>
            </a:r>
            <a:r>
              <a:rPr lang="ru-RU" sz="1600" b="1" kern="0" cap="all" spc="75" dirty="0">
                <a:solidFill>
                  <a:srgbClr val="000000"/>
                </a:solidFill>
                <a:effectLst/>
                <a:highlight>
                  <a:srgbClr val="F0A22E"/>
                </a:highlight>
                <a:latin typeface="Century Gothic" panose="020B0502020202020204" pitchFamily="34" charset="0"/>
              </a:rPr>
              <a:t> Направления расширения бизнеса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a:extLst>
              <a:ext uri="{FF2B5EF4-FFF2-40B4-BE49-F238E27FC236}">
                <a16:creationId xmlns:a16="http://schemas.microsoft.com/office/drawing/2014/main" id="{11A5E469-893B-6ECB-FCE7-31E6C9C9FFC9}"/>
              </a:ext>
            </a:extLst>
          </p:cNvPr>
          <p:cNvSpPr txBox="1"/>
          <p:nvPr/>
        </p:nvSpPr>
        <p:spPr>
          <a:xfrm>
            <a:off x="874713" y="1169244"/>
            <a:ext cx="5221287" cy="2223686"/>
          </a:xfrm>
          <a:prstGeom prst="rect">
            <a:avLst/>
          </a:prstGeom>
          <a:noFill/>
        </p:spPr>
        <p:txBody>
          <a:bodyPr wrap="square" rtlCol="0">
            <a:spAutoFit/>
          </a:bodyPr>
          <a:lstStyle/>
          <a:p>
            <a:pPr algn="just"/>
            <a:r>
              <a:rPr lang="ru-RU"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u-RU" sz="1200" dirty="0">
                <a:latin typeface="Century Gothic" panose="020B0502020202020204" pitchFamily="34" charset="0"/>
                <a:cs typeface="Arial" panose="020B0604020202020204" pitchFamily="34" charset="0"/>
              </a:rPr>
              <a:t>Среди направлений расширения возможны два варианта:</a:t>
            </a:r>
          </a:p>
          <a:p>
            <a:pPr marL="342900" lvl="0" indent="-342900" algn="just">
              <a:spcBef>
                <a:spcPts val="500"/>
              </a:spcBef>
              <a:buFont typeface="+mj-lt"/>
              <a:buAutoNum type="arabicPeriod"/>
            </a:pPr>
            <a:r>
              <a:rPr lang="ru-RU" sz="1200" dirty="0">
                <a:latin typeface="Century Gothic" panose="020B0502020202020204" pitchFamily="34" charset="0"/>
                <a:cs typeface="Arial" panose="020B0604020202020204" pitchFamily="34" charset="0"/>
              </a:rPr>
              <a:t>Вертикальная интеграция, а именно разработка новых видов продукции в сегменте хлебопекарного машиностроения.  </a:t>
            </a:r>
          </a:p>
          <a:p>
            <a:pPr marL="342900" lvl="0" indent="-342900" algn="just">
              <a:buFont typeface="+mj-lt"/>
              <a:buAutoNum type="arabicPeriod"/>
            </a:pPr>
            <a:r>
              <a:rPr lang="ru-RU" sz="1200" dirty="0">
                <a:latin typeface="Century Gothic" panose="020B0502020202020204" pitchFamily="34" charset="0"/>
                <a:cs typeface="Arial" panose="020B0604020202020204" pitchFamily="34" charset="0"/>
              </a:rPr>
              <a:t>Горизонтальная интеграция, то есть освоение новых географических рынков. </a:t>
            </a:r>
          </a:p>
          <a:p>
            <a:pPr lvl="0" algn="just">
              <a:spcAft>
                <a:spcPts val="1000"/>
              </a:spcAft>
            </a:pPr>
            <a:r>
              <a:rPr lang="ru-RU" sz="1200" dirty="0">
                <a:latin typeface="Century Gothic" panose="020B0502020202020204" pitchFamily="34" charset="0"/>
                <a:cs typeface="Arial" panose="020B0604020202020204" pitchFamily="34" charset="0"/>
              </a:rPr>
              <a:t>	Наиболее перспективной с точки зрения емкости рынка является горизонтальная интеграция, а именно выход на зарубежные рынки. В частности, рынки стран СНГ.</a:t>
            </a:r>
          </a:p>
          <a:p>
            <a:pPr lvl="0" algn="just"/>
            <a:r>
              <a:rPr lang="ru-RU" sz="1200" dirty="0">
                <a:latin typeface="Century Gothic" panose="020B0502020202020204" pitchFamily="34" charset="0"/>
                <a:cs typeface="Arial" panose="020B0604020202020204" pitchFamily="34" charset="0"/>
              </a:rPr>
              <a:t>Численность населения СНГ (тысяч человек)</a:t>
            </a:r>
          </a:p>
        </p:txBody>
      </p:sp>
      <p:graphicFrame>
        <p:nvGraphicFramePr>
          <p:cNvPr id="4" name="Таблица 3">
            <a:extLst>
              <a:ext uri="{FF2B5EF4-FFF2-40B4-BE49-F238E27FC236}">
                <a16:creationId xmlns:a16="http://schemas.microsoft.com/office/drawing/2014/main" id="{9E59975D-7F74-312F-3993-5C23C83DA794}"/>
              </a:ext>
            </a:extLst>
          </p:cNvPr>
          <p:cNvGraphicFramePr>
            <a:graphicFrameLocks noGrp="1"/>
          </p:cNvGraphicFramePr>
          <p:nvPr>
            <p:extLst>
              <p:ext uri="{D42A27DB-BD31-4B8C-83A1-F6EECF244321}">
                <p14:modId xmlns:p14="http://schemas.microsoft.com/office/powerpoint/2010/main" val="4036705780"/>
              </p:ext>
            </p:extLst>
          </p:nvPr>
        </p:nvGraphicFramePr>
        <p:xfrm>
          <a:off x="871950" y="3313568"/>
          <a:ext cx="5221287" cy="2823668"/>
        </p:xfrm>
        <a:graphic>
          <a:graphicData uri="http://schemas.openxmlformats.org/drawingml/2006/table">
            <a:tbl>
              <a:tblPr firstRow="1" firstCol="1" bandRow="1">
                <a:tableStyleId>{912C8C85-51F0-491E-9774-3900AFEF0FD7}</a:tableStyleId>
              </a:tblPr>
              <a:tblGrid>
                <a:gridCol w="1712011">
                  <a:extLst>
                    <a:ext uri="{9D8B030D-6E8A-4147-A177-3AD203B41FA5}">
                      <a16:colId xmlns:a16="http://schemas.microsoft.com/office/drawing/2014/main" val="2893469782"/>
                    </a:ext>
                  </a:extLst>
                </a:gridCol>
                <a:gridCol w="1143452">
                  <a:extLst>
                    <a:ext uri="{9D8B030D-6E8A-4147-A177-3AD203B41FA5}">
                      <a16:colId xmlns:a16="http://schemas.microsoft.com/office/drawing/2014/main" val="2157689641"/>
                    </a:ext>
                  </a:extLst>
                </a:gridCol>
                <a:gridCol w="1061078">
                  <a:extLst>
                    <a:ext uri="{9D8B030D-6E8A-4147-A177-3AD203B41FA5}">
                      <a16:colId xmlns:a16="http://schemas.microsoft.com/office/drawing/2014/main" val="2034510649"/>
                    </a:ext>
                  </a:extLst>
                </a:gridCol>
                <a:gridCol w="1304746">
                  <a:extLst>
                    <a:ext uri="{9D8B030D-6E8A-4147-A177-3AD203B41FA5}">
                      <a16:colId xmlns:a16="http://schemas.microsoft.com/office/drawing/2014/main" val="4120424888"/>
                    </a:ext>
                  </a:extLst>
                </a:gridCol>
              </a:tblGrid>
              <a:tr h="174190">
                <a:tc>
                  <a:txBody>
                    <a:bodyPr/>
                    <a:lstStyle/>
                    <a:p>
                      <a:endParaRPr lang="ru-RU" sz="1000">
                        <a:effectLst/>
                        <a:highlight>
                          <a:srgbClr val="F0A22E"/>
                        </a:highlight>
                        <a:latin typeface="+mn-lt"/>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на 01.01.2022</a:t>
                      </a:r>
                      <a:endParaRPr lang="ru-RU" sz="1000" dirty="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на 01.01.2024</a:t>
                      </a:r>
                      <a:endParaRPr lang="ru-RU" sz="1000" dirty="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 от России</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313024446"/>
                  </a:ext>
                </a:extLst>
              </a:tr>
              <a:tr h="203806">
                <a:tc>
                  <a:txBody>
                    <a:bodyPr/>
                    <a:lstStyle/>
                    <a:p>
                      <a:pPr>
                        <a:lnSpc>
                          <a:spcPct val="115000"/>
                        </a:lnSpc>
                        <a:spcBef>
                          <a:spcPts val="500"/>
                        </a:spcBef>
                        <a:spcAft>
                          <a:spcPts val="1000"/>
                        </a:spcAft>
                      </a:pPr>
                      <a:r>
                        <a:rPr lang="ru-RU" sz="1000" dirty="0">
                          <a:effectLst/>
                          <a:highlight>
                            <a:srgbClr val="FFFFFF"/>
                          </a:highlight>
                          <a:latin typeface="+mn-lt"/>
                        </a:rPr>
                        <a:t>Азербайджан</a:t>
                      </a:r>
                      <a:endParaRPr lang="ru-RU" sz="1000" dirty="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10 063</a:t>
                      </a:r>
                      <a:endParaRPr lang="ru-RU" sz="1000" dirty="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10 181</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7,0%</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94161825"/>
                  </a:ext>
                </a:extLst>
              </a:tr>
              <a:tr h="203806">
                <a:tc>
                  <a:txBody>
                    <a:bodyPr/>
                    <a:lstStyle/>
                    <a:p>
                      <a:pPr>
                        <a:lnSpc>
                          <a:spcPct val="115000"/>
                        </a:lnSpc>
                        <a:spcBef>
                          <a:spcPts val="500"/>
                        </a:spcBef>
                        <a:spcAft>
                          <a:spcPts val="1000"/>
                        </a:spcAft>
                      </a:pPr>
                      <a:r>
                        <a:rPr lang="ru-RU" sz="1000">
                          <a:effectLst/>
                          <a:highlight>
                            <a:srgbClr val="FFFFFF"/>
                          </a:highlight>
                          <a:latin typeface="+mn-lt"/>
                        </a:rPr>
                        <a:t>Армения</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2 961</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2 991</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2,0%</a:t>
                      </a:r>
                      <a:endParaRPr lang="ru-RU" sz="100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72286517"/>
                  </a:ext>
                </a:extLst>
              </a:tr>
              <a:tr h="203806">
                <a:tc>
                  <a:txBody>
                    <a:bodyPr/>
                    <a:lstStyle/>
                    <a:p>
                      <a:pPr>
                        <a:lnSpc>
                          <a:spcPct val="115000"/>
                        </a:lnSpc>
                        <a:spcBef>
                          <a:spcPts val="500"/>
                        </a:spcBef>
                        <a:spcAft>
                          <a:spcPts val="1000"/>
                        </a:spcAft>
                      </a:pPr>
                      <a:r>
                        <a:rPr lang="ru-RU" sz="1000">
                          <a:effectLst/>
                          <a:highlight>
                            <a:srgbClr val="FFFFFF"/>
                          </a:highlight>
                          <a:latin typeface="+mn-lt"/>
                        </a:rPr>
                        <a:t>Беларусь</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9 256</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9 156</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6,3%</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554520804"/>
                  </a:ext>
                </a:extLst>
              </a:tr>
              <a:tr h="203806">
                <a:tc>
                  <a:txBody>
                    <a:bodyPr/>
                    <a:lstStyle/>
                    <a:p>
                      <a:pPr>
                        <a:lnSpc>
                          <a:spcPct val="115000"/>
                        </a:lnSpc>
                        <a:spcBef>
                          <a:spcPts val="500"/>
                        </a:spcBef>
                        <a:spcAft>
                          <a:spcPts val="1000"/>
                        </a:spcAft>
                      </a:pPr>
                      <a:r>
                        <a:rPr lang="ru-RU" sz="1000">
                          <a:effectLst/>
                          <a:highlight>
                            <a:srgbClr val="FFFFFF"/>
                          </a:highlight>
                          <a:latin typeface="+mn-lt"/>
                        </a:rPr>
                        <a:t>Казахстан</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19 503</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20 034</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13,7%</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500992524"/>
                  </a:ext>
                </a:extLst>
              </a:tr>
              <a:tr h="203806">
                <a:tc>
                  <a:txBody>
                    <a:bodyPr/>
                    <a:lstStyle/>
                    <a:p>
                      <a:pPr>
                        <a:lnSpc>
                          <a:spcPct val="115000"/>
                        </a:lnSpc>
                        <a:spcBef>
                          <a:spcPts val="500"/>
                        </a:spcBef>
                        <a:spcAft>
                          <a:spcPts val="1000"/>
                        </a:spcAft>
                      </a:pPr>
                      <a:r>
                        <a:rPr lang="ru-RU" sz="1000">
                          <a:effectLst/>
                          <a:highlight>
                            <a:srgbClr val="FFFFFF"/>
                          </a:highlight>
                          <a:latin typeface="+mn-lt"/>
                        </a:rPr>
                        <a:t>Кыргызстан</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6 913</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7 162</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4,9%</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26631487"/>
                  </a:ext>
                </a:extLst>
              </a:tr>
              <a:tr h="203806">
                <a:tc>
                  <a:txBody>
                    <a:bodyPr/>
                    <a:lstStyle/>
                    <a:p>
                      <a:pPr>
                        <a:lnSpc>
                          <a:spcPct val="115000"/>
                        </a:lnSpc>
                        <a:spcBef>
                          <a:spcPts val="500"/>
                        </a:spcBef>
                        <a:spcAft>
                          <a:spcPts val="1000"/>
                        </a:spcAft>
                      </a:pPr>
                      <a:r>
                        <a:rPr lang="ru-RU" sz="1000">
                          <a:effectLst/>
                          <a:highlight>
                            <a:srgbClr val="FFFFFF"/>
                          </a:highlight>
                          <a:latin typeface="+mn-lt"/>
                        </a:rPr>
                        <a:t>Молдова</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2 565</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2 423</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1,7%</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8667640"/>
                  </a:ext>
                </a:extLst>
              </a:tr>
              <a:tr h="203806">
                <a:tc>
                  <a:txBody>
                    <a:bodyPr/>
                    <a:lstStyle/>
                    <a:p>
                      <a:pPr>
                        <a:lnSpc>
                          <a:spcPct val="115000"/>
                        </a:lnSpc>
                        <a:spcBef>
                          <a:spcPts val="500"/>
                        </a:spcBef>
                        <a:spcAft>
                          <a:spcPts val="1000"/>
                        </a:spcAft>
                      </a:pPr>
                      <a:r>
                        <a:rPr lang="ru-RU" sz="1000">
                          <a:effectLst/>
                          <a:highlight>
                            <a:srgbClr val="FFFFFF"/>
                          </a:highlight>
                          <a:latin typeface="+mn-lt"/>
                        </a:rPr>
                        <a:t>Россия</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146 980</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146 151</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100,0%</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150737401"/>
                  </a:ext>
                </a:extLst>
              </a:tr>
              <a:tr h="203806">
                <a:tc>
                  <a:txBody>
                    <a:bodyPr/>
                    <a:lstStyle/>
                    <a:p>
                      <a:pPr>
                        <a:lnSpc>
                          <a:spcPct val="115000"/>
                        </a:lnSpc>
                        <a:spcBef>
                          <a:spcPts val="500"/>
                        </a:spcBef>
                        <a:spcAft>
                          <a:spcPts val="1000"/>
                        </a:spcAft>
                      </a:pPr>
                      <a:r>
                        <a:rPr lang="ru-RU" sz="1000">
                          <a:effectLst/>
                          <a:highlight>
                            <a:srgbClr val="FFFFFF"/>
                          </a:highlight>
                          <a:latin typeface="+mn-lt"/>
                        </a:rPr>
                        <a:t>Таджикистан</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9 887</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10 277</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7,0%</a:t>
                      </a:r>
                      <a:endParaRPr lang="ru-RU" sz="100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594191899"/>
                  </a:ext>
                </a:extLst>
              </a:tr>
              <a:tr h="203806">
                <a:tc>
                  <a:txBody>
                    <a:bodyPr/>
                    <a:lstStyle/>
                    <a:p>
                      <a:pPr>
                        <a:lnSpc>
                          <a:spcPct val="115000"/>
                        </a:lnSpc>
                        <a:spcBef>
                          <a:spcPts val="500"/>
                        </a:spcBef>
                        <a:spcAft>
                          <a:spcPts val="1000"/>
                        </a:spcAft>
                      </a:pPr>
                      <a:r>
                        <a:rPr lang="ru-RU" sz="1000">
                          <a:effectLst/>
                          <a:highlight>
                            <a:srgbClr val="FFFFFF"/>
                          </a:highlight>
                          <a:latin typeface="+mn-lt"/>
                        </a:rPr>
                        <a:t>Туркменистан</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7 057</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7 057</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4,8%</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33900157"/>
                  </a:ext>
                </a:extLst>
              </a:tr>
              <a:tr h="203806">
                <a:tc>
                  <a:txBody>
                    <a:bodyPr/>
                    <a:lstStyle/>
                    <a:p>
                      <a:pPr>
                        <a:lnSpc>
                          <a:spcPct val="115000"/>
                        </a:lnSpc>
                        <a:spcBef>
                          <a:spcPts val="500"/>
                        </a:spcBef>
                        <a:spcAft>
                          <a:spcPts val="1000"/>
                        </a:spcAft>
                      </a:pPr>
                      <a:r>
                        <a:rPr lang="ru-RU" sz="1000">
                          <a:effectLst/>
                          <a:highlight>
                            <a:srgbClr val="FFFFFF"/>
                          </a:highlight>
                          <a:latin typeface="+mn-lt"/>
                        </a:rPr>
                        <a:t>Узбекистан</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35 271</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36 800</a:t>
                      </a:r>
                      <a:endParaRPr lang="ru-RU" sz="1000" dirty="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25,2%</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925723736"/>
                  </a:ext>
                </a:extLst>
              </a:tr>
              <a:tr h="203806">
                <a:tc>
                  <a:txBody>
                    <a:bodyPr/>
                    <a:lstStyle/>
                    <a:p>
                      <a:pPr>
                        <a:lnSpc>
                          <a:spcPct val="115000"/>
                        </a:lnSpc>
                        <a:spcBef>
                          <a:spcPts val="500"/>
                        </a:spcBef>
                        <a:spcAft>
                          <a:spcPts val="1000"/>
                        </a:spcAft>
                      </a:pPr>
                      <a:r>
                        <a:rPr lang="ru-RU" sz="1000">
                          <a:effectLst/>
                          <a:highlight>
                            <a:srgbClr val="FFFFFF"/>
                          </a:highlight>
                          <a:latin typeface="+mn-lt"/>
                        </a:rPr>
                        <a:t>Украина</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40 998</a:t>
                      </a:r>
                      <a:endParaRPr lang="ru-RU" sz="1000">
                        <a:effectLst/>
                        <a:latin typeface="+mn-lt"/>
                        <a:ea typeface="+mn-ea"/>
                        <a:cs typeface="Times New Roman" panose="02020603050405020304" pitchFamily="18" charset="0"/>
                      </a:endParaRPr>
                    </a:p>
                  </a:txBody>
                  <a:tcPr marL="68580" marR="68580" marT="0" marB="0" anchor="ctr"/>
                </a:tc>
                <a:tc>
                  <a:txBody>
                    <a:bodyPr/>
                    <a:lstStyle/>
                    <a:p>
                      <a:endParaRPr lang="ru-RU" sz="1000">
                        <a:effectLst/>
                        <a:latin typeface="+mn-lt"/>
                      </a:endParaRPr>
                    </a:p>
                  </a:txBody>
                  <a:tcPr marL="68580" marR="68580" marT="0" marB="0" anchor="ctr"/>
                </a:tc>
                <a:tc>
                  <a:txBody>
                    <a:bodyPr/>
                    <a:lstStyle/>
                    <a:p>
                      <a:endParaRPr lang="ru-RU" sz="1000">
                        <a:effectLst/>
                        <a:latin typeface="+mn-lt"/>
                      </a:endParaRPr>
                    </a:p>
                  </a:txBody>
                  <a:tcPr marL="68580" marR="68580" marT="0" marB="0" anchor="ctr"/>
                </a:tc>
                <a:extLst>
                  <a:ext uri="{0D108BD9-81ED-4DB2-BD59-A6C34878D82A}">
                    <a16:rowId xmlns:a16="http://schemas.microsoft.com/office/drawing/2014/main" val="950014640"/>
                  </a:ext>
                </a:extLst>
              </a:tr>
              <a:tr h="203806">
                <a:tc>
                  <a:txBody>
                    <a:bodyPr/>
                    <a:lstStyle/>
                    <a:p>
                      <a:pPr>
                        <a:lnSpc>
                          <a:spcPct val="115000"/>
                        </a:lnSpc>
                        <a:spcBef>
                          <a:spcPts val="500"/>
                        </a:spcBef>
                        <a:spcAft>
                          <a:spcPts val="1000"/>
                        </a:spcAft>
                      </a:pPr>
                      <a:r>
                        <a:rPr lang="ru-RU" sz="1000">
                          <a:effectLst/>
                          <a:highlight>
                            <a:srgbClr val="FFFFFF"/>
                          </a:highlight>
                          <a:latin typeface="+mn-lt"/>
                        </a:rPr>
                        <a:t>СНГ Всего</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291 454</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252 232</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172,6%</a:t>
                      </a:r>
                      <a:endParaRPr lang="ru-RU" sz="100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803263601"/>
                  </a:ext>
                </a:extLst>
              </a:tr>
              <a:tr h="203806">
                <a:tc>
                  <a:txBody>
                    <a:bodyPr/>
                    <a:lstStyle/>
                    <a:p>
                      <a:pPr>
                        <a:lnSpc>
                          <a:spcPct val="115000"/>
                        </a:lnSpc>
                        <a:spcBef>
                          <a:spcPts val="500"/>
                        </a:spcBef>
                        <a:spcAft>
                          <a:spcPts val="1000"/>
                        </a:spcAft>
                      </a:pPr>
                      <a:r>
                        <a:rPr lang="ru-RU" sz="1000">
                          <a:effectLst/>
                          <a:highlight>
                            <a:srgbClr val="FFFFFF"/>
                          </a:highlight>
                          <a:latin typeface="+mn-lt"/>
                        </a:rPr>
                        <a:t>СНГ помимо России</a:t>
                      </a:r>
                      <a:endParaRPr lang="ru-RU" sz="1000">
                        <a:effectLst/>
                        <a:highlight>
                          <a:srgbClr val="FFFFFF"/>
                        </a:highligh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effectLst/>
                          <a:latin typeface="+mn-lt"/>
                        </a:rPr>
                        <a:t>144 474</a:t>
                      </a:r>
                      <a:endParaRPr lang="ru-RU" sz="100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106 081</a:t>
                      </a:r>
                      <a:endParaRPr lang="ru-RU" sz="1000" dirty="0">
                        <a:effectLst/>
                        <a:latin typeface="+mn-lt"/>
                        <a:ea typeface="+mn-ea"/>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effectLst/>
                          <a:latin typeface="+mn-lt"/>
                        </a:rPr>
                        <a:t>72,6%</a:t>
                      </a:r>
                      <a:endParaRPr lang="ru-RU" sz="1000" dirty="0">
                        <a:effectLst/>
                        <a:latin typeface="+mn-lt"/>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37161822"/>
                  </a:ext>
                </a:extLst>
              </a:tr>
            </a:tbl>
          </a:graphicData>
        </a:graphic>
      </p:graphicFrame>
      <p:sp>
        <p:nvSpPr>
          <p:cNvPr id="10" name="TextBox 9">
            <a:extLst>
              <a:ext uri="{FF2B5EF4-FFF2-40B4-BE49-F238E27FC236}">
                <a16:creationId xmlns:a16="http://schemas.microsoft.com/office/drawing/2014/main" id="{43EC6A86-DB0C-52F4-3436-DE219AB6155F}"/>
              </a:ext>
            </a:extLst>
          </p:cNvPr>
          <p:cNvSpPr txBox="1"/>
          <p:nvPr/>
        </p:nvSpPr>
        <p:spPr>
          <a:xfrm>
            <a:off x="6267561" y="1169244"/>
            <a:ext cx="5221287" cy="4747453"/>
          </a:xfrm>
          <a:prstGeom prst="rect">
            <a:avLst/>
          </a:prstGeom>
          <a:noFill/>
        </p:spPr>
        <p:txBody>
          <a:bodyPr wrap="square" rtlCol="0">
            <a:spAutoFit/>
          </a:bodyPr>
          <a:lstStyle/>
          <a:p>
            <a:pPr algn="just">
              <a:lnSpc>
                <a:spcPct val="115000"/>
              </a:lnSpc>
            </a:pPr>
            <a:r>
              <a:rPr lang="ru-RU"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u-RU" sz="1200" dirty="0">
                <a:effectLst/>
                <a:latin typeface="Century Gothic" panose="020B0502020202020204" pitchFamily="34" charset="0"/>
                <a:ea typeface="Times New Roman" panose="02020603050405020304" pitchFamily="18" charset="0"/>
                <a:cs typeface="Arial" panose="020B0604020202020204" pitchFamily="34" charset="0"/>
              </a:rPr>
              <a:t>Рынок хлебобулочных изделий в странах СНГ помимо России в 2024 году (без учета Украины) составляет 72.6% от российского рынка. Поскольку емкость российского рынка хлебопекарных печей составляет </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720-870 печей в год, то рынок СНГ помимо России составляет 520-630 хлебопекарных печей в год, а общий рынок СНГ 1200-1500 хлебопекарных печей в год. Сейчас отсутствуют данные по Украине, поэтому прогноз по емкости рынка СНГ может увеличится.</a:t>
            </a:r>
          </a:p>
          <a:p>
            <a:pPr indent="449580"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Таким образом горизонтальная интеграция даст почти двукратный прирост рынка только за счет стран СНГ.</a:t>
            </a:r>
          </a:p>
          <a:p>
            <a:pPr algn="just">
              <a:lnSpc>
                <a:spcPct val="115000"/>
              </a:lnSpc>
              <a:spcBef>
                <a:spcPts val="500"/>
              </a:spcBef>
              <a:spcAft>
                <a:spcPts val="1000"/>
              </a:spcAft>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Поскольку производительность рассматриваемого проекта составляет около 72 печей в год, то для насыщения российского рынка возможно масштабировать проект в 10-12 раз, для насыщения рынка СНГ (помимо России) – масштабировать в 7-9 раз, а для полного закрытия потребности СНГ в хлебопекарном оборудовании необходимо масштабировать проект в 17-21 раз. </a:t>
            </a:r>
          </a:p>
          <a:p>
            <a:pPr algn="just"/>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Продажи и финансовые показатели проекта будут расти кратно масштабированию проекта. Параллельно будет усложняться организационная структура и бизнес-процессы.</a:t>
            </a:r>
          </a:p>
        </p:txBody>
      </p:sp>
    </p:spTree>
    <p:extLst>
      <p:ext uri="{BB962C8B-B14F-4D97-AF65-F5344CB8AC3E}">
        <p14:creationId xmlns:p14="http://schemas.microsoft.com/office/powerpoint/2010/main" val="637821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effectLst/>
                <a:highlight>
                  <a:srgbClr val="F0A22E"/>
                </a:highlight>
                <a:latin typeface="Century Gothic" panose="020B0502020202020204" pitchFamily="34" charset="0"/>
              </a:rPr>
              <a:t>Приложения</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TextBox 6">
            <a:extLst>
              <a:ext uri="{FF2B5EF4-FFF2-40B4-BE49-F238E27FC236}">
                <a16:creationId xmlns:a16="http://schemas.microsoft.com/office/drawing/2014/main" id="{C7BC6275-D454-27DB-1E8E-FB862A165EE0}"/>
              </a:ext>
            </a:extLst>
          </p:cNvPr>
          <p:cNvSpPr txBox="1"/>
          <p:nvPr/>
        </p:nvSpPr>
        <p:spPr>
          <a:xfrm>
            <a:off x="746100" y="1115182"/>
            <a:ext cx="10694274"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Приложение 1. Список стимулирующих мер в рамках Стратегии развития машиностроения</a:t>
            </a:r>
            <a:endParaRPr lang="ru-RU" sz="1000" b="1" cap="all" spc="50" dirty="0">
              <a:solidFill>
                <a:srgbClr val="C77C0E"/>
              </a:solidFill>
              <a:effectLst/>
              <a:latin typeface="Century Gothic" panose="020B0502020202020204" pitchFamily="34" charset="0"/>
            </a:endParaRPr>
          </a:p>
        </p:txBody>
      </p:sp>
      <p:sp>
        <p:nvSpPr>
          <p:cNvPr id="13" name="TextBox 12">
            <a:extLst>
              <a:ext uri="{FF2B5EF4-FFF2-40B4-BE49-F238E27FC236}">
                <a16:creationId xmlns:a16="http://schemas.microsoft.com/office/drawing/2014/main" id="{5CAC1894-9C52-7F33-8A7A-D22B5AB69B0D}"/>
              </a:ext>
            </a:extLst>
          </p:cNvPr>
          <p:cNvSpPr txBox="1"/>
          <p:nvPr/>
        </p:nvSpPr>
        <p:spPr>
          <a:xfrm>
            <a:off x="746100" y="1368136"/>
            <a:ext cx="10618074" cy="4909036"/>
          </a:xfrm>
          <a:prstGeom prst="rect">
            <a:avLst/>
          </a:prstGeom>
          <a:noFill/>
        </p:spPr>
        <p:txBody>
          <a:bodyPr wrap="square">
            <a:spAutoFit/>
          </a:bodyPr>
          <a:lstStyle/>
          <a:p>
            <a:pPr marL="342900" lvl="0" indent="-342900" algn="just">
              <a:spcBef>
                <a:spcPts val="500"/>
              </a:spcBef>
              <a:buFont typeface="+mj-l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Программа субсидирования скидок на российское оборудование для пищевой и перерабатывающей промышленности.  Механизм – компенсация производителям машин и оборудования для пищевых и перерабатывающих производств предоставляемой покупателям скидки в рамках постановления Правительства Российской Федерации от 4 июня 2020 г. № 823 </a:t>
            </a:r>
            <a:r>
              <a:rPr lang="ru-RU" sz="1200" i="1" dirty="0">
                <a:effectLst/>
                <a:latin typeface="Century Gothic" panose="020B0502020202020204" pitchFamily="34" charset="0"/>
                <a:ea typeface="Times New Roman" panose="02020603050405020304" pitchFamily="18" charset="0"/>
                <a:cs typeface="Times New Roman" panose="02020603050405020304" pitchFamily="18" charset="0"/>
              </a:rPr>
              <a:t>(размер субсидируемой скидки составляет порядка 15%)</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a:t>
            </a:r>
          </a:p>
          <a:p>
            <a:pPr marL="342900" lvl="0" indent="-342900" algn="just">
              <a:spcBef>
                <a:spcPts val="500"/>
              </a:spcBef>
              <a:buFont typeface="+mj-l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Также в целях приобретения со скидкой станкоинструментальной продукции постановлением Правительства Российской Федерации от 10 августа 2020 г. № 1206 утверждены Правила предоставления субсидий из федерального бюджета производителям станкоинструментальной продукции в целях предоставления покупателям скидки при приобретении такой продукции</a:t>
            </a:r>
          </a:p>
          <a:p>
            <a:pPr marL="342900" lvl="0" indent="-342900" algn="just">
              <a:spcBef>
                <a:spcPts val="500"/>
              </a:spcBef>
              <a:buFont typeface="+mj-l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Программа льготного лизинга российской специализированной техники, в том числе пищевого оборудования. Механизм– предоставление субсидий российским лизинговым организациям при условии предоставления скидки в размере 10% или 15% (в зависимости от региона поставки) от цены продукции при уплате авансового платежа по договорам лизинга российской специализированной техники в рамках постановления Правительства Российской Федерации от 3 июня 2020 г. № 811</a:t>
            </a:r>
          </a:p>
          <a:p>
            <a:pPr marL="342900" lvl="0" indent="-342900" algn="just">
              <a:spcBef>
                <a:spcPts val="500"/>
              </a:spcBef>
              <a:buFont typeface="+mj-l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Кроме того, приобретение покупателями пищевого оборудования возможно по программам льготного лизинга АО «Росагролизинг». </a:t>
            </a:r>
          </a:p>
          <a:p>
            <a:pPr marL="342900" indent="-342900" algn="just">
              <a:spcBef>
                <a:spcPts val="500"/>
              </a:spcBef>
              <a:buFont typeface="+mj-l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Программа льготного кредитования российской специализированной техники, в том числе пищевого оборудования. Механизм – предоставление субсидий российским кредитным организациям при условии предоставления скидки в размере до 10% от стоимости специализированной техники при уплате первоначального взноса по кредиту в рамках постановления Правительства Российской Федерации от 17 февраля 2018 г. № 163 </a:t>
            </a:r>
          </a:p>
          <a:p>
            <a:pPr marL="342900" indent="-342900" algn="just">
              <a:spcBef>
                <a:spcPts val="500"/>
              </a:spcBef>
              <a:buFont typeface="+mj-l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Реализуются программы поддержки новых разработок – программы субсидирования НИОКР. Механизм – предоставление субсидий российским производителям на компенсацию до 70% затрат на НИОКР при реализации инвестиционных проектов, направленных на создание производства импортозамещающей продукции, в рамках постановления Правительства Российской Федерации от 12 декабря 2019 г. № 1649 </a:t>
            </a:r>
          </a:p>
          <a:p>
            <a:pPr marL="342900" indent="-342900" algn="just">
              <a:spcBef>
                <a:spcPts val="500"/>
              </a:spcBef>
              <a:buFont typeface="+mj-l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Решением Совета директоров АО «Корпорация «МСП» 15 марта 2022 г. (протокол № 131) утверждена Программа стимулирования кредитования субъектов малого и среднего предпринимательства </a:t>
            </a:r>
          </a:p>
        </p:txBody>
      </p:sp>
    </p:spTree>
    <p:extLst>
      <p:ext uri="{BB962C8B-B14F-4D97-AF65-F5344CB8AC3E}">
        <p14:creationId xmlns:p14="http://schemas.microsoft.com/office/powerpoint/2010/main" val="3896413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effectLst/>
                <a:highlight>
                  <a:srgbClr val="F0A22E"/>
                </a:highlight>
                <a:latin typeface="Century Gothic" panose="020B0502020202020204" pitchFamily="34" charset="0"/>
              </a:rPr>
              <a:t>Приложения</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TextBox 6">
            <a:extLst>
              <a:ext uri="{FF2B5EF4-FFF2-40B4-BE49-F238E27FC236}">
                <a16:creationId xmlns:a16="http://schemas.microsoft.com/office/drawing/2014/main" id="{C7BC6275-D454-27DB-1E8E-FB862A165EE0}"/>
              </a:ext>
            </a:extLst>
          </p:cNvPr>
          <p:cNvSpPr txBox="1"/>
          <p:nvPr/>
        </p:nvSpPr>
        <p:spPr>
          <a:xfrm>
            <a:off x="748863" y="1116071"/>
            <a:ext cx="10694274"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Приложение 1. Список стимулирующих мер в рамках Стратегии развития машиностроения</a:t>
            </a:r>
            <a:endParaRPr lang="ru-RU" sz="1000" b="1" cap="all" spc="50" dirty="0">
              <a:solidFill>
                <a:srgbClr val="C77C0E"/>
              </a:solidFill>
              <a:effectLst/>
              <a:latin typeface="Century Gothic" panose="020B0502020202020204" pitchFamily="34" charset="0"/>
            </a:endParaRPr>
          </a:p>
        </p:txBody>
      </p:sp>
      <p:sp>
        <p:nvSpPr>
          <p:cNvPr id="13" name="TextBox 12">
            <a:extLst>
              <a:ext uri="{FF2B5EF4-FFF2-40B4-BE49-F238E27FC236}">
                <a16:creationId xmlns:a16="http://schemas.microsoft.com/office/drawing/2014/main" id="{5CAC1894-9C52-7F33-8A7A-D22B5AB69B0D}"/>
              </a:ext>
            </a:extLst>
          </p:cNvPr>
          <p:cNvSpPr txBox="1"/>
          <p:nvPr/>
        </p:nvSpPr>
        <p:spPr>
          <a:xfrm>
            <a:off x="825063" y="1369025"/>
            <a:ext cx="10618074" cy="1641475"/>
          </a:xfrm>
          <a:prstGeom prst="rect">
            <a:avLst/>
          </a:prstGeom>
          <a:noFill/>
        </p:spPr>
        <p:txBody>
          <a:bodyPr wrap="square">
            <a:spAutoFit/>
          </a:bodyPr>
          <a:lstStyle/>
          <a:p>
            <a:pPr marL="228600" lvl="0" indent="-228600" algn="just">
              <a:spcBef>
                <a:spcPts val="500"/>
              </a:spcBef>
              <a:buAutoNum type="arabicPeriod" startAt="8"/>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С 2022 года стартует новый механизм компенсации затрат на НИОКР в рамках постановления Правительства от 13 декабря 2021     	г. № 2281 новой меры со специальными условиями будет производится компенсация до 60% затрат на НИОКР с условием 	обязательного привлечения научной организации</a:t>
            </a:r>
          </a:p>
          <a:p>
            <a:pPr marL="228600" lvl="0" indent="-228600" algn="just">
              <a:spcBef>
                <a:spcPts val="500"/>
              </a:spcBef>
              <a:buAutoNum type="arabicPeriod" startAt="8"/>
            </a:pPr>
            <a:r>
              <a:rPr lang="ru-RU" sz="1200" dirty="0">
                <a:latin typeface="Century Gothic" panose="020B0502020202020204" pitchFamily="34" charset="0"/>
                <a:ea typeface="Times New Roman" panose="02020603050405020304" pitchFamily="18" charset="0"/>
                <a:cs typeface="Times New Roman" panose="02020603050405020304" pitchFamily="18" charset="0"/>
              </a:rPr>
              <a:t>  </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Минпромторгом России реализуются следующие меры поддержки экспорта:</a:t>
            </a:r>
          </a:p>
          <a:p>
            <a:pPr marL="457200" algn="just">
              <a:spcBef>
                <a:spcPts val="500"/>
              </a:spcBef>
              <a:spcAft>
                <a:spcPts val="0"/>
              </a:spcAft>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Субсидии на компенсацию части затрат на транспортировку продукции</a:t>
            </a:r>
          </a:p>
          <a:p>
            <a:pPr marL="457200" algn="just">
              <a:spcBef>
                <a:spcPts val="500"/>
              </a:spcBef>
              <a:spcAft>
                <a:spcPts val="0"/>
              </a:spcAft>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Субсидии на финансирование части затрат, связанных с участием в международных выставочных мероприятиях</a:t>
            </a:r>
          </a:p>
          <a:p>
            <a:pPr marL="457200" algn="just">
              <a:spcBef>
                <a:spcPts val="500"/>
              </a:spcBef>
              <a:spcAft>
                <a:spcPts val="0"/>
              </a:spcAft>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Субсидии на реализацию корпоративных программ повышения конкурентоспособности</a:t>
            </a:r>
          </a:p>
        </p:txBody>
      </p:sp>
    </p:spTree>
    <p:extLst>
      <p:ext uri="{BB962C8B-B14F-4D97-AF65-F5344CB8AC3E}">
        <p14:creationId xmlns:p14="http://schemas.microsoft.com/office/powerpoint/2010/main" val="198475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effectLst/>
                <a:highlight>
                  <a:srgbClr val="F0A22E"/>
                </a:highlight>
                <a:latin typeface="Century Gothic" panose="020B0502020202020204" pitchFamily="34" charset="0"/>
              </a:rPr>
              <a:t>Источники</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TextBox 7">
            <a:extLst>
              <a:ext uri="{FF2B5EF4-FFF2-40B4-BE49-F238E27FC236}">
                <a16:creationId xmlns:a16="http://schemas.microsoft.com/office/drawing/2014/main" id="{A1F85CC9-3E82-6C9E-91A7-C988EAE74331}"/>
              </a:ext>
            </a:extLst>
          </p:cNvPr>
          <p:cNvSpPr txBox="1"/>
          <p:nvPr/>
        </p:nvSpPr>
        <p:spPr>
          <a:xfrm>
            <a:off x="838200" y="1171421"/>
            <a:ext cx="10506075" cy="5078313"/>
          </a:xfrm>
          <a:prstGeom prst="rect">
            <a:avLst/>
          </a:prstGeom>
          <a:noFill/>
        </p:spPr>
        <p:txBody>
          <a:bodyPr wrap="square">
            <a:spAutoFit/>
          </a:bodyPr>
          <a:lstStyle/>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Презентация председателя Форума, президента Ассоциации «</a:t>
            </a:r>
            <a:r>
              <a:rPr lang="ru-RU" sz="1200" dirty="0" err="1">
                <a:effectLst/>
                <a:latin typeface="Century Gothic" panose="020B0502020202020204" pitchFamily="34" charset="0"/>
                <a:ea typeface="Times New Roman" panose="02020603050405020304" pitchFamily="18" charset="0"/>
                <a:cs typeface="Times New Roman" panose="02020603050405020304" pitchFamily="18" charset="0"/>
              </a:rPr>
              <a:t>Росспецмаш</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Бабкина К.А.  </a:t>
            </a:r>
            <a:r>
              <a:rPr lang="ru-RU" sz="1200" u="sng" dirty="0">
                <a:solidFill>
                  <a:srgbClr val="0000FF"/>
                </a:solidFill>
                <a:latin typeface="Century Gothic" panose="020B0502020202020204" pitchFamily="34" charset="0"/>
                <a:ea typeface="Times New Roman" panose="02020603050405020304" pitchFamily="18" charset="0"/>
                <a:cs typeface="Times New Roman" panose="02020603050405020304" pitchFamily="18" charset="0"/>
                <a:hlinkClick r:id="rId3"/>
              </a:rPr>
              <a:t>https://pm.rosspetsmash.ru/upload/iblock/5a0/babkin-2023_10_09-forum-pishchevoe-mashinostroenie-2023-_itog-itog_.pdf</a:t>
            </a:r>
            <a:endParaRPr lang="ru-RU" sz="1200" u="sng" dirty="0">
              <a:solidFill>
                <a:srgbClr val="0000FF"/>
              </a:solidFill>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Нормы технологического проектирования предприятий хлебопекарной промышленности ч. 2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4"/>
              </a:rPr>
              <a:t>https://gostrf.com/normadata/1/4294848/4294848665.htm</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Материалы форума «Пищевое машиностроение 2023»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5"/>
              </a:rPr>
              <a:t>https://pm.rosspetsmash.ru/news/3600/</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Сервис ФНС Прозрачный бизнес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6"/>
              </a:rPr>
              <a:t>https://pb.nalog.ru/</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Проект «Пекарня»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7"/>
              </a:rPr>
              <a:t>https://www.openbusiness.ru/special/project/bakery/obzor-rynka-mini-pekaren/</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Бизнес-конференция «Хлебопекарное производство в России – 2022. Новые вызовы. Проблемы. Решения»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8"/>
              </a:rPr>
              <a:t>https://bakery.news/2022/12/hlebopekarnoe-proizvodstvo-v-rossii-2022-eksperty-obsudili-situatsiyu-na-rynke-i-rabotu-otrasli-v-usloviyah-sanktsij/</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Сборник Росстата «Промышленное производство в России 2023»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9"/>
              </a:rPr>
              <a:t>https://rosstat.gov.ru/storage/mediabank/Prom_proiz_2023.htm</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Отчет Росстата «Производство основных видов продукции в натуральном выражении»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10"/>
              </a:rPr>
              <a:t>https://rosstat.gov.ru/enterprise_industrial</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Данные Росстата о численности населения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11"/>
              </a:rPr>
              <a:t>https://rosstat.gov.ru/folder/12781</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Исследование РОМИР «Хлеб без зрелищ. Почему россияне полюбили пекарни»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12"/>
              </a:rPr>
              <a:t>https://romir.ru/press/hleb-bez-zrelishch-pochemu-rossiyane-polyubili-est-v-pekarnyah</a:t>
            </a:r>
            <a:endPar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Численность постоянного населения РФ по муниципальным образованиям на 1 января 2023 г. Федеральная служба государственной статистики (18 августа 2023).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13"/>
              </a:rPr>
              <a:t>https://rosstat.gov.ru/storage/mediabank/Bul_MO_2023.xlsx</a:t>
            </a:r>
            <a:endParaRPr lang="ru-RU" sz="1200" u="sng" dirty="0">
              <a:solidFill>
                <a:srgbClr val="0000FF"/>
              </a:solidFill>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Статья «Как «Пятерочка» развивает собственные пекарни»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14"/>
              </a:rPr>
              <a:t>https://www.retail.ru/cases/kak-pyatyerochka-razvivaet-pekarni/</a:t>
            </a:r>
            <a:endParaRPr lang="ru-RU" sz="1200" u="sng" dirty="0">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solidFill>
                  <a:srgbClr val="000000"/>
                </a:solidFill>
                <a:effectLst/>
                <a:highlight>
                  <a:srgbClr val="FFFFFF"/>
                </a:highlight>
                <a:latin typeface="Century Gothic" panose="020B0502020202020204" pitchFamily="34" charset="0"/>
                <a:ea typeface="Times New Roman" panose="02020603050405020304" pitchFamily="18" charset="0"/>
                <a:cs typeface="Times New Roman" panose="02020603050405020304" pitchFamily="18" charset="0"/>
              </a:rPr>
              <a:t> Стратегии развития машиностроения для пищевой и перерабатывающей промышленности Российской Федерации на период до 2030 года </a:t>
            </a:r>
            <a:r>
              <a:rPr lang="ru-RU" sz="1200" u="sng" dirty="0">
                <a:solidFill>
                  <a:srgbClr val="0000FF"/>
                </a:solidFill>
                <a:effectLst/>
                <a:highlight>
                  <a:srgbClr val="FFFFFF"/>
                </a:highlight>
                <a:latin typeface="Century Gothic" panose="020B0502020202020204" pitchFamily="34" charset="0"/>
                <a:ea typeface="Times New Roman" panose="02020603050405020304" pitchFamily="18" charset="0"/>
                <a:cs typeface="Times New Roman" panose="02020603050405020304" pitchFamily="18" charset="0"/>
                <a:hlinkClick r:id="rId15"/>
              </a:rPr>
              <a:t>http://static.government.ru/media/files/KNMcvWfv5ZveFs1FtrfxqAyjlED28JsG.pdf</a:t>
            </a:r>
            <a:endParaRPr lang="ru-RU" sz="1200" u="sng" dirty="0">
              <a:solidFill>
                <a:srgbClr val="0000FF"/>
              </a:solidFill>
              <a:effectLst/>
              <a:highlight>
                <a:srgbClr val="FFFFFF"/>
              </a:highlight>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Московский экономический журнал № 4, 2023. «Подходы к решению проблем цифровизации </a:t>
            </a:r>
            <a:r>
              <a:rPr lang="ru-RU" sz="1200" dirty="0" err="1">
                <a:effectLst/>
                <a:latin typeface="Century Gothic" panose="020B0502020202020204" pitchFamily="34" charset="0"/>
                <a:ea typeface="Times New Roman" panose="02020603050405020304" pitchFamily="18" charset="0"/>
                <a:cs typeface="Times New Roman" panose="02020603050405020304" pitchFamily="18" charset="0"/>
              </a:rPr>
              <a:t>хлебопроизводственных</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предприятий АПК в условиях санкционных ограничений»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16"/>
              </a:rPr>
              <a:t>https://qje.su/wp-content/uploads/2023/04/Gruzdev.pdf</a:t>
            </a:r>
            <a:endParaRPr lang="ru-RU" sz="1200" u="sng" dirty="0">
              <a:solidFill>
                <a:srgbClr val="0000FF"/>
              </a:solidFill>
              <a:latin typeface="Century Gothic" panose="020B0502020202020204" pitchFamily="34" charset="0"/>
              <a:ea typeface="Times New Roman" panose="02020603050405020304" pitchFamily="18" charset="0"/>
              <a:cs typeface="Times New Roman" panose="02020603050405020304" pitchFamily="18" charset="0"/>
            </a:endParaRPr>
          </a:p>
          <a:p>
            <a:pPr marL="228600" indent="-228600" algn="just">
              <a:buAutoNum type="arabicPeriod"/>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Статья «Игра в догонялки: машиностроители хотят госгарантий, НИОКР и системности» </a:t>
            </a:r>
            <a:r>
              <a:rPr lang="ru-RU" sz="1200" u="sng" dirty="0">
                <a:solidFill>
                  <a:srgbClr val="0000FF"/>
                </a:solidFill>
                <a:effectLst/>
                <a:latin typeface="Century Gothic" panose="020B0502020202020204" pitchFamily="34" charset="0"/>
                <a:ea typeface="Times New Roman" panose="02020603050405020304" pitchFamily="18" charset="0"/>
                <a:cs typeface="Times New Roman" panose="02020603050405020304" pitchFamily="18" charset="0"/>
                <a:hlinkClick r:id="rId17"/>
              </a:rPr>
              <a:t>https://ohlebe.ru/news/rf/351-igra-v-dogonyalki</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16. Сайт Межгосударственного статистического комитета Содружества Независимых Государств </a:t>
            </a:r>
            <a:r>
              <a:rPr lang="ru-RU" sz="1200" u="sng" dirty="0">
                <a:solidFill>
                  <a:srgbClr val="AD1F1F"/>
                </a:solidFill>
                <a:effectLst/>
                <a:latin typeface="Century Gothic" panose="020B0502020202020204" pitchFamily="34" charset="0"/>
                <a:ea typeface="Times New Roman" panose="02020603050405020304" pitchFamily="18" charset="0"/>
                <a:cs typeface="Times New Roman" panose="02020603050405020304" pitchFamily="18" charset="0"/>
                <a:hlinkClick r:id="rId18"/>
              </a:rPr>
              <a:t>https://new.cisstat.org/web/guest/cis-stat-home</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357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64228E-1C21-8FCE-E831-E4C9B507256A}"/>
              </a:ext>
            </a:extLst>
          </p:cNvPr>
          <p:cNvSpPr>
            <a:spLocks noGrp="1"/>
          </p:cNvSpPr>
          <p:nvPr>
            <p:ph type="ctrTitle"/>
          </p:nvPr>
        </p:nvSpPr>
        <p:spPr/>
        <p:txBody>
          <a:bodyPr anchor="ctr"/>
          <a:lstStyle/>
          <a:p>
            <a:r>
              <a:rPr lang="ru-RU" sz="2800" i="0" dirty="0">
                <a:solidFill>
                  <a:srgbClr val="000000"/>
                </a:solidFill>
                <a:effectLst/>
                <a:latin typeface="Century Gothic" panose="020B0502020202020204" pitchFamily="34" charset="0"/>
              </a:rPr>
              <a:t>СПАСИБО </a:t>
            </a:r>
            <a:br>
              <a:rPr lang="ru-RU" sz="2800" i="0" dirty="0">
                <a:solidFill>
                  <a:srgbClr val="000000"/>
                </a:solidFill>
                <a:effectLst/>
                <a:latin typeface="Century Gothic" panose="020B0502020202020204" pitchFamily="34" charset="0"/>
              </a:rPr>
            </a:br>
            <a:r>
              <a:rPr lang="ru-RU" sz="2800" i="0" dirty="0">
                <a:solidFill>
                  <a:srgbClr val="000000"/>
                </a:solidFill>
                <a:effectLst/>
                <a:latin typeface="Century Gothic" panose="020B0502020202020204" pitchFamily="34" charset="0"/>
              </a:rPr>
              <a:t>ЗА </a:t>
            </a:r>
            <a:r>
              <a:rPr lang="ru-RU" sz="2800" dirty="0">
                <a:solidFill>
                  <a:srgbClr val="000000"/>
                </a:solidFill>
                <a:latin typeface="Century Gothic" panose="020B0502020202020204" pitchFamily="34" charset="0"/>
              </a:rPr>
              <a:t>В</a:t>
            </a:r>
            <a:r>
              <a:rPr lang="ru-RU" sz="2800" i="0" dirty="0">
                <a:solidFill>
                  <a:srgbClr val="000000"/>
                </a:solidFill>
                <a:effectLst/>
                <a:latin typeface="Century Gothic" panose="020B0502020202020204" pitchFamily="34" charset="0"/>
              </a:rPr>
              <a:t>НИМАНИЕ !</a:t>
            </a:r>
            <a:endParaRPr lang="ru-RU" sz="2800" dirty="0">
              <a:latin typeface="Century Gothic" panose="020B0502020202020204" pitchFamily="34" charset="0"/>
            </a:endParaRPr>
          </a:p>
        </p:txBody>
      </p:sp>
      <p:sp>
        <p:nvSpPr>
          <p:cNvPr id="5" name="Подзаголовок 4">
            <a:extLst>
              <a:ext uri="{FF2B5EF4-FFF2-40B4-BE49-F238E27FC236}">
                <a16:creationId xmlns:a16="http://schemas.microsoft.com/office/drawing/2014/main" id="{12B9AE27-2572-B23F-A78E-5305B45D2BBB}"/>
              </a:ext>
            </a:extLst>
          </p:cNvPr>
          <p:cNvSpPr>
            <a:spLocks noGrp="1"/>
          </p:cNvSpPr>
          <p:nvPr>
            <p:ph type="subTitle" idx="1"/>
          </p:nvPr>
        </p:nvSpPr>
        <p:spPr>
          <a:xfrm>
            <a:off x="2692398" y="3657597"/>
            <a:ext cx="6815669" cy="1515532"/>
          </a:xfrm>
        </p:spPr>
        <p:txBody>
          <a:bodyPr anchor="ctr">
            <a:noAutofit/>
          </a:bodyPr>
          <a:lstStyle/>
          <a:p>
            <a:pPr>
              <a:lnSpc>
                <a:spcPct val="115000"/>
              </a:lnSpc>
              <a:spcBef>
                <a:spcPts val="0"/>
              </a:spcBef>
              <a:spcAft>
                <a:spcPts val="1000"/>
              </a:spcAft>
            </a:pPr>
            <a:r>
              <a:rPr lang="ru-RU" sz="1400" dirty="0">
                <a:latin typeface="Century Gothic" panose="020B0502020202020204" pitchFamily="34" charset="0"/>
              </a:rPr>
              <a:t>Александр Ахматов</a:t>
            </a:r>
          </a:p>
          <a:p>
            <a:pPr>
              <a:lnSpc>
                <a:spcPct val="115000"/>
              </a:lnSpc>
              <a:spcBef>
                <a:spcPts val="0"/>
              </a:spcBef>
              <a:spcAft>
                <a:spcPts val="1000"/>
              </a:spcAft>
            </a:pPr>
            <a:r>
              <a:rPr lang="ru-RU" sz="1400" dirty="0">
                <a:latin typeface="Century Gothic" panose="020B0502020202020204" pitchFamily="34" charset="0"/>
              </a:rPr>
              <a:t>Дата выполнения 20.05.2024г.</a:t>
            </a:r>
          </a:p>
        </p:txBody>
      </p:sp>
    </p:spTree>
    <p:extLst>
      <p:ext uri="{BB962C8B-B14F-4D97-AF65-F5344CB8AC3E}">
        <p14:creationId xmlns:p14="http://schemas.microsoft.com/office/powerpoint/2010/main" val="220867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1044"/>
            <a:ext cx="10791222" cy="338554"/>
          </a:xfrm>
          <a:prstGeom prst="rect">
            <a:avLst/>
          </a:prstGeom>
          <a:noFill/>
        </p:spPr>
        <p:txBody>
          <a:bodyPr wrap="square" rtlCol="0">
            <a:spAutoFit/>
          </a:bodyPr>
          <a:lstStyle/>
          <a:p>
            <a:r>
              <a:rPr lang="ru-RU" sz="1600" b="1" kern="0" cap="all" spc="75" dirty="0">
                <a:solidFill>
                  <a:srgbClr val="000000"/>
                </a:solidFill>
                <a:effectLst/>
                <a:highlight>
                  <a:srgbClr val="F0A22E"/>
                </a:highlight>
                <a:latin typeface="Century Gothic" panose="020B0502020202020204" pitchFamily="34" charset="0"/>
              </a:rPr>
              <a:t>1.  </a:t>
            </a:r>
            <a:r>
              <a:rPr lang="ru-RU" sz="1600" b="1" kern="0" cap="all" spc="75" dirty="0">
                <a:solidFill>
                  <a:srgbClr val="000000"/>
                </a:solidFill>
                <a:highlight>
                  <a:srgbClr val="F0A22E"/>
                </a:highlight>
                <a:latin typeface="Century Gothic" panose="020B0502020202020204" pitchFamily="34" charset="0"/>
              </a:rPr>
              <a:t>Резюме проекта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5" name="TextBox 4">
            <a:extLst>
              <a:ext uri="{FF2B5EF4-FFF2-40B4-BE49-F238E27FC236}">
                <a16:creationId xmlns:a16="http://schemas.microsoft.com/office/drawing/2014/main" id="{85413D49-BA32-5584-DC9C-FC3B335B4C6A}"/>
              </a:ext>
            </a:extLst>
          </p:cNvPr>
          <p:cNvSpPr txBox="1"/>
          <p:nvPr/>
        </p:nvSpPr>
        <p:spPr>
          <a:xfrm>
            <a:off x="796503" y="1500859"/>
            <a:ext cx="5109268" cy="4533100"/>
          </a:xfrm>
          <a:prstGeom prst="rect">
            <a:avLst/>
          </a:prstGeom>
          <a:noFill/>
        </p:spPr>
        <p:txBody>
          <a:bodyPr wrap="square" rtlCol="0">
            <a:spAutoFit/>
          </a:bodyPr>
          <a:lstStyle/>
          <a:p>
            <a:pPr algn="just">
              <a:lnSpc>
                <a:spcPct val="115000"/>
              </a:lnSpc>
            </a:pPr>
            <a:r>
              <a:rPr lang="ru-RU" sz="1200" dirty="0">
                <a:effectLst/>
                <a:latin typeface="Century Gothic" panose="020B0502020202020204" pitchFamily="34" charset="0"/>
                <a:ea typeface="Calibri" panose="020F0502020204030204" pitchFamily="34" charset="0"/>
                <a:cs typeface="Times New Roman" panose="02020603050405020304" pitchFamily="18" charset="0"/>
              </a:rPr>
              <a:t> 	Предполагаемый объем инвестиций составит 83 млн. руб. Основная часть расходов пойдет на станки, оборудование  и </a:t>
            </a:r>
            <a:r>
              <a:rPr lang="ru-RU" sz="1200" dirty="0">
                <a:latin typeface="Century Gothic" panose="020B0502020202020204" pitchFamily="34" charset="0"/>
                <a:ea typeface="Calibri" panose="020F0502020204030204" pitchFamily="34" charset="0"/>
                <a:cs typeface="Times New Roman" panose="02020603050405020304" pitchFamily="18" charset="0"/>
              </a:rPr>
              <a:t>автотранспортные средства.</a:t>
            </a:r>
            <a:endParaRPr lang="ru-RU" sz="1200" dirty="0">
              <a:effectLst/>
              <a:latin typeface="Century Gothic" panose="020B0502020202020204" pitchFamily="34" charset="0"/>
              <a:ea typeface="Calibri" panose="020F0502020204030204" pitchFamily="34" charset="0"/>
              <a:cs typeface="Times New Roman" panose="02020603050405020304" pitchFamily="18" charset="0"/>
            </a:endParaRPr>
          </a:p>
          <a:p>
            <a:pPr indent="450215" algn="just">
              <a:lnSpc>
                <a:spcPct val="115000"/>
              </a:lnSpc>
            </a:pPr>
            <a:r>
              <a:rPr lang="ru-RU" sz="1200" dirty="0">
                <a:effectLst/>
                <a:latin typeface="Century Gothic" panose="020B0502020202020204" pitchFamily="34" charset="0"/>
                <a:ea typeface="Calibri" panose="020F0502020204030204" pitchFamily="34" charset="0"/>
                <a:cs typeface="Times New Roman" panose="02020603050405020304" pitchFamily="18" charset="0"/>
              </a:rPr>
              <a:t>Инвестиционный период составляет 4 квартала – 12 месяцев.</a:t>
            </a:r>
          </a:p>
          <a:p>
            <a:pPr indent="450215" algn="just">
              <a:lnSpc>
                <a:spcPct val="115000"/>
              </a:lnSpc>
            </a:pPr>
            <a:r>
              <a:rPr lang="ru-RU" sz="1200" b="1" dirty="0">
                <a:effectLst/>
                <a:latin typeface="Century Gothic" panose="020B0502020202020204" pitchFamily="34" charset="0"/>
                <a:ea typeface="Calibri" panose="020F0502020204030204" pitchFamily="34" charset="0"/>
                <a:cs typeface="Times New Roman" panose="02020603050405020304" pitchFamily="18" charset="0"/>
              </a:rPr>
              <a:t>Финансирование проекта осуществляется за счет собственных средств.</a:t>
            </a:r>
          </a:p>
          <a:p>
            <a:pPr algn="just">
              <a:lnSpc>
                <a:spcPct val="115000"/>
              </a:lnSpc>
            </a:pPr>
            <a:r>
              <a:rPr lang="ru-RU" sz="1200" dirty="0">
                <a:latin typeface="Century Gothic" panose="020B0502020202020204" pitchFamily="34" charset="0"/>
                <a:ea typeface="Calibri" panose="020F0502020204030204" pitchFamily="34" charset="0"/>
                <a:cs typeface="Times New Roman" panose="02020603050405020304" pitchFamily="18" charset="0"/>
              </a:rPr>
              <a:t> </a:t>
            </a:r>
          </a:p>
          <a:p>
            <a:pPr algn="just">
              <a:lnSpc>
                <a:spcPct val="115000"/>
              </a:lnSpc>
            </a:pPr>
            <a:r>
              <a:rPr lang="ru-RU" sz="1200" b="1" dirty="0">
                <a:latin typeface="Century Gothic" panose="020B0502020202020204" pitchFamily="34" charset="0"/>
                <a:ea typeface="Times New Roman" panose="02020603050405020304" pitchFamily="18" charset="0"/>
                <a:cs typeface="Times New Roman" panose="02020603050405020304" pitchFamily="18" charset="0"/>
              </a:rPr>
              <a:t>	В данном документе описывается </a:t>
            </a:r>
            <a:r>
              <a:rPr lang="ru-RU" sz="1200" b="1" u="sng" kern="100" dirty="0">
                <a:effectLst/>
                <a:latin typeface="Century Gothic" panose="020B0502020202020204" pitchFamily="34" charset="0"/>
                <a:ea typeface="Calibri" panose="020F0502020204030204" pitchFamily="34" charset="0"/>
                <a:cs typeface="Times New Roman" panose="02020603050405020304" pitchFamily="18" charset="0"/>
              </a:rPr>
              <a:t>Вариант 1</a:t>
            </a:r>
            <a:r>
              <a:rPr lang="ru-RU" sz="1200" b="1" kern="100" dirty="0">
                <a:effectLst/>
                <a:latin typeface="Century Gothic" panose="020B0502020202020204" pitchFamily="34" charset="0"/>
                <a:ea typeface="Calibri" panose="020F0502020204030204" pitchFamily="34" charset="0"/>
                <a:cs typeface="Times New Roman" panose="02020603050405020304" pitchFamily="18" charset="0"/>
              </a:rPr>
              <a:t> организации производства - производство полного цикла, включающее в себя производство деталей и сборку электрической печи</a:t>
            </a:r>
            <a:endParaRPr lang="ru-RU" sz="1200" dirty="0">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15000"/>
              </a:lnSpc>
            </a:pPr>
            <a:endParaRPr lang="ru-RU" sz="12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15000"/>
              </a:lnSpc>
            </a:pPr>
            <a:r>
              <a:rPr lang="ru-RU" sz="1200" dirty="0">
                <a:latin typeface="Century Gothic" panose="020B0502020202020204" pitchFamily="34" charset="0"/>
                <a:ea typeface="Calibri" panose="020F0502020204030204" pitchFamily="34" charset="0"/>
                <a:cs typeface="Times New Roman" panose="02020603050405020304" pitchFamily="18" charset="0"/>
              </a:rPr>
              <a:t>	</a:t>
            </a:r>
            <a:r>
              <a:rPr lang="ru-RU" sz="1200" dirty="0">
                <a:effectLst/>
                <a:latin typeface="Century Gothic" panose="020B0502020202020204" pitchFamily="34" charset="0"/>
                <a:ea typeface="Calibri" panose="020F0502020204030204" pitchFamily="34" charset="0"/>
                <a:cs typeface="Times New Roman" panose="02020603050405020304" pitchFamily="18" charset="0"/>
              </a:rPr>
              <a:t>Анализ показывает, что для запуска бизнеса нужно 83 млн. рублей, объем продаж в год составит 265 млн руб., чистая прибыль – 35 млн. рублей в год.</a:t>
            </a:r>
          </a:p>
          <a:p>
            <a:pPr algn="just">
              <a:lnSpc>
                <a:spcPct val="115000"/>
              </a:lnSpc>
            </a:pPr>
            <a:r>
              <a:rPr lang="ru-RU" sz="1200" dirty="0">
                <a:effectLst/>
                <a:latin typeface="Century Gothic" panose="020B0502020202020204" pitchFamily="34" charset="0"/>
                <a:ea typeface="Calibri" panose="020F0502020204030204" pitchFamily="34" charset="0"/>
                <a:cs typeface="Times New Roman" panose="02020603050405020304" pitchFamily="18" charset="0"/>
              </a:rPr>
              <a:t> 	При этом срок окупаемости составит 3,25 года, внутренняя норма доходности – 42%, Чистый дисконтированный доход – 0,8 млн. рублей.</a:t>
            </a:r>
          </a:p>
          <a:p>
            <a:pPr algn="just">
              <a:lnSpc>
                <a:spcPct val="115000"/>
              </a:lnSpc>
            </a:pPr>
            <a:r>
              <a:rPr lang="ru-RU" sz="1200" dirty="0">
                <a:effectLst/>
                <a:latin typeface="Century Gothic" panose="020B0502020202020204" pitchFamily="34" charset="0"/>
                <a:ea typeface="Calibri" panose="020F0502020204030204" pitchFamily="34" charset="0"/>
                <a:cs typeface="Times New Roman" panose="02020603050405020304" pitchFamily="18" charset="0"/>
              </a:rPr>
              <a:t> 	Экономический анализ эффективности проекта показывает его инвестиционную привлекательность.</a:t>
            </a:r>
          </a:p>
        </p:txBody>
      </p:sp>
      <p:sp>
        <p:nvSpPr>
          <p:cNvPr id="4" name="TextBox 3">
            <a:extLst>
              <a:ext uri="{FF2B5EF4-FFF2-40B4-BE49-F238E27FC236}">
                <a16:creationId xmlns:a16="http://schemas.microsoft.com/office/drawing/2014/main" id="{3C2AE856-7B90-05B0-40FF-6B41E2697DCE}"/>
              </a:ext>
            </a:extLst>
          </p:cNvPr>
          <p:cNvSpPr txBox="1"/>
          <p:nvPr/>
        </p:nvSpPr>
        <p:spPr>
          <a:xfrm>
            <a:off x="796503" y="1088211"/>
            <a:ext cx="5109268"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Объем инвестиций</a:t>
            </a:r>
            <a:endParaRPr lang="ru-RU" sz="1000" b="1" cap="all" spc="50" dirty="0">
              <a:solidFill>
                <a:srgbClr val="C77C0E"/>
              </a:solidFill>
              <a:effectLst/>
              <a:latin typeface="Century Gothic" panose="020B0502020202020204" pitchFamily="34" charset="0"/>
            </a:endParaRPr>
          </a:p>
        </p:txBody>
      </p:sp>
      <p:sp>
        <p:nvSpPr>
          <p:cNvPr id="11" name="TextBox 10">
            <a:extLst>
              <a:ext uri="{FF2B5EF4-FFF2-40B4-BE49-F238E27FC236}">
                <a16:creationId xmlns:a16="http://schemas.microsoft.com/office/drawing/2014/main" id="{B6F7E2BB-8263-255F-F3E2-358081F6ECA8}"/>
              </a:ext>
            </a:extLst>
          </p:cNvPr>
          <p:cNvSpPr txBox="1"/>
          <p:nvPr/>
        </p:nvSpPr>
        <p:spPr>
          <a:xfrm>
            <a:off x="6394871" y="1088211"/>
            <a:ext cx="4855977"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Результаты</a:t>
            </a:r>
            <a:endParaRPr lang="ru-RU" sz="1000" b="1" cap="all" spc="50" dirty="0">
              <a:solidFill>
                <a:srgbClr val="C77C0E"/>
              </a:solidFill>
              <a:effectLst/>
              <a:latin typeface="Century Gothic" panose="020B0502020202020204" pitchFamily="34" charset="0"/>
            </a:endParaRPr>
          </a:p>
        </p:txBody>
      </p:sp>
      <p:graphicFrame>
        <p:nvGraphicFramePr>
          <p:cNvPr id="16" name="Таблица 15">
            <a:extLst>
              <a:ext uri="{FF2B5EF4-FFF2-40B4-BE49-F238E27FC236}">
                <a16:creationId xmlns:a16="http://schemas.microsoft.com/office/drawing/2014/main" id="{CD8FCAFD-4CF6-88DA-3C30-655C4498E673}"/>
              </a:ext>
            </a:extLst>
          </p:cNvPr>
          <p:cNvGraphicFramePr>
            <a:graphicFrameLocks noGrp="1"/>
          </p:cNvGraphicFramePr>
          <p:nvPr>
            <p:extLst>
              <p:ext uri="{D42A27DB-BD31-4B8C-83A1-F6EECF244321}">
                <p14:modId xmlns:p14="http://schemas.microsoft.com/office/powerpoint/2010/main" val="30162225"/>
              </p:ext>
            </p:extLst>
          </p:nvPr>
        </p:nvGraphicFramePr>
        <p:xfrm>
          <a:off x="6456363" y="1341164"/>
          <a:ext cx="4939134" cy="4834032"/>
        </p:xfrm>
        <a:graphic>
          <a:graphicData uri="http://schemas.openxmlformats.org/drawingml/2006/table">
            <a:tbl>
              <a:tblPr firstRow="1" firstCol="1" bandRow="1">
                <a:tableStyleId>{912C8C85-51F0-491E-9774-3900AFEF0FD7}</a:tableStyleId>
              </a:tblPr>
              <a:tblGrid>
                <a:gridCol w="3668025">
                  <a:extLst>
                    <a:ext uri="{9D8B030D-6E8A-4147-A177-3AD203B41FA5}">
                      <a16:colId xmlns:a16="http://schemas.microsoft.com/office/drawing/2014/main" val="3682980117"/>
                    </a:ext>
                  </a:extLst>
                </a:gridCol>
                <a:gridCol w="1271109">
                  <a:extLst>
                    <a:ext uri="{9D8B030D-6E8A-4147-A177-3AD203B41FA5}">
                      <a16:colId xmlns:a16="http://schemas.microsoft.com/office/drawing/2014/main" val="1222463181"/>
                    </a:ext>
                  </a:extLst>
                </a:gridCol>
              </a:tblGrid>
              <a:tr h="196487">
                <a:tc>
                  <a:txBody>
                    <a:bodyPr/>
                    <a:lstStyle/>
                    <a:p>
                      <a:pPr>
                        <a:lnSpc>
                          <a:spcPct val="125000"/>
                        </a:lnSpc>
                        <a:spcAft>
                          <a:spcPts val="800"/>
                        </a:spcAft>
                      </a:pPr>
                      <a:r>
                        <a:rPr lang="ru-RU" sz="1200" kern="0" dirty="0">
                          <a:solidFill>
                            <a:schemeClr val="bg1"/>
                          </a:solidFill>
                          <a:effectLst/>
                          <a:latin typeface="Century Gothic" panose="020B0502020202020204" pitchFamily="34" charset="0"/>
                        </a:rPr>
                        <a:t>Инвестиции и финансирование проекта</a:t>
                      </a:r>
                      <a:endParaRPr lang="ru-RU" sz="1200"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nSpc>
                          <a:spcPct val="125000"/>
                        </a:lnSpc>
                      </a:pPr>
                      <a:endParaRPr lang="ru-RU" sz="1200" kern="100" dirty="0">
                        <a:solidFill>
                          <a:schemeClr val="bg1"/>
                        </a:solidFill>
                        <a:effectLst/>
                        <a:latin typeface="Century Gothic" panose="020B050202020202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4030869684"/>
                  </a:ext>
                </a:extLst>
              </a:tr>
              <a:tr h="188571">
                <a:tc>
                  <a:txBody>
                    <a:bodyPr/>
                    <a:lstStyle/>
                    <a:p>
                      <a:pPr indent="153035">
                        <a:lnSpc>
                          <a:spcPct val="125000"/>
                        </a:lnSpc>
                        <a:spcAft>
                          <a:spcPts val="800"/>
                        </a:spcAft>
                      </a:pPr>
                      <a:r>
                        <a:rPr lang="ru-RU" sz="1000" b="0" kern="0" dirty="0">
                          <a:solidFill>
                            <a:schemeClr val="tx1"/>
                          </a:solidFill>
                          <a:effectLst/>
                          <a:latin typeface="Century Gothic" panose="020B0502020202020204" pitchFamily="34" charset="0"/>
                        </a:rPr>
                        <a:t>Инвестиций всего</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83 017 110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1403169344"/>
                  </a:ext>
                </a:extLst>
              </a:tr>
              <a:tr h="188571">
                <a:tc>
                  <a:txBody>
                    <a:bodyPr/>
                    <a:lstStyle/>
                    <a:p>
                      <a:pPr indent="306070">
                        <a:lnSpc>
                          <a:spcPct val="125000"/>
                        </a:lnSpc>
                        <a:spcAft>
                          <a:spcPts val="800"/>
                        </a:spcAft>
                      </a:pPr>
                      <a:r>
                        <a:rPr lang="ru-RU" sz="1000" b="0" kern="0" dirty="0">
                          <a:solidFill>
                            <a:schemeClr val="tx1"/>
                          </a:solidFill>
                          <a:effectLst/>
                          <a:latin typeface="Century Gothic" panose="020B0502020202020204" pitchFamily="34" charset="0"/>
                        </a:rPr>
                        <a:t>Инвестиции собственника бизнеса</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83 017 110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1899076043"/>
                  </a:ext>
                </a:extLst>
              </a:tr>
              <a:tr h="188687">
                <a:tc>
                  <a:txBody>
                    <a:bodyPr/>
                    <a:lstStyle/>
                    <a:p>
                      <a:pPr indent="457200">
                        <a:lnSpc>
                          <a:spcPct val="125000"/>
                        </a:lnSpc>
                        <a:spcAft>
                          <a:spcPts val="800"/>
                        </a:spcAft>
                      </a:pPr>
                      <a:r>
                        <a:rPr lang="ru-RU" sz="1000" b="0" kern="0" dirty="0">
                          <a:solidFill>
                            <a:schemeClr val="tx1"/>
                          </a:solidFill>
                          <a:effectLst/>
                          <a:latin typeface="Century Gothic" panose="020B0502020202020204" pitchFamily="34" charset="0"/>
                        </a:rPr>
                        <a:t>В бизнес</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77 873 462</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1970490485"/>
                  </a:ext>
                </a:extLst>
              </a:tr>
              <a:tr h="188687">
                <a:tc>
                  <a:txBody>
                    <a:bodyPr/>
                    <a:lstStyle/>
                    <a:p>
                      <a:pPr indent="457200">
                        <a:lnSpc>
                          <a:spcPct val="125000"/>
                        </a:lnSpc>
                        <a:spcAft>
                          <a:spcPts val="800"/>
                        </a:spcAft>
                      </a:pPr>
                      <a:r>
                        <a:rPr lang="ru-RU" sz="1000" b="0" kern="0" dirty="0">
                          <a:solidFill>
                            <a:schemeClr val="tx1"/>
                          </a:solidFill>
                          <a:effectLst/>
                          <a:latin typeface="Century Gothic" panose="020B0502020202020204" pitchFamily="34" charset="0"/>
                        </a:rPr>
                        <a:t>На покрытие кассовых разрывов на первый год</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5 143 647</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089180092"/>
                  </a:ext>
                </a:extLst>
              </a:tr>
              <a:tr h="196487">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Операционная деятельность</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nSpc>
                          <a:spcPct val="125000"/>
                        </a:lnSpc>
                      </a:pPr>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819806483"/>
                  </a:ext>
                </a:extLst>
              </a:tr>
              <a:tr h="188571">
                <a:tc>
                  <a:txBody>
                    <a:bodyPr/>
                    <a:lstStyle/>
                    <a:p>
                      <a:pPr indent="153035">
                        <a:lnSpc>
                          <a:spcPct val="125000"/>
                        </a:lnSpc>
                        <a:spcAft>
                          <a:spcPts val="800"/>
                        </a:spcAft>
                      </a:pPr>
                      <a:r>
                        <a:rPr lang="ru-RU" sz="1000" b="0" kern="0" dirty="0">
                          <a:solidFill>
                            <a:schemeClr val="tx1"/>
                          </a:solidFill>
                          <a:effectLst/>
                          <a:latin typeface="Century Gothic" panose="020B0502020202020204" pitchFamily="34" charset="0"/>
                        </a:rPr>
                        <a:t>Выручка, год</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265 680 000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101067150"/>
                  </a:ext>
                </a:extLst>
              </a:tr>
              <a:tr h="188687">
                <a:tc>
                  <a:txBody>
                    <a:bodyPr/>
                    <a:lstStyle/>
                    <a:p>
                      <a:pPr indent="304800">
                        <a:lnSpc>
                          <a:spcPct val="125000"/>
                        </a:lnSpc>
                        <a:spcAft>
                          <a:spcPts val="800"/>
                        </a:spcAft>
                      </a:pPr>
                      <a:r>
                        <a:rPr lang="ru-RU" sz="1000" b="0" kern="0" dirty="0">
                          <a:solidFill>
                            <a:schemeClr val="tx1"/>
                          </a:solidFill>
                          <a:effectLst/>
                          <a:latin typeface="Century Gothic" panose="020B0502020202020204" pitchFamily="34" charset="0"/>
                        </a:rPr>
                        <a:t>Печь "ХЛЕБОПЕЧКА-3"</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265 680 000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141720827"/>
                  </a:ext>
                </a:extLst>
              </a:tr>
              <a:tr h="188571">
                <a:tc>
                  <a:txBody>
                    <a:bodyPr/>
                    <a:lstStyle/>
                    <a:p>
                      <a:pPr indent="153035">
                        <a:lnSpc>
                          <a:spcPct val="125000"/>
                        </a:lnSpc>
                        <a:spcAft>
                          <a:spcPts val="800"/>
                        </a:spcAft>
                      </a:pPr>
                      <a:r>
                        <a:rPr lang="ru-RU" sz="1000" b="0" kern="0" dirty="0">
                          <a:solidFill>
                            <a:schemeClr val="tx1"/>
                          </a:solidFill>
                          <a:effectLst/>
                          <a:latin typeface="Century Gothic" panose="020B0502020202020204" pitchFamily="34" charset="0"/>
                        </a:rPr>
                        <a:t>Расходы, год</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230 723 372</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949367103"/>
                  </a:ext>
                </a:extLst>
              </a:tr>
              <a:tr h="188687">
                <a:tc>
                  <a:txBody>
                    <a:bodyPr/>
                    <a:lstStyle/>
                    <a:p>
                      <a:pPr indent="304800">
                        <a:lnSpc>
                          <a:spcPct val="125000"/>
                        </a:lnSpc>
                        <a:spcAft>
                          <a:spcPts val="800"/>
                        </a:spcAft>
                      </a:pPr>
                      <a:r>
                        <a:rPr lang="ru-RU" sz="1000" b="0" kern="0" dirty="0">
                          <a:solidFill>
                            <a:schemeClr val="tx1"/>
                          </a:solidFill>
                          <a:effectLst/>
                          <a:latin typeface="Century Gothic" panose="020B0502020202020204" pitchFamily="34" charset="0"/>
                        </a:rPr>
                        <a:t>Переменные расходы</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130 156 632</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780589429"/>
                  </a:ext>
                </a:extLst>
              </a:tr>
              <a:tr h="188687">
                <a:tc>
                  <a:txBody>
                    <a:bodyPr/>
                    <a:lstStyle/>
                    <a:p>
                      <a:pPr indent="304800">
                        <a:lnSpc>
                          <a:spcPct val="125000"/>
                        </a:lnSpc>
                        <a:spcAft>
                          <a:spcPts val="800"/>
                        </a:spcAft>
                      </a:pPr>
                      <a:r>
                        <a:rPr lang="ru-RU" sz="1000" b="0" kern="0" dirty="0">
                          <a:solidFill>
                            <a:schemeClr val="tx1"/>
                          </a:solidFill>
                          <a:effectLst/>
                          <a:latin typeface="Century Gothic" panose="020B0502020202020204" pitchFamily="34" charset="0"/>
                        </a:rPr>
                        <a:t>Постоянные расходы</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84 012 110</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517018997"/>
                  </a:ext>
                </a:extLst>
              </a:tr>
              <a:tr h="188687">
                <a:tc>
                  <a:txBody>
                    <a:bodyPr/>
                    <a:lstStyle/>
                    <a:p>
                      <a:pPr indent="304800">
                        <a:lnSpc>
                          <a:spcPct val="125000"/>
                        </a:lnSpc>
                        <a:spcAft>
                          <a:spcPts val="800"/>
                        </a:spcAft>
                      </a:pPr>
                      <a:r>
                        <a:rPr lang="ru-RU" sz="1000" b="0" kern="0" dirty="0">
                          <a:solidFill>
                            <a:schemeClr val="tx1"/>
                          </a:solidFill>
                          <a:effectLst/>
                          <a:latin typeface="Century Gothic" panose="020B0502020202020204" pitchFamily="34" charset="0"/>
                        </a:rPr>
                        <a:t>Налоги</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16 554 630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566557582"/>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Маржинальная прибыль, год</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135 523 368</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421481994"/>
                  </a:ext>
                </a:extLst>
              </a:tr>
              <a:tr h="188571">
                <a:tc>
                  <a:txBody>
                    <a:bodyPr/>
                    <a:lstStyle/>
                    <a:p>
                      <a:pPr indent="153035">
                        <a:lnSpc>
                          <a:spcPct val="125000"/>
                        </a:lnSpc>
                        <a:spcAft>
                          <a:spcPts val="800"/>
                        </a:spcAft>
                      </a:pPr>
                      <a:r>
                        <a:rPr lang="ru-RU" sz="1000" b="0" kern="0" dirty="0">
                          <a:solidFill>
                            <a:schemeClr val="tx1"/>
                          </a:solidFill>
                          <a:effectLst/>
                          <a:latin typeface="Century Gothic" panose="020B0502020202020204" pitchFamily="34" charset="0"/>
                        </a:rPr>
                        <a:t>Чистая прибыль, год</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a:solidFill>
                            <a:schemeClr val="tx1"/>
                          </a:solidFill>
                          <a:effectLst/>
                          <a:latin typeface="Century Gothic" panose="020B0502020202020204" pitchFamily="34" charset="0"/>
                        </a:rPr>
                        <a:t>34 956 628</a:t>
                      </a:r>
                      <a:endParaRPr lang="ru-RU" sz="1000" b="0" kern="1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72519825"/>
                  </a:ext>
                </a:extLst>
              </a:tr>
              <a:tr h="196487">
                <a:tc>
                  <a:txBody>
                    <a:bodyPr/>
                    <a:lstStyle/>
                    <a:p>
                      <a:pPr>
                        <a:lnSpc>
                          <a:spcPct val="125000"/>
                        </a:lnSpc>
                      </a:pPr>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2289" marR="42289" marT="0" marB="0" anchor="ctr"/>
                </a:tc>
                <a:tc>
                  <a:txBody>
                    <a:bodyPr/>
                    <a:lstStyle/>
                    <a:p>
                      <a:pPr>
                        <a:lnSpc>
                          <a:spcPct val="125000"/>
                        </a:lnSpc>
                      </a:pPr>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1568746982"/>
                  </a:ext>
                </a:extLst>
              </a:tr>
              <a:tr h="196487">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Анализ рентабельности</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nSpc>
                          <a:spcPct val="125000"/>
                        </a:lnSpc>
                      </a:pPr>
                      <a:endParaRPr lang="ru-RU" sz="1000" b="0" kern="100">
                        <a:solidFill>
                          <a:schemeClr val="tx1"/>
                        </a:solidFill>
                        <a:effectLst/>
                        <a:latin typeface="Century Gothic" panose="020B050202020202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335867072"/>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Рентабельность продаж (Прибыль к Выручке)</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13%</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899519685"/>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Рентабельность активов (Прибыль к Инвестициям)</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42%</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917916744"/>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Маржинальность бизнеса (Маржа к Выручке)</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51%</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020658298"/>
                  </a:ext>
                </a:extLst>
              </a:tr>
              <a:tr h="196487">
                <a:tc>
                  <a:txBody>
                    <a:bodyPr/>
                    <a:lstStyle/>
                    <a:p>
                      <a:pPr>
                        <a:lnSpc>
                          <a:spcPct val="125000"/>
                        </a:lnSpc>
                      </a:pPr>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2289" marR="42289" marT="0" marB="0" anchor="ctr"/>
                </a:tc>
                <a:tc>
                  <a:txBody>
                    <a:bodyPr/>
                    <a:lstStyle/>
                    <a:p>
                      <a:pPr>
                        <a:lnSpc>
                          <a:spcPct val="125000"/>
                        </a:lnSpc>
                      </a:pPr>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427491850"/>
                  </a:ext>
                </a:extLst>
              </a:tr>
              <a:tr h="196487">
                <a:tc>
                  <a:txBody>
                    <a:bodyPr/>
                    <a:lstStyle/>
                    <a:p>
                      <a:pPr>
                        <a:lnSpc>
                          <a:spcPct val="125000"/>
                        </a:lnSpc>
                        <a:spcAft>
                          <a:spcPts val="800"/>
                        </a:spcAft>
                      </a:pPr>
                      <a:r>
                        <a:rPr lang="ru-RU" sz="1000" b="0" kern="0" dirty="0">
                          <a:solidFill>
                            <a:schemeClr val="tx1"/>
                          </a:solidFill>
                          <a:effectLst/>
                          <a:latin typeface="Century Gothic" panose="020B0502020202020204" pitchFamily="34" charset="0"/>
                        </a:rPr>
                        <a:t>Инвестиционный анализ</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nSpc>
                          <a:spcPct val="125000"/>
                        </a:lnSpc>
                      </a:pPr>
                      <a:endParaRPr lang="ru-RU" sz="1000" b="0" kern="100" dirty="0">
                        <a:solidFill>
                          <a:schemeClr val="tx1"/>
                        </a:solidFill>
                        <a:effectLst/>
                        <a:latin typeface="Century Gothic" panose="020B050202020202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4203862008"/>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Инвестиции в бизнес</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83 017 110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949677501"/>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Срок окупаемости, лет</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3,25</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103595382"/>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ЧДД</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897 481</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3010801155"/>
                  </a:ext>
                </a:extLst>
              </a:tr>
              <a:tr h="196487">
                <a:tc>
                  <a:txBody>
                    <a:bodyPr/>
                    <a:lstStyle/>
                    <a:p>
                      <a:pPr indent="152400">
                        <a:lnSpc>
                          <a:spcPct val="125000"/>
                        </a:lnSpc>
                        <a:spcAft>
                          <a:spcPts val="800"/>
                        </a:spcAft>
                      </a:pPr>
                      <a:r>
                        <a:rPr lang="ru-RU" sz="1000" b="0" kern="0" dirty="0">
                          <a:solidFill>
                            <a:schemeClr val="tx1"/>
                          </a:solidFill>
                          <a:effectLst/>
                          <a:latin typeface="Century Gothic" panose="020B0502020202020204" pitchFamily="34" charset="0"/>
                        </a:rPr>
                        <a:t>ВНД</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tc>
                  <a:txBody>
                    <a:bodyPr/>
                    <a:lstStyle/>
                    <a:p>
                      <a:pPr algn="r">
                        <a:lnSpc>
                          <a:spcPct val="125000"/>
                        </a:lnSpc>
                        <a:spcAft>
                          <a:spcPts val="800"/>
                        </a:spcAft>
                      </a:pPr>
                      <a:r>
                        <a:rPr lang="ru-RU" sz="1000" b="0" kern="0" dirty="0">
                          <a:solidFill>
                            <a:schemeClr val="tx1"/>
                          </a:solidFill>
                          <a:effectLst/>
                          <a:latin typeface="Century Gothic" panose="020B0502020202020204" pitchFamily="34" charset="0"/>
                        </a:rPr>
                        <a:t>20%</a:t>
                      </a:r>
                      <a:endParaRPr lang="ru-RU" sz="1000" b="0" kern="1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42289" marR="42289" marT="0" marB="0" anchor="ctr"/>
                </a:tc>
                <a:extLst>
                  <a:ext uri="{0D108BD9-81ED-4DB2-BD59-A6C34878D82A}">
                    <a16:rowId xmlns:a16="http://schemas.microsoft.com/office/drawing/2014/main" val="2219452729"/>
                  </a:ext>
                </a:extLst>
              </a:tr>
            </a:tbl>
          </a:graphicData>
        </a:graphic>
      </p:graphicFrame>
    </p:spTree>
    <p:extLst>
      <p:ext uri="{BB962C8B-B14F-4D97-AF65-F5344CB8AC3E}">
        <p14:creationId xmlns:p14="http://schemas.microsoft.com/office/powerpoint/2010/main" val="377446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6F66AC8B-2AED-4A82-A861-16173EDB0D70}"/>
              </a:ext>
            </a:extLst>
          </p:cNvPr>
          <p:cNvPicPr>
            <a:picLocks noChangeAspect="1"/>
          </p:cNvPicPr>
          <p:nvPr/>
        </p:nvPicPr>
        <p:blipFill>
          <a:blip r:embed="rId2"/>
          <a:stretch>
            <a:fillRect/>
          </a:stretch>
        </p:blipFill>
        <p:spPr>
          <a:xfrm>
            <a:off x="771884" y="2566223"/>
            <a:ext cx="5384471" cy="3498216"/>
          </a:xfrm>
          <a:prstGeom prst="rect">
            <a:avLst/>
          </a:prstGeom>
          <a:solidFill>
            <a:srgbClr val="F8F8F8"/>
          </a:solidFill>
        </p:spPr>
      </p:pic>
      <p:sp>
        <p:nvSpPr>
          <p:cNvPr id="3" name="TextBox 2">
            <a:extLst>
              <a:ext uri="{FF2B5EF4-FFF2-40B4-BE49-F238E27FC236}">
                <a16:creationId xmlns:a16="http://schemas.microsoft.com/office/drawing/2014/main" id="{46FB24E5-A807-A7D8-7918-609A3894508C}"/>
              </a:ext>
            </a:extLst>
          </p:cNvPr>
          <p:cNvSpPr txBox="1"/>
          <p:nvPr/>
        </p:nvSpPr>
        <p:spPr>
          <a:xfrm>
            <a:off x="697626" y="691044"/>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2</a:t>
            </a:r>
            <a:r>
              <a:rPr lang="ru-RU" sz="1600" b="1" kern="0" cap="all" spc="75" dirty="0">
                <a:solidFill>
                  <a:srgbClr val="000000"/>
                </a:solidFill>
                <a:effectLst/>
                <a:highlight>
                  <a:srgbClr val="F0A22E"/>
                </a:highlight>
                <a:latin typeface="Century Gothic" panose="020B0502020202020204" pitchFamily="34" charset="0"/>
              </a:rPr>
              <a:t>.  Описание Бизнеса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5" name="TextBox 4">
            <a:extLst>
              <a:ext uri="{FF2B5EF4-FFF2-40B4-BE49-F238E27FC236}">
                <a16:creationId xmlns:a16="http://schemas.microsoft.com/office/drawing/2014/main" id="{85413D49-BA32-5584-DC9C-FC3B335B4C6A}"/>
              </a:ext>
            </a:extLst>
          </p:cNvPr>
          <p:cNvSpPr txBox="1"/>
          <p:nvPr/>
        </p:nvSpPr>
        <p:spPr>
          <a:xfrm>
            <a:off x="826440" y="1301774"/>
            <a:ext cx="5275357" cy="1264449"/>
          </a:xfrm>
          <a:prstGeom prst="rect">
            <a:avLst/>
          </a:prstGeom>
          <a:noFill/>
        </p:spPr>
        <p:txBody>
          <a:bodyPr wrap="square" rtlCol="0">
            <a:spAutoFit/>
          </a:bodyPr>
          <a:lstStyle/>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Организация представляет собой стартап, создаваемый для производства хлебопекарных печей и их продаж.  Стартап находится на стадии развертывания. Рабочее название проекта - «ХЛЕБОПЕЧКА».</a:t>
            </a:r>
          </a:p>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Организационная структура на данный момент выглядит следующим образом:</a:t>
            </a:r>
          </a:p>
        </p:txBody>
      </p:sp>
      <p:sp>
        <p:nvSpPr>
          <p:cNvPr id="6" name="TextBox 5">
            <a:extLst>
              <a:ext uri="{FF2B5EF4-FFF2-40B4-BE49-F238E27FC236}">
                <a16:creationId xmlns:a16="http://schemas.microsoft.com/office/drawing/2014/main" id="{E722EA09-E004-6DC5-8B94-969440547242}"/>
              </a:ext>
            </a:extLst>
          </p:cNvPr>
          <p:cNvSpPr txBox="1"/>
          <p:nvPr/>
        </p:nvSpPr>
        <p:spPr>
          <a:xfrm>
            <a:off x="6724650" y="1130935"/>
            <a:ext cx="4519755" cy="4844916"/>
          </a:xfrm>
          <a:prstGeom prst="rect">
            <a:avLst/>
          </a:prstGeom>
          <a:noFill/>
        </p:spPr>
        <p:txBody>
          <a:bodyPr wrap="square" rtlCol="0">
            <a:spAutoFit/>
          </a:bodyPr>
          <a:lstStyle/>
          <a:p>
            <a:pPr algn="just"/>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Основным видом деятельности организации является производство оборудования для выпечки хлеба – хлебопекарных печей</a:t>
            </a:r>
          </a:p>
          <a:p>
            <a:pPr indent="228600" algn="just">
              <a:spcBef>
                <a:spcPts val="500"/>
              </a:spcBef>
            </a:pPr>
            <a:r>
              <a:rPr lang="ru-RU" sz="1200" b="0" i="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Головной продукт - Печь хлебопекарная двухкамерная ХЛЕБОПЕЧКА с электрическим обогревом, встроенным электрическим шкафом, тупикового типа, предназначена для выпечки хлеба (ржаных и пшеничных сортов муки) и булочных изделий широкого ассортимента.</a:t>
            </a:r>
          </a:p>
          <a:p>
            <a:pPr indent="228600" algn="just">
              <a:spcBef>
                <a:spcPts val="500"/>
              </a:spcBef>
            </a:pPr>
            <a:r>
              <a:rPr lang="ru-RU" sz="1200" b="0" i="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Процесс выпечки периодический с интенсивным пароувлажнением. Загрузка и выгрузка осуществляется с помощью реверсивных сетчатых подов. Камеры работают автономно . </a:t>
            </a:r>
            <a:r>
              <a:rPr lang="ru-RU" sz="120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Перед загрузкой </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хлебных заготовок в печь производится их </a:t>
            </a:r>
            <a:r>
              <a:rPr lang="ru-RU" sz="1200" dirty="0" err="1">
                <a:effectLst/>
                <a:latin typeface="Century Gothic" panose="020B0502020202020204" pitchFamily="34" charset="0"/>
                <a:ea typeface="Times New Roman" panose="02020603050405020304" pitchFamily="18" charset="0"/>
                <a:cs typeface="Times New Roman" panose="02020603050405020304" pitchFamily="18" charset="0"/>
              </a:rPr>
              <a:t>расстойка</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в </a:t>
            </a:r>
            <a:r>
              <a:rPr lang="ru-RU" sz="1200" dirty="0" err="1">
                <a:effectLst/>
                <a:latin typeface="Century Gothic" panose="020B0502020202020204" pitchFamily="34" charset="0"/>
                <a:ea typeface="Times New Roman" panose="02020603050405020304" pitchFamily="18" charset="0"/>
                <a:cs typeface="Times New Roman" panose="02020603050405020304" pitchFamily="18" charset="0"/>
              </a:rPr>
              <a:t>расстоечном</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шкафу, входящем в комплект поставки. 	</a:t>
            </a:r>
          </a:p>
          <a:p>
            <a:pPr indent="228600" algn="just">
              <a:spcBef>
                <a:spcPts val="500"/>
              </a:spcBef>
            </a:pPr>
            <a:r>
              <a:rPr lang="ru-RU" sz="1200" dirty="0">
                <a:latin typeface="Century Gothic" panose="020B0502020202020204" pitchFamily="34" charset="0"/>
                <a:ea typeface="Times New Roman" panose="02020603050405020304" pitchFamily="18" charset="0"/>
                <a:cs typeface="Times New Roman" panose="02020603050405020304" pitchFamily="18" charset="0"/>
              </a:rPr>
              <a:t>	</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Удельный расход электрической энергии при </a:t>
            </a:r>
            <a:r>
              <a:rPr lang="ru-RU" sz="1200" dirty="0">
                <a:latin typeface="Century Gothic" panose="020B0502020202020204" pitchFamily="34" charset="0"/>
                <a:ea typeface="Times New Roman" panose="02020603050405020304" pitchFamily="18" charset="0"/>
                <a:cs typeface="Times New Roman" panose="02020603050405020304" pitchFamily="18" charset="0"/>
              </a:rPr>
              <a:t>выпечке 1 кг хлеба - 124÷150 </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Вт/час. Установленная мощность печи = 40 кВт/ч. То есть производительность печи составляет 250-300 кг хлеба в час. </a:t>
            </a:r>
          </a:p>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При 12 рабочих часов в смену и 340 рабочих днях  производительность печи составит 3-3,7 тонн продукции в смену или 1034-1250 тонн в год. При увеличении времени работы производительность увеличивается.</a:t>
            </a:r>
          </a:p>
        </p:txBody>
      </p:sp>
    </p:spTree>
    <p:extLst>
      <p:ext uri="{BB962C8B-B14F-4D97-AF65-F5344CB8AC3E}">
        <p14:creationId xmlns:p14="http://schemas.microsoft.com/office/powerpoint/2010/main" val="403060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7000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 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75" dirty="0">
                <a:solidFill>
                  <a:srgbClr val="000000"/>
                </a:solidFill>
                <a:highlight>
                  <a:srgbClr val="FCECD5"/>
                </a:highlight>
                <a:latin typeface="Century Gothic" panose="020B0502020202020204" pitchFamily="34" charset="0"/>
              </a:rPr>
              <a:t>3</a:t>
            </a:r>
            <a:r>
              <a:rPr lang="ru-RU" sz="1200" b="1" cap="all" spc="75" dirty="0">
                <a:solidFill>
                  <a:srgbClr val="000000"/>
                </a:solidFill>
                <a:effectLst/>
                <a:highlight>
                  <a:srgbClr val="FCECD5"/>
                </a:highlight>
                <a:latin typeface="Century Gothic" panose="020B0502020202020204" pitchFamily="34" charset="0"/>
              </a:rPr>
              <a:t>.1 Исследование рынка хлебопекарных печей</a:t>
            </a:r>
            <a:endParaRPr lang="ru-RU" sz="1200" b="1" cap="all" spc="75" dirty="0">
              <a:effectLst/>
              <a:highlight>
                <a:srgbClr val="FCECD5"/>
              </a:highlight>
              <a:latin typeface="Century Gothic" panose="020B0502020202020204" pitchFamily="34" charset="0"/>
            </a:endParaRPr>
          </a:p>
        </p:txBody>
      </p:sp>
      <p:pic>
        <p:nvPicPr>
          <p:cNvPr id="2" name="Рисунок 1">
            <a:extLst>
              <a:ext uri="{FF2B5EF4-FFF2-40B4-BE49-F238E27FC236}">
                <a16:creationId xmlns:a16="http://schemas.microsoft.com/office/drawing/2014/main" id="{A1E95577-6650-AEB9-6B14-E66C26539E46}"/>
              </a:ext>
            </a:extLst>
          </p:cNvPr>
          <p:cNvPicPr>
            <a:picLocks noChangeAspect="1"/>
          </p:cNvPicPr>
          <p:nvPr/>
        </p:nvPicPr>
        <p:blipFill>
          <a:blip r:embed="rId2"/>
          <a:stretch>
            <a:fillRect/>
          </a:stretch>
        </p:blipFill>
        <p:spPr>
          <a:xfrm>
            <a:off x="892974" y="1672891"/>
            <a:ext cx="5631651" cy="1807089"/>
          </a:xfrm>
          <a:prstGeom prst="rect">
            <a:avLst/>
          </a:prstGeom>
        </p:spPr>
      </p:pic>
      <p:sp>
        <p:nvSpPr>
          <p:cNvPr id="7" name="TextBox 6">
            <a:extLst>
              <a:ext uri="{FF2B5EF4-FFF2-40B4-BE49-F238E27FC236}">
                <a16:creationId xmlns:a16="http://schemas.microsoft.com/office/drawing/2014/main" id="{113786D9-4E14-10F9-A252-AA8D6DE454BD}"/>
              </a:ext>
            </a:extLst>
          </p:cNvPr>
          <p:cNvSpPr txBox="1"/>
          <p:nvPr/>
        </p:nvSpPr>
        <p:spPr>
          <a:xfrm>
            <a:off x="892973" y="1419937"/>
            <a:ext cx="6115050"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Динамика развития отрасли пищевого машиностроения с 2017 г.</a:t>
            </a:r>
            <a:endParaRPr lang="ru-RU" sz="1000" b="1" cap="all" spc="50" dirty="0">
              <a:solidFill>
                <a:srgbClr val="C77C0E"/>
              </a:solidFill>
              <a:effectLst/>
              <a:latin typeface="Century Gothic" panose="020B0502020202020204" pitchFamily="34" charset="0"/>
            </a:endParaRPr>
          </a:p>
        </p:txBody>
      </p:sp>
      <p:sp>
        <p:nvSpPr>
          <p:cNvPr id="10" name="TextBox 9">
            <a:extLst>
              <a:ext uri="{FF2B5EF4-FFF2-40B4-BE49-F238E27FC236}">
                <a16:creationId xmlns:a16="http://schemas.microsoft.com/office/drawing/2014/main" id="{28919AE8-5969-5546-DFAA-531A65C9E91C}"/>
              </a:ext>
            </a:extLst>
          </p:cNvPr>
          <p:cNvSpPr txBox="1"/>
          <p:nvPr/>
        </p:nvSpPr>
        <p:spPr>
          <a:xfrm>
            <a:off x="892972" y="3599940"/>
            <a:ext cx="6115050"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Производство сегментов пищевого оборудования </a:t>
            </a:r>
            <a:endParaRPr lang="ru-RU" sz="1000" b="1" cap="all" spc="50" dirty="0">
              <a:solidFill>
                <a:srgbClr val="C77C0E"/>
              </a:solidFill>
              <a:effectLst/>
              <a:latin typeface="Century Gothic" panose="020B0502020202020204" pitchFamily="34" charset="0"/>
            </a:endParaRPr>
          </a:p>
        </p:txBody>
      </p:sp>
      <p:pic>
        <p:nvPicPr>
          <p:cNvPr id="14" name="Рисунок 13">
            <a:extLst>
              <a:ext uri="{FF2B5EF4-FFF2-40B4-BE49-F238E27FC236}">
                <a16:creationId xmlns:a16="http://schemas.microsoft.com/office/drawing/2014/main" id="{9E519F49-1ED1-0A7A-CD2E-E906230A0313}"/>
              </a:ext>
            </a:extLst>
          </p:cNvPr>
          <p:cNvPicPr>
            <a:picLocks noChangeAspect="1"/>
          </p:cNvPicPr>
          <p:nvPr/>
        </p:nvPicPr>
        <p:blipFill>
          <a:blip r:embed="rId3"/>
          <a:stretch>
            <a:fillRect/>
          </a:stretch>
        </p:blipFill>
        <p:spPr>
          <a:xfrm>
            <a:off x="892972" y="3972854"/>
            <a:ext cx="5631653" cy="2194102"/>
          </a:xfrm>
          <a:prstGeom prst="rect">
            <a:avLst/>
          </a:prstGeom>
        </p:spPr>
      </p:pic>
      <p:sp>
        <p:nvSpPr>
          <p:cNvPr id="15" name="TextBox 14">
            <a:extLst>
              <a:ext uri="{FF2B5EF4-FFF2-40B4-BE49-F238E27FC236}">
                <a16:creationId xmlns:a16="http://schemas.microsoft.com/office/drawing/2014/main" id="{BB76F602-E183-D855-A989-0D773561048A}"/>
              </a:ext>
            </a:extLst>
          </p:cNvPr>
          <p:cNvSpPr txBox="1"/>
          <p:nvPr/>
        </p:nvSpPr>
        <p:spPr>
          <a:xfrm>
            <a:off x="6816725" y="1672891"/>
            <a:ext cx="4482301" cy="2372444"/>
          </a:xfrm>
          <a:prstGeom prst="rect">
            <a:avLst/>
          </a:prstGeom>
          <a:noFill/>
        </p:spPr>
        <p:txBody>
          <a:bodyPr wrap="square" rtlCol="0">
            <a:spAutoFit/>
          </a:bodyPr>
          <a:lstStyle/>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Пищевое машиностроение — важная и перспективная отрасль, которая в последние годы показывает положительную динамику. За 7 лет объем производства машин и оборудования для пищевой промышленности вырос в 2,2 раза.</a:t>
            </a:r>
          </a:p>
          <a:p>
            <a:pPr indent="449580" algn="just">
              <a:spcBef>
                <a:spcPts val="500"/>
              </a:spcBef>
            </a:pPr>
            <a:r>
              <a:rPr lang="ru-RU" sz="1200" dirty="0">
                <a:solidFill>
                  <a:srgbClr val="2D2D2D"/>
                </a:solidFill>
                <a:effectLst/>
                <a:latin typeface="Century Gothic" panose="020B0502020202020204" pitchFamily="34" charset="0"/>
                <a:ea typeface="Times New Roman" panose="02020603050405020304" pitchFamily="18" charset="0"/>
                <a:cs typeface="Times New Roman" panose="02020603050405020304" pitchFamily="18" charset="0"/>
              </a:rPr>
              <a:t>По мнению </a:t>
            </a: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президента </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Ассоциации "</a:t>
            </a:r>
            <a:r>
              <a:rPr lang="ru-RU" sz="1200" dirty="0" err="1">
                <a:effectLst/>
                <a:latin typeface="Century Gothic" panose="020B0502020202020204" pitchFamily="34" charset="0"/>
                <a:ea typeface="Times New Roman" panose="02020603050405020304" pitchFamily="18" charset="0"/>
                <a:cs typeface="Times New Roman" panose="02020603050405020304" pitchFamily="18" charset="0"/>
              </a:rPr>
              <a:t>Росспецмаш</a:t>
            </a: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Константина Бабкина в России </a:t>
            </a: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нехватка хлебопекарного оборудования производительностью до 100 тонн/сутки, а именно: хлебопекарные печи, линии закваски, тестомесы, </a:t>
            </a:r>
            <a:r>
              <a:rPr lang="ru-RU" sz="1200"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тестоотделители</a:t>
            </a:r>
            <a:r>
              <a:rPr lang="ru-RU"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системы охлаждения, автоматические нарезчики.</a:t>
            </a:r>
            <a:endParaRPr lang="ru-RU" sz="12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84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1044"/>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75" dirty="0">
                <a:solidFill>
                  <a:srgbClr val="000000"/>
                </a:solidFill>
                <a:highlight>
                  <a:srgbClr val="FCECD5"/>
                </a:highlight>
                <a:latin typeface="Century Gothic" panose="020B0502020202020204" pitchFamily="34" charset="0"/>
              </a:rPr>
              <a:t>3</a:t>
            </a:r>
            <a:r>
              <a:rPr lang="ru-RU" sz="1200" b="1" cap="all" spc="75" dirty="0">
                <a:solidFill>
                  <a:srgbClr val="000000"/>
                </a:solidFill>
                <a:effectLst/>
                <a:highlight>
                  <a:srgbClr val="FCECD5"/>
                </a:highlight>
                <a:latin typeface="Century Gothic" panose="020B0502020202020204" pitchFamily="34" charset="0"/>
              </a:rPr>
              <a:t>.1 Исследование рынка хлебопекарных печей</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892973" y="1419937"/>
            <a:ext cx="4855977"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Структура рынка хлебопекарных печей</a:t>
            </a:r>
            <a:endParaRPr lang="ru-RU" sz="1000" b="1" cap="all" spc="50" dirty="0">
              <a:solidFill>
                <a:srgbClr val="C77C0E"/>
              </a:solidFill>
              <a:effectLst/>
              <a:latin typeface="Century Gothic" panose="020B0502020202020204" pitchFamily="34" charset="0"/>
            </a:endParaRPr>
          </a:p>
        </p:txBody>
      </p:sp>
      <p:sp>
        <p:nvSpPr>
          <p:cNvPr id="6" name="TextBox 5">
            <a:extLst>
              <a:ext uri="{FF2B5EF4-FFF2-40B4-BE49-F238E27FC236}">
                <a16:creationId xmlns:a16="http://schemas.microsoft.com/office/drawing/2014/main" id="{3814F549-5A38-827D-CF16-9F3C2DC37759}"/>
              </a:ext>
            </a:extLst>
          </p:cNvPr>
          <p:cNvSpPr txBox="1"/>
          <p:nvPr/>
        </p:nvSpPr>
        <p:spPr>
          <a:xfrm>
            <a:off x="892975" y="1719506"/>
            <a:ext cx="5023638" cy="1633781"/>
          </a:xfrm>
          <a:prstGeom prst="rect">
            <a:avLst/>
          </a:prstGeom>
          <a:noFill/>
        </p:spPr>
        <p:txBody>
          <a:bodyPr wrap="square" rtlCol="0">
            <a:spAutoFit/>
          </a:bodyPr>
          <a:lstStyle/>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Согласно данным ФНС, в России зарегистрировано 17,5 тыс. предприятий с видом деятельности «Производство хлебобулочных и мучных кондитерских изделий» различного размера и собственности.</a:t>
            </a:r>
          </a:p>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С точки зрения производства около 70% объема хлебобулочных изделий производят крупные и средние предприятия (их около 750), остальной объем обеспечивают небольшие пекарни.</a:t>
            </a:r>
          </a:p>
        </p:txBody>
      </p:sp>
      <p:pic>
        <p:nvPicPr>
          <p:cNvPr id="11" name="Рисунок 10">
            <a:extLst>
              <a:ext uri="{FF2B5EF4-FFF2-40B4-BE49-F238E27FC236}">
                <a16:creationId xmlns:a16="http://schemas.microsoft.com/office/drawing/2014/main" id="{B2F95179-6AE7-2DDC-3CCA-A604BB97DF76}"/>
              </a:ext>
            </a:extLst>
          </p:cNvPr>
          <p:cNvPicPr>
            <a:picLocks noChangeAspect="1"/>
          </p:cNvPicPr>
          <p:nvPr/>
        </p:nvPicPr>
        <p:blipFill>
          <a:blip r:embed="rId2"/>
          <a:stretch>
            <a:fillRect/>
          </a:stretch>
        </p:blipFill>
        <p:spPr>
          <a:xfrm>
            <a:off x="892975" y="3429000"/>
            <a:ext cx="5023638" cy="2161658"/>
          </a:xfrm>
          <a:prstGeom prst="rect">
            <a:avLst/>
          </a:prstGeom>
        </p:spPr>
      </p:pic>
      <p:sp>
        <p:nvSpPr>
          <p:cNvPr id="12" name="TextBox 11">
            <a:extLst>
              <a:ext uri="{FF2B5EF4-FFF2-40B4-BE49-F238E27FC236}">
                <a16:creationId xmlns:a16="http://schemas.microsoft.com/office/drawing/2014/main" id="{6688F3A9-9A34-405B-5976-2BC4E1D1BFC0}"/>
              </a:ext>
            </a:extLst>
          </p:cNvPr>
          <p:cNvSpPr txBox="1"/>
          <p:nvPr/>
        </p:nvSpPr>
        <p:spPr>
          <a:xfrm>
            <a:off x="6443049" y="1419937"/>
            <a:ext cx="4855977"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Емкость рынка</a:t>
            </a:r>
            <a:endParaRPr lang="ru-RU" sz="1000" b="1" cap="all" spc="50" dirty="0">
              <a:solidFill>
                <a:srgbClr val="C77C0E"/>
              </a:solidFill>
              <a:effectLst/>
              <a:latin typeface="Century Gothic" panose="020B0502020202020204" pitchFamily="34" charset="0"/>
            </a:endParaRPr>
          </a:p>
        </p:txBody>
      </p:sp>
      <p:sp>
        <p:nvSpPr>
          <p:cNvPr id="13" name="TextBox 12">
            <a:extLst>
              <a:ext uri="{FF2B5EF4-FFF2-40B4-BE49-F238E27FC236}">
                <a16:creationId xmlns:a16="http://schemas.microsoft.com/office/drawing/2014/main" id="{435FBA59-C9CE-9174-6476-44A0CF890C73}"/>
              </a:ext>
            </a:extLst>
          </p:cNvPr>
          <p:cNvSpPr txBox="1"/>
          <p:nvPr/>
        </p:nvSpPr>
        <p:spPr>
          <a:xfrm>
            <a:off x="6275389" y="1719506"/>
            <a:ext cx="5023638" cy="1697901"/>
          </a:xfrm>
          <a:prstGeom prst="rect">
            <a:avLst/>
          </a:prstGeom>
          <a:noFill/>
        </p:spPr>
        <p:txBody>
          <a:bodyPr wrap="square" rtlCol="0">
            <a:spAutoFit/>
          </a:bodyPr>
          <a:lstStyle/>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Головной продукт – хлебопекарная печь производительностью 250-300 кг хлебобулочных изделий в час, от 3 тонн в сутки, от 1000 тонн в год.</a:t>
            </a:r>
          </a:p>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Для выпечки произведенного в 2023 году хлеба (6,3 млн тонн) требуется 5-6 тысяч таких хлебопекарных печей.</a:t>
            </a:r>
          </a:p>
          <a:p>
            <a:pPr indent="449580"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Исходя из срока полезного использования в 7 лет, для замены печей по мере износа каждый год необходимо производить 720-870 таких печей. </a:t>
            </a:r>
          </a:p>
        </p:txBody>
      </p:sp>
      <p:sp>
        <p:nvSpPr>
          <p:cNvPr id="16" name="TextBox 15">
            <a:extLst>
              <a:ext uri="{FF2B5EF4-FFF2-40B4-BE49-F238E27FC236}">
                <a16:creationId xmlns:a16="http://schemas.microsoft.com/office/drawing/2014/main" id="{95C20F80-7FC1-DE80-A946-3B7F9F268838}"/>
              </a:ext>
            </a:extLst>
          </p:cNvPr>
          <p:cNvSpPr txBox="1"/>
          <p:nvPr/>
        </p:nvSpPr>
        <p:spPr>
          <a:xfrm>
            <a:off x="6362699" y="3429000"/>
            <a:ext cx="5958598"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Поисковые запросы в Яндекс</a:t>
            </a:r>
            <a:endParaRPr lang="ru-RU" sz="1000" b="1" cap="all" spc="50" dirty="0">
              <a:solidFill>
                <a:srgbClr val="C77C0E"/>
              </a:solidFill>
              <a:effectLst/>
              <a:latin typeface="Century Gothic" panose="020B0502020202020204" pitchFamily="34" charset="0"/>
            </a:endParaRPr>
          </a:p>
        </p:txBody>
      </p:sp>
      <p:pic>
        <p:nvPicPr>
          <p:cNvPr id="18" name="Рисунок 17">
            <a:extLst>
              <a:ext uri="{FF2B5EF4-FFF2-40B4-BE49-F238E27FC236}">
                <a16:creationId xmlns:a16="http://schemas.microsoft.com/office/drawing/2014/main" id="{3F875B63-C2F4-78BA-F7F3-DA3B69EAE779}"/>
              </a:ext>
            </a:extLst>
          </p:cNvPr>
          <p:cNvPicPr>
            <a:picLocks noChangeAspect="1"/>
          </p:cNvPicPr>
          <p:nvPr/>
        </p:nvPicPr>
        <p:blipFill>
          <a:blip r:embed="rId3"/>
          <a:stretch>
            <a:fillRect/>
          </a:stretch>
        </p:blipFill>
        <p:spPr>
          <a:xfrm>
            <a:off x="6275389" y="3693547"/>
            <a:ext cx="5023637" cy="2339467"/>
          </a:xfrm>
          <a:prstGeom prst="rect">
            <a:avLst/>
          </a:prstGeom>
        </p:spPr>
      </p:pic>
    </p:spTree>
    <p:extLst>
      <p:ext uri="{BB962C8B-B14F-4D97-AF65-F5344CB8AC3E}">
        <p14:creationId xmlns:p14="http://schemas.microsoft.com/office/powerpoint/2010/main" val="157472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3</a:t>
            </a:r>
            <a:r>
              <a:rPr lang="ru-RU" sz="1200" b="1" cap="all" spc="50" dirty="0">
                <a:solidFill>
                  <a:srgbClr val="845209"/>
                </a:solidFill>
                <a:effectLst/>
                <a:highlight>
                  <a:srgbClr val="FCECD5"/>
                </a:highlight>
                <a:latin typeface="Century Gothic" panose="020B0502020202020204" pitchFamily="34" charset="0"/>
              </a:rPr>
              <a:t>.2 Тренды рынка хлебопекарного оборудования</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892973" y="1419937"/>
            <a:ext cx="6115050"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latin typeface="Century Gothic" panose="020B0502020202020204" pitchFamily="34" charset="0"/>
              </a:rPr>
              <a:t>Обновление оборудования пищевой промышленности</a:t>
            </a:r>
            <a:endParaRPr lang="ru-RU" sz="1000" b="1" cap="all" spc="50" dirty="0">
              <a:solidFill>
                <a:srgbClr val="C77C0E"/>
              </a:solidFill>
              <a:effectLst/>
              <a:latin typeface="Century Gothic" panose="020B0502020202020204" pitchFamily="34" charset="0"/>
            </a:endParaRPr>
          </a:p>
        </p:txBody>
      </p:sp>
      <p:sp>
        <p:nvSpPr>
          <p:cNvPr id="6" name="TextBox 5">
            <a:extLst>
              <a:ext uri="{FF2B5EF4-FFF2-40B4-BE49-F238E27FC236}">
                <a16:creationId xmlns:a16="http://schemas.microsoft.com/office/drawing/2014/main" id="{3814F549-5A38-827D-CF16-9F3C2DC37759}"/>
              </a:ext>
            </a:extLst>
          </p:cNvPr>
          <p:cNvSpPr txBox="1"/>
          <p:nvPr/>
        </p:nvSpPr>
        <p:spPr>
          <a:xfrm>
            <a:off x="887318" y="1711776"/>
            <a:ext cx="4303807" cy="461665"/>
          </a:xfrm>
          <a:prstGeom prst="rect">
            <a:avLst/>
          </a:prstGeom>
          <a:noFill/>
        </p:spPr>
        <p:txBody>
          <a:bodyPr wrap="square" rtlCol="0">
            <a:spAutoFit/>
          </a:bodyPr>
          <a:lstStyle/>
          <a:p>
            <a:pPr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По данным Росстата в пищевой промышленности высокий уровень изношенности основных фондов </a:t>
            </a:r>
          </a:p>
        </p:txBody>
      </p:sp>
      <p:graphicFrame>
        <p:nvGraphicFramePr>
          <p:cNvPr id="5" name="Таблица 4">
            <a:extLst>
              <a:ext uri="{FF2B5EF4-FFF2-40B4-BE49-F238E27FC236}">
                <a16:creationId xmlns:a16="http://schemas.microsoft.com/office/drawing/2014/main" id="{4E1F249E-C6D2-DA06-A682-35B803B0AB32}"/>
              </a:ext>
            </a:extLst>
          </p:cNvPr>
          <p:cNvGraphicFramePr>
            <a:graphicFrameLocks noGrp="1"/>
          </p:cNvGraphicFramePr>
          <p:nvPr>
            <p:extLst>
              <p:ext uri="{D42A27DB-BD31-4B8C-83A1-F6EECF244321}">
                <p14:modId xmlns:p14="http://schemas.microsoft.com/office/powerpoint/2010/main" val="1045303914"/>
              </p:ext>
            </p:extLst>
          </p:nvPr>
        </p:nvGraphicFramePr>
        <p:xfrm>
          <a:off x="5550697" y="4159652"/>
          <a:ext cx="5803910" cy="1879199"/>
        </p:xfrm>
        <a:graphic>
          <a:graphicData uri="http://schemas.openxmlformats.org/drawingml/2006/table">
            <a:tbl>
              <a:tblPr firstRow="1" firstCol="1" bandRow="1">
                <a:tableStyleId>{912C8C85-51F0-491E-9774-3900AFEF0FD7}</a:tableStyleId>
              </a:tblPr>
              <a:tblGrid>
                <a:gridCol w="1789642">
                  <a:extLst>
                    <a:ext uri="{9D8B030D-6E8A-4147-A177-3AD203B41FA5}">
                      <a16:colId xmlns:a16="http://schemas.microsoft.com/office/drawing/2014/main" val="249477436"/>
                    </a:ext>
                  </a:extLst>
                </a:gridCol>
                <a:gridCol w="683544">
                  <a:extLst>
                    <a:ext uri="{9D8B030D-6E8A-4147-A177-3AD203B41FA5}">
                      <a16:colId xmlns:a16="http://schemas.microsoft.com/office/drawing/2014/main" val="3194532034"/>
                    </a:ext>
                  </a:extLst>
                </a:gridCol>
                <a:gridCol w="658688">
                  <a:extLst>
                    <a:ext uri="{9D8B030D-6E8A-4147-A177-3AD203B41FA5}">
                      <a16:colId xmlns:a16="http://schemas.microsoft.com/office/drawing/2014/main" val="2065606240"/>
                    </a:ext>
                  </a:extLst>
                </a:gridCol>
                <a:gridCol w="658688">
                  <a:extLst>
                    <a:ext uri="{9D8B030D-6E8A-4147-A177-3AD203B41FA5}">
                      <a16:colId xmlns:a16="http://schemas.microsoft.com/office/drawing/2014/main" val="3247335633"/>
                    </a:ext>
                  </a:extLst>
                </a:gridCol>
                <a:gridCol w="658688">
                  <a:extLst>
                    <a:ext uri="{9D8B030D-6E8A-4147-A177-3AD203B41FA5}">
                      <a16:colId xmlns:a16="http://schemas.microsoft.com/office/drawing/2014/main" val="2538512067"/>
                    </a:ext>
                  </a:extLst>
                </a:gridCol>
                <a:gridCol w="658688">
                  <a:extLst>
                    <a:ext uri="{9D8B030D-6E8A-4147-A177-3AD203B41FA5}">
                      <a16:colId xmlns:a16="http://schemas.microsoft.com/office/drawing/2014/main" val="2581902916"/>
                    </a:ext>
                  </a:extLst>
                </a:gridCol>
                <a:gridCol w="695972">
                  <a:extLst>
                    <a:ext uri="{9D8B030D-6E8A-4147-A177-3AD203B41FA5}">
                      <a16:colId xmlns:a16="http://schemas.microsoft.com/office/drawing/2014/main" val="1318480511"/>
                    </a:ext>
                  </a:extLst>
                </a:gridCol>
              </a:tblGrid>
              <a:tr h="375840">
                <a:tc>
                  <a:txBody>
                    <a:bodyPr/>
                    <a:lstStyle/>
                    <a:p>
                      <a:pPr>
                        <a:lnSpc>
                          <a:spcPct val="115000"/>
                        </a:lnSpc>
                        <a:spcBef>
                          <a:spcPts val="500"/>
                        </a:spcBef>
                        <a:spcAft>
                          <a:spcPts val="1000"/>
                        </a:spcAft>
                      </a:pPr>
                      <a:r>
                        <a:rPr lang="ru-RU" sz="1000" dirty="0">
                          <a:solidFill>
                            <a:schemeClr val="bg1"/>
                          </a:solidFill>
                          <a:effectLst/>
                          <a:latin typeface="Century Gothic" panose="020B0502020202020204" pitchFamily="34" charset="0"/>
                        </a:rPr>
                        <a:t> </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2017</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solidFill>
                            <a:schemeClr val="bg1"/>
                          </a:solidFill>
                          <a:effectLst/>
                          <a:latin typeface="Century Gothic" panose="020B0502020202020204" pitchFamily="34" charset="0"/>
                        </a:rPr>
                        <a:t>2018</a:t>
                      </a:r>
                      <a:endParaRPr lang="ru-RU" sz="100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2019</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solidFill>
                            <a:schemeClr val="bg1"/>
                          </a:solidFill>
                          <a:effectLst/>
                          <a:latin typeface="Century Gothic" panose="020B0502020202020204" pitchFamily="34" charset="0"/>
                        </a:rPr>
                        <a:t>2020</a:t>
                      </a:r>
                      <a:endParaRPr lang="ru-RU" sz="100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a:solidFill>
                            <a:schemeClr val="bg1"/>
                          </a:solidFill>
                          <a:effectLst/>
                          <a:latin typeface="Century Gothic" panose="020B0502020202020204" pitchFamily="34" charset="0"/>
                        </a:rPr>
                        <a:t>2021</a:t>
                      </a:r>
                      <a:endParaRPr lang="ru-RU" sz="100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dirty="0">
                          <a:solidFill>
                            <a:schemeClr val="bg1"/>
                          </a:solidFill>
                          <a:effectLst/>
                          <a:latin typeface="Century Gothic" panose="020B0502020202020204" pitchFamily="34" charset="0"/>
                        </a:rPr>
                        <a:t>2022</a:t>
                      </a:r>
                      <a:endParaRPr lang="ru-RU" sz="10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5861329"/>
                  </a:ext>
                </a:extLst>
              </a:tr>
              <a:tr h="375840">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Коэффициент обновления</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11,3</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10,4</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9,8</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8,8</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10,4</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10,8</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8049230"/>
                  </a:ext>
                </a:extLst>
              </a:tr>
              <a:tr h="375840">
                <a:tc>
                  <a:txBody>
                    <a:bodyPr/>
                    <a:lstStyle/>
                    <a:p>
                      <a:pP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Коэффициент выбытия</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0,7</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0,6</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0,6</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0,8</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a:solidFill>
                            <a:sysClr val="windowText" lastClr="000000"/>
                          </a:solidFill>
                          <a:effectLst/>
                          <a:latin typeface="Century Gothic" panose="020B0502020202020204" pitchFamily="34" charset="0"/>
                        </a:rPr>
                        <a:t>1,0</a:t>
                      </a:r>
                      <a:endParaRPr lang="ru-RU" sz="1000" b="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2948454"/>
                  </a:ext>
                </a:extLst>
              </a:tr>
              <a:tr h="751679">
                <a:tc>
                  <a:txBody>
                    <a:bodyPr/>
                    <a:lstStyle/>
                    <a:p>
                      <a:pP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Коэффициент интенсивности обновления</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16,1</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17,3</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16,3</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11,0</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10,4</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500"/>
                        </a:spcBef>
                        <a:spcAft>
                          <a:spcPts val="1000"/>
                        </a:spcAft>
                      </a:pPr>
                      <a:r>
                        <a:rPr lang="ru-RU" sz="1000" b="0" dirty="0">
                          <a:solidFill>
                            <a:sysClr val="windowText" lastClr="000000"/>
                          </a:solidFill>
                          <a:effectLst/>
                          <a:latin typeface="Century Gothic" panose="020B0502020202020204" pitchFamily="34" charset="0"/>
                        </a:rPr>
                        <a:t>10,8</a:t>
                      </a:r>
                      <a:endParaRPr lang="ru-RU" sz="1000" b="0" dirty="0">
                        <a:solidFill>
                          <a:sysClr val="windowText" lastClr="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0173501"/>
                  </a:ext>
                </a:extLst>
              </a:tr>
            </a:tbl>
          </a:graphicData>
        </a:graphic>
      </p:graphicFrame>
      <p:sp>
        <p:nvSpPr>
          <p:cNvPr id="17" name="Rectangle 7">
            <a:extLst>
              <a:ext uri="{FF2B5EF4-FFF2-40B4-BE49-F238E27FC236}">
                <a16:creationId xmlns:a16="http://schemas.microsoft.com/office/drawing/2014/main" id="{91DDF76E-EB2C-028B-10D2-2675BD9FB287}"/>
              </a:ext>
            </a:extLst>
          </p:cNvPr>
          <p:cNvSpPr>
            <a:spLocks noChangeArrowheads="1"/>
          </p:cNvSpPr>
          <p:nvPr/>
        </p:nvSpPr>
        <p:spPr bwMode="auto">
          <a:xfrm>
            <a:off x="5550698" y="1857556"/>
            <a:ext cx="574832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49263" algn="just"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Большинство действующих хлебозаводов были построены в 50</a:t>
            </a:r>
            <a:r>
              <a:rPr kumimoji="0" lang="ru-RU" altLang="ru-RU"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Century Gothic" panose="020B0502020202020204" pitchFamily="34" charset="0"/>
              </a:rPr>
              <a:t>–</a:t>
            </a:r>
            <a:r>
              <a:rPr kumimoji="0" lang="ru-RU" altLang="ru-RU"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80 </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Century Gothic" panose="020B0502020202020204" pitchFamily="34" charset="0"/>
              </a:rPr>
              <a:t>годы</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Century Gothic" panose="020B0502020202020204" pitchFamily="34" charset="0"/>
              </a:rPr>
              <a:t>прошлого</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Century Gothic" panose="020B0502020202020204" pitchFamily="34" charset="0"/>
              </a:rPr>
              <a:t>века</a:t>
            </a:r>
            <a:r>
              <a:rPr kumimoji="0" lang="ru-RU" altLang="ru-RU" sz="1200" b="0" i="0" u="sng" strike="noStrike" cap="none" normalizeH="0" baseline="30000" dirty="0">
                <a:ln>
                  <a:noFill/>
                </a:ln>
                <a:solidFill>
                  <a:srgbClr val="FFC42F"/>
                </a:solidFill>
                <a:effectLst/>
                <a:latin typeface="Century Gothic" panose="020B0502020202020204" pitchFamily="34" charset="0"/>
                <a:ea typeface="Times New Roman" panose="02020603050405020304" pitchFamily="18" charset="0"/>
                <a:cs typeface="Century Gothic" panose="020B0502020202020204" pitchFamily="34" charset="0"/>
                <a:hlinkClick r:id="rId2"/>
              </a:rPr>
              <a:t>[</a:t>
            </a:r>
            <a:r>
              <a:rPr kumimoji="0" lang="ru-RU" altLang="ru-RU" sz="1200" b="0" i="0" u="sng" strike="noStrike" cap="none" normalizeH="0" baseline="30000" dirty="0" bmk="">
                <a:ln>
                  <a:noFill/>
                </a:ln>
                <a:solidFill>
                  <a:srgbClr val="FFC42F"/>
                </a:solidFill>
                <a:effectLst/>
                <a:latin typeface="Century Gothic" panose="020B0502020202020204" pitchFamily="34" charset="0"/>
                <a:ea typeface="Times New Roman" panose="02020603050405020304" pitchFamily="18" charset="0"/>
                <a:cs typeface="Century Gothic" panose="020B0502020202020204" pitchFamily="34" charset="0"/>
                <a:hlinkClick r:id="rId2"/>
              </a:rPr>
              <a:t>i]</a:t>
            </a: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По мнению президента Российского союза пекарей Лялина В.А. хлебопекарная отрасль находится в недоразвитом состоянии и по сравнению с другими пищевыми отраслями – самая отстающая. Так, уровень износа оборудования для производства хлебобулочных изделий составляет 72,9 процента против 47,8 целом по пищевой отрасли.</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Из Таблицы видно, что обновление основных фондов пищевой промышленности в последние годы минимум в 10 раз превышает выбытие, что говорит о том, что идет расширенное воспроизводство основных средств и интенсивная замена старого оборудования новым</a:t>
            </a:r>
            <a:endParaRPr kumimoji="0" lang="ru-RU" altLang="ru-RU" sz="1200" b="0" i="0" u="none" strike="noStrike" cap="none" normalizeH="0" baseline="0" dirty="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1" name="Рисунок 20">
            <a:extLst>
              <a:ext uri="{FF2B5EF4-FFF2-40B4-BE49-F238E27FC236}">
                <a16:creationId xmlns:a16="http://schemas.microsoft.com/office/drawing/2014/main" id="{E39960EB-0ECF-BE02-D1B0-2683F0557D45}"/>
              </a:ext>
            </a:extLst>
          </p:cNvPr>
          <p:cNvPicPr>
            <a:picLocks noChangeAspect="1"/>
          </p:cNvPicPr>
          <p:nvPr/>
        </p:nvPicPr>
        <p:blipFill>
          <a:blip r:embed="rId3"/>
          <a:stretch>
            <a:fillRect/>
          </a:stretch>
        </p:blipFill>
        <p:spPr>
          <a:xfrm>
            <a:off x="887317" y="2212326"/>
            <a:ext cx="4303807" cy="3984625"/>
          </a:xfrm>
          <a:prstGeom prst="rect">
            <a:avLst/>
          </a:prstGeom>
        </p:spPr>
      </p:pic>
    </p:spTree>
    <p:extLst>
      <p:ext uri="{BB962C8B-B14F-4D97-AF65-F5344CB8AC3E}">
        <p14:creationId xmlns:p14="http://schemas.microsoft.com/office/powerpoint/2010/main" val="146342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B24E5-A807-A7D8-7918-609A3894508C}"/>
              </a:ext>
            </a:extLst>
          </p:cNvPr>
          <p:cNvSpPr txBox="1"/>
          <p:nvPr/>
        </p:nvSpPr>
        <p:spPr>
          <a:xfrm>
            <a:off x="697626" y="693297"/>
            <a:ext cx="10791222" cy="338554"/>
          </a:xfrm>
          <a:prstGeom prst="rect">
            <a:avLst/>
          </a:prstGeom>
          <a:noFill/>
        </p:spPr>
        <p:txBody>
          <a:bodyPr wrap="square" rtlCol="0">
            <a:spAutoFit/>
          </a:bodyPr>
          <a:lstStyle/>
          <a:p>
            <a:r>
              <a:rPr lang="ru-RU" sz="1600" b="1" kern="0" cap="all" spc="75" dirty="0">
                <a:solidFill>
                  <a:srgbClr val="000000"/>
                </a:solidFill>
                <a:highlight>
                  <a:srgbClr val="F0A22E"/>
                </a:highlight>
                <a:latin typeface="Century Gothic" panose="020B0502020202020204" pitchFamily="34" charset="0"/>
              </a:rPr>
              <a:t>3.  </a:t>
            </a:r>
            <a:r>
              <a:rPr lang="ru-RU" sz="1600" b="1" kern="0" cap="all" spc="75" dirty="0">
                <a:solidFill>
                  <a:srgbClr val="000000"/>
                </a:solidFill>
                <a:effectLst/>
                <a:highlight>
                  <a:srgbClr val="F0A22E"/>
                </a:highlight>
                <a:latin typeface="Century Gothic" panose="020B0502020202020204" pitchFamily="34" charset="0"/>
              </a:rPr>
              <a:t>Маркетинговое исследование рынка</a:t>
            </a:r>
            <a:endParaRPr lang="ru-RU" sz="1600" b="1" kern="0" cap="all" spc="75" dirty="0">
              <a:solidFill>
                <a:srgbClr val="FFFFFF"/>
              </a:solidFill>
              <a:effectLst/>
              <a:highlight>
                <a:srgbClr val="F0A22E"/>
              </a:highlight>
              <a:latin typeface="Century Gothic" panose="020B0502020202020204" pitchFamily="34" charset="0"/>
            </a:endParaRPr>
          </a:p>
        </p:txBody>
      </p:sp>
      <p:sp>
        <p:nvSpPr>
          <p:cNvPr id="4" name="TextBox 3">
            <a:extLst>
              <a:ext uri="{FF2B5EF4-FFF2-40B4-BE49-F238E27FC236}">
                <a16:creationId xmlns:a16="http://schemas.microsoft.com/office/drawing/2014/main" id="{C380F6B2-EE4A-CAD1-F61D-2DB2869445A7}"/>
              </a:ext>
            </a:extLst>
          </p:cNvPr>
          <p:cNvSpPr txBox="1"/>
          <p:nvPr/>
        </p:nvSpPr>
        <p:spPr>
          <a:xfrm>
            <a:off x="697626" y="1134731"/>
            <a:ext cx="7691529" cy="285206"/>
          </a:xfrm>
          <a:prstGeom prst="rect">
            <a:avLst/>
          </a:prstGeom>
          <a:noFill/>
        </p:spPr>
        <p:txBody>
          <a:bodyPr wrap="square" rtlCol="0">
            <a:spAutoFit/>
          </a:bodyPr>
          <a:lstStyle/>
          <a:p>
            <a:pPr>
              <a:lnSpc>
                <a:spcPct val="115000"/>
              </a:lnSpc>
              <a:spcBef>
                <a:spcPts val="500"/>
              </a:spcBef>
            </a:pPr>
            <a:r>
              <a:rPr lang="ru-RU" sz="1200" b="1" cap="all" spc="50" dirty="0">
                <a:solidFill>
                  <a:srgbClr val="845209"/>
                </a:solidFill>
                <a:highlight>
                  <a:srgbClr val="FCECD5"/>
                </a:highlight>
                <a:latin typeface="Century Gothic" panose="020B0502020202020204" pitchFamily="34" charset="0"/>
              </a:rPr>
              <a:t>3</a:t>
            </a:r>
            <a:r>
              <a:rPr lang="ru-RU" sz="1200" b="1" cap="all" spc="50" dirty="0">
                <a:solidFill>
                  <a:srgbClr val="845209"/>
                </a:solidFill>
                <a:effectLst/>
                <a:highlight>
                  <a:srgbClr val="FCECD5"/>
                </a:highlight>
                <a:latin typeface="Century Gothic" panose="020B0502020202020204" pitchFamily="34" charset="0"/>
              </a:rPr>
              <a:t>.2 Тренды рынка хлебопекарного оборудования</a:t>
            </a:r>
            <a:endParaRPr lang="ru-RU" sz="1200" b="1" cap="all" spc="75" dirty="0">
              <a:effectLst/>
              <a:highlight>
                <a:srgbClr val="FCECD5"/>
              </a:highlight>
              <a:latin typeface="Century Gothic" panose="020B0502020202020204" pitchFamily="34" charset="0"/>
            </a:endParaRPr>
          </a:p>
        </p:txBody>
      </p:sp>
      <p:sp>
        <p:nvSpPr>
          <p:cNvPr id="7" name="TextBox 6">
            <a:extLst>
              <a:ext uri="{FF2B5EF4-FFF2-40B4-BE49-F238E27FC236}">
                <a16:creationId xmlns:a16="http://schemas.microsoft.com/office/drawing/2014/main" id="{113786D9-4E14-10F9-A252-AA8D6DE454BD}"/>
              </a:ext>
            </a:extLst>
          </p:cNvPr>
          <p:cNvSpPr txBox="1"/>
          <p:nvPr/>
        </p:nvSpPr>
        <p:spPr>
          <a:xfrm>
            <a:off x="892972" y="1426670"/>
            <a:ext cx="4964903" cy="429926"/>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Увеличение доли отечественного хлебопекарного оборудования</a:t>
            </a:r>
            <a:endParaRPr lang="ru-RU" sz="1000" b="1" cap="all" spc="50" dirty="0">
              <a:solidFill>
                <a:srgbClr val="C77C0E"/>
              </a:solidFill>
              <a:effectLst/>
              <a:latin typeface="Century Gothic" panose="020B0502020202020204" pitchFamily="34" charset="0"/>
            </a:endParaRPr>
          </a:p>
        </p:txBody>
      </p:sp>
      <p:sp>
        <p:nvSpPr>
          <p:cNvPr id="18" name="Rectangle 8">
            <a:extLst>
              <a:ext uri="{FF2B5EF4-FFF2-40B4-BE49-F238E27FC236}">
                <a16:creationId xmlns:a16="http://schemas.microsoft.com/office/drawing/2014/main" id="{C9733588-25E4-4738-C4D2-352A8ED7BB88}"/>
              </a:ext>
            </a:extLst>
          </p:cNvPr>
          <p:cNvSpPr>
            <a:spLocks noChangeArrowheads="1"/>
          </p:cNvSpPr>
          <p:nvPr/>
        </p:nvSpPr>
        <p:spPr bwMode="auto">
          <a:xfrm>
            <a:off x="0" y="457200"/>
            <a:ext cx="4022725"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pic>
        <p:nvPicPr>
          <p:cNvPr id="10" name="Рисунок 9">
            <a:extLst>
              <a:ext uri="{FF2B5EF4-FFF2-40B4-BE49-F238E27FC236}">
                <a16:creationId xmlns:a16="http://schemas.microsoft.com/office/drawing/2014/main" id="{088A6AEA-C43A-0851-FE53-8128B1889E9B}"/>
              </a:ext>
            </a:extLst>
          </p:cNvPr>
          <p:cNvPicPr>
            <a:picLocks noChangeAspect="1"/>
          </p:cNvPicPr>
          <p:nvPr/>
        </p:nvPicPr>
        <p:blipFill>
          <a:blip r:embed="rId2"/>
          <a:stretch>
            <a:fillRect/>
          </a:stretch>
        </p:blipFill>
        <p:spPr>
          <a:xfrm>
            <a:off x="892972" y="4373704"/>
            <a:ext cx="5023641" cy="1719401"/>
          </a:xfrm>
          <a:prstGeom prst="rect">
            <a:avLst/>
          </a:prstGeom>
        </p:spPr>
      </p:pic>
      <p:sp>
        <p:nvSpPr>
          <p:cNvPr id="11" name="TextBox 10">
            <a:extLst>
              <a:ext uri="{FF2B5EF4-FFF2-40B4-BE49-F238E27FC236}">
                <a16:creationId xmlns:a16="http://schemas.microsoft.com/office/drawing/2014/main" id="{40ACA7C1-379C-AC80-CDEB-C3B083FEE040}"/>
              </a:ext>
            </a:extLst>
          </p:cNvPr>
          <p:cNvSpPr txBox="1"/>
          <p:nvPr/>
        </p:nvSpPr>
        <p:spPr>
          <a:xfrm>
            <a:off x="892972" y="4127483"/>
            <a:ext cx="4718833" cy="246221"/>
          </a:xfrm>
          <a:prstGeom prst="rect">
            <a:avLst/>
          </a:prstGeom>
          <a:noFill/>
        </p:spPr>
        <p:txBody>
          <a:bodyPr wrap="square" rtlCol="0">
            <a:spAutoFit/>
          </a:bodyPr>
          <a:lstStyle/>
          <a:p>
            <a:r>
              <a:rPr lang="ru-RU" sz="1000" b="1" dirty="0">
                <a:latin typeface="Century Gothic" panose="020B0502020202020204" pitchFamily="34" charset="0"/>
              </a:rPr>
              <a:t>Основные направления импорта</a:t>
            </a:r>
          </a:p>
        </p:txBody>
      </p:sp>
      <p:sp>
        <p:nvSpPr>
          <p:cNvPr id="19" name="TextBox 18">
            <a:extLst>
              <a:ext uri="{FF2B5EF4-FFF2-40B4-BE49-F238E27FC236}">
                <a16:creationId xmlns:a16="http://schemas.microsoft.com/office/drawing/2014/main" id="{FC313F5F-461E-F363-39F6-99AD51EFCFED}"/>
              </a:ext>
            </a:extLst>
          </p:cNvPr>
          <p:cNvSpPr txBox="1"/>
          <p:nvPr/>
        </p:nvSpPr>
        <p:spPr>
          <a:xfrm>
            <a:off x="892972" y="3504280"/>
            <a:ext cx="4964903" cy="646331"/>
          </a:xfrm>
          <a:prstGeom prst="rect">
            <a:avLst/>
          </a:prstGeom>
          <a:noFill/>
        </p:spPr>
        <p:txBody>
          <a:bodyPr wrap="square" rtlCol="0">
            <a:spAutoFit/>
          </a:bodyPr>
          <a:lstStyle/>
          <a:p>
            <a:pPr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В хлебопекарном машиностроении доля рынка отечественного оборудования выше, чем по всему пищевому машиностроению, но тоже небольшая. </a:t>
            </a:r>
          </a:p>
        </p:txBody>
      </p:sp>
      <p:pic>
        <p:nvPicPr>
          <p:cNvPr id="22" name="Рисунок 21">
            <a:extLst>
              <a:ext uri="{FF2B5EF4-FFF2-40B4-BE49-F238E27FC236}">
                <a16:creationId xmlns:a16="http://schemas.microsoft.com/office/drawing/2014/main" id="{57DC8BD5-2366-7EF3-2850-B28728D9F1C7}"/>
              </a:ext>
            </a:extLst>
          </p:cNvPr>
          <p:cNvPicPr>
            <a:picLocks noChangeAspect="1"/>
          </p:cNvPicPr>
          <p:nvPr/>
        </p:nvPicPr>
        <p:blipFill>
          <a:blip r:embed="rId3"/>
          <a:stretch>
            <a:fillRect/>
          </a:stretch>
        </p:blipFill>
        <p:spPr>
          <a:xfrm>
            <a:off x="892972" y="1856595"/>
            <a:ext cx="5023641" cy="1581273"/>
          </a:xfrm>
          <a:prstGeom prst="rect">
            <a:avLst/>
          </a:prstGeom>
        </p:spPr>
      </p:pic>
      <p:sp>
        <p:nvSpPr>
          <p:cNvPr id="23" name="TextBox 22">
            <a:extLst>
              <a:ext uri="{FF2B5EF4-FFF2-40B4-BE49-F238E27FC236}">
                <a16:creationId xmlns:a16="http://schemas.microsoft.com/office/drawing/2014/main" id="{704BCF9F-A7D5-BF4D-2FFE-F35AFBCC5DFD}"/>
              </a:ext>
            </a:extLst>
          </p:cNvPr>
          <p:cNvSpPr txBox="1"/>
          <p:nvPr/>
        </p:nvSpPr>
        <p:spPr>
          <a:xfrm>
            <a:off x="6334125" y="1428107"/>
            <a:ext cx="4964903" cy="252954"/>
          </a:xfrm>
          <a:prstGeom prst="rect">
            <a:avLst/>
          </a:prstGeom>
          <a:noFill/>
        </p:spPr>
        <p:txBody>
          <a:bodyPr wrap="square">
            <a:spAutoFit/>
          </a:bodyPr>
          <a:lstStyle/>
          <a:p>
            <a:pPr>
              <a:lnSpc>
                <a:spcPct val="115000"/>
              </a:lnSpc>
              <a:spcBef>
                <a:spcPts val="1000"/>
              </a:spcBef>
            </a:pPr>
            <a:r>
              <a:rPr lang="ru-RU" sz="1000" b="1" i="1" cap="all" spc="50" dirty="0">
                <a:solidFill>
                  <a:srgbClr val="C77C0E"/>
                </a:solidFill>
                <a:effectLst/>
                <a:latin typeface="Century Gothic" panose="020B0502020202020204" pitchFamily="34" charset="0"/>
              </a:rPr>
              <a:t>Снижение потребления хлебобулочных изделий</a:t>
            </a:r>
            <a:endParaRPr lang="ru-RU" sz="1000" b="1" cap="all" spc="50" dirty="0">
              <a:solidFill>
                <a:srgbClr val="C77C0E"/>
              </a:solidFill>
              <a:effectLst/>
              <a:latin typeface="Century Gothic" panose="020B0502020202020204" pitchFamily="34" charset="0"/>
            </a:endParaRPr>
          </a:p>
        </p:txBody>
      </p:sp>
      <p:sp>
        <p:nvSpPr>
          <p:cNvPr id="24" name="TextBox 23">
            <a:extLst>
              <a:ext uri="{FF2B5EF4-FFF2-40B4-BE49-F238E27FC236}">
                <a16:creationId xmlns:a16="http://schemas.microsoft.com/office/drawing/2014/main" id="{024D9355-6776-BDBD-BA39-CBB4225CEE28}"/>
              </a:ext>
            </a:extLst>
          </p:cNvPr>
          <p:cNvSpPr txBox="1"/>
          <p:nvPr/>
        </p:nvSpPr>
        <p:spPr>
          <a:xfrm>
            <a:off x="6275389" y="1859340"/>
            <a:ext cx="5023640" cy="1569660"/>
          </a:xfrm>
          <a:prstGeom prst="rect">
            <a:avLst/>
          </a:prstGeom>
          <a:noFill/>
        </p:spPr>
        <p:txBody>
          <a:bodyPr wrap="square" rtlCol="0">
            <a:spAutoFit/>
          </a:bodyPr>
          <a:lstStyle/>
          <a:p>
            <a:pPr algn="just">
              <a:spcBef>
                <a:spcPts val="500"/>
              </a:spcBef>
            </a:pPr>
            <a:r>
              <a:rPr lang="ru-RU" sz="1200" dirty="0">
                <a:effectLst/>
                <a:latin typeface="Century Gothic" panose="020B0502020202020204" pitchFamily="34" charset="0"/>
                <a:ea typeface="Times New Roman" panose="02020603050405020304" pitchFamily="18" charset="0"/>
                <a:cs typeface="Times New Roman" panose="02020603050405020304" pitchFamily="18" charset="0"/>
              </a:rPr>
              <a:t>	Среднее потребление хлебобулочных изделий в России на человека составляет около 43 килограмм в год. Имеет место незначительная, но устойчивая тенденция к снижению потребления количества хлебобулочных изделий, что связано с изменением потребительских вкусов и переходом населения на потребление меньшего количества хлебобулочных изделий, но более дорогого и качественного сегмента</a:t>
            </a:r>
          </a:p>
        </p:txBody>
      </p:sp>
      <p:pic>
        <p:nvPicPr>
          <p:cNvPr id="26" name="Рисунок 25">
            <a:extLst>
              <a:ext uri="{FF2B5EF4-FFF2-40B4-BE49-F238E27FC236}">
                <a16:creationId xmlns:a16="http://schemas.microsoft.com/office/drawing/2014/main" id="{6352C670-E272-7F49-049C-F54C2929B6DB}"/>
              </a:ext>
            </a:extLst>
          </p:cNvPr>
          <p:cNvPicPr>
            <a:picLocks noChangeAspect="1"/>
          </p:cNvPicPr>
          <p:nvPr/>
        </p:nvPicPr>
        <p:blipFill>
          <a:blip r:embed="rId4"/>
          <a:stretch>
            <a:fillRect/>
          </a:stretch>
        </p:blipFill>
        <p:spPr>
          <a:xfrm>
            <a:off x="6275389" y="3547641"/>
            <a:ext cx="5023640" cy="2617062"/>
          </a:xfrm>
          <a:prstGeom prst="rect">
            <a:avLst/>
          </a:prstGeom>
        </p:spPr>
      </p:pic>
    </p:spTree>
    <p:extLst>
      <p:ext uri="{BB962C8B-B14F-4D97-AF65-F5344CB8AC3E}">
        <p14:creationId xmlns:p14="http://schemas.microsoft.com/office/powerpoint/2010/main" val="5475411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1755</TotalTime>
  <Words>6511</Words>
  <Application>Microsoft Office PowerPoint</Application>
  <PresentationFormat>Широкоэкранный</PresentationFormat>
  <Paragraphs>944</Paragraphs>
  <Slides>37</Slides>
  <Notes>26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37</vt:i4>
      </vt:variant>
    </vt:vector>
  </HeadingPairs>
  <TitlesOfParts>
    <vt:vector size="44" baseType="lpstr">
      <vt:lpstr>Arial</vt:lpstr>
      <vt:lpstr>Calibri</vt:lpstr>
      <vt:lpstr>Century Gothic</vt:lpstr>
      <vt:lpstr>Garamond</vt:lpstr>
      <vt:lpstr>Symbol</vt:lpstr>
      <vt:lpstr>Wingdings</vt:lpstr>
      <vt:lpstr>Натуральные материалы</vt:lpstr>
      <vt:lpstr>ОРГАНИЗАЦИЯ ПРОИЗВОДСТВА  ХЛЕБОПЕКАРНЫХ ПЕЧЕЙ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Стажировка по курсу "Бизнес аналитик"</dc:title>
  <dc:creator>Александр</dc:creator>
  <cp:lastModifiedBy>Александр</cp:lastModifiedBy>
  <cp:revision>165</cp:revision>
  <dcterms:created xsi:type="dcterms:W3CDTF">2024-05-04T06:26:49Z</dcterms:created>
  <dcterms:modified xsi:type="dcterms:W3CDTF">2024-07-04T10:09:43Z</dcterms:modified>
</cp:coreProperties>
</file>