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8" r:id="rId6"/>
    <p:sldId id="273" r:id="rId7"/>
    <p:sldId id="272" r:id="rId8"/>
    <p:sldId id="274" r:id="rId9"/>
    <p:sldId id="276" r:id="rId10"/>
    <p:sldId id="275" r:id="rId11"/>
    <p:sldId id="277" r:id="rId12"/>
    <p:sldId id="278" r:id="rId13"/>
    <p:sldId id="279" r:id="rId14"/>
    <p:sldId id="280" r:id="rId15"/>
    <p:sldId id="281" r:id="rId16"/>
    <p:sldId id="282" r:id="rId17"/>
    <p:sldId id="283"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FA576C0-9D10-47CB-88A4-4318497B54B0}">
          <p14:sldIdLst>
            <p14:sldId id="256"/>
            <p14:sldId id="258"/>
            <p14:sldId id="273"/>
            <p14:sldId id="272"/>
            <p14:sldId id="274"/>
            <p14:sldId id="276"/>
          </p14:sldIdLst>
        </p14:section>
        <p14:section name="Раздел без заголовка" id="{73D04EFC-2DBA-4F98-B106-B96CEA3EF04E}">
          <p14:sldIdLst>
            <p14:sldId id="275"/>
            <p14:sldId id="277"/>
            <p14:sldId id="278"/>
            <p14:sldId id="279"/>
            <p14:sldId id="280"/>
            <p14:sldId id="281"/>
            <p14:sldId id="282"/>
            <p14:sldId id="28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3" autoAdjust="0"/>
  </p:normalViewPr>
  <p:slideViewPr>
    <p:cSldViewPr>
      <p:cViewPr varScale="1">
        <p:scale>
          <a:sx n="112" d="100"/>
          <a:sy n="112" d="100"/>
        </p:scale>
        <p:origin x="1620" y="96"/>
      </p:cViewPr>
      <p:guideLst>
        <p:guide orient="horz" pos="2160"/>
        <p:guide pos="2880"/>
      </p:guideLst>
    </p:cSldViewPr>
  </p:slideViewPr>
  <p:outlineViewPr>
    <p:cViewPr>
      <p:scale>
        <a:sx n="33" d="100"/>
        <a:sy n="33" d="100"/>
      </p:scale>
      <p:origin x="0" y="16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C9987-AE10-4685-9B5B-4577F1D5BB4C}" type="datetimeFigureOut">
              <a:rPr lang="en-US" smtClean="0"/>
              <a:pPr/>
              <a:t>7/4/2024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D8454A-404F-4DF1-8F43-7DDF83BF3B6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39056-C02D-E370-E4EF-C456D7DC1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6B8C3-7971-5810-B663-76D143FBB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8ADB9-2F61-D9DA-94B8-42089CBB3471}"/>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2790B2DF-2D12-2367-B39D-48BAE94559A3}"/>
              </a:ext>
            </a:extLst>
          </p:cNvPr>
          <p:cNvSpPr>
            <a:spLocks noGrp="1"/>
          </p:cNvSpPr>
          <p:nvPr>
            <p:ph type="sldNum" sz="quarter" idx="10"/>
          </p:nvPr>
        </p:nvSpPr>
        <p:spPr/>
        <p:txBody>
          <a:bodyPr/>
          <a:lstStyle/>
          <a:p>
            <a:fld id="{77D8454A-404F-4DF1-8F43-7DDF83BF3B63}" type="slidenum">
              <a:rPr lang="en-US" smtClean="0"/>
              <a:pPr/>
              <a:t>10</a:t>
            </a:fld>
            <a:endParaRPr lang="en-US"/>
          </a:p>
        </p:txBody>
      </p:sp>
    </p:spTree>
    <p:extLst>
      <p:ext uri="{BB962C8B-B14F-4D97-AF65-F5344CB8AC3E}">
        <p14:creationId xmlns:p14="http://schemas.microsoft.com/office/powerpoint/2010/main" val="279933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86A99-B7ED-A3A4-F409-5E2D373DC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890FD-42AB-9B22-16C3-DF33EED455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280C6-C293-7F8B-23CD-35345608199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A00CF17C-0030-3133-0897-2325664AFFBF}"/>
              </a:ext>
            </a:extLst>
          </p:cNvPr>
          <p:cNvSpPr>
            <a:spLocks noGrp="1"/>
          </p:cNvSpPr>
          <p:nvPr>
            <p:ph type="sldNum" sz="quarter" idx="10"/>
          </p:nvPr>
        </p:nvSpPr>
        <p:spPr/>
        <p:txBody>
          <a:bodyPr/>
          <a:lstStyle/>
          <a:p>
            <a:fld id="{77D8454A-404F-4DF1-8F43-7DDF83BF3B63}" type="slidenum">
              <a:rPr lang="en-US" smtClean="0"/>
              <a:pPr/>
              <a:t>11</a:t>
            </a:fld>
            <a:endParaRPr lang="en-US"/>
          </a:p>
        </p:txBody>
      </p:sp>
    </p:spTree>
    <p:extLst>
      <p:ext uri="{BB962C8B-B14F-4D97-AF65-F5344CB8AC3E}">
        <p14:creationId xmlns:p14="http://schemas.microsoft.com/office/powerpoint/2010/main" val="3241295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E6AD8-1B98-3376-466B-3CF61977A6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2F2CC4-5ECF-6503-1A3B-8B599D1B81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73EE8-D4CE-7264-91D1-5F349BDC645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47679849-9040-46E6-A3CB-83C96C25EDFF}"/>
              </a:ext>
            </a:extLst>
          </p:cNvPr>
          <p:cNvSpPr>
            <a:spLocks noGrp="1"/>
          </p:cNvSpPr>
          <p:nvPr>
            <p:ph type="sldNum" sz="quarter" idx="10"/>
          </p:nvPr>
        </p:nvSpPr>
        <p:spPr/>
        <p:txBody>
          <a:bodyPr/>
          <a:lstStyle/>
          <a:p>
            <a:fld id="{77D8454A-404F-4DF1-8F43-7DDF83BF3B63}" type="slidenum">
              <a:rPr lang="en-US" smtClean="0"/>
              <a:pPr/>
              <a:t>12</a:t>
            </a:fld>
            <a:endParaRPr lang="en-US"/>
          </a:p>
        </p:txBody>
      </p:sp>
    </p:spTree>
    <p:extLst>
      <p:ext uri="{BB962C8B-B14F-4D97-AF65-F5344CB8AC3E}">
        <p14:creationId xmlns:p14="http://schemas.microsoft.com/office/powerpoint/2010/main" val="290078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FE66-0C28-11C6-0395-91E24FEB45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015766-2EDC-6755-CABA-06D69CEEE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F99B82-DF77-F4BB-1EEA-9C164BE012F3}"/>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070AB1B4-DBE6-AC63-7FCE-31F2C1C41334}"/>
              </a:ext>
            </a:extLst>
          </p:cNvPr>
          <p:cNvSpPr>
            <a:spLocks noGrp="1"/>
          </p:cNvSpPr>
          <p:nvPr>
            <p:ph type="sldNum" sz="quarter" idx="10"/>
          </p:nvPr>
        </p:nvSpPr>
        <p:spPr/>
        <p:txBody>
          <a:bodyPr/>
          <a:lstStyle/>
          <a:p>
            <a:fld id="{77D8454A-404F-4DF1-8F43-7DDF83BF3B63}" type="slidenum">
              <a:rPr lang="en-US" smtClean="0"/>
              <a:pPr/>
              <a:t>13</a:t>
            </a:fld>
            <a:endParaRPr lang="en-US"/>
          </a:p>
        </p:txBody>
      </p:sp>
    </p:spTree>
    <p:extLst>
      <p:ext uri="{BB962C8B-B14F-4D97-AF65-F5344CB8AC3E}">
        <p14:creationId xmlns:p14="http://schemas.microsoft.com/office/powerpoint/2010/main" val="2031991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112E8-6569-DD63-B92C-706B4D2408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73B912-9FCB-84D3-3F08-D5CF39262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798538-FDE4-2B1F-B672-55A64F1EA369}"/>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11E61D4B-A16D-558D-3E71-869051FEC087}"/>
              </a:ext>
            </a:extLst>
          </p:cNvPr>
          <p:cNvSpPr>
            <a:spLocks noGrp="1"/>
          </p:cNvSpPr>
          <p:nvPr>
            <p:ph type="sldNum" sz="quarter" idx="10"/>
          </p:nvPr>
        </p:nvSpPr>
        <p:spPr/>
        <p:txBody>
          <a:bodyPr/>
          <a:lstStyle/>
          <a:p>
            <a:fld id="{77D8454A-404F-4DF1-8F43-7DDF83BF3B63}" type="slidenum">
              <a:rPr lang="en-US" smtClean="0"/>
              <a:pPr/>
              <a:t>14</a:t>
            </a:fld>
            <a:endParaRPr lang="en-US"/>
          </a:p>
        </p:txBody>
      </p:sp>
    </p:spTree>
    <p:extLst>
      <p:ext uri="{BB962C8B-B14F-4D97-AF65-F5344CB8AC3E}">
        <p14:creationId xmlns:p14="http://schemas.microsoft.com/office/powerpoint/2010/main" val="3636090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D8454A-404F-4DF1-8F43-7DDF83BF3B63}"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D8454A-404F-4DF1-8F43-7DDF83BF3B6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783B3-F379-72C5-0DBF-FB93C51EF2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16FC1-A41D-85A4-3335-6364D1102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987FA-828D-A4ED-174D-0CD118F11AB6}"/>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D070E94C-F521-DA51-2AF1-30561C965FAC}"/>
              </a:ext>
            </a:extLst>
          </p:cNvPr>
          <p:cNvSpPr>
            <a:spLocks noGrp="1"/>
          </p:cNvSpPr>
          <p:nvPr>
            <p:ph type="sldNum" sz="quarter" idx="10"/>
          </p:nvPr>
        </p:nvSpPr>
        <p:spPr/>
        <p:txBody>
          <a:bodyPr/>
          <a:lstStyle/>
          <a:p>
            <a:fld id="{77D8454A-404F-4DF1-8F43-7DDF83BF3B63}" type="slidenum">
              <a:rPr lang="en-US" smtClean="0"/>
              <a:pPr/>
              <a:t>3</a:t>
            </a:fld>
            <a:endParaRPr lang="en-US"/>
          </a:p>
        </p:txBody>
      </p:sp>
    </p:spTree>
    <p:extLst>
      <p:ext uri="{BB962C8B-B14F-4D97-AF65-F5344CB8AC3E}">
        <p14:creationId xmlns:p14="http://schemas.microsoft.com/office/powerpoint/2010/main" val="24173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32809-0252-F6E9-4080-9EFCFBA48D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7B033-C208-88C5-3F21-C2D614F7C5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627AB7-AC56-E279-0B72-9C9CDBB88EF9}"/>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86D46A5F-A3ED-E492-BE28-A583772EBE7B}"/>
              </a:ext>
            </a:extLst>
          </p:cNvPr>
          <p:cNvSpPr>
            <a:spLocks noGrp="1"/>
          </p:cNvSpPr>
          <p:nvPr>
            <p:ph type="sldNum" sz="quarter" idx="10"/>
          </p:nvPr>
        </p:nvSpPr>
        <p:spPr/>
        <p:txBody>
          <a:bodyPr/>
          <a:lstStyle/>
          <a:p>
            <a:fld id="{77D8454A-404F-4DF1-8F43-7DDF83BF3B63}" type="slidenum">
              <a:rPr lang="en-US" smtClean="0"/>
              <a:pPr/>
              <a:t>4</a:t>
            </a:fld>
            <a:endParaRPr lang="en-US"/>
          </a:p>
        </p:txBody>
      </p:sp>
    </p:spTree>
    <p:extLst>
      <p:ext uri="{BB962C8B-B14F-4D97-AF65-F5344CB8AC3E}">
        <p14:creationId xmlns:p14="http://schemas.microsoft.com/office/powerpoint/2010/main" val="177515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7CFF9-9DF1-1052-E452-43A9DDEBF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9F9D1D-F8C5-DFF8-924D-FBD84375C2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3C062-CAFB-58C4-E2CE-A6858F4DA8A3}"/>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6F0A9E36-2F32-3254-B5CE-81114B6E59E9}"/>
              </a:ext>
            </a:extLst>
          </p:cNvPr>
          <p:cNvSpPr>
            <a:spLocks noGrp="1"/>
          </p:cNvSpPr>
          <p:nvPr>
            <p:ph type="sldNum" sz="quarter" idx="10"/>
          </p:nvPr>
        </p:nvSpPr>
        <p:spPr/>
        <p:txBody>
          <a:bodyPr/>
          <a:lstStyle/>
          <a:p>
            <a:fld id="{77D8454A-404F-4DF1-8F43-7DDF83BF3B63}" type="slidenum">
              <a:rPr lang="en-US" smtClean="0"/>
              <a:pPr/>
              <a:t>5</a:t>
            </a:fld>
            <a:endParaRPr lang="en-US"/>
          </a:p>
        </p:txBody>
      </p:sp>
    </p:spTree>
    <p:extLst>
      <p:ext uri="{BB962C8B-B14F-4D97-AF65-F5344CB8AC3E}">
        <p14:creationId xmlns:p14="http://schemas.microsoft.com/office/powerpoint/2010/main" val="250756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D9E6C-162D-E2AD-03AB-0D7BDECCD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CFB32-5A12-B96C-9BF1-D4FCA14B3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57FC6-3830-1EE3-A9A4-EF96A381AB06}"/>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877A3DF6-05DE-B233-7751-C6383FC8D7DE}"/>
              </a:ext>
            </a:extLst>
          </p:cNvPr>
          <p:cNvSpPr>
            <a:spLocks noGrp="1"/>
          </p:cNvSpPr>
          <p:nvPr>
            <p:ph type="sldNum" sz="quarter" idx="10"/>
          </p:nvPr>
        </p:nvSpPr>
        <p:spPr/>
        <p:txBody>
          <a:bodyPr/>
          <a:lstStyle/>
          <a:p>
            <a:fld id="{77D8454A-404F-4DF1-8F43-7DDF83BF3B63}" type="slidenum">
              <a:rPr lang="en-US" smtClean="0"/>
              <a:pPr/>
              <a:t>6</a:t>
            </a:fld>
            <a:endParaRPr lang="en-US"/>
          </a:p>
        </p:txBody>
      </p:sp>
    </p:spTree>
    <p:extLst>
      <p:ext uri="{BB962C8B-B14F-4D97-AF65-F5344CB8AC3E}">
        <p14:creationId xmlns:p14="http://schemas.microsoft.com/office/powerpoint/2010/main" val="3098877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62A41-59F8-25BE-87A6-BE44E0A9F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67F80-0B3B-F78D-223C-B8B71ED3FB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BA9ED-B624-A3EA-918A-BFCDE207EB8A}"/>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B271BBCC-F92E-4368-840F-234C1FCC7BEA}"/>
              </a:ext>
            </a:extLst>
          </p:cNvPr>
          <p:cNvSpPr>
            <a:spLocks noGrp="1"/>
          </p:cNvSpPr>
          <p:nvPr>
            <p:ph type="sldNum" sz="quarter" idx="10"/>
          </p:nvPr>
        </p:nvSpPr>
        <p:spPr/>
        <p:txBody>
          <a:bodyPr/>
          <a:lstStyle/>
          <a:p>
            <a:fld id="{77D8454A-404F-4DF1-8F43-7DDF83BF3B63}" type="slidenum">
              <a:rPr lang="en-US" smtClean="0"/>
              <a:pPr/>
              <a:t>7</a:t>
            </a:fld>
            <a:endParaRPr lang="en-US"/>
          </a:p>
        </p:txBody>
      </p:sp>
    </p:spTree>
    <p:extLst>
      <p:ext uri="{BB962C8B-B14F-4D97-AF65-F5344CB8AC3E}">
        <p14:creationId xmlns:p14="http://schemas.microsoft.com/office/powerpoint/2010/main" val="355504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6713E-C6DE-91D1-8223-EE6EA203D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EE71AE-11D5-9372-AAFB-5E7614334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7EA3E5-BF8E-42AB-409B-FA6AE9EBFDAE}"/>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82ABC70A-B165-5B5E-4A74-7DE57B14CEB1}"/>
              </a:ext>
            </a:extLst>
          </p:cNvPr>
          <p:cNvSpPr>
            <a:spLocks noGrp="1"/>
          </p:cNvSpPr>
          <p:nvPr>
            <p:ph type="sldNum" sz="quarter" idx="10"/>
          </p:nvPr>
        </p:nvSpPr>
        <p:spPr/>
        <p:txBody>
          <a:bodyPr/>
          <a:lstStyle/>
          <a:p>
            <a:fld id="{77D8454A-404F-4DF1-8F43-7DDF83BF3B63}" type="slidenum">
              <a:rPr lang="en-US" smtClean="0"/>
              <a:pPr/>
              <a:t>8</a:t>
            </a:fld>
            <a:endParaRPr lang="en-US"/>
          </a:p>
        </p:txBody>
      </p:sp>
    </p:spTree>
    <p:extLst>
      <p:ext uri="{BB962C8B-B14F-4D97-AF65-F5344CB8AC3E}">
        <p14:creationId xmlns:p14="http://schemas.microsoft.com/office/powerpoint/2010/main" val="380102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91AF8-1411-A410-235A-17274CD48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B0269D-05F8-47D2-0441-CF0E3F3C9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86932D-67DF-C9D2-3F1B-EB0B35AC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C71B53B0-4D72-7236-902E-2071EA7C1982}"/>
              </a:ext>
            </a:extLst>
          </p:cNvPr>
          <p:cNvSpPr>
            <a:spLocks noGrp="1"/>
          </p:cNvSpPr>
          <p:nvPr>
            <p:ph type="sldNum" sz="quarter" idx="10"/>
          </p:nvPr>
        </p:nvSpPr>
        <p:spPr/>
        <p:txBody>
          <a:bodyPr/>
          <a:lstStyle/>
          <a:p>
            <a:fld id="{77D8454A-404F-4DF1-8F43-7DDF83BF3B63}" type="slidenum">
              <a:rPr lang="en-US" smtClean="0"/>
              <a:pPr/>
              <a:t>9</a:t>
            </a:fld>
            <a:endParaRPr lang="en-US"/>
          </a:p>
        </p:txBody>
      </p:sp>
    </p:spTree>
    <p:extLst>
      <p:ext uri="{BB962C8B-B14F-4D97-AF65-F5344CB8AC3E}">
        <p14:creationId xmlns:p14="http://schemas.microsoft.com/office/powerpoint/2010/main" val="1418546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ru-RU"/>
              <a:t>Образец заголовка</a:t>
            </a:r>
            <a:endParaRPr kumimoji="0" lang="en-US"/>
          </a:p>
        </p:txBody>
      </p:sp>
      <p:sp>
        <p:nvSpPr>
          <p:cNvPr id="9" name="Subtitle 8"/>
          <p:cNvSpPr>
            <a:spLocks noGrp="1"/>
          </p:cNvSpPr>
          <p:nvPr>
            <p:ph type="subTitle" idx="1"/>
          </p:nvPr>
        </p:nvSpPr>
        <p:spPr>
          <a:xfrm>
            <a:off x="540544" y="2250280"/>
            <a:ext cx="8062912" cy="2169320"/>
          </a:xfrm>
        </p:spPr>
        <p:txBody>
          <a:bodyPr>
            <a:normAutofit/>
          </a:bodyPr>
          <a:lstStyle>
            <a:lvl1pPr marL="0" marR="36576" indent="0" algn="r">
              <a:spcBef>
                <a:spcPts val="0"/>
              </a:spcBef>
              <a:buNone/>
              <a:defRPr sz="2400">
                <a:ln>
                  <a:noFill/>
                </a:ln>
                <a:solidFill>
                  <a:schemeClr val="tx2">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1BF1CCF-7666-4D44-83CF-B1D9081B196F}" type="datetime1">
              <a:rPr lang="en-US" smtClean="0"/>
              <a:pPr/>
              <a:t>7/4/2024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r>
              <a:rPr lang="en-US"/>
              <a:t>Your logo here</a:t>
            </a:r>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46FD205-8D79-439C-A802-2377436AEC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и вертикальный текст">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6D6514FD-1763-45C1-AED0-FF855CD2E095}" type="datetime1">
              <a:rPr lang="en-US" smtClean="0"/>
              <a:pPr/>
              <a:t>7/4/2024</a:t>
            </a:fld>
            <a:endParaRPr lang="en-US"/>
          </a:p>
        </p:txBody>
      </p:sp>
      <p:sp>
        <p:nvSpPr>
          <p:cNvPr id="5" name="Footer Placeholder 4"/>
          <p:cNvSpPr>
            <a:spLocks noGrp="1"/>
          </p:cNvSpPr>
          <p:nvPr>
            <p:ph type="ftr" sz="quarter" idx="11"/>
          </p:nvPr>
        </p:nvSpPr>
        <p:spPr/>
        <p:txBody>
          <a:bodyPr/>
          <a:lstStyle/>
          <a:p>
            <a:r>
              <a:rPr lang="en-US"/>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9601B317-6CCF-44A4-B99C-75730E0DA706}" type="datetime1">
              <a:rPr lang="en-US" smtClean="0"/>
              <a:pPr/>
              <a:t>7/4/2024</a:t>
            </a:fld>
            <a:endParaRPr lang="en-US"/>
          </a:p>
        </p:txBody>
      </p:sp>
      <p:sp>
        <p:nvSpPr>
          <p:cNvPr id="5" name="Footer Placeholder 4"/>
          <p:cNvSpPr>
            <a:spLocks noGrp="1"/>
          </p:cNvSpPr>
          <p:nvPr>
            <p:ph type="ftr" sz="quarter" idx="11"/>
          </p:nvPr>
        </p:nvSpPr>
        <p:spPr/>
        <p:txBody>
          <a:bodyPr/>
          <a:lstStyle/>
          <a:p>
            <a:r>
              <a:rPr lang="en-US"/>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48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Title 6"/>
          <p:cNvSpPr>
            <a:spLocks noGrp="1"/>
          </p:cNvSpPr>
          <p:nvPr>
            <p:ph type="title"/>
          </p:nvPr>
        </p:nvSpPr>
        <p:spPr/>
        <p:txBody>
          <a:bodyPr/>
          <a:lstStyle/>
          <a:p>
            <a:r>
              <a:rPr lang="ru-RU"/>
              <a:t>Образец заголовка</a:t>
            </a:r>
            <a:endParaRPr lang="en-US"/>
          </a:p>
        </p:txBody>
      </p:sp>
      <p:sp>
        <p:nvSpPr>
          <p:cNvPr id="10" name="Date Placeholder 9"/>
          <p:cNvSpPr>
            <a:spLocks noGrp="1"/>
          </p:cNvSpPr>
          <p:nvPr>
            <p:ph type="dt" sz="half" idx="10"/>
          </p:nvPr>
        </p:nvSpPr>
        <p:spPr/>
        <p:txBody>
          <a:bodyPr/>
          <a:lstStyle/>
          <a:p>
            <a:fld id="{075BA6BE-7F97-411F-9CC5-5AB35133F2B3}" type="datetime1">
              <a:rPr lang="en-US" smtClean="0"/>
              <a:pPr/>
              <a:t>7/4/2024</a:t>
            </a:fld>
            <a:endParaRPr lang="en-US"/>
          </a:p>
        </p:txBody>
      </p:sp>
      <p:sp>
        <p:nvSpPr>
          <p:cNvPr id="11" name="Slide Number Placeholder 10"/>
          <p:cNvSpPr>
            <a:spLocks noGrp="1"/>
          </p:cNvSpPr>
          <p:nvPr>
            <p:ph type="sldNum" sz="quarter" idx="11"/>
          </p:nvPr>
        </p:nvSpPr>
        <p:spPr/>
        <p:txBody>
          <a:bodyPr/>
          <a:lstStyle/>
          <a:p>
            <a:fld id="{746FD205-8D79-439C-A802-2377436AEC8A}" type="slidenum">
              <a:rPr lang="en-US" smtClean="0"/>
              <a:pPr/>
              <a:t>‹#›</a:t>
            </a:fld>
            <a:endParaRPr lang="en-US"/>
          </a:p>
        </p:txBody>
      </p:sp>
      <p:sp>
        <p:nvSpPr>
          <p:cNvPr id="12" name="Footer Placeholder 11"/>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362700"/>
            <a:ext cx="2133600" cy="304800"/>
          </a:xfrm>
        </p:spPr>
        <p:txBody>
          <a:bodyPr/>
          <a:lstStyle/>
          <a:p>
            <a:fld id="{4C3E4E52-550E-4B84-9D4F-14979F5A0D6E}" type="datetime1">
              <a:rPr lang="en-US" smtClean="0"/>
              <a:pPr/>
              <a:t>7/4/2024</a:t>
            </a:fld>
            <a:endParaRPr lang="en-US"/>
          </a:p>
        </p:txBody>
      </p:sp>
      <p:sp>
        <p:nvSpPr>
          <p:cNvPr id="5" name="Footer Placeholder 4"/>
          <p:cNvSpPr>
            <a:spLocks noGrp="1"/>
          </p:cNvSpPr>
          <p:nvPr>
            <p:ph type="ftr" sz="quarter" idx="11"/>
          </p:nvPr>
        </p:nvSpPr>
        <p:spPr>
          <a:xfrm>
            <a:off x="2619376" y="6366669"/>
            <a:ext cx="4260056" cy="300831"/>
          </a:xfrm>
        </p:spPr>
        <p:txBody>
          <a:bodyPr/>
          <a:lstStyle/>
          <a:p>
            <a:r>
              <a:rPr lang="en-US"/>
              <a:t>Your logo here</a:t>
            </a:r>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746FD205-8D79-439C-A802-2377436AEC8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a:t>Образец заголовка</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24001"/>
            <a:ext cx="4038600" cy="472440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524001"/>
            <a:ext cx="4038600" cy="472440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8" name="Title 7"/>
          <p:cNvSpPr>
            <a:spLocks noGrp="1"/>
          </p:cNvSpPr>
          <p:nvPr>
            <p:ph type="title"/>
          </p:nvPr>
        </p:nvSpPr>
        <p:spPr/>
        <p:txBody>
          <a:bodyPr/>
          <a:lstStyle/>
          <a:p>
            <a:r>
              <a:rPr lang="ru-RU"/>
              <a:t>Образец заголовка</a:t>
            </a:r>
            <a:endParaRPr lang="en-US"/>
          </a:p>
        </p:txBody>
      </p:sp>
      <p:sp>
        <p:nvSpPr>
          <p:cNvPr id="9" name="Date Placeholder 8"/>
          <p:cNvSpPr>
            <a:spLocks noGrp="1"/>
          </p:cNvSpPr>
          <p:nvPr>
            <p:ph type="dt" sz="half" idx="10"/>
          </p:nvPr>
        </p:nvSpPr>
        <p:spPr/>
        <p:txBody>
          <a:bodyPr/>
          <a:lstStyle/>
          <a:p>
            <a:fld id="{BB81A9FF-1E9C-4B66-B4A0-EADB765782FB}" type="datetime1">
              <a:rPr lang="en-US" smtClean="0"/>
              <a:pPr/>
              <a:t>7/4/2024</a:t>
            </a:fld>
            <a:endParaRPr lang="en-US"/>
          </a:p>
        </p:txBody>
      </p:sp>
      <p:sp>
        <p:nvSpPr>
          <p:cNvPr id="10" name="Slide Number Placeholder 9"/>
          <p:cNvSpPr>
            <a:spLocks noGrp="1"/>
          </p:cNvSpPr>
          <p:nvPr>
            <p:ph type="sldNum" sz="quarter" idx="11"/>
          </p:nvPr>
        </p:nvSpPr>
        <p:spPr/>
        <p:txBody>
          <a:bodyPr/>
          <a:lstStyle/>
          <a:p>
            <a:fld id="{746FD205-8D79-439C-A802-2377436AEC8A}" type="slidenum">
              <a:rPr lang="en-US" smtClean="0"/>
              <a:pPr/>
              <a:t>‹#›</a:t>
            </a:fld>
            <a:endParaRPr lang="en-US"/>
          </a:p>
        </p:txBody>
      </p:sp>
      <p:sp>
        <p:nvSpPr>
          <p:cNvPr id="11" name="Footer Placeholder 10"/>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5957668"/>
          </a:xfrm>
        </p:spPr>
        <p:txBody>
          <a:bodyPr vert="vert270" anchor="b"/>
          <a:lstStyle>
            <a:lvl1pPr marL="0" algn="ctr">
              <a:defRPr sz="3300" b="0">
                <a:ln w="6350">
                  <a:solidFill>
                    <a:schemeClr val="tx1"/>
                  </a:solidFill>
                </a:ln>
                <a:solidFill>
                  <a:schemeClr val="tx1"/>
                </a:solidFill>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1365006" y="290732"/>
            <a:ext cx="581024" cy="2909668"/>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1365006" y="3427124"/>
            <a:ext cx="581024" cy="2821276"/>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2022230" y="290732"/>
            <a:ext cx="6858000" cy="2897476"/>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2022230" y="3350924"/>
            <a:ext cx="6858000" cy="2897476"/>
          </a:xfrm>
        </p:spPr>
        <p:txBody>
          <a:bodyPr/>
          <a:lstStyle>
            <a:lvl1pPr>
              <a:defRPr sz="24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0" name="Date Placeholder 9"/>
          <p:cNvSpPr>
            <a:spLocks noGrp="1"/>
          </p:cNvSpPr>
          <p:nvPr>
            <p:ph type="dt" sz="half" idx="10"/>
          </p:nvPr>
        </p:nvSpPr>
        <p:spPr/>
        <p:txBody>
          <a:bodyPr/>
          <a:lstStyle/>
          <a:p>
            <a:fld id="{7D96A02F-3A95-4944-9ABC-E1DA10A11467}" type="datetime1">
              <a:rPr lang="en-US" smtClean="0"/>
              <a:pPr/>
              <a:t>7/4/2024</a:t>
            </a:fld>
            <a:endParaRPr lang="en-US"/>
          </a:p>
        </p:txBody>
      </p:sp>
      <p:sp>
        <p:nvSpPr>
          <p:cNvPr id="11" name="Slide Number Placeholder 10"/>
          <p:cNvSpPr>
            <a:spLocks noGrp="1"/>
          </p:cNvSpPr>
          <p:nvPr>
            <p:ph type="sldNum" sz="quarter" idx="11"/>
          </p:nvPr>
        </p:nvSpPr>
        <p:spPr/>
        <p:txBody>
          <a:bodyPr/>
          <a:lstStyle/>
          <a:p>
            <a:fld id="{746FD205-8D79-439C-A802-2377436AEC8A}" type="slidenum">
              <a:rPr lang="en-US" smtClean="0"/>
              <a:pPr/>
              <a:t>‹#›</a:t>
            </a:fld>
            <a:endParaRPr lang="en-US"/>
          </a:p>
        </p:txBody>
      </p:sp>
      <p:sp>
        <p:nvSpPr>
          <p:cNvPr id="12" name="Footer Placeholder 11"/>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ru-RU"/>
              <a:t>Образец заголовка</a:t>
            </a:r>
            <a:endParaRPr kumimoji="0" lang="en-US"/>
          </a:p>
        </p:txBody>
      </p:sp>
      <p:sp>
        <p:nvSpPr>
          <p:cNvPr id="6" name="Date Placeholder 5"/>
          <p:cNvSpPr>
            <a:spLocks noGrp="1"/>
          </p:cNvSpPr>
          <p:nvPr>
            <p:ph type="dt" sz="half" idx="10"/>
          </p:nvPr>
        </p:nvSpPr>
        <p:spPr/>
        <p:txBody>
          <a:bodyPr/>
          <a:lstStyle/>
          <a:p>
            <a:fld id="{EB627A8D-4D3E-4B4C-B199-3FF96543B789}" type="datetime1">
              <a:rPr lang="en-US" smtClean="0"/>
              <a:pPr/>
              <a:t>7/4/2024</a:t>
            </a:fld>
            <a:endParaRPr lang="en-US"/>
          </a:p>
        </p:txBody>
      </p:sp>
      <p:sp>
        <p:nvSpPr>
          <p:cNvPr id="7" name="Slide Number Placeholder 6"/>
          <p:cNvSpPr>
            <a:spLocks noGrp="1"/>
          </p:cNvSpPr>
          <p:nvPr>
            <p:ph type="sldNum" sz="quarter" idx="11"/>
          </p:nvPr>
        </p:nvSpPr>
        <p:spPr/>
        <p:txBody>
          <a:bodyPr/>
          <a:lstStyle/>
          <a:p>
            <a:fld id="{746FD205-8D79-439C-A802-2377436AEC8A}" type="slidenum">
              <a:rPr lang="en-US" smtClean="0"/>
              <a:pPr/>
              <a:t>‹#›</a:t>
            </a:fld>
            <a:endParaRPr lang="en-US"/>
          </a:p>
        </p:txBody>
      </p:sp>
      <p:sp>
        <p:nvSpPr>
          <p:cNvPr id="8" name="Footer Placeholder 7"/>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AC67121-7AB3-44A9-B455-30D9FB40A79E}" type="datetime1">
              <a:rPr lang="en-US" smtClean="0"/>
              <a:pPr/>
              <a:t>7/4/2024</a:t>
            </a:fld>
            <a:endParaRPr lang="en-US"/>
          </a:p>
        </p:txBody>
      </p:sp>
      <p:sp>
        <p:nvSpPr>
          <p:cNvPr id="6" name="Slide Number Placeholder 5"/>
          <p:cNvSpPr>
            <a:spLocks noGrp="1"/>
          </p:cNvSpPr>
          <p:nvPr>
            <p:ph type="sldNum" sz="quarter" idx="11"/>
          </p:nvPr>
        </p:nvSpPr>
        <p:spPr/>
        <p:txBody>
          <a:bodyPr/>
          <a:lstStyle/>
          <a:p>
            <a:fld id="{746FD205-8D79-439C-A802-2377436AEC8A}" type="slidenum">
              <a:rPr lang="en-US" smtClean="0"/>
              <a:pPr/>
              <a:t>‹#›</a:t>
            </a:fld>
            <a:endParaRPr lang="en-US"/>
          </a:p>
        </p:txBody>
      </p:sp>
      <p:sp>
        <p:nvSpPr>
          <p:cNvPr id="7" name="Footer Placeholder 6"/>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883105"/>
          </a:xfrm>
        </p:spPr>
        <p:txBody>
          <a:bodyPr vert="vert270" anchor="b"/>
          <a:lstStyle>
            <a:lvl1pPr marL="0" marR="18288" algn="r">
              <a:spcBef>
                <a:spcPts val="0"/>
              </a:spcBef>
              <a:buNone/>
              <a:defRPr sz="2900" b="0" cap="all" baseline="0"/>
            </a:lvl1pPr>
          </a:lstStyle>
          <a:p>
            <a:r>
              <a:rPr kumimoji="0" lang="ru-RU"/>
              <a:t>Образец заголовка</a:t>
            </a:r>
            <a:endParaRPr kumimoji="0" lang="en-US"/>
          </a:p>
        </p:txBody>
      </p:sp>
      <p:sp>
        <p:nvSpPr>
          <p:cNvPr id="3" name="Text Placeholder 2"/>
          <p:cNvSpPr>
            <a:spLocks noGrp="1"/>
          </p:cNvSpPr>
          <p:nvPr>
            <p:ph type="body" idx="2"/>
          </p:nvPr>
        </p:nvSpPr>
        <p:spPr>
          <a:xfrm>
            <a:off x="1135856" y="367664"/>
            <a:ext cx="2438400" cy="5883105"/>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651250" y="320040"/>
            <a:ext cx="5276088" cy="592836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8" name="Date Placeholder 7"/>
          <p:cNvSpPr>
            <a:spLocks noGrp="1"/>
          </p:cNvSpPr>
          <p:nvPr>
            <p:ph type="dt" sz="half" idx="10"/>
          </p:nvPr>
        </p:nvSpPr>
        <p:spPr/>
        <p:txBody>
          <a:bodyPr/>
          <a:lstStyle/>
          <a:p>
            <a:fld id="{69E77799-E3A9-4516-B428-D2DCE16620CD}" type="datetime1">
              <a:rPr lang="en-US" smtClean="0"/>
              <a:pPr/>
              <a:t>7/4/2024</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097504"/>
          </a:xfrm>
        </p:spPr>
        <p:txBody>
          <a:bodyPr vert="vert270" anchor="b"/>
          <a:lstStyle>
            <a:lvl1pPr marL="0" algn="l">
              <a:buNone/>
              <a:defRPr sz="3000" b="0" cap="all" baseline="0"/>
            </a:lvl1pPr>
          </a:lstStyle>
          <a:p>
            <a:r>
              <a:rPr kumimoji="0" lang="ru-RU"/>
              <a:t>Образец заголовка</a:t>
            </a:r>
            <a:endParaRPr kumimoji="0" lang="en-US"/>
          </a:p>
        </p:txBody>
      </p:sp>
      <p:sp>
        <p:nvSpPr>
          <p:cNvPr id="3" name="Picture Placeholder 2"/>
          <p:cNvSpPr>
            <a:spLocks noGrp="1"/>
          </p:cNvSpPr>
          <p:nvPr>
            <p:ph type="pic" idx="1"/>
          </p:nvPr>
        </p:nvSpPr>
        <p:spPr>
          <a:xfrm>
            <a:off x="1138237" y="373966"/>
            <a:ext cx="7333488" cy="5264834"/>
          </a:xfrm>
          <a:solidFill>
            <a:schemeClr val="bg2">
              <a:shade val="50000"/>
            </a:schemeClr>
          </a:solidFill>
        </p:spPr>
        <p:txBody>
          <a:bodyPr/>
          <a:lstStyle>
            <a:lvl1pPr marL="0" indent="0">
              <a:buNone/>
              <a:defRPr sz="3200"/>
            </a:lvl1pPr>
          </a:lstStyle>
          <a:p>
            <a:r>
              <a:rPr kumimoji="0" lang="ru-RU"/>
              <a:t>Вставка рисунка</a:t>
            </a:r>
            <a:endParaRPr kumimoji="0" lang="en-US" dirty="0"/>
          </a:p>
        </p:txBody>
      </p:sp>
      <p:sp>
        <p:nvSpPr>
          <p:cNvPr id="4" name="Text Placeholder 3"/>
          <p:cNvSpPr>
            <a:spLocks noGrp="1"/>
          </p:cNvSpPr>
          <p:nvPr>
            <p:ph type="body" sz="half" idx="2"/>
          </p:nvPr>
        </p:nvSpPr>
        <p:spPr>
          <a:xfrm>
            <a:off x="1143000" y="5638800"/>
            <a:ext cx="7333488" cy="6096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Date Placeholder 7"/>
          <p:cNvSpPr>
            <a:spLocks noGrp="1"/>
          </p:cNvSpPr>
          <p:nvPr>
            <p:ph type="dt" sz="half" idx="10"/>
          </p:nvPr>
        </p:nvSpPr>
        <p:spPr/>
        <p:txBody>
          <a:bodyPr/>
          <a:lstStyle/>
          <a:p>
            <a:fld id="{7306688B-20E5-4279-9389-143F269CFCDC}" type="datetime1">
              <a:rPr lang="en-US" smtClean="0"/>
              <a:pPr/>
              <a:t>7/4/2024</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104106"/>
          </a:xfrm>
          <a:prstGeom prst="rect">
            <a:avLst/>
          </a:prstGeom>
        </p:spPr>
        <p:txBody>
          <a:bodyPr vert="horz" anchor="ctr">
            <a:normAutofit/>
          </a:bodyPr>
          <a:lstStyle/>
          <a:p>
            <a:r>
              <a:rPr kumimoji="0" lang="ru-RU"/>
              <a:t>Образец заголовка</a:t>
            </a:r>
            <a:endParaRPr kumimoji="0" lang="en-US"/>
          </a:p>
        </p:txBody>
      </p:sp>
      <p:sp>
        <p:nvSpPr>
          <p:cNvPr id="13" name="Text Placeholder 12"/>
          <p:cNvSpPr>
            <a:spLocks noGrp="1"/>
          </p:cNvSpPr>
          <p:nvPr>
            <p:ph type="body" idx="1"/>
          </p:nvPr>
        </p:nvSpPr>
        <p:spPr>
          <a:xfrm>
            <a:off x="457200" y="1524000"/>
            <a:ext cx="8229600" cy="4648200"/>
          </a:xfrm>
          <a:prstGeom prst="rect">
            <a:avLst/>
          </a:prstGeom>
        </p:spPr>
        <p:txBody>
          <a:bodyPr vert="horz" anchor="t">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Date Placeholder 13"/>
          <p:cNvSpPr>
            <a:spLocks noGrp="1"/>
          </p:cNvSpPr>
          <p:nvPr>
            <p:ph type="dt" sz="half" idx="2"/>
          </p:nvPr>
        </p:nvSpPr>
        <p:spPr>
          <a:xfrm>
            <a:off x="4791456" y="6365748"/>
            <a:ext cx="2133600" cy="301752"/>
          </a:xfrm>
          <a:prstGeom prst="rect">
            <a:avLst/>
          </a:prstGeom>
        </p:spPr>
        <p:txBody>
          <a:bodyPr vert="horz" anchor="b"/>
          <a:lstStyle>
            <a:lvl1pPr algn="l" eaLnBrk="1" latinLnBrk="0" hangingPunct="1">
              <a:defRPr kumimoji="0" sz="1000" b="0">
                <a:solidFill>
                  <a:schemeClr val="tx1"/>
                </a:solidFill>
              </a:defRPr>
            </a:lvl1pPr>
          </a:lstStyle>
          <a:p>
            <a:fld id="{0ABAC977-30FA-477C-9A84-AFCB3E072BCA}" type="datetime1">
              <a:rPr lang="en-US" smtClean="0"/>
              <a:pPr/>
              <a:t>7/4/2024</a:t>
            </a:fld>
            <a:endParaRPr lang="en-US"/>
          </a:p>
        </p:txBody>
      </p:sp>
      <p:sp>
        <p:nvSpPr>
          <p:cNvPr id="3" name="Footer Placeholder 2"/>
          <p:cNvSpPr>
            <a:spLocks noGrp="1"/>
          </p:cNvSpPr>
          <p:nvPr>
            <p:ph type="ftr" sz="quarter" idx="3"/>
          </p:nvPr>
        </p:nvSpPr>
        <p:spPr>
          <a:xfrm>
            <a:off x="457200" y="6366669"/>
            <a:ext cx="4260056" cy="300831"/>
          </a:xfrm>
          <a:prstGeom prst="rect">
            <a:avLst/>
          </a:prstGeom>
        </p:spPr>
        <p:txBody>
          <a:bodyPr vert="horz" anchor="b"/>
          <a:lstStyle>
            <a:lvl1pPr algn="r" eaLnBrk="1" latinLnBrk="0" hangingPunct="1">
              <a:defRPr kumimoji="0" sz="1000">
                <a:solidFill>
                  <a:schemeClr val="tx1"/>
                </a:solidFill>
              </a:defRPr>
            </a:lvl1pPr>
          </a:lstStyle>
          <a:p>
            <a:r>
              <a:rPr lang="en-US"/>
              <a:t>Your logo here</a:t>
            </a:r>
            <a:endParaRPr lang="en-US" dirty="0"/>
          </a:p>
        </p:txBody>
      </p:sp>
      <p:sp>
        <p:nvSpPr>
          <p:cNvPr id="23" name="Slide Number Placeholder 22"/>
          <p:cNvSpPr>
            <a:spLocks noGrp="1"/>
          </p:cNvSpPr>
          <p:nvPr>
            <p:ph type="sldNum" sz="quarter" idx="4"/>
          </p:nvPr>
        </p:nvSpPr>
        <p:spPr>
          <a:xfrm>
            <a:off x="7589520" y="6365748"/>
            <a:ext cx="502920" cy="301752"/>
          </a:xfrm>
          <a:prstGeom prst="rect">
            <a:avLst/>
          </a:prstGeom>
        </p:spPr>
        <p:txBody>
          <a:bodyPr vert="horz" anchor="b"/>
          <a:lstStyle>
            <a:lvl1pPr algn="ctr" eaLnBrk="1" latinLnBrk="0" hangingPunct="1">
              <a:defRPr kumimoji="0" sz="1200">
                <a:solidFill>
                  <a:schemeClr val="tx1"/>
                </a:solidFill>
              </a:defRPr>
            </a:lvl1pPr>
          </a:lstStyle>
          <a:p>
            <a:fld id="{746FD205-8D79-439C-A802-2377436AEC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marL="484632" algn="l" rtl="0" eaLnBrk="1" latinLnBrk="0" hangingPunct="1">
        <a:spcBef>
          <a:spcPct val="0"/>
        </a:spcBef>
        <a:buNone/>
        <a:defRPr kumimoji="0" sz="4200" kern="1200">
          <a:ln w="6350">
            <a:noFill/>
          </a:ln>
          <a:solidFill>
            <a:schemeClr val="tx2"/>
          </a:solidFill>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332656"/>
            <a:ext cx="8062912" cy="1440160"/>
          </a:xfrm>
        </p:spPr>
        <p:txBody>
          <a:bodyPr>
            <a:normAutofit/>
          </a:bodyPr>
          <a:lstStyle/>
          <a:p>
            <a:r>
              <a:rPr lang="ru-RU" dirty="0">
                <a:effectLst/>
                <a:latin typeface="Arial" panose="020B0604020202020204" pitchFamily="34" charset="0"/>
                <a:ea typeface="Segoe UI" panose="020B0502040204020203" pitchFamily="34" charset="0"/>
              </a:rPr>
              <a:t>Анализ базовых форм финансовой отчетности </a:t>
            </a:r>
            <a:endParaRPr lang="ru-RU" sz="8800" noProof="0" dirty="0"/>
          </a:p>
        </p:txBody>
      </p:sp>
      <p:sp>
        <p:nvSpPr>
          <p:cNvPr id="3" name="Subtitle 2"/>
          <p:cNvSpPr>
            <a:spLocks noGrp="1"/>
          </p:cNvSpPr>
          <p:nvPr>
            <p:ph type="subTitle" idx="1"/>
          </p:nvPr>
        </p:nvSpPr>
        <p:spPr>
          <a:xfrm>
            <a:off x="395536" y="2420888"/>
            <a:ext cx="8062912" cy="1178720"/>
          </a:xfrm>
        </p:spPr>
        <p:txBody>
          <a:bodyPr/>
          <a:lstStyle/>
          <a:p>
            <a:endParaRPr lang="en-GB" sz="1800" dirty="0">
              <a:solidFill>
                <a:schemeClr val="tx2"/>
              </a:solidFill>
              <a:effectLst/>
              <a:latin typeface="Arial" panose="020B0604020202020204" pitchFamily="34" charset="0"/>
              <a:ea typeface="Segoe UI" panose="020B0502040204020203" pitchFamily="34" charset="0"/>
              <a:cs typeface="Tahoma" panose="020B0604030504040204" pitchFamily="34" charset="0"/>
            </a:endParaRPr>
          </a:p>
          <a:p>
            <a:r>
              <a:rPr lang="ru-RU" sz="1800" dirty="0">
                <a:solidFill>
                  <a:schemeClr val="tx2"/>
                </a:solidFill>
                <a:effectLst/>
                <a:latin typeface="Arial" panose="020B0604020202020204" pitchFamily="34" charset="0"/>
                <a:ea typeface="Segoe UI" panose="020B0502040204020203" pitchFamily="34" charset="0"/>
                <a:cs typeface="Tahoma" panose="020B0604030504040204" pitchFamily="34" charset="0"/>
              </a:rPr>
              <a:t>Ахматов Александр Владимирович</a:t>
            </a:r>
            <a:endParaRPr lang="ru-RU" sz="1800" dirty="0">
              <a:solidFill>
                <a:schemeClr val="tx2"/>
              </a:solidFill>
              <a:effectLst/>
              <a:latin typeface="Liberation Serif"/>
              <a:ea typeface="Segoe UI" panose="020B0502040204020203" pitchFamily="34" charset="0"/>
              <a:cs typeface="Tahoma" panose="020B0604030504040204" pitchFamily="34" charset="0"/>
            </a:endParaRPr>
          </a:p>
          <a:p>
            <a:endParaRPr lang="en-GB" sz="1800" dirty="0">
              <a:solidFill>
                <a:srgbClr val="000000"/>
              </a:solidFill>
              <a:latin typeface="Arial" panose="020B0604020202020204" pitchFamily="34" charset="0"/>
              <a:ea typeface="Segoe UI" panose="020B0502040204020203" pitchFamily="34" charset="0"/>
              <a:cs typeface="Tahoma" panose="020B0604030504040204" pitchFamily="34" charset="0"/>
            </a:endParaRPr>
          </a:p>
          <a:p>
            <a:r>
              <a:rPr lang="ru-RU" sz="1600" dirty="0">
                <a:solidFill>
                  <a:schemeClr val="tx2"/>
                </a:solidFill>
                <a:effectLst/>
                <a:latin typeface="Arial" panose="020B0604020202020204" pitchFamily="34" charset="0"/>
                <a:ea typeface="Segoe UI" panose="020B0502040204020203" pitchFamily="34" charset="0"/>
                <a:cs typeface="Tahoma" panose="020B0604030504040204" pitchFamily="34" charset="0"/>
              </a:rPr>
              <a:t>Дата выполнения: </a:t>
            </a:r>
            <a:r>
              <a:rPr lang="en-GB" sz="1600" dirty="0">
                <a:solidFill>
                  <a:schemeClr val="tx2"/>
                </a:solidFill>
                <a:effectLst/>
                <a:latin typeface="Arial" panose="020B0604020202020204" pitchFamily="34" charset="0"/>
                <a:ea typeface="Segoe UI" panose="020B0502040204020203" pitchFamily="34" charset="0"/>
                <a:cs typeface="Tahoma" panose="020B0604030504040204" pitchFamily="34" charset="0"/>
              </a:rPr>
              <a:t>11.03</a:t>
            </a:r>
            <a:r>
              <a:rPr lang="ru-RU" sz="1600" dirty="0">
                <a:solidFill>
                  <a:schemeClr val="tx2"/>
                </a:solidFill>
                <a:effectLst/>
                <a:latin typeface="Arial" panose="020B0604020202020204" pitchFamily="34" charset="0"/>
                <a:ea typeface="Segoe UI" panose="020B0502040204020203" pitchFamily="34" charset="0"/>
                <a:cs typeface="Tahoma" panose="020B0604030504040204" pitchFamily="34" charset="0"/>
              </a:rPr>
              <a:t>.2024г.</a:t>
            </a:r>
            <a:endParaRPr lang="ru-RU" sz="1600" dirty="0">
              <a:solidFill>
                <a:schemeClr val="tx2"/>
              </a:solidFill>
              <a:effectLst/>
              <a:latin typeface="Liberation Serif"/>
              <a:ea typeface="Segoe UI" panose="020B0502040204020203" pitchFamily="34" charset="0"/>
              <a:cs typeface="Tahoma" panose="020B0604030504040204" pitchFamily="34" charset="0"/>
            </a:endParaRPr>
          </a:p>
          <a:p>
            <a:endParaRPr lang="ru-RU" sz="1800" dirty="0">
              <a:solidFill>
                <a:srgbClr val="000000"/>
              </a:solidFill>
              <a:effectLst/>
              <a:latin typeface="Liberation Serif"/>
              <a:ea typeface="Segoe UI" panose="020B0502040204020203"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76027-473F-539C-515D-BA0884D87D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37F17-242F-DEC0-3522-DC0C6A886A5C}"/>
              </a:ext>
            </a:extLst>
          </p:cNvPr>
          <p:cNvSpPr>
            <a:spLocks noGrp="1"/>
          </p:cNvSpPr>
          <p:nvPr>
            <p:ph idx="1"/>
          </p:nvPr>
        </p:nvSpPr>
        <p:spPr>
          <a:xfrm>
            <a:off x="479196" y="5332512"/>
            <a:ext cx="8197942" cy="976808"/>
          </a:xfrm>
        </p:spPr>
        <p:txBody>
          <a:bodyPr>
            <a:normAutofit/>
          </a:bodyPr>
          <a:lstStyle/>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a:t>
            </a:r>
            <a:r>
              <a:rPr lang="ru-RU" sz="1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Как видно из таблицы, на последний день анализируемого периода ни одно из четырех неравенств не выполняется, что говорит о дисбалансе соотношения активов по степени ликвидности и обязательств по сроку погашения. Активы организации не покрывают соответствующие им по сроку погашения обязательства.</a:t>
            </a:r>
            <a:endParaRPr lang="ru-RU" sz="13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E0027531-928B-0275-BC7F-75573F596EBE}"/>
              </a:ext>
            </a:extLst>
          </p:cNvPr>
          <p:cNvSpPr>
            <a:spLocks noGrp="1"/>
          </p:cNvSpPr>
          <p:nvPr>
            <p:ph type="title"/>
          </p:nvPr>
        </p:nvSpPr>
        <p:spPr>
          <a:xfrm>
            <a:off x="466862" y="260648"/>
            <a:ext cx="8229600" cy="576064"/>
          </a:xfrm>
        </p:spPr>
        <p:txBody>
          <a:bodyPr>
            <a:noAutofit/>
          </a:bodyPr>
          <a:lstStyle/>
          <a:p>
            <a:pPr marL="64008" indent="0">
              <a:buNone/>
            </a:pPr>
            <a:r>
              <a:rPr lang="ru-RU" sz="1800" dirty="0">
                <a:solidFill>
                  <a:schemeClr val="tx2"/>
                </a:solidFill>
                <a:effectLst/>
                <a:latin typeface="Arial" panose="020B0604020202020204" pitchFamily="34" charset="0"/>
                <a:ea typeface="Times New Roman" panose="02020603050405020304" pitchFamily="18" charset="0"/>
              </a:rPr>
              <a:t>Анализ соотношения активов по степени ликвидности и обязательств по сроку погашения</a:t>
            </a:r>
          </a:p>
        </p:txBody>
      </p:sp>
      <p:graphicFrame>
        <p:nvGraphicFramePr>
          <p:cNvPr id="4" name="Таблица 3">
            <a:extLst>
              <a:ext uri="{FF2B5EF4-FFF2-40B4-BE49-F238E27FC236}">
                <a16:creationId xmlns:a16="http://schemas.microsoft.com/office/drawing/2014/main" id="{55632A33-38C9-BBDE-C33C-C2A0FF20F890}"/>
              </a:ext>
            </a:extLst>
          </p:cNvPr>
          <p:cNvGraphicFramePr>
            <a:graphicFrameLocks noGrp="1"/>
          </p:cNvGraphicFramePr>
          <p:nvPr>
            <p:extLst>
              <p:ext uri="{D42A27DB-BD31-4B8C-83A1-F6EECF244321}">
                <p14:modId xmlns:p14="http://schemas.microsoft.com/office/powerpoint/2010/main" val="971938541"/>
              </p:ext>
            </p:extLst>
          </p:nvPr>
        </p:nvGraphicFramePr>
        <p:xfrm>
          <a:off x="479196" y="836712"/>
          <a:ext cx="8229602" cy="4495800"/>
        </p:xfrm>
        <a:graphic>
          <a:graphicData uri="http://schemas.openxmlformats.org/drawingml/2006/table">
            <a:tbl>
              <a:tblPr firstRow="1" firstCol="1" bandRow="1">
                <a:tableStyleId>{5C22544A-7EE6-4342-B048-85BDC9FD1C3A}</a:tableStyleId>
              </a:tblPr>
              <a:tblGrid>
                <a:gridCol w="1284492">
                  <a:extLst>
                    <a:ext uri="{9D8B030D-6E8A-4147-A177-3AD203B41FA5}">
                      <a16:colId xmlns:a16="http://schemas.microsoft.com/office/drawing/2014/main" val="3031203450"/>
                    </a:ext>
                  </a:extLst>
                </a:gridCol>
                <a:gridCol w="792088">
                  <a:extLst>
                    <a:ext uri="{9D8B030D-6E8A-4147-A177-3AD203B41FA5}">
                      <a16:colId xmlns:a16="http://schemas.microsoft.com/office/drawing/2014/main" val="3203778796"/>
                    </a:ext>
                  </a:extLst>
                </a:gridCol>
                <a:gridCol w="874967">
                  <a:extLst>
                    <a:ext uri="{9D8B030D-6E8A-4147-A177-3AD203B41FA5}">
                      <a16:colId xmlns:a16="http://schemas.microsoft.com/office/drawing/2014/main" val="3624224635"/>
                    </a:ext>
                  </a:extLst>
                </a:gridCol>
                <a:gridCol w="983849">
                  <a:extLst>
                    <a:ext uri="{9D8B030D-6E8A-4147-A177-3AD203B41FA5}">
                      <a16:colId xmlns:a16="http://schemas.microsoft.com/office/drawing/2014/main" val="3713700843"/>
                    </a:ext>
                  </a:extLst>
                </a:gridCol>
                <a:gridCol w="1216335">
                  <a:extLst>
                    <a:ext uri="{9D8B030D-6E8A-4147-A177-3AD203B41FA5}">
                      <a16:colId xmlns:a16="http://schemas.microsoft.com/office/drawing/2014/main" val="3670562255"/>
                    </a:ext>
                  </a:extLst>
                </a:gridCol>
                <a:gridCol w="1029305">
                  <a:extLst>
                    <a:ext uri="{9D8B030D-6E8A-4147-A177-3AD203B41FA5}">
                      <a16:colId xmlns:a16="http://schemas.microsoft.com/office/drawing/2014/main" val="2799949793"/>
                    </a:ext>
                  </a:extLst>
                </a:gridCol>
                <a:gridCol w="720080">
                  <a:extLst>
                    <a:ext uri="{9D8B030D-6E8A-4147-A177-3AD203B41FA5}">
                      <a16:colId xmlns:a16="http://schemas.microsoft.com/office/drawing/2014/main" val="1510717399"/>
                    </a:ext>
                  </a:extLst>
                </a:gridCol>
                <a:gridCol w="1328486">
                  <a:extLst>
                    <a:ext uri="{9D8B030D-6E8A-4147-A177-3AD203B41FA5}">
                      <a16:colId xmlns:a16="http://schemas.microsoft.com/office/drawing/2014/main" val="2230094652"/>
                    </a:ext>
                  </a:extLst>
                </a:gridCol>
              </a:tblGrid>
              <a:tr h="800100">
                <a:tc>
                  <a:txBody>
                    <a:bodyPr/>
                    <a:lstStyle/>
                    <a:p>
                      <a:pPr algn="ctr"/>
                      <a:r>
                        <a:rPr lang="ru-RU" sz="1000" b="0">
                          <a:effectLst/>
                        </a:rPr>
                        <a:t>Активы по степени ликвидности</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На конец отчетного периода, тыс. руб.</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Прирост за анализ.</a:t>
                      </a:r>
                      <a:br>
                        <a:rPr lang="ru-RU" sz="1000" b="0">
                          <a:effectLst/>
                        </a:rPr>
                      </a:br>
                      <a:r>
                        <a:rPr lang="ru-RU" sz="1000" b="0">
                          <a:effectLst/>
                        </a:rPr>
                        <a:t>период, %</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Норм. соотно-шение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Пассивы по сроку погашения</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На конец отчетного периода, тыс. руб.</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Прирост за анализ.</a:t>
                      </a:r>
                      <a:br>
                        <a:rPr lang="ru-RU" sz="1000" b="0">
                          <a:effectLst/>
                        </a:rPr>
                      </a:br>
                      <a:r>
                        <a:rPr lang="ru-RU" sz="1000" b="0">
                          <a:effectLst/>
                        </a:rPr>
                        <a:t>период, %</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Излишек/</a:t>
                      </a:r>
                      <a:br>
                        <a:rPr lang="ru-RU" sz="1000" b="0">
                          <a:effectLst/>
                        </a:rPr>
                      </a:br>
                      <a:r>
                        <a:rPr lang="ru-RU" sz="1000" b="0">
                          <a:effectLst/>
                        </a:rPr>
                        <a:t>недостаток</a:t>
                      </a:r>
                      <a:br>
                        <a:rPr lang="ru-RU" sz="1000" b="0">
                          <a:effectLst/>
                        </a:rPr>
                      </a:br>
                      <a:r>
                        <a:rPr lang="ru-RU" sz="1000" b="0">
                          <a:effectLst/>
                        </a:rPr>
                        <a:t>платеж. средств</a:t>
                      </a:r>
                      <a:br>
                        <a:rPr lang="ru-RU" sz="1000" b="0">
                          <a:effectLst/>
                        </a:rPr>
                      </a:br>
                      <a:r>
                        <a:rPr lang="ru-RU" sz="1000" b="0">
                          <a:effectLst/>
                        </a:rPr>
                        <a:t>тыс. руб.,</a:t>
                      </a:r>
                      <a:br>
                        <a:rPr lang="ru-RU" sz="1000" b="0">
                          <a:effectLst/>
                        </a:rPr>
                      </a:br>
                      <a:r>
                        <a:rPr lang="ru-RU" sz="1000" b="0">
                          <a:effectLst/>
                        </a:rPr>
                        <a:t>(гр.2 - гр.6)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418947443"/>
                  </a:ext>
                </a:extLst>
              </a:tr>
              <a:tr h="190500">
                <a:tc>
                  <a:txBody>
                    <a:bodyPr/>
                    <a:lstStyle/>
                    <a:p>
                      <a:pPr algn="ctr"/>
                      <a:r>
                        <a:rPr lang="ru-RU" sz="1000" b="0">
                          <a:effectLst/>
                        </a:rPr>
                        <a:t>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716545484"/>
                  </a:ext>
                </a:extLst>
              </a:tr>
              <a:tr h="952500">
                <a:tc>
                  <a:txBody>
                    <a:bodyPr/>
                    <a:lstStyle/>
                    <a:p>
                      <a:r>
                        <a:rPr lang="ru-RU" sz="1000" b="0">
                          <a:effectLst/>
                        </a:rPr>
                        <a:t>А1. Высоколиквидные активы (ден. ср-ва + краткосрочные фин. вложения)</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67 613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-27,7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П1. Наиболее срочные обязательства (привлеченные средства) (текущ. кред. задолж.)</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135 802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-68 189</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1468182886"/>
                  </a:ext>
                </a:extLst>
              </a:tr>
              <a:tr h="1104900">
                <a:tc>
                  <a:txBody>
                    <a:bodyPr/>
                    <a:lstStyle/>
                    <a:p>
                      <a:r>
                        <a:rPr lang="ru-RU" sz="1000" b="0" dirty="0">
                          <a:effectLst/>
                        </a:rPr>
                        <a:t>А2. Быстрореализуемые активы (краткосрочная </a:t>
                      </a:r>
                      <a:r>
                        <a:rPr lang="ru-RU" sz="1000" b="0" dirty="0" err="1">
                          <a:effectLst/>
                        </a:rPr>
                        <a:t>деб</a:t>
                      </a:r>
                      <a:r>
                        <a:rPr lang="ru-RU" sz="1000" b="0" dirty="0">
                          <a:effectLst/>
                        </a:rPr>
                        <a:t>. задолженность)</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68 818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+29,5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П2. Среднесрочные обязательства (краткосроч. обязательства кроме текущ. кредит. задолж.)</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181 471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-22,7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-112 653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148005578"/>
                  </a:ext>
                </a:extLst>
              </a:tr>
              <a:tr h="647700">
                <a:tc>
                  <a:txBody>
                    <a:bodyPr/>
                    <a:lstStyle/>
                    <a:p>
                      <a:r>
                        <a:rPr lang="ru-RU" sz="1000" b="0">
                          <a:effectLst/>
                        </a:rPr>
                        <a:t>А3. Медленно реализуемые активы (прочие оборот. активы)</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146 557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+73,7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П3. Долгосрочные обязательства</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398 049</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-48,1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-251 492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235062790"/>
                  </a:ext>
                </a:extLst>
              </a:tr>
              <a:tr h="800100">
                <a:tc>
                  <a:txBody>
                    <a:bodyPr/>
                    <a:lstStyle/>
                    <a:p>
                      <a:r>
                        <a:rPr lang="ru-RU" sz="1000" b="0">
                          <a:effectLst/>
                        </a:rPr>
                        <a:t>А4. Труднореализуемые активы (внеоборотные активы)</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1 173 374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+9,7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П4. Постоянные пассивы (собственный капитал)</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741 040</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+4,3   раза</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+432 334</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517791026"/>
                  </a:ext>
                </a:extLst>
              </a:tr>
            </a:tbl>
          </a:graphicData>
        </a:graphic>
      </p:graphicFrame>
    </p:spTree>
    <p:extLst>
      <p:ext uri="{BB962C8B-B14F-4D97-AF65-F5344CB8AC3E}">
        <p14:creationId xmlns:p14="http://schemas.microsoft.com/office/powerpoint/2010/main" val="181932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91189-87E3-C81D-DDCE-233D047C52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6287C-FD13-5E19-FDB7-797060749318}"/>
              </a:ext>
            </a:extLst>
          </p:cNvPr>
          <p:cNvSpPr>
            <a:spLocks noGrp="1"/>
          </p:cNvSpPr>
          <p:nvPr>
            <p:ph idx="1"/>
          </p:nvPr>
        </p:nvSpPr>
        <p:spPr>
          <a:xfrm>
            <a:off x="466863" y="563296"/>
            <a:ext cx="8229600" cy="2505664"/>
          </a:xfrm>
        </p:spPr>
        <p:txBody>
          <a:bodyPr>
            <a:normAutofit/>
          </a:bodyPr>
          <a:lstStyle/>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Ниже в таблице приведены основные финансовые результаты деятельности ООО "ДСК "ГРАС-САРАТОВ" в течение анализируемого периода и аналогичный период прошлого года.</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Как видно из "Отчета о финансовых результатах", за год организация получила прибыль от продаж в размере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446 775</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что составило 37% от выручки. По сравнению с аналогичным периодом прошлого года прибыль от продаж выросла на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28 963</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или на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6,9</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По сравнению с прошлым периодом в текущем выросла как выручка от продаж, так и расходы по обычным видам деятельности (на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101 373</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72 410</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соответственно). Причем в процентном отношении изменение расходов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+10,5</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опережает изменение выручки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+9,2</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Изучая расходы по обычным видам деятельности, следует отметить, что организация как и в прошлом году учитывала общехозяйственные (управленческие) расходы в качестве условно-постоянных, относя их по итогам отчетного периода на счет реализации.</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Убыток от прочих операций за весь рассматриваемый период составил </a:t>
            </a:r>
            <a:r>
              <a:rPr lang="ru-RU" sz="11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38 184</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что на 41 030 тыс. руб. (51,8%) меньше, чем убыток за аналогичный период прошлого года.</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37F72DE3-722A-4547-16F9-80C7167B0A31}"/>
              </a:ext>
            </a:extLst>
          </p:cNvPr>
          <p:cNvSpPr>
            <a:spLocks noGrp="1"/>
          </p:cNvSpPr>
          <p:nvPr>
            <p:ph type="title"/>
          </p:nvPr>
        </p:nvSpPr>
        <p:spPr>
          <a:xfrm>
            <a:off x="466862" y="260648"/>
            <a:ext cx="8229600" cy="288032"/>
          </a:xfrm>
        </p:spPr>
        <p:txBody>
          <a:bodyPr>
            <a:noAutofit/>
          </a:bodyPr>
          <a:lstStyle/>
          <a:p>
            <a:pPr marL="457200" lvl="1"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Обзор результатов деятельности организации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graphicFrame>
        <p:nvGraphicFramePr>
          <p:cNvPr id="5" name="Таблица 4">
            <a:extLst>
              <a:ext uri="{FF2B5EF4-FFF2-40B4-BE49-F238E27FC236}">
                <a16:creationId xmlns:a16="http://schemas.microsoft.com/office/drawing/2014/main" id="{F858754E-CB5F-7A70-2345-872339343A52}"/>
              </a:ext>
            </a:extLst>
          </p:cNvPr>
          <p:cNvGraphicFramePr>
            <a:graphicFrameLocks noGrp="1"/>
          </p:cNvGraphicFramePr>
          <p:nvPr>
            <p:extLst>
              <p:ext uri="{D42A27DB-BD31-4B8C-83A1-F6EECF244321}">
                <p14:modId xmlns:p14="http://schemas.microsoft.com/office/powerpoint/2010/main" val="1274532802"/>
              </p:ext>
            </p:extLst>
          </p:nvPr>
        </p:nvGraphicFramePr>
        <p:xfrm>
          <a:off x="457199" y="3090809"/>
          <a:ext cx="8229601" cy="3488769"/>
        </p:xfrm>
        <a:graphic>
          <a:graphicData uri="http://schemas.openxmlformats.org/drawingml/2006/table">
            <a:tbl>
              <a:tblPr firstRow="1" firstCol="1" bandRow="1">
                <a:tableStyleId>{5C22544A-7EE6-4342-B048-85BDC9FD1C3A}</a:tableStyleId>
              </a:tblPr>
              <a:tblGrid>
                <a:gridCol w="3675080">
                  <a:extLst>
                    <a:ext uri="{9D8B030D-6E8A-4147-A177-3AD203B41FA5}">
                      <a16:colId xmlns:a16="http://schemas.microsoft.com/office/drawing/2014/main" val="4200609978"/>
                    </a:ext>
                  </a:extLst>
                </a:gridCol>
                <a:gridCol w="967386">
                  <a:extLst>
                    <a:ext uri="{9D8B030D-6E8A-4147-A177-3AD203B41FA5}">
                      <a16:colId xmlns:a16="http://schemas.microsoft.com/office/drawing/2014/main" val="3420138204"/>
                    </a:ext>
                  </a:extLst>
                </a:gridCol>
                <a:gridCol w="791498">
                  <a:extLst>
                    <a:ext uri="{9D8B030D-6E8A-4147-A177-3AD203B41FA5}">
                      <a16:colId xmlns:a16="http://schemas.microsoft.com/office/drawing/2014/main" val="4157384511"/>
                    </a:ext>
                  </a:extLst>
                </a:gridCol>
                <a:gridCol w="967386">
                  <a:extLst>
                    <a:ext uri="{9D8B030D-6E8A-4147-A177-3AD203B41FA5}">
                      <a16:colId xmlns:a16="http://schemas.microsoft.com/office/drawing/2014/main" val="3475223042"/>
                    </a:ext>
                  </a:extLst>
                </a:gridCol>
                <a:gridCol w="791498">
                  <a:extLst>
                    <a:ext uri="{9D8B030D-6E8A-4147-A177-3AD203B41FA5}">
                      <a16:colId xmlns:a16="http://schemas.microsoft.com/office/drawing/2014/main" val="122751112"/>
                    </a:ext>
                  </a:extLst>
                </a:gridCol>
                <a:gridCol w="1036753">
                  <a:extLst>
                    <a:ext uri="{9D8B030D-6E8A-4147-A177-3AD203B41FA5}">
                      <a16:colId xmlns:a16="http://schemas.microsoft.com/office/drawing/2014/main" val="794439277"/>
                    </a:ext>
                  </a:extLst>
                </a:gridCol>
              </a:tblGrid>
              <a:tr h="314823">
                <a:tc rowSpan="2">
                  <a:txBody>
                    <a:bodyPr/>
                    <a:lstStyle/>
                    <a:p>
                      <a:pPr algn="ctr"/>
                      <a:r>
                        <a:rPr lang="ru-RU" sz="1000" b="0" dirty="0">
                          <a:effectLst/>
                        </a:rPr>
                        <a:t>Показатель</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gridSpan="2">
                  <a:txBody>
                    <a:bodyPr/>
                    <a:lstStyle/>
                    <a:p>
                      <a:pPr algn="ctr"/>
                      <a:r>
                        <a:rPr lang="ru-RU" sz="1000" b="0" dirty="0">
                          <a:effectLst/>
                        </a:rPr>
                        <a:t>Значение показателя, тыс. руб.</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hMerge="1">
                  <a:txBody>
                    <a:bodyPr/>
                    <a:lstStyle/>
                    <a:p>
                      <a:endParaRPr lang="ru-RU"/>
                    </a:p>
                  </a:txBody>
                  <a:tcPr/>
                </a:tc>
                <a:tc gridSpan="2">
                  <a:txBody>
                    <a:bodyPr/>
                    <a:lstStyle/>
                    <a:p>
                      <a:pPr algn="ctr"/>
                      <a:r>
                        <a:rPr lang="ru-RU" sz="1000" b="0">
                          <a:effectLst/>
                        </a:rPr>
                        <a:t>Изменение показателя</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hMerge="1">
                  <a:txBody>
                    <a:bodyPr/>
                    <a:lstStyle/>
                    <a:p>
                      <a:endParaRPr lang="ru-RU"/>
                    </a:p>
                  </a:txBody>
                  <a:tcPr/>
                </a:tc>
                <a:tc rowSpan="2">
                  <a:txBody>
                    <a:bodyPr/>
                    <a:lstStyle/>
                    <a:p>
                      <a:pPr algn="ctr"/>
                      <a:r>
                        <a:rPr lang="ru-RU" sz="1000" b="0">
                          <a:effectLst/>
                        </a:rPr>
                        <a:t>Средне-</a:t>
                      </a:r>
                      <a:br>
                        <a:rPr lang="ru-RU" sz="1000" b="0">
                          <a:effectLst/>
                        </a:rPr>
                      </a:br>
                      <a:r>
                        <a:rPr lang="ru-RU" sz="1000" b="0">
                          <a:effectLst/>
                        </a:rPr>
                        <a:t>годовая</a:t>
                      </a:r>
                      <a:br>
                        <a:rPr lang="ru-RU" sz="1000" b="0">
                          <a:effectLst/>
                        </a:rPr>
                      </a:br>
                      <a:r>
                        <a:rPr lang="ru-RU" sz="1000" b="0">
                          <a:effectLst/>
                        </a:rPr>
                        <a:t>величина, тыс. руб.</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3456671757"/>
                  </a:ext>
                </a:extLst>
              </a:tr>
              <a:tr h="314823">
                <a:tc vMerge="1">
                  <a:txBody>
                    <a:bodyPr/>
                    <a:lstStyle/>
                    <a:p>
                      <a:endParaRPr lang="ru-RU"/>
                    </a:p>
                  </a:txBody>
                  <a:tcPr/>
                </a:tc>
                <a:tc>
                  <a:txBody>
                    <a:bodyPr/>
                    <a:lstStyle/>
                    <a:p>
                      <a:pPr algn="ctr"/>
                      <a:r>
                        <a:rPr lang="ru-RU" sz="1000" b="0">
                          <a:effectLst/>
                        </a:rPr>
                        <a:t>2021 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2022 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тыс. руб.</a:t>
                      </a:r>
                      <a:br>
                        <a:rPr lang="ru-RU" sz="1000" b="0">
                          <a:effectLst/>
                        </a:rPr>
                      </a:br>
                      <a:r>
                        <a:rPr lang="ru-RU" sz="1000" b="0">
                          <a:effectLst/>
                        </a:rPr>
                        <a:t>(гр.3 - гр.2)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 %</a:t>
                      </a:r>
                      <a:br>
                        <a:rPr lang="ru-RU" sz="1000" b="0">
                          <a:effectLst/>
                        </a:rPr>
                      </a:br>
                      <a:r>
                        <a:rPr lang="ru-RU" sz="1000" b="0">
                          <a:effectLst/>
                        </a:rPr>
                        <a:t>((3-2) : 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vMerge="1">
                  <a:txBody>
                    <a:bodyPr/>
                    <a:lstStyle/>
                    <a:p>
                      <a:endParaRPr lang="ru-RU"/>
                    </a:p>
                  </a:txBody>
                  <a:tcPr/>
                </a:tc>
                <a:extLst>
                  <a:ext uri="{0D108BD9-81ED-4DB2-BD59-A6C34878D82A}">
                    <a16:rowId xmlns:a16="http://schemas.microsoft.com/office/drawing/2014/main" val="2949745296"/>
                  </a:ext>
                </a:extLst>
              </a:tr>
              <a:tr h="172027">
                <a:tc>
                  <a:txBody>
                    <a:bodyPr/>
                    <a:lstStyle/>
                    <a:p>
                      <a:pPr algn="ctr"/>
                      <a:r>
                        <a:rPr lang="ru-RU" sz="1000" b="0">
                          <a:effectLst/>
                        </a:rPr>
                        <a:t>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tc>
                <a:tc>
                  <a:txBody>
                    <a:bodyPr/>
                    <a:lstStyle/>
                    <a:p>
                      <a:pPr algn="ctr"/>
                      <a:r>
                        <a:rPr lang="ru-RU" sz="1000" b="0">
                          <a:effectLst/>
                        </a:rPr>
                        <a:t>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tc>
                <a:tc>
                  <a:txBody>
                    <a:bodyPr/>
                    <a:lstStyle/>
                    <a:p>
                      <a:pPr algn="ctr"/>
                      <a:r>
                        <a:rPr lang="ru-RU" sz="1000" b="0">
                          <a:effectLst/>
                        </a:rPr>
                        <a:t>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tc>
                <a:tc>
                  <a:txBody>
                    <a:bodyPr/>
                    <a:lstStyle/>
                    <a:p>
                      <a:pPr algn="ctr"/>
                      <a:r>
                        <a:rPr lang="ru-RU" sz="1000" b="0">
                          <a:effectLst/>
                        </a:rPr>
                        <a:t>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tc>
                <a:extLst>
                  <a:ext uri="{0D108BD9-81ED-4DB2-BD59-A6C34878D82A}">
                    <a16:rowId xmlns:a16="http://schemas.microsoft.com/office/drawing/2014/main" val="438456366"/>
                  </a:ext>
                </a:extLst>
              </a:tr>
              <a:tr h="172027">
                <a:tc>
                  <a:txBody>
                    <a:bodyPr/>
                    <a:lstStyle/>
                    <a:p>
                      <a:r>
                        <a:rPr lang="ru-RU" sz="1000" b="0">
                          <a:effectLst/>
                        </a:rPr>
                        <a:t>1. Выручка</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1 104 871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1 206 244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+101 373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dirty="0">
                          <a:effectLst/>
                        </a:rPr>
                        <a:t>+9,2</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1 155 558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4269935414"/>
                  </a:ext>
                </a:extLst>
              </a:tr>
              <a:tr h="239990">
                <a:tc>
                  <a:txBody>
                    <a:bodyPr/>
                    <a:lstStyle/>
                    <a:p>
                      <a:r>
                        <a:rPr lang="ru-RU" sz="1000" b="0">
                          <a:effectLst/>
                        </a:rPr>
                        <a:t>2. Расходы по обычным видам деятельности</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687 059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759 469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+72 410</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+10,5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723 264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231474790"/>
                  </a:ext>
                </a:extLst>
              </a:tr>
              <a:tr h="172027">
                <a:tc>
                  <a:txBody>
                    <a:bodyPr/>
                    <a:lstStyle/>
                    <a:p>
                      <a:r>
                        <a:rPr lang="ru-RU" sz="1000" b="0">
                          <a:effectLst/>
                        </a:rPr>
                        <a:t>3. Прибыль (убыток) от продаж  (1-2)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417 812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446 775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+28 963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+6,9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432 294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562301637"/>
                  </a:ext>
                </a:extLst>
              </a:tr>
              <a:tr h="314823">
                <a:tc>
                  <a:txBody>
                    <a:bodyPr/>
                    <a:lstStyle/>
                    <a:p>
                      <a:r>
                        <a:rPr lang="ru-RU" sz="1000" b="0">
                          <a:effectLst/>
                        </a:rPr>
                        <a:t>4. Прочие доходы и расходы, кроме процентов к уплате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-7 143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23 255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+30 398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8 056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1108415673"/>
                  </a:ext>
                </a:extLst>
              </a:tr>
              <a:tr h="179678">
                <a:tc>
                  <a:txBody>
                    <a:bodyPr/>
                    <a:lstStyle/>
                    <a:p>
                      <a:r>
                        <a:rPr lang="ru-RU" sz="1000" b="0">
                          <a:effectLst/>
                        </a:rPr>
                        <a:t>5. EBIT (прибыль до уплаты процентов и налогов) (3+4)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410 669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470 030</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+59 361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+14,5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440 350</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2933819394"/>
                  </a:ext>
                </a:extLst>
              </a:tr>
              <a:tr h="172027">
                <a:tc>
                  <a:txBody>
                    <a:bodyPr/>
                    <a:lstStyle/>
                    <a:p>
                      <a:r>
                        <a:rPr lang="ru-RU" sz="1000" b="0">
                          <a:effectLst/>
                        </a:rPr>
                        <a:t>6. Проценты к уплате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72 071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61 439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-10 632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-14,8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66 755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2174011324"/>
                  </a:ext>
                </a:extLst>
              </a:tr>
              <a:tr h="314823">
                <a:tc>
                  <a:txBody>
                    <a:bodyPr/>
                    <a:lstStyle/>
                    <a:p>
                      <a:r>
                        <a:rPr lang="ru-RU" sz="1000" b="0">
                          <a:effectLst/>
                        </a:rPr>
                        <a:t>7. Налог на прибыль, изменение налоговых активов и прочее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-68 647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-82 005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-13 358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-75 326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2197184285"/>
                  </a:ext>
                </a:extLst>
              </a:tr>
              <a:tr h="172027">
                <a:tc>
                  <a:txBody>
                    <a:bodyPr/>
                    <a:lstStyle/>
                    <a:p>
                      <a:r>
                        <a:rPr lang="ru-RU" sz="1000" b="0">
                          <a:effectLst/>
                        </a:rPr>
                        <a:t>8. Чистая прибыль (убыток)  (5-6+7)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269 951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326 586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+56 635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298 269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1703901207"/>
                  </a:ext>
                </a:extLst>
              </a:tr>
              <a:tr h="314823">
                <a:tc>
                  <a:txBody>
                    <a:bodyPr/>
                    <a:lstStyle/>
                    <a:p>
                      <a:r>
                        <a:rPr lang="ru-RU" sz="1000" b="0">
                          <a:effectLst/>
                        </a:rPr>
                        <a:t>Справочно:</a:t>
                      </a:r>
                      <a:br>
                        <a:rPr lang="ru-RU" sz="1000" b="0">
                          <a:effectLst/>
                        </a:rPr>
                      </a:br>
                      <a:r>
                        <a:rPr lang="ru-RU" sz="1000" b="0">
                          <a:effectLst/>
                        </a:rPr>
                        <a:t>Совокупный финансовый результат периода</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269 951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326 586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+56 635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298 269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3710510278"/>
                  </a:ext>
                </a:extLst>
              </a:tr>
              <a:tr h="457620">
                <a:tc>
                  <a:txBody>
                    <a:bodyPr/>
                    <a:lstStyle/>
                    <a:p>
                      <a:r>
                        <a:rPr lang="ru-RU" sz="1000" b="0" dirty="0">
                          <a:effectLst/>
                        </a:rPr>
                        <a:t>Изменение за период нераспределенной прибыли (непокрытого убытка) по данным бухгалтерского баланса   (измен. стр. 1370)</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dirty="0">
                          <a:effectLst/>
                        </a:rPr>
                        <a:t>x</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569 196</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х</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a:effectLst/>
                        </a:rPr>
                        <a:t>х</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tc>
                  <a:txBody>
                    <a:bodyPr/>
                    <a:lstStyle/>
                    <a:p>
                      <a:pPr algn="ctr"/>
                      <a:r>
                        <a:rPr lang="ru-RU" sz="1000" b="0" dirty="0">
                          <a:effectLst/>
                        </a:rPr>
                        <a:t>х</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5598" marR="15598" marT="15598" marB="15598" anchor="ctr"/>
                </a:tc>
                <a:extLst>
                  <a:ext uri="{0D108BD9-81ED-4DB2-BD59-A6C34878D82A}">
                    <a16:rowId xmlns:a16="http://schemas.microsoft.com/office/drawing/2014/main" val="4233381253"/>
                  </a:ext>
                </a:extLst>
              </a:tr>
            </a:tbl>
          </a:graphicData>
        </a:graphic>
      </p:graphicFrame>
    </p:spTree>
    <p:extLst>
      <p:ext uri="{BB962C8B-B14F-4D97-AF65-F5344CB8AC3E}">
        <p14:creationId xmlns:p14="http://schemas.microsoft.com/office/powerpoint/2010/main" val="142183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95437-C773-B6E7-821E-68B338E65E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4CF3B-2B05-C3C5-B56F-728E8C7D4DDF}"/>
              </a:ext>
            </a:extLst>
          </p:cNvPr>
          <p:cNvSpPr>
            <a:spLocks noGrp="1"/>
          </p:cNvSpPr>
          <p:nvPr>
            <p:ph idx="1"/>
          </p:nvPr>
        </p:nvSpPr>
        <p:spPr>
          <a:xfrm>
            <a:off x="457200" y="4091688"/>
            <a:ext cx="8229600" cy="2073616"/>
          </a:xfrm>
        </p:spPr>
        <p:txBody>
          <a:bodyPr>
            <a:normAutofit/>
          </a:bodyPr>
          <a:lstStyle/>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Все три показателя рентабельности за последний год, приведенные в таблице, имеют положительные значения, поскольку организацией получена как прибыль от продаж, так и в целом прибыль от финансово-хозяйственной деятельности за данный период.</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За последний год организация по обычным видам деятельности получила прибыль в размере 37 копеек с каждого рубля выручки от реализации. Тем не менее, имеет место падение рентабельности продаж по сравнению с данным показателем за такой же период прошлого года (</a:t>
            </a:r>
            <a:r>
              <a:rPr lang="ru-RU" sz="11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-0,8</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коп.).</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Показатель рентабельности, рассчитанный как отношение прибыли до процентов к уплате и налогообложения (EBIT) к выручке организации, за 2022 год составил 39%. Это значит, что в каждом рубле выручки ООО "ДСК "ГРАС-САРАТОВ" содержалось </a:t>
            </a:r>
            <a:r>
              <a:rPr lang="ru-RU" sz="11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1,8</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коп. прибыли до налогообложения и процентов к уплате.</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2B675C94-4741-BDC1-2E5A-666341B87C49}"/>
              </a:ext>
            </a:extLst>
          </p:cNvPr>
          <p:cNvSpPr>
            <a:spLocks noGrp="1"/>
          </p:cNvSpPr>
          <p:nvPr>
            <p:ph type="title"/>
          </p:nvPr>
        </p:nvSpPr>
        <p:spPr>
          <a:xfrm>
            <a:off x="466862" y="260648"/>
            <a:ext cx="8229600" cy="288032"/>
          </a:xfrm>
        </p:spPr>
        <p:txBody>
          <a:bodyPr>
            <a:noAutofit/>
          </a:bodyPr>
          <a:lstStyle/>
          <a:p>
            <a:pPr marL="457200" lvl="1"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рентабельности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graphicFrame>
        <p:nvGraphicFramePr>
          <p:cNvPr id="4" name="Таблица 3">
            <a:extLst>
              <a:ext uri="{FF2B5EF4-FFF2-40B4-BE49-F238E27FC236}">
                <a16:creationId xmlns:a16="http://schemas.microsoft.com/office/drawing/2014/main" id="{59E28A97-916A-8BA5-E657-DD0AB216DF9D}"/>
              </a:ext>
            </a:extLst>
          </p:cNvPr>
          <p:cNvGraphicFramePr>
            <a:graphicFrameLocks noGrp="1"/>
          </p:cNvGraphicFramePr>
          <p:nvPr>
            <p:extLst>
              <p:ext uri="{D42A27DB-BD31-4B8C-83A1-F6EECF244321}">
                <p14:modId xmlns:p14="http://schemas.microsoft.com/office/powerpoint/2010/main" val="4161566507"/>
              </p:ext>
            </p:extLst>
          </p:nvPr>
        </p:nvGraphicFramePr>
        <p:xfrm>
          <a:off x="466862" y="548681"/>
          <a:ext cx="8229600" cy="3384376"/>
        </p:xfrm>
        <a:graphic>
          <a:graphicData uri="http://schemas.openxmlformats.org/drawingml/2006/table">
            <a:tbl>
              <a:tblPr firstRow="1" firstCol="1" bandRow="1">
                <a:tableStyleId>{5C22544A-7EE6-4342-B048-85BDC9FD1C3A}</a:tableStyleId>
              </a:tblPr>
              <a:tblGrid>
                <a:gridCol w="4033130">
                  <a:extLst>
                    <a:ext uri="{9D8B030D-6E8A-4147-A177-3AD203B41FA5}">
                      <a16:colId xmlns:a16="http://schemas.microsoft.com/office/drawing/2014/main" val="1462187780"/>
                    </a:ext>
                  </a:extLst>
                </a:gridCol>
                <a:gridCol w="1080120">
                  <a:extLst>
                    <a:ext uri="{9D8B030D-6E8A-4147-A177-3AD203B41FA5}">
                      <a16:colId xmlns:a16="http://schemas.microsoft.com/office/drawing/2014/main" val="1499529852"/>
                    </a:ext>
                  </a:extLst>
                </a:gridCol>
                <a:gridCol w="1080120">
                  <a:extLst>
                    <a:ext uri="{9D8B030D-6E8A-4147-A177-3AD203B41FA5}">
                      <a16:colId xmlns:a16="http://schemas.microsoft.com/office/drawing/2014/main" val="1576660108"/>
                    </a:ext>
                  </a:extLst>
                </a:gridCol>
                <a:gridCol w="1008112">
                  <a:extLst>
                    <a:ext uri="{9D8B030D-6E8A-4147-A177-3AD203B41FA5}">
                      <a16:colId xmlns:a16="http://schemas.microsoft.com/office/drawing/2014/main" val="1354850520"/>
                    </a:ext>
                  </a:extLst>
                </a:gridCol>
                <a:gridCol w="1028118">
                  <a:extLst>
                    <a:ext uri="{9D8B030D-6E8A-4147-A177-3AD203B41FA5}">
                      <a16:colId xmlns:a16="http://schemas.microsoft.com/office/drawing/2014/main" val="41946886"/>
                    </a:ext>
                  </a:extLst>
                </a:gridCol>
              </a:tblGrid>
              <a:tr h="357591">
                <a:tc rowSpan="2">
                  <a:txBody>
                    <a:bodyPr/>
                    <a:lstStyle/>
                    <a:p>
                      <a:pPr algn="ctr"/>
                      <a:r>
                        <a:rPr lang="ru-RU" sz="1000" b="0">
                          <a:effectLst/>
                        </a:rPr>
                        <a:t>Показатели рентабельности</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gridSpan="2">
                  <a:txBody>
                    <a:bodyPr/>
                    <a:lstStyle/>
                    <a:p>
                      <a:pPr algn="ctr"/>
                      <a:r>
                        <a:rPr lang="ru-RU" sz="1000" b="0">
                          <a:effectLst/>
                        </a:rPr>
                        <a:t>Значения показателя (в %, или в копейках с рубля)</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hMerge="1">
                  <a:txBody>
                    <a:bodyPr/>
                    <a:lstStyle/>
                    <a:p>
                      <a:endParaRPr lang="ru-RU"/>
                    </a:p>
                  </a:txBody>
                  <a:tcPr/>
                </a:tc>
                <a:tc gridSpan="2">
                  <a:txBody>
                    <a:bodyPr/>
                    <a:lstStyle/>
                    <a:p>
                      <a:pPr algn="ctr"/>
                      <a:r>
                        <a:rPr lang="ru-RU" sz="1000" b="0">
                          <a:effectLst/>
                        </a:rPr>
                        <a:t>Изменение показателя</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hMerge="1">
                  <a:txBody>
                    <a:bodyPr/>
                    <a:lstStyle/>
                    <a:p>
                      <a:endParaRPr lang="ru-RU"/>
                    </a:p>
                  </a:txBody>
                  <a:tcPr/>
                </a:tc>
                <a:extLst>
                  <a:ext uri="{0D108BD9-81ED-4DB2-BD59-A6C34878D82A}">
                    <a16:rowId xmlns:a16="http://schemas.microsoft.com/office/drawing/2014/main" val="1169348560"/>
                  </a:ext>
                </a:extLst>
              </a:tr>
              <a:tr h="357591">
                <a:tc vMerge="1">
                  <a:txBody>
                    <a:bodyPr/>
                    <a:lstStyle/>
                    <a:p>
                      <a:endParaRPr lang="ru-RU"/>
                    </a:p>
                  </a:txBody>
                  <a:tcPr/>
                </a:tc>
                <a:tc>
                  <a:txBody>
                    <a:bodyPr/>
                    <a:lstStyle/>
                    <a:p>
                      <a:pPr algn="ctr"/>
                      <a:r>
                        <a:rPr lang="ru-RU" sz="1000" b="0">
                          <a:effectLst/>
                        </a:rPr>
                        <a:t>2021 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2022 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коп.,</a:t>
                      </a:r>
                      <a:br>
                        <a:rPr lang="ru-RU" sz="1000" b="0">
                          <a:effectLst/>
                        </a:rPr>
                      </a:br>
                      <a:r>
                        <a:rPr lang="ru-RU" sz="1000" b="0">
                          <a:effectLst/>
                        </a:rPr>
                        <a:t>(гр.3 - гр.2)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 %</a:t>
                      </a:r>
                      <a:br>
                        <a:rPr lang="ru-RU" sz="1000" b="0">
                          <a:effectLst/>
                        </a:rPr>
                      </a:br>
                      <a:r>
                        <a:rPr lang="ru-RU" sz="1000" b="0">
                          <a:effectLst/>
                        </a:rPr>
                        <a:t>((3-2) : 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2001983481"/>
                  </a:ext>
                </a:extLst>
              </a:tr>
              <a:tr h="194178">
                <a:tc>
                  <a:txBody>
                    <a:bodyPr/>
                    <a:lstStyle/>
                    <a:p>
                      <a:pPr algn="ctr"/>
                      <a:r>
                        <a:rPr lang="ru-RU" sz="1000" b="0">
                          <a:effectLst/>
                        </a:rPr>
                        <a:t>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5</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extLst>
                  <a:ext uri="{0D108BD9-81ED-4DB2-BD59-A6C34878D82A}">
                    <a16:rowId xmlns:a16="http://schemas.microsoft.com/office/drawing/2014/main" val="2469527585"/>
                  </a:ext>
                </a:extLst>
              </a:tr>
              <a:tr h="477670">
                <a:tc>
                  <a:txBody>
                    <a:bodyPr/>
                    <a:lstStyle/>
                    <a:p>
                      <a:r>
                        <a:rPr lang="ru-RU" sz="1000" b="0">
                          <a:effectLst/>
                        </a:rPr>
                        <a:t>1. Рентабельность продаж (величина прибыли от продаж в каждом рубле выручки). Нормальное значение: 4% и более.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37,8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37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-0,8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3783486960"/>
                  </a:ext>
                </a:extLst>
              </a:tr>
              <a:tr h="521003">
                <a:tc>
                  <a:txBody>
                    <a:bodyPr/>
                    <a:lstStyle/>
                    <a:p>
                      <a:r>
                        <a:rPr lang="ru-RU" sz="1000" b="0">
                          <a:effectLst/>
                        </a:rPr>
                        <a:t>2. Рентабельность продаж по EBIT (величина прибыли от продаж до уплаты процентов и налогов в каждом рубле выручки).</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37,2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39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+1,8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+4,8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1651305565"/>
                  </a:ext>
                </a:extLst>
              </a:tr>
              <a:tr h="554376">
                <a:tc>
                  <a:txBody>
                    <a:bodyPr/>
                    <a:lstStyle/>
                    <a:p>
                      <a:r>
                        <a:rPr lang="ru-RU" sz="1000" b="0">
                          <a:effectLst/>
                        </a:rPr>
                        <a:t>3. Рентабельность продаж по чистой прибыли (величина чистой прибыли в каждом рубле выручки). Нормальное значение: 2% и более.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24,4</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27,1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+10,8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3163024223"/>
                  </a:ext>
                </a:extLst>
              </a:tr>
              <a:tr h="521003">
                <a:tc>
                  <a:txBody>
                    <a:bodyPr/>
                    <a:lstStyle/>
                    <a:p>
                      <a:r>
                        <a:rPr lang="ru-RU" sz="1000" b="0">
                          <a:effectLst/>
                        </a:rPr>
                        <a:t>Cправочно:</a:t>
                      </a:r>
                      <a:br>
                        <a:rPr lang="ru-RU" sz="1000" b="0">
                          <a:effectLst/>
                        </a:rPr>
                      </a:br>
                      <a:r>
                        <a:rPr lang="ru-RU" sz="1000" b="0">
                          <a:effectLst/>
                        </a:rPr>
                        <a:t>Прибыль от продаж на рубль, вложенный в производство и реализацию продукции (работ, услуг)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60,8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58,8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-3,3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2605595423"/>
                  </a:ext>
                </a:extLst>
              </a:tr>
              <a:tr h="400964">
                <a:tc>
                  <a:txBody>
                    <a:bodyPr/>
                    <a:lstStyle/>
                    <a:p>
                      <a:r>
                        <a:rPr lang="ru-RU" sz="1000" b="0">
                          <a:effectLst/>
                        </a:rPr>
                        <a:t>Коэффициент покрытия процентов к уплате (ICR), коэфф. Нормальное значение: 1,5 и более.</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tc>
                <a:tc>
                  <a:txBody>
                    <a:bodyPr/>
                    <a:lstStyle/>
                    <a:p>
                      <a:pPr algn="ctr"/>
                      <a:r>
                        <a:rPr lang="ru-RU" sz="1000" b="0">
                          <a:effectLst/>
                        </a:rPr>
                        <a:t>5,7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7,7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a:effectLst/>
                        </a:rPr>
                        <a:t>+2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tc>
                  <a:txBody>
                    <a:bodyPr/>
                    <a:lstStyle/>
                    <a:p>
                      <a:pPr algn="ctr"/>
                      <a:r>
                        <a:rPr lang="ru-RU" sz="1000" b="0" dirty="0">
                          <a:effectLst/>
                        </a:rPr>
                        <a:t>+34,3</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4346" marR="14346" marT="14346" marB="14346" anchor="ctr"/>
                </a:tc>
                <a:extLst>
                  <a:ext uri="{0D108BD9-81ED-4DB2-BD59-A6C34878D82A}">
                    <a16:rowId xmlns:a16="http://schemas.microsoft.com/office/drawing/2014/main" val="1589262444"/>
                  </a:ext>
                </a:extLst>
              </a:tr>
            </a:tbl>
          </a:graphicData>
        </a:graphic>
      </p:graphicFrame>
    </p:spTree>
    <p:extLst>
      <p:ext uri="{BB962C8B-B14F-4D97-AF65-F5344CB8AC3E}">
        <p14:creationId xmlns:p14="http://schemas.microsoft.com/office/powerpoint/2010/main" val="195661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AF086-BB5E-7D98-B6E8-BF21B985634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79FCF-8600-B5DE-9690-C7B132B8F9B0}"/>
              </a:ext>
            </a:extLst>
          </p:cNvPr>
          <p:cNvSpPr>
            <a:spLocks noGrp="1"/>
          </p:cNvSpPr>
          <p:nvPr>
            <p:ph idx="1"/>
          </p:nvPr>
        </p:nvSpPr>
        <p:spPr>
          <a:xfrm>
            <a:off x="476524" y="548680"/>
            <a:ext cx="8200614" cy="660902"/>
          </a:xfrm>
        </p:spPr>
        <p:txBody>
          <a:bodyPr>
            <a:normAutofit/>
          </a:bodyPr>
          <a:lstStyle/>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a:t>
            </a:r>
            <a:r>
              <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Далее в таблице представлены три основные показателя, характеризующие рентабельность использования вложенного в предпринимательскую деятельность капитала.</a:t>
            </a:r>
            <a:endParaRPr lang="ru-RU" sz="11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613227EA-DE8B-1EE0-6F1F-96A52A1C5455}"/>
              </a:ext>
            </a:extLst>
          </p:cNvPr>
          <p:cNvSpPr>
            <a:spLocks noGrp="1"/>
          </p:cNvSpPr>
          <p:nvPr>
            <p:ph type="title"/>
          </p:nvPr>
        </p:nvSpPr>
        <p:spPr>
          <a:xfrm>
            <a:off x="466862" y="260648"/>
            <a:ext cx="8229600" cy="288032"/>
          </a:xfrm>
        </p:spPr>
        <p:txBody>
          <a:bodyPr>
            <a:noAutofit/>
          </a:bodyPr>
          <a:lstStyle/>
          <a:p>
            <a:pPr marL="457200" lvl="1"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рентабельности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graphicFrame>
        <p:nvGraphicFramePr>
          <p:cNvPr id="5" name="Таблица 4">
            <a:extLst>
              <a:ext uri="{FF2B5EF4-FFF2-40B4-BE49-F238E27FC236}">
                <a16:creationId xmlns:a16="http://schemas.microsoft.com/office/drawing/2014/main" id="{809C94E8-E5EB-6B7C-DEEB-F064EDC55055}"/>
              </a:ext>
            </a:extLst>
          </p:cNvPr>
          <p:cNvGraphicFramePr>
            <a:graphicFrameLocks noGrp="1"/>
          </p:cNvGraphicFramePr>
          <p:nvPr>
            <p:extLst>
              <p:ext uri="{D42A27DB-BD31-4B8C-83A1-F6EECF244321}">
                <p14:modId xmlns:p14="http://schemas.microsoft.com/office/powerpoint/2010/main" val="3167918791"/>
              </p:ext>
            </p:extLst>
          </p:nvPr>
        </p:nvGraphicFramePr>
        <p:xfrm>
          <a:off x="476525" y="1340768"/>
          <a:ext cx="8219937" cy="3558800"/>
        </p:xfrm>
        <a:graphic>
          <a:graphicData uri="http://schemas.openxmlformats.org/drawingml/2006/table">
            <a:tbl>
              <a:tblPr firstRow="1" firstCol="1" bandRow="1">
                <a:tableStyleId>{5C22544A-7EE6-4342-B048-85BDC9FD1C3A}</a:tableStyleId>
              </a:tblPr>
              <a:tblGrid>
                <a:gridCol w="2496524">
                  <a:extLst>
                    <a:ext uri="{9D8B030D-6E8A-4147-A177-3AD203B41FA5}">
                      <a16:colId xmlns:a16="http://schemas.microsoft.com/office/drawing/2014/main" val="3358307821"/>
                    </a:ext>
                  </a:extLst>
                </a:gridCol>
                <a:gridCol w="1173414">
                  <a:extLst>
                    <a:ext uri="{9D8B030D-6E8A-4147-A177-3AD203B41FA5}">
                      <a16:colId xmlns:a16="http://schemas.microsoft.com/office/drawing/2014/main" val="1200428536"/>
                    </a:ext>
                  </a:extLst>
                </a:gridCol>
                <a:gridCol w="4549999">
                  <a:extLst>
                    <a:ext uri="{9D8B030D-6E8A-4147-A177-3AD203B41FA5}">
                      <a16:colId xmlns:a16="http://schemas.microsoft.com/office/drawing/2014/main" val="2024179984"/>
                    </a:ext>
                  </a:extLst>
                </a:gridCol>
              </a:tblGrid>
              <a:tr h="235796">
                <a:tc rowSpan="2">
                  <a:txBody>
                    <a:bodyPr/>
                    <a:lstStyle/>
                    <a:p>
                      <a:pPr algn="ctr"/>
                      <a:r>
                        <a:rPr lang="ru-RU" sz="1100" b="0" dirty="0">
                          <a:effectLst/>
                        </a:rPr>
                        <a:t>Показатель рентабельности</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pPr algn="ctr"/>
                      <a:r>
                        <a:rPr lang="ru-RU" sz="1100" b="0">
                          <a:effectLst/>
                        </a:rPr>
                        <a:t>Значение показателя, %</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rowSpan="2">
                  <a:txBody>
                    <a:bodyPr/>
                    <a:lstStyle/>
                    <a:p>
                      <a:pPr algn="ctr"/>
                      <a:r>
                        <a:rPr lang="ru-RU" sz="1100" b="0" dirty="0">
                          <a:effectLst/>
                        </a:rPr>
                        <a:t>Расчет показателя</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extLst>
                  <a:ext uri="{0D108BD9-81ED-4DB2-BD59-A6C34878D82A}">
                    <a16:rowId xmlns:a16="http://schemas.microsoft.com/office/drawing/2014/main" val="3717711469"/>
                  </a:ext>
                </a:extLst>
              </a:tr>
              <a:tr h="129719">
                <a:tc vMerge="1">
                  <a:txBody>
                    <a:bodyPr/>
                    <a:lstStyle/>
                    <a:p>
                      <a:endParaRPr lang="ru-RU"/>
                    </a:p>
                  </a:txBody>
                  <a:tcPr/>
                </a:tc>
                <a:tc>
                  <a:txBody>
                    <a:bodyPr/>
                    <a:lstStyle/>
                    <a:p>
                      <a:pPr algn="ctr"/>
                      <a:r>
                        <a:rPr lang="ru-RU" sz="1100" b="0">
                          <a:effectLst/>
                        </a:rPr>
                        <a:t>2022 г.</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vMerge="1">
                  <a:txBody>
                    <a:bodyPr/>
                    <a:lstStyle/>
                    <a:p>
                      <a:endParaRPr lang="ru-RU"/>
                    </a:p>
                  </a:txBody>
                  <a:tcPr/>
                </a:tc>
                <a:extLst>
                  <a:ext uri="{0D108BD9-81ED-4DB2-BD59-A6C34878D82A}">
                    <a16:rowId xmlns:a16="http://schemas.microsoft.com/office/drawing/2014/main" val="2261325490"/>
                  </a:ext>
                </a:extLst>
              </a:tr>
              <a:tr h="129719">
                <a:tc>
                  <a:txBody>
                    <a:bodyPr/>
                    <a:lstStyle/>
                    <a:p>
                      <a:pPr algn="ctr"/>
                      <a:r>
                        <a:rPr lang="ru-RU" sz="1100" b="0">
                          <a:effectLst/>
                        </a:rPr>
                        <a:t>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pPr algn="ctr"/>
                      <a:r>
                        <a:rPr lang="ru-RU" sz="1100" b="0">
                          <a:effectLst/>
                        </a:rPr>
                        <a:t>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3592480431"/>
                  </a:ext>
                </a:extLst>
              </a:tr>
              <a:tr h="350335">
                <a:tc>
                  <a:txBody>
                    <a:bodyPr/>
                    <a:lstStyle/>
                    <a:p>
                      <a:r>
                        <a:rPr lang="ru-RU" sz="1100" b="0">
                          <a:effectLst/>
                        </a:rPr>
                        <a:t>Рентабельность собственного капитала (ROE)</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en-GB" sz="1100" b="0">
                          <a:effectLst/>
                        </a:rPr>
                        <a:t>71,6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Отношение чистой прибыли к средней величине собственного капитала. Нормальное значение для данной отрасли: 11% и более.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2176175937"/>
                  </a:ext>
                </a:extLst>
              </a:tr>
              <a:tr h="350335">
                <a:tc>
                  <a:txBody>
                    <a:bodyPr/>
                    <a:lstStyle/>
                    <a:p>
                      <a:r>
                        <a:rPr lang="ru-RU" sz="1100" b="0">
                          <a:effectLst/>
                        </a:rPr>
                        <a:t>Рентабельность активов (ROA)</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en-GB" sz="1100" b="0">
                          <a:effectLst/>
                        </a:rPr>
                        <a:t>2</a:t>
                      </a:r>
                      <a:r>
                        <a:rPr lang="ru-RU" sz="1100" b="0">
                          <a:effectLst/>
                        </a:rPr>
                        <a:t>3,6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Отношение чистой прибыли к средней стоимости активов. Нормальное значение для данной отрасли: не менее 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372693559"/>
                  </a:ext>
                </a:extLst>
              </a:tr>
              <a:tr h="350335">
                <a:tc>
                  <a:txBody>
                    <a:bodyPr/>
                    <a:lstStyle/>
                    <a:p>
                      <a:r>
                        <a:rPr lang="ru-RU" sz="1100" b="0">
                          <a:effectLst/>
                        </a:rPr>
                        <a:t>Прибыль на задействованный капитал (ROCE)</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63,4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Отношение прибыли до уплаты процентов и налогов (EBIT) к собственному капиталу и долгосрочным обязательствам.</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2762371728"/>
                  </a:ext>
                </a:extLst>
              </a:tr>
              <a:tr h="267374">
                <a:tc>
                  <a:txBody>
                    <a:bodyPr/>
                    <a:lstStyle/>
                    <a:p>
                      <a:r>
                        <a:rPr lang="ru-RU" sz="1100" b="0">
                          <a:effectLst/>
                        </a:rPr>
                        <a:t>Рентабельность продаж (</a:t>
                      </a:r>
                      <a:r>
                        <a:rPr lang="en-GB" sz="1100" b="0">
                          <a:effectLst/>
                        </a:rPr>
                        <a:t>ROS)</a:t>
                      </a:r>
                      <a:endParaRPr lang="ru-RU" sz="1200" b="0">
                        <a:effectLst/>
                      </a:endParaRPr>
                    </a:p>
                    <a:p>
                      <a:r>
                        <a:rPr lang="en-GB" sz="1100" b="0">
                          <a:effectLst/>
                        </a:rPr>
                        <a:t> </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0,37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 </a:t>
                      </a:r>
                      <a:endParaRPr lang="ru-RU" sz="1200" b="0">
                        <a:effectLst/>
                      </a:endParaRPr>
                    </a:p>
                    <a:p>
                      <a:r>
                        <a:rPr lang="ru-RU" sz="1100" b="0">
                          <a:effectLst/>
                        </a:rPr>
                        <a:t>Отношение прибыли от продаж к выручке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2996694706"/>
                  </a:ext>
                </a:extLst>
              </a:tr>
              <a:tr h="267374">
                <a:tc>
                  <a:txBody>
                    <a:bodyPr/>
                    <a:lstStyle/>
                    <a:p>
                      <a:r>
                        <a:rPr lang="ru-RU" sz="1100" b="0">
                          <a:effectLst/>
                        </a:rPr>
                        <a:t>Рентабельность деятельности предприятия</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0,27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 </a:t>
                      </a:r>
                      <a:endParaRPr lang="ru-RU" sz="1200" b="0">
                        <a:effectLst/>
                      </a:endParaRPr>
                    </a:p>
                    <a:p>
                      <a:r>
                        <a:rPr lang="ru-RU" sz="1100" b="0">
                          <a:effectLst/>
                        </a:rPr>
                        <a:t>Отношение чистой прибыли к выручке.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4001644588"/>
                  </a:ext>
                </a:extLst>
              </a:tr>
              <a:tr h="350335">
                <a:tc>
                  <a:txBody>
                    <a:bodyPr/>
                    <a:lstStyle/>
                    <a:p>
                      <a:r>
                        <a:rPr lang="ru-RU" sz="1100" b="0">
                          <a:effectLst/>
                        </a:rPr>
                        <a:t>Рентабельность производственных фондов</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48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a:effectLst/>
                        </a:rPr>
                        <a:t>Отношение прибыли от продаж к средней стоимости основных средств и материально-производственных запасов.</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1503887812"/>
                  </a:ext>
                </a:extLst>
              </a:tr>
              <a:tr h="235796">
                <a:tc>
                  <a:txBody>
                    <a:bodyPr/>
                    <a:lstStyle/>
                    <a:p>
                      <a:r>
                        <a:rPr lang="ru-RU" sz="1100" b="0">
                          <a:effectLst/>
                        </a:rPr>
                        <a:t>Справочно:</a:t>
                      </a:r>
                      <a:br>
                        <a:rPr lang="ru-RU" sz="1100" b="0">
                          <a:effectLst/>
                        </a:rPr>
                      </a:br>
                      <a:r>
                        <a:rPr lang="ru-RU" sz="1100" b="0">
                          <a:effectLst/>
                        </a:rPr>
                        <a:t>Фондоотдача, коэфф.</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tc>
                  <a:txBody>
                    <a:bodyPr/>
                    <a:lstStyle/>
                    <a:p>
                      <a:pPr algn="ctr"/>
                      <a:r>
                        <a:rPr lang="ru-RU" sz="1100" b="0">
                          <a:effectLst/>
                        </a:rPr>
                        <a:t>1,5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nchor="ctr"/>
                </a:tc>
                <a:tc>
                  <a:txBody>
                    <a:bodyPr/>
                    <a:lstStyle/>
                    <a:p>
                      <a:r>
                        <a:rPr lang="ru-RU" sz="1100" b="0" dirty="0">
                          <a:effectLst/>
                        </a:rPr>
                        <a:t>Отношение выручки к средней стоимости основных средств.</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8682" marR="18682" marT="18682" marB="18682"/>
                </a:tc>
                <a:extLst>
                  <a:ext uri="{0D108BD9-81ED-4DB2-BD59-A6C34878D82A}">
                    <a16:rowId xmlns:a16="http://schemas.microsoft.com/office/drawing/2014/main" val="264675235"/>
                  </a:ext>
                </a:extLst>
              </a:tr>
            </a:tbl>
          </a:graphicData>
        </a:graphic>
      </p:graphicFrame>
      <p:sp>
        <p:nvSpPr>
          <p:cNvPr id="6" name="Content Placeholder 2">
            <a:extLst>
              <a:ext uri="{FF2B5EF4-FFF2-40B4-BE49-F238E27FC236}">
                <a16:creationId xmlns:a16="http://schemas.microsoft.com/office/drawing/2014/main" id="{6D2F8F0C-14DF-7F9B-235B-7BF17C91159B}"/>
              </a:ext>
            </a:extLst>
          </p:cNvPr>
          <p:cNvSpPr txBox="1">
            <a:spLocks/>
          </p:cNvSpPr>
          <p:nvPr/>
        </p:nvSpPr>
        <p:spPr>
          <a:xfrm>
            <a:off x="495848" y="5030754"/>
            <a:ext cx="8200614" cy="1422582"/>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За 2022 год каждый рубль собственного капитала организации обеспечил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0,716</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руб. чистой прибыли.</a:t>
            </a: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За последний год значение рентабельности активов, равное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23,6</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можно охарактеризовать как вполне соответствующее нормальному.</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Font typeface="Wingdings 2"/>
              <a:buNone/>
            </a:pPr>
            <a:endParaRPr lang="ru-RU" sz="1200"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spTree>
    <p:extLst>
      <p:ext uri="{BB962C8B-B14F-4D97-AF65-F5344CB8AC3E}">
        <p14:creationId xmlns:p14="http://schemas.microsoft.com/office/powerpoint/2010/main" val="143074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A2C45-7EFC-6E86-C858-8236CF8EB4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7A7CC-2899-5219-8D16-234205C95F78}"/>
              </a:ext>
            </a:extLst>
          </p:cNvPr>
          <p:cNvSpPr>
            <a:spLocks noGrp="1"/>
          </p:cNvSpPr>
          <p:nvPr>
            <p:ph idx="1"/>
          </p:nvPr>
        </p:nvSpPr>
        <p:spPr>
          <a:xfrm>
            <a:off x="476524" y="548680"/>
            <a:ext cx="8200614" cy="576064"/>
          </a:xfrm>
        </p:spPr>
        <p:txBody>
          <a:bodyPr>
            <a:normAutofit fontScale="77500" lnSpcReduction="20000"/>
          </a:bodyPr>
          <a:lstStyle/>
          <a:p>
            <a:pPr marL="64008" indent="0" algn="just">
              <a:buNone/>
            </a:pPr>
            <a:r>
              <a:rPr lang="ru-RU" sz="1800" dirty="0">
                <a:effectLst/>
                <a:latin typeface="Arial" panose="020B0604020202020204" pitchFamily="34" charset="0"/>
                <a:ea typeface="Times New Roman" panose="02020603050405020304" pitchFamily="18" charset="0"/>
              </a:rPr>
              <a:t>	</a:t>
            </a:r>
            <a:r>
              <a:rPr lang="ru-RU" sz="1600" dirty="0">
                <a:effectLst/>
                <a:latin typeface="Arial" panose="020B0604020202020204" pitchFamily="34" charset="0"/>
                <a:ea typeface="Times New Roman" panose="02020603050405020304" pitchFamily="18" charset="0"/>
              </a:rPr>
              <a:t>Далее в таблице рассчитаны показатели оборачиваемости ряда активов, характеризующие скорость возврата вложенных в предпринимательскую деятельность средств, а также показатель оборачиваемости кредиторской задолженности при расчетах с поставщиками и подрядчиками</a:t>
            </a:r>
            <a:r>
              <a:rPr lang="ru-RU"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6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6A68806D-399D-8315-4268-EFB3CE64FC7D}"/>
              </a:ext>
            </a:extLst>
          </p:cNvPr>
          <p:cNvSpPr>
            <a:spLocks noGrp="1"/>
          </p:cNvSpPr>
          <p:nvPr>
            <p:ph type="title"/>
          </p:nvPr>
        </p:nvSpPr>
        <p:spPr>
          <a:xfrm>
            <a:off x="466862" y="260648"/>
            <a:ext cx="8229600" cy="288032"/>
          </a:xfrm>
        </p:spPr>
        <p:txBody>
          <a:bodyPr>
            <a:noAutofit/>
          </a:bodyPr>
          <a:lstStyle/>
          <a:p>
            <a:pPr marL="457200" lvl="1"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Расчет показателей деловой активности (оборачиваемости)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6" name="Content Placeholder 2">
            <a:extLst>
              <a:ext uri="{FF2B5EF4-FFF2-40B4-BE49-F238E27FC236}">
                <a16:creationId xmlns:a16="http://schemas.microsoft.com/office/drawing/2014/main" id="{867C5F8B-CD0C-9EDB-6A5F-90A048A3DF99}"/>
              </a:ext>
            </a:extLst>
          </p:cNvPr>
          <p:cNvSpPr txBox="1">
            <a:spLocks/>
          </p:cNvSpPr>
          <p:nvPr/>
        </p:nvSpPr>
        <p:spPr>
          <a:xfrm>
            <a:off x="495848" y="4797152"/>
            <a:ext cx="8200614" cy="1656184"/>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73152" indent="0">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*Приведен расчет показателя в днях. Значение коэффициента равно отношению 365 к значению показателя в днях.</a:t>
            </a:r>
          </a:p>
          <a:p>
            <a:pPr marL="73152" indent="0">
              <a:buNone/>
            </a:pPr>
            <a:endPar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73152"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Оборачиваемость активов в течение анализируемого периода показывает, что общество получает выручку, равную сумме всех имеющихся активов за 417 календарных дней. О размере материально-производственных запасов можно судить по следующему соотношению: требуется 63 день, чтобы расходы по обычным видам деятельности составили величину среднегодового остатка запасов.</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Font typeface="Wingdings 2"/>
              <a:buNone/>
            </a:pPr>
            <a:endParaRPr lang="ru-RU" sz="1200" dirty="0">
              <a:solidFill>
                <a:srgbClr val="000000"/>
              </a:solidFill>
              <a:latin typeface="Arial" panose="020B0604020202020204" pitchFamily="34" charset="0"/>
              <a:ea typeface="Segoe UI" panose="020B0502040204020203" pitchFamily="34" charset="0"/>
              <a:cs typeface="Arial" panose="020B0604020202020204" pitchFamily="34" charset="0"/>
            </a:endParaRPr>
          </a:p>
        </p:txBody>
      </p:sp>
      <p:graphicFrame>
        <p:nvGraphicFramePr>
          <p:cNvPr id="4" name="Таблица 3">
            <a:extLst>
              <a:ext uri="{FF2B5EF4-FFF2-40B4-BE49-F238E27FC236}">
                <a16:creationId xmlns:a16="http://schemas.microsoft.com/office/drawing/2014/main" id="{641BAB81-E696-9063-CB27-C712FE9FB66E}"/>
              </a:ext>
            </a:extLst>
          </p:cNvPr>
          <p:cNvGraphicFramePr>
            <a:graphicFrameLocks noGrp="1"/>
          </p:cNvGraphicFramePr>
          <p:nvPr>
            <p:extLst>
              <p:ext uri="{D42A27DB-BD31-4B8C-83A1-F6EECF244321}">
                <p14:modId xmlns:p14="http://schemas.microsoft.com/office/powerpoint/2010/main" val="900552956"/>
              </p:ext>
            </p:extLst>
          </p:nvPr>
        </p:nvGraphicFramePr>
        <p:xfrm>
          <a:off x="501430" y="1196752"/>
          <a:ext cx="8200614" cy="3456385"/>
        </p:xfrm>
        <a:graphic>
          <a:graphicData uri="http://schemas.openxmlformats.org/drawingml/2006/table">
            <a:tbl>
              <a:tblPr firstRow="1" firstCol="1" bandRow="1">
                <a:tableStyleId>{5C22544A-7EE6-4342-B048-85BDC9FD1C3A}</a:tableStyleId>
              </a:tblPr>
              <a:tblGrid>
                <a:gridCol w="6596432">
                  <a:extLst>
                    <a:ext uri="{9D8B030D-6E8A-4147-A177-3AD203B41FA5}">
                      <a16:colId xmlns:a16="http://schemas.microsoft.com/office/drawing/2014/main" val="2234327729"/>
                    </a:ext>
                  </a:extLst>
                </a:gridCol>
                <a:gridCol w="864096">
                  <a:extLst>
                    <a:ext uri="{9D8B030D-6E8A-4147-A177-3AD203B41FA5}">
                      <a16:colId xmlns:a16="http://schemas.microsoft.com/office/drawing/2014/main" val="922463727"/>
                    </a:ext>
                  </a:extLst>
                </a:gridCol>
                <a:gridCol w="740086">
                  <a:extLst>
                    <a:ext uri="{9D8B030D-6E8A-4147-A177-3AD203B41FA5}">
                      <a16:colId xmlns:a16="http://schemas.microsoft.com/office/drawing/2014/main" val="66902262"/>
                    </a:ext>
                  </a:extLst>
                </a:gridCol>
              </a:tblGrid>
              <a:tr h="345509">
                <a:tc rowSpan="2">
                  <a:txBody>
                    <a:bodyPr/>
                    <a:lstStyle/>
                    <a:p>
                      <a:pPr algn="ctr"/>
                      <a:r>
                        <a:rPr lang="ru-RU" sz="1000" b="0">
                          <a:effectLst/>
                        </a:rPr>
                        <a:t>Показатель оборачиваемости</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Значение в днях</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rowSpan="2">
                  <a:txBody>
                    <a:bodyPr/>
                    <a:lstStyle/>
                    <a:p>
                      <a:pPr algn="ctr"/>
                      <a:r>
                        <a:rPr lang="ru-RU" sz="1000" b="0">
                          <a:effectLst/>
                        </a:rPr>
                        <a:t>Коэфф.</a:t>
                      </a:r>
                      <a:br>
                        <a:rPr lang="ru-RU" sz="1000" b="0">
                          <a:effectLst/>
                        </a:rPr>
                      </a:br>
                      <a:r>
                        <a:rPr lang="ru-RU" sz="1000" b="0">
                          <a:effectLst/>
                        </a:rPr>
                        <a:t>2022 г. </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2311911716"/>
                  </a:ext>
                </a:extLst>
              </a:tr>
              <a:tr h="187179">
                <a:tc vMerge="1">
                  <a:txBody>
                    <a:bodyPr/>
                    <a:lstStyle/>
                    <a:p>
                      <a:endParaRPr lang="ru-RU"/>
                    </a:p>
                  </a:txBody>
                  <a:tcPr/>
                </a:tc>
                <a:tc>
                  <a:txBody>
                    <a:bodyPr/>
                    <a:lstStyle/>
                    <a:p>
                      <a:pPr algn="ctr"/>
                      <a:r>
                        <a:rPr lang="ru-RU" sz="1000" b="0">
                          <a:effectLst/>
                        </a:rPr>
                        <a:t>2022 г.</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vMerge="1">
                  <a:txBody>
                    <a:bodyPr/>
                    <a:lstStyle/>
                    <a:p>
                      <a:endParaRPr lang="ru-RU"/>
                    </a:p>
                  </a:txBody>
                  <a:tcPr/>
                </a:tc>
                <a:extLst>
                  <a:ext uri="{0D108BD9-81ED-4DB2-BD59-A6C34878D82A}">
                    <a16:rowId xmlns:a16="http://schemas.microsoft.com/office/drawing/2014/main" val="2469614676"/>
                  </a:ext>
                </a:extLst>
              </a:tr>
              <a:tr h="187179">
                <a:tc>
                  <a:txBody>
                    <a:bodyPr/>
                    <a:lstStyle/>
                    <a:p>
                      <a:pPr algn="ctr"/>
                      <a:r>
                        <a:rPr lang="ru-RU" sz="1000" b="0">
                          <a:effectLst/>
                        </a:rPr>
                        <a:t>1</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2</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966004859"/>
                  </a:ext>
                </a:extLst>
              </a:tr>
              <a:tr h="503839">
                <a:tc>
                  <a:txBody>
                    <a:bodyPr/>
                    <a:lstStyle/>
                    <a:p>
                      <a:r>
                        <a:rPr lang="ru-RU" sz="1000" b="0" dirty="0">
                          <a:effectLst/>
                        </a:rPr>
                        <a:t>Оборачиваемость оборотных средств</a:t>
                      </a:r>
                    </a:p>
                    <a:p>
                      <a:r>
                        <a:rPr lang="ru-RU" sz="1000" b="0" dirty="0">
                          <a:effectLst/>
                        </a:rPr>
                        <a:t>(отношение средней величины оборотных активов к среднедневной выручке*; нормальное значение для данной отрасли: 143 и менее </a:t>
                      </a:r>
                      <a:r>
                        <a:rPr lang="ru-RU" sz="1000" b="0" dirty="0" err="1">
                          <a:effectLst/>
                        </a:rPr>
                        <a:t>дн</a:t>
                      </a:r>
                      <a:r>
                        <a:rPr lang="ru-RU" sz="1000" b="0" dirty="0">
                          <a:effectLst/>
                        </a:rPr>
                        <a:t>.)</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en-GB" sz="1000" b="0">
                          <a:effectLst/>
                        </a:rPr>
                        <a:t>78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4,</a:t>
                      </a:r>
                      <a:r>
                        <a:rPr lang="en-GB" sz="1000" b="0">
                          <a:effectLst/>
                        </a:rPr>
                        <a:t>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998007390"/>
                  </a:ext>
                </a:extLst>
              </a:tr>
              <a:tr h="503839">
                <a:tc>
                  <a:txBody>
                    <a:bodyPr/>
                    <a:lstStyle/>
                    <a:p>
                      <a:r>
                        <a:rPr lang="ru-RU" sz="1000" b="0">
                          <a:effectLst/>
                        </a:rPr>
                        <a:t>Оборачиваемость запасов</a:t>
                      </a:r>
                    </a:p>
                    <a:p>
                      <a:r>
                        <a:rPr lang="ru-RU" sz="1000" b="0">
                          <a:effectLst/>
                        </a:rPr>
                        <a:t>(отношение средней стоимости запасов к среднедневной себестоимости проданных товаров; нормальное значение для данной отрасли: 51 и менее дн.)</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6</a:t>
                      </a:r>
                      <a:r>
                        <a:rPr lang="en-GB" sz="1000" b="0">
                          <a:effectLst/>
                        </a:rPr>
                        <a:t>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5,</a:t>
                      </a:r>
                      <a:r>
                        <a:rPr lang="en-GB" sz="1000" b="0">
                          <a:effectLst/>
                        </a:rPr>
                        <a:t>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1204069471"/>
                  </a:ext>
                </a:extLst>
              </a:tr>
              <a:tr h="503839">
                <a:tc>
                  <a:txBody>
                    <a:bodyPr/>
                    <a:lstStyle/>
                    <a:p>
                      <a:r>
                        <a:rPr lang="ru-RU" sz="1000" b="0">
                          <a:effectLst/>
                        </a:rPr>
                        <a:t>Оборачиваемость дебиторской задолженности</a:t>
                      </a:r>
                    </a:p>
                    <a:p>
                      <a:r>
                        <a:rPr lang="ru-RU" sz="1000" b="0">
                          <a:effectLst/>
                        </a:rPr>
                        <a:t>(отношение средней величины дебиторской задолженности к среднедневной выручке; нормальное значение для данной отрасли: не более 52 дн.)</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en-GB" sz="1000" b="0">
                          <a:effectLst/>
                        </a:rPr>
                        <a:t>18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19,</a:t>
                      </a:r>
                      <a:r>
                        <a:rPr lang="en-GB" sz="1000" b="0">
                          <a:effectLst/>
                        </a:rPr>
                        <a:t>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1081176629"/>
                  </a:ext>
                </a:extLst>
              </a:tr>
              <a:tr h="360581">
                <a:tc>
                  <a:txBody>
                    <a:bodyPr/>
                    <a:lstStyle/>
                    <a:p>
                      <a:r>
                        <a:rPr lang="ru-RU" sz="1000" b="0" dirty="0">
                          <a:effectLst/>
                        </a:rPr>
                        <a:t>Оборачиваемость кредиторской задолженности</a:t>
                      </a:r>
                    </a:p>
                    <a:p>
                      <a:r>
                        <a:rPr lang="ru-RU" sz="1000" b="0" dirty="0">
                          <a:effectLst/>
                        </a:rPr>
                        <a:t>(отношение средней величины кредиторской задолженности к среднедневной выручке)</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en-GB" sz="1000" b="0">
                          <a:effectLst/>
                        </a:rPr>
                        <a:t>279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1,</a:t>
                      </a:r>
                      <a:r>
                        <a:rPr lang="en-GB" sz="1000" b="0">
                          <a:effectLst/>
                        </a:rPr>
                        <a:t>3</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784954327"/>
                  </a:ext>
                </a:extLst>
              </a:tr>
              <a:tr h="503839">
                <a:tc>
                  <a:txBody>
                    <a:bodyPr/>
                    <a:lstStyle/>
                    <a:p>
                      <a:r>
                        <a:rPr lang="ru-RU" sz="1000" b="0">
                          <a:effectLst/>
                        </a:rPr>
                        <a:t>Оборачиваемость активов</a:t>
                      </a:r>
                    </a:p>
                    <a:p>
                      <a:r>
                        <a:rPr lang="ru-RU" sz="1000" b="0">
                          <a:effectLst/>
                        </a:rPr>
                        <a:t>(отношение средней стоимости активов к среднедневной выручке; нормальное значение для данной отрасли: не более 212 дн.)</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4</a:t>
                      </a:r>
                      <a:r>
                        <a:rPr lang="en-GB" sz="1000" b="0">
                          <a:effectLst/>
                        </a:rPr>
                        <a:t>17</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0,</a:t>
                      </a:r>
                      <a:r>
                        <a:rPr lang="en-GB" sz="1000" b="0">
                          <a:effectLst/>
                        </a:rPr>
                        <a:t>9</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48517722"/>
                  </a:ext>
                </a:extLst>
              </a:tr>
              <a:tr h="360581">
                <a:tc>
                  <a:txBody>
                    <a:bodyPr/>
                    <a:lstStyle/>
                    <a:p>
                      <a:r>
                        <a:rPr lang="ru-RU" sz="1000" b="0" dirty="0">
                          <a:effectLst/>
                        </a:rPr>
                        <a:t>Оборачиваемость собственного капитала</a:t>
                      </a:r>
                    </a:p>
                    <a:p>
                      <a:r>
                        <a:rPr lang="ru-RU" sz="1000" b="0" dirty="0">
                          <a:effectLst/>
                        </a:rPr>
                        <a:t>(отношение средней величины собственного капитала к среднедневной выручке)</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a:effectLst/>
                        </a:rPr>
                        <a:t>1</a:t>
                      </a:r>
                      <a:r>
                        <a:rPr lang="en-GB" sz="1000" b="0">
                          <a:effectLst/>
                        </a:rPr>
                        <a:t>38</a:t>
                      </a:r>
                      <a:endParaRPr lang="ru-RU" sz="1000" b="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tc>
                  <a:txBody>
                    <a:bodyPr/>
                    <a:lstStyle/>
                    <a:p>
                      <a:pPr algn="ctr"/>
                      <a:r>
                        <a:rPr lang="ru-RU" sz="1000" b="0" dirty="0">
                          <a:effectLst/>
                        </a:rPr>
                        <a:t>2,</a:t>
                      </a:r>
                      <a:r>
                        <a:rPr lang="en-GB" sz="1000" b="0" dirty="0">
                          <a:effectLst/>
                        </a:rPr>
                        <a:t>6</a:t>
                      </a:r>
                      <a:endParaRPr lang="ru-RU" sz="1000" b="0" dirty="0">
                        <a:solidFill>
                          <a:srgbClr val="000000"/>
                        </a:solidFill>
                        <a:effectLst/>
                        <a:latin typeface="Liberation Serif"/>
                        <a:ea typeface="Segoe UI" panose="020B0502040204020203" pitchFamily="34" charset="0"/>
                        <a:cs typeface="Tahoma" panose="020B0604030504040204" pitchFamily="34" charset="0"/>
                      </a:endParaRPr>
                    </a:p>
                  </a:txBody>
                  <a:tcPr marL="13884" marR="13884" marT="13884" marB="13884" anchor="ctr"/>
                </a:tc>
                <a:extLst>
                  <a:ext uri="{0D108BD9-81ED-4DB2-BD59-A6C34878D82A}">
                    <a16:rowId xmlns:a16="http://schemas.microsoft.com/office/drawing/2014/main" val="384985737"/>
                  </a:ext>
                </a:extLst>
              </a:tr>
            </a:tbl>
          </a:graphicData>
        </a:graphic>
      </p:graphicFrame>
    </p:spTree>
    <p:extLst>
      <p:ext uri="{BB962C8B-B14F-4D97-AF65-F5344CB8AC3E}">
        <p14:creationId xmlns:p14="http://schemas.microsoft.com/office/powerpoint/2010/main" val="82061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104" y="2355269"/>
            <a:ext cx="8229600" cy="1590585"/>
          </a:xfrm>
        </p:spPr>
        <p:txBody>
          <a:bodyPr>
            <a:normAutofit/>
          </a:bodyPr>
          <a:lstStyle/>
          <a:p>
            <a:endParaRPr lang="ru-RU" dirty="0"/>
          </a:p>
          <a:p>
            <a:pPr marL="64008" indent="0">
              <a:buNone/>
            </a:pPr>
            <a:r>
              <a:rPr lang="ru-RU" noProof="0" dirty="0">
                <a:solidFill>
                  <a:schemeClr val="tx2"/>
                </a:solidFill>
              </a:rPr>
              <a:t>		Спасибо за внимание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ОЦЕНКА ФИНАНСОВОГО СОСТОЯНИЯ</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Оценка ключевых показателей</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latin typeface="Arial" panose="020B0604020202020204" pitchFamily="34" charset="0"/>
                <a:ea typeface="Segoe UI" panose="020B0502040204020203" pitchFamily="34" charset="0"/>
                <a:cs typeface="Mangal" panose="02040503050203030202" pitchFamily="18" charset="0"/>
              </a:rPr>
              <a:t>Рейтинговая оценка финансового состояния</a:t>
            </a:r>
            <a:endParaRPr lang="ru-RU" sz="1200" dirty="0">
              <a:solidFill>
                <a:schemeClr val="tx2"/>
              </a:solidFill>
              <a:latin typeface="Liberation Serif"/>
              <a:ea typeface="Segoe UI" panose="020B0502040204020203" pitchFamily="34" charset="0"/>
              <a:cs typeface="Mangal" panose="02040503050203030202" pitchFamily="18" charset="0"/>
            </a:endParaRPr>
          </a:p>
          <a:p>
            <a:pPr marL="0" lvl="0"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ФИНАНСОВОГО ПОЛОЖЕНИЯ</a:t>
            </a:r>
            <a:endParaRPr lang="ru-RU" sz="1200" dirty="0">
              <a:solidFill>
                <a:srgbClr val="000000"/>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latin typeface="Arial" panose="020B0604020202020204" pitchFamily="34" charset="0"/>
                <a:ea typeface="Segoe UI" panose="020B0502040204020203" pitchFamily="34" charset="0"/>
                <a:cs typeface="Mangal" panose="02040503050203030202" pitchFamily="18" charset="0"/>
              </a:rPr>
              <a:t>Структура имущества и источники его формирования</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Оценка стоимости чистых активов организации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финансовой устойчивости организации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914400" lvl="2"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Основные показатели финансовой устойчивости организации</a:t>
            </a:r>
          </a:p>
          <a:p>
            <a:pPr marL="914400" lvl="2" indent="0">
              <a:spcAft>
                <a:spcPts val="285"/>
              </a:spcAft>
              <a:buNone/>
            </a:pPr>
            <a:r>
              <a:rPr lang="ru-RU" sz="1200" dirty="0">
                <a:solidFill>
                  <a:schemeClr val="tx2"/>
                </a:solidFill>
                <a:latin typeface="Arial" panose="020B0604020202020204" pitchFamily="34" charset="0"/>
                <a:ea typeface="Segoe UI" panose="020B0502040204020203" pitchFamily="34" charset="0"/>
                <a:cs typeface="Mangal" panose="02040503050203030202" pitchFamily="18" charset="0"/>
              </a:rPr>
              <a:t>Анализ финансовой устойчивости по величине излишка собственных оборотных средств</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ликвидности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914400" lvl="2"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Расчет коэффициентов ликвидности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64008" indent="0">
              <a:buNone/>
            </a:pPr>
            <a:r>
              <a:rPr lang="ru-RU" sz="1200" dirty="0">
                <a:solidFill>
                  <a:schemeClr val="tx2"/>
                </a:solidFill>
                <a:effectLst/>
                <a:latin typeface="Arial" panose="020B0604020202020204" pitchFamily="34" charset="0"/>
                <a:ea typeface="Times New Roman" panose="02020603050405020304" pitchFamily="18" charset="0"/>
              </a:rPr>
              <a:t>	Анализ соотношения активов по степени ликвидности и обязательств по сроку погашения</a:t>
            </a:r>
          </a:p>
          <a:p>
            <a:pPr marL="0" lvl="0"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ЭФФЕКТИВНОСТИ ДЕЯТЕЛЬНОСТИ </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Обзор результатов деятельности организации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Анализ рентабельности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457200" lvl="1" indent="0">
              <a:spcAft>
                <a:spcPts val="285"/>
              </a:spcAft>
              <a:buNone/>
            </a:pPr>
            <a:r>
              <a:rPr lang="ru-RU" sz="12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Расчет показателей деловой активности (оборачиваемости)</a:t>
            </a:r>
            <a:endParaRPr lang="ru-RU" sz="1200" dirty="0">
              <a:solidFill>
                <a:schemeClr val="tx2"/>
              </a:solidFill>
              <a:effectLst/>
              <a:latin typeface="Liberation Serif"/>
              <a:ea typeface="Segoe UI" panose="020B0502040204020203" pitchFamily="34" charset="0"/>
              <a:cs typeface="Mangal" panose="02040503050203030202" pitchFamily="18" charset="0"/>
            </a:endParaRPr>
          </a:p>
          <a:p>
            <a:pPr marL="64008" indent="0">
              <a:buNone/>
            </a:pPr>
            <a:endParaRPr lang="ru-RU" sz="1200" dirty="0">
              <a:solidFill>
                <a:schemeClr val="tx2"/>
              </a:solidFill>
              <a:latin typeface="Arial" panose="020B0604020202020204" pitchFamily="34" charset="0"/>
              <a:ea typeface="Segoe UI" panose="020B0502040204020203" pitchFamily="34" charset="0"/>
              <a:cs typeface="Mangal" panose="02040503050203030202" pitchFamily="18" charset="0"/>
            </a:endParaRPr>
          </a:p>
        </p:txBody>
      </p:sp>
      <p:sp>
        <p:nvSpPr>
          <p:cNvPr id="2" name="Title 1"/>
          <p:cNvSpPr>
            <a:spLocks noGrp="1"/>
          </p:cNvSpPr>
          <p:nvPr>
            <p:ph type="title"/>
          </p:nvPr>
        </p:nvSpPr>
        <p:spPr/>
        <p:txBody>
          <a:bodyPr/>
          <a:lstStyle/>
          <a:p>
            <a:r>
              <a:rPr kumimoji="0" lang="ru-RU" sz="4200" kern="1200" noProof="0" dirty="0">
                <a:ln w="6350">
                  <a:noFill/>
                </a:ln>
                <a:solidFill>
                  <a:schemeClr val="tx2"/>
                </a:solidFill>
                <a:effectLst/>
                <a:latin typeface="+mj-lt"/>
                <a:ea typeface="+mj-ea"/>
                <a:cs typeface="+mj-cs"/>
              </a:rPr>
              <a:t>Содержание</a:t>
            </a:r>
            <a:endParaRPr lang="ru-RU"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0A691-414B-4F3A-69AB-4DE6EAD5CB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F9D78-5E93-9B84-591B-F1DB4DBAA7D9}"/>
              </a:ext>
            </a:extLst>
          </p:cNvPr>
          <p:cNvSpPr>
            <a:spLocks noGrp="1"/>
          </p:cNvSpPr>
          <p:nvPr>
            <p:ph idx="1"/>
          </p:nvPr>
        </p:nvSpPr>
        <p:spPr>
          <a:xfrm>
            <a:off x="466862" y="3862009"/>
            <a:ext cx="8003232" cy="2592288"/>
          </a:xfrm>
        </p:spPr>
        <p:txBody>
          <a:bodyPr>
            <a:noAutofit/>
          </a:bodyPr>
          <a:lstStyle/>
          <a:p>
            <a:pPr marL="64008" indent="0" algn="just">
              <a:buNone/>
            </a:pPr>
            <a:r>
              <a:rPr lang="ru-RU" sz="1100" dirty="0">
                <a:solidFill>
                  <a:schemeClr val="tx2"/>
                </a:solidFill>
                <a:latin typeface="Arial" panose="020B0604020202020204" pitchFamily="34" charset="0"/>
                <a:ea typeface="Segoe UI" panose="020B0502040204020203" pitchFamily="34" charset="0"/>
                <a:cs typeface="Mangal" panose="02040503050203030202" pitchFamily="18" charset="0"/>
              </a:rPr>
              <a:t>	</a:t>
            </a: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Оценив значение показателей ООО "ДСК "ГРАС-САРАТОВ" на конец анализируемого периода, а также их динамики в течение периода и прогноза на ближайший год, сделаны следующие выводы. Баллы финансового положения и результатов деятельности организации составили -0,2 и +0,4 соответственно. То есть финансовое положение характеризуется как удовлетворительное; финансовые результаты – как положительные. </a:t>
            </a:r>
          </a:p>
          <a:p>
            <a:pPr marL="64008" indent="0" algn="just">
              <a:buNone/>
            </a:pP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На основе эти двух оценок получена итоговая рейтинговая оценка финансового состояния предприятия, которая составила </a:t>
            </a:r>
            <a:r>
              <a:rPr lang="ru-RU" sz="1100" b="1"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BB</a:t>
            </a: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 </a:t>
            </a:r>
            <a:r>
              <a:rPr lang="ru-RU" sz="1100" b="1"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нормальное</a:t>
            </a: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состояние.</a:t>
            </a:r>
            <a:endParaRPr lang="ru-RU" sz="1100" dirty="0">
              <a:solidFill>
                <a:schemeClr val="tx2"/>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Рейтинг "BB" отражает финансовое состояние организации, при котором основная масса показателей укладывается в нормативные значения. Имеющие такой рейтинг организации могут рассматриваться в качестве партнеров, во взаимоотношении с которыми необходим осмотрительный подход к управлению рисками. Организация может претендовать на получение кредитов, но решение во многом зависит от анализа дополнительных факторов (нейтральная кредитоспособность).</a:t>
            </a:r>
            <a:endParaRPr lang="ru-RU" sz="1100" dirty="0">
              <a:solidFill>
                <a:schemeClr val="tx2"/>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Следует обратить внимание на то, что данный рейтинг составлен по исходным данным в течение анализируемого периода. Но для получения достоверного результата необходим анализ минимум за 2-3 года.</a:t>
            </a:r>
            <a:endParaRPr lang="ru-RU" sz="1100" dirty="0">
              <a:solidFill>
                <a:schemeClr val="tx2"/>
              </a:solidFill>
              <a:effectLst/>
              <a:latin typeface="Arial" panose="020B0604020202020204" pitchFamily="34" charset="0"/>
              <a:ea typeface="Segoe UI" panose="020B0502040204020203" pitchFamily="34" charset="0"/>
              <a:cs typeface="Arial" panose="020B0604020202020204" pitchFamily="34" charset="0"/>
            </a:endParaRPr>
          </a:p>
          <a:p>
            <a:pPr marL="457200" lvl="1" indent="0" algn="just">
              <a:spcAft>
                <a:spcPts val="285"/>
              </a:spcAft>
              <a:buNone/>
            </a:pPr>
            <a:r>
              <a:rPr lang="ru-RU" sz="1100" dirty="0">
                <a:solidFill>
                  <a:schemeClr val="tx2"/>
                </a:solidFill>
                <a:latin typeface="Arial" panose="020B0604020202020204" pitchFamily="34" charset="0"/>
                <a:ea typeface="Segoe UI" panose="020B0502040204020203" pitchFamily="34" charset="0"/>
                <a:cs typeface="Arial" panose="020B0604020202020204" pitchFamily="34" charset="0"/>
              </a:rPr>
              <a:t>я оценка финансового состояния организации</a:t>
            </a:r>
            <a:endParaRPr lang="ru-RU" sz="1100" dirty="0">
              <a:solidFill>
                <a:schemeClr val="tx2"/>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75709DB5-4D33-792A-3C31-09E1CAD98C82}"/>
              </a:ext>
            </a:extLst>
          </p:cNvPr>
          <p:cNvSpPr>
            <a:spLocks noGrp="1"/>
          </p:cNvSpPr>
          <p:nvPr>
            <p:ph type="title"/>
          </p:nvPr>
        </p:nvSpPr>
        <p:spPr>
          <a:xfrm>
            <a:off x="466862" y="260648"/>
            <a:ext cx="8229600" cy="281186"/>
          </a:xfrm>
        </p:spPr>
        <p:txBody>
          <a:bodyPr>
            <a:noAutofit/>
          </a:bodyPr>
          <a:lstStyle/>
          <a:p>
            <a:pPr marL="0" lvl="0">
              <a:spcAft>
                <a:spcPts val="285"/>
              </a:spcAft>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РЕЙТИНГОВАЯ ОЦЕНКА ФИНАНСОВОГО СОСТОЯНИЯ</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pic>
        <p:nvPicPr>
          <p:cNvPr id="7" name="Рисунок 6">
            <a:extLst>
              <a:ext uri="{FF2B5EF4-FFF2-40B4-BE49-F238E27FC236}">
                <a16:creationId xmlns:a16="http://schemas.microsoft.com/office/drawing/2014/main" id="{6D1164A0-125A-DE4A-BF0A-11B4B9EAA4B0}"/>
              </a:ext>
            </a:extLst>
          </p:cNvPr>
          <p:cNvPicPr>
            <a:picLocks noChangeAspect="1"/>
          </p:cNvPicPr>
          <p:nvPr/>
        </p:nvPicPr>
        <p:blipFill>
          <a:blip r:embed="rId3"/>
          <a:stretch>
            <a:fillRect/>
          </a:stretch>
        </p:blipFill>
        <p:spPr>
          <a:xfrm>
            <a:off x="480313" y="699542"/>
            <a:ext cx="5603856" cy="2978394"/>
          </a:xfrm>
          <a:prstGeom prst="rect">
            <a:avLst/>
          </a:prstGeom>
        </p:spPr>
      </p:pic>
    </p:spTree>
    <p:extLst>
      <p:ext uri="{BB962C8B-B14F-4D97-AF65-F5344CB8AC3E}">
        <p14:creationId xmlns:p14="http://schemas.microsoft.com/office/powerpoint/2010/main" val="123489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98F9-0A79-183F-2EFA-115D6AE4D9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C1BF5-6683-2E9D-CB7A-5F90F7F42080}"/>
              </a:ext>
            </a:extLst>
          </p:cNvPr>
          <p:cNvSpPr>
            <a:spLocks noGrp="1"/>
          </p:cNvSpPr>
          <p:nvPr>
            <p:ph idx="1"/>
          </p:nvPr>
        </p:nvSpPr>
        <p:spPr>
          <a:xfrm>
            <a:off x="457200" y="620688"/>
            <a:ext cx="8229600" cy="5551512"/>
          </a:xfrm>
        </p:spPr>
        <p:txBody>
          <a:bodyPr>
            <a:normAutofit fontScale="62500" lnSpcReduction="20000"/>
          </a:bodyPr>
          <a:lstStyle/>
          <a:p>
            <a:pPr marL="64008" indent="0" algn="just">
              <a:buNone/>
            </a:pPr>
            <a:endPar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Ниже обобщены ключевые финансовые показатели ООО "ДСК "ГРАС-САРАТОВ".</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Следующие 5 показателей финансового положения организации имеют </a:t>
            </a:r>
            <a:r>
              <a:rPr lang="ru-RU" sz="1800" i="1"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критические</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значения:</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значение коэффициента обеспеченности собственными оборотными средствами, равное </a:t>
            </a:r>
            <a:r>
              <a:rPr lang="ru-RU" sz="1800" dirty="0">
                <a:solidFill>
                  <a:srgbClr val="FF0000"/>
                </a:solidFill>
                <a:effectLst/>
                <a:latin typeface="Arial" panose="020B0604020202020204" pitchFamily="34" charset="0"/>
                <a:ea typeface="Times New Roman" panose="02020603050405020304" pitchFamily="18" charset="0"/>
                <a:cs typeface="Tahoma" panose="020B0604030504040204" pitchFamily="34" charset="0"/>
              </a:rPr>
              <a:t>-0,12</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значения коэффициент текущей (общей) ликвидности;</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коэффициент быстрой (промежуточной) ликвидности значительно ниже нормального значения;</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активы организации не покрывают соответствующие им по сроку погашения обязательства;</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критическое финансовое положение по величине собственных оборотных средств.</a:t>
            </a:r>
          </a:p>
          <a:p>
            <a:pPr marL="342900" lvl="0" indent="-342900">
              <a:buSzPts val="1000"/>
              <a:buFont typeface="Symbol" panose="05050102010706020507" pitchFamily="18" charset="2"/>
              <a:buChar char=""/>
              <a:tabLst>
                <a:tab pos="457200" algn="l"/>
              </a:tabLst>
            </a:pP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В ходе анализа были получены следующие показатели, </a:t>
            </a:r>
            <a:r>
              <a:rPr lang="ru-RU" sz="1800" i="1"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исключительно хорошо характеризующие</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финансовое положение и результаты деятельности организации:</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коэффициент абсолютной ликвидности полностью соответствует нормальному значению;</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чистая прибыль составляет значительный процент от совокупной стоимости активов организации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23,6 </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за последний год);</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положительная динамика собственного капитала относительно общего изменения активов организации;</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прибыль от финансово-хозяйственной деятельности за 2022 год составила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326 586</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тыс. руб. (+56 635 тыс. руб. по сравнению с аналогичным периодом прошлого года).</a:t>
            </a:r>
          </a:p>
          <a:p>
            <a:pPr marL="342900" lvl="0" indent="-342900">
              <a:buSzPts val="1000"/>
              <a:buFont typeface="Symbol" panose="05050102010706020507" pitchFamily="18" charset="2"/>
              <a:buChar char=""/>
              <a:tabLst>
                <a:tab pos="457200" algn="l"/>
              </a:tabLst>
            </a:pP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Среди </a:t>
            </a:r>
            <a:r>
              <a:rPr lang="ru-RU" sz="1800" i="1"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положительных</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показателей финансового положения и результатов деятельности организации можно выделить такие:</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коэффициент автономии имеет хорошее значение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0,51</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коэффициент покрытия инвестиций имеет нормальное значение (доля собственного капитала и долгосрочных обязательств составляет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78</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в общей сумме капитала организации);</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за период с 01.01.2022 по 31.12.2022 получена прибыль от продаж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446 775</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тыс. руб.), причем наблюдалась положительная динамика по сравнению с аналогичным периодом прошлого года (+28 963 тыс. руб.);</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рост прибыли до процентов к уплате и налогообложения (EBIT) на рубль выручки организации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+1,8</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коп. к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+37,2</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коп. с рубля выручки за аналогичный период года, предшествующего отчётному).</a:t>
            </a:r>
          </a:p>
          <a:p>
            <a:pPr marL="342900" lvl="0" indent="-342900">
              <a:buSzPts val="1000"/>
              <a:buFont typeface="Symbol" panose="05050102010706020507" pitchFamily="18" charset="2"/>
              <a:buChar char=""/>
              <a:tabLst>
                <a:tab pos="457200" algn="l"/>
              </a:tabLst>
            </a:pP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Среди всех полученных в ходе анализа показателей имеется один, имеющий значение </a:t>
            </a:r>
            <a:r>
              <a:rPr lang="ru-RU" sz="1800" i="1"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на границе нормативного</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 незначительное падение рентабельности продаж (</a:t>
            </a:r>
            <a:r>
              <a:rPr lang="ru-RU" sz="1800" dirty="0">
                <a:solidFill>
                  <a:srgbClr val="FF0000"/>
                </a:solidFill>
                <a:effectLst/>
                <a:latin typeface="Arial" panose="020B0604020202020204" pitchFamily="34" charset="0"/>
                <a:ea typeface="Times New Roman" panose="02020603050405020304" pitchFamily="18" charset="0"/>
                <a:cs typeface="Tahoma" panose="020B0604030504040204" pitchFamily="34" charset="0"/>
              </a:rPr>
              <a:t>-2,1</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процентных пункта от рентабельности за аналогичный период года, предшествующего отчётному, равной </a:t>
            </a:r>
            <a:r>
              <a:rPr lang="ru-RU" sz="18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37,8</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1800" i="1"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Негативно</a:t>
            </a: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финансовое положение организации характеризует следующий показатель – чистые активы меньше уставного капитала, при этом за период чистые активы увеличились.</a:t>
            </a:r>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457200" lvl="1" indent="0">
              <a:spcAft>
                <a:spcPts val="285"/>
              </a:spcAft>
              <a:buNone/>
            </a:pPr>
            <a:endParaRPr lang="ru-RU" sz="12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2" name="Title 1">
            <a:extLst>
              <a:ext uri="{FF2B5EF4-FFF2-40B4-BE49-F238E27FC236}">
                <a16:creationId xmlns:a16="http://schemas.microsoft.com/office/drawing/2014/main" id="{50046027-03CE-528E-27C5-AE0136FE424E}"/>
              </a:ext>
            </a:extLst>
          </p:cNvPr>
          <p:cNvSpPr>
            <a:spLocks noGrp="1"/>
          </p:cNvSpPr>
          <p:nvPr>
            <p:ph type="title"/>
          </p:nvPr>
        </p:nvSpPr>
        <p:spPr>
          <a:xfrm>
            <a:off x="466862" y="260648"/>
            <a:ext cx="8229600" cy="281186"/>
          </a:xfrm>
        </p:spPr>
        <p:txBody>
          <a:bodyPr>
            <a:noAutofit/>
          </a:bodyPr>
          <a:lstStyle/>
          <a:p>
            <a:pPr marL="0" lvl="0">
              <a:spcAft>
                <a:spcPts val="285"/>
              </a:spcAft>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ОЦЕНКА КЛЮЧЕВЫХ ПОКАЗАТЕЛЕЙ</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spTree>
    <p:extLst>
      <p:ext uri="{BB962C8B-B14F-4D97-AF65-F5344CB8AC3E}">
        <p14:creationId xmlns:p14="http://schemas.microsoft.com/office/powerpoint/2010/main" val="352635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52DF9-7AA7-0307-9329-FBAC21E26E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E6E50-07AB-73C6-2DE3-544B20FA4460}"/>
              </a:ext>
            </a:extLst>
          </p:cNvPr>
          <p:cNvSpPr>
            <a:spLocks noGrp="1"/>
          </p:cNvSpPr>
          <p:nvPr>
            <p:ph idx="1"/>
          </p:nvPr>
        </p:nvSpPr>
        <p:spPr>
          <a:xfrm>
            <a:off x="457200" y="620688"/>
            <a:ext cx="8229600" cy="6120680"/>
          </a:xfrm>
        </p:spPr>
        <p:txBody>
          <a:bodyPr>
            <a:normAutofit/>
          </a:bodyPr>
          <a:lstStyle/>
          <a:p>
            <a:pPr marL="64008" indent="0" algn="just">
              <a:buNone/>
            </a:pPr>
            <a:endPar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4008" indent="0" algn="just">
              <a:buNone/>
            </a:pPr>
            <a:r>
              <a:rPr lang="ru-RU"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Активы по состоянию на 31.12.2022 характеризуются следующим соотношением: 80,6% внеоборотных активов и 19,4% текущих. Активы организации за весь период увеличились на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155 335</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(на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11,9</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Отмечая рост активов, необходимо учесть, что собственный капитал увеличился еще в большей степени – в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4,3</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раза. Опережающее увеличение собственного капитала относительно общего изменения активов – фактор положительный.</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Рост величины активов организации связан, главным образом, с ростом следующих позиций актива бухгалтерского баланса (в скобках указана доля изменения статьи в общей сумме всех положительно изменившихся статей):</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основные средства –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136 671</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52,8</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запасы –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59 040</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22,8</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денежные средства и денежные эквиваленты –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44 116</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17,1</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342900" lvl="0" indent="-342900">
              <a:buSzPts val="1000"/>
              <a:buFont typeface="Symbol" panose="05050102010706020507" pitchFamily="18" charset="2"/>
              <a:buChar char=""/>
              <a:tabLst>
                <a:tab pos="457200" algn="l"/>
              </a:tabLst>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дебиторская задолженность –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15 668</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6,1</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Одновременно, в пассиве баланса наибольший прирост произошел по строке "нераспределенная прибыль (непокрытый убыток)"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+569 196</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или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97,9</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вклада в прирост пассивов организации за весь анализируемый период).</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Среди отрицательно изменившихся статей баланса можно выделить "краткосрочные финансовые вложения (за исключением денежных эквивалентов)" в активе и "долгосрочные заемные средства" в пассиве (</a:t>
            </a:r>
            <a:r>
              <a:rPr lang="ru-RU"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-70 000</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и </a:t>
            </a:r>
            <a:r>
              <a:rPr lang="ru-RU"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-323 188</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соответственно).</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За год отмечено стремительное – c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171 844,0</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до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741 040,0</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+569 196,0</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тыс. руб.) – повышение собственного капитала.</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800" dirty="0">
              <a:solidFill>
                <a:srgbClr val="000000"/>
              </a:solidFill>
              <a:latin typeface="Arial" panose="020B0604020202020204" pitchFamily="34" charset="0"/>
              <a:ea typeface="Segoe UI" panose="020B0502040204020203" pitchFamily="34" charset="0"/>
              <a:cs typeface="Tahoma" panose="020B0604030504040204" pitchFamily="34" charset="0"/>
            </a:endParaRPr>
          </a:p>
          <a:p>
            <a:pPr marL="64008" indent="0" algn="just">
              <a:buNone/>
            </a:pPr>
            <a:endParaRPr lang="ru-RU" sz="12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2" name="Title 1">
            <a:extLst>
              <a:ext uri="{FF2B5EF4-FFF2-40B4-BE49-F238E27FC236}">
                <a16:creationId xmlns:a16="http://schemas.microsoft.com/office/drawing/2014/main" id="{3C1134F1-4D76-1A62-849A-DDB364FC5549}"/>
              </a:ext>
            </a:extLst>
          </p:cNvPr>
          <p:cNvSpPr>
            <a:spLocks noGrp="1"/>
          </p:cNvSpPr>
          <p:nvPr>
            <p:ph type="title"/>
          </p:nvPr>
        </p:nvSpPr>
        <p:spPr>
          <a:xfrm>
            <a:off x="466862" y="260648"/>
            <a:ext cx="8229600" cy="281186"/>
          </a:xfrm>
        </p:spPr>
        <p:txBody>
          <a:bodyPr>
            <a:noAutofit/>
          </a:bodyPr>
          <a:lstStyle/>
          <a:p>
            <a:pPr marL="457200" lvl="1" indent="0">
              <a:spcAft>
                <a:spcPts val="285"/>
              </a:spcAft>
              <a:buNone/>
            </a:pPr>
            <a:r>
              <a:rPr lang="ru-RU" sz="1800" dirty="0">
                <a:solidFill>
                  <a:schemeClr val="tx2"/>
                </a:solidFill>
                <a:latin typeface="Arial" panose="020B0604020202020204" pitchFamily="34" charset="0"/>
                <a:ea typeface="Segoe UI" panose="020B0502040204020203" pitchFamily="34" charset="0"/>
                <a:cs typeface="Mangal" panose="02040503050203030202" pitchFamily="18" charset="0"/>
              </a:rPr>
              <a:t>Структура имущества и источники его формирования</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spTree>
    <p:extLst>
      <p:ext uri="{BB962C8B-B14F-4D97-AF65-F5344CB8AC3E}">
        <p14:creationId xmlns:p14="http://schemas.microsoft.com/office/powerpoint/2010/main" val="202890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ABAC9-099A-87A3-C816-7021D00AB2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21F14-6951-F2DB-D12A-C07833EA78F8}"/>
              </a:ext>
            </a:extLst>
          </p:cNvPr>
          <p:cNvSpPr>
            <a:spLocks noGrp="1"/>
          </p:cNvSpPr>
          <p:nvPr>
            <p:ph idx="1"/>
          </p:nvPr>
        </p:nvSpPr>
        <p:spPr>
          <a:xfrm>
            <a:off x="457200" y="620688"/>
            <a:ext cx="8229600" cy="6120680"/>
          </a:xfrm>
        </p:spPr>
        <p:txBody>
          <a:bodyPr>
            <a:normAutofit/>
          </a:bodyPr>
          <a:lstStyle/>
          <a:p>
            <a:pPr marL="64008" indent="0" algn="just">
              <a:buNone/>
            </a:pPr>
            <a:endPar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4008" indent="0" algn="just">
              <a:buNone/>
            </a:pPr>
            <a:r>
              <a:rPr lang="ru-RU"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100" dirty="0">
                <a:effectLst/>
                <a:latin typeface="Arial" panose="020B0604020202020204" pitchFamily="34" charset="0"/>
                <a:ea typeface="Times New Roman" panose="02020603050405020304" pitchFamily="18" charset="0"/>
              </a:rPr>
              <a:t>	</a:t>
            </a:r>
          </a:p>
          <a:p>
            <a:pPr marL="64008" indent="0" algn="just">
              <a:buNone/>
            </a:pPr>
            <a:r>
              <a:rPr lang="ru-RU" sz="1100" dirty="0">
                <a:effectLst/>
                <a:latin typeface="Arial" panose="020B0604020202020204" pitchFamily="34" charset="0"/>
                <a:ea typeface="Times New Roman" panose="02020603050405020304" pitchFamily="18" charset="0"/>
              </a:rPr>
              <a:t>	Чистые активы организации на 31 декабря 2022 г. меньше уставного капитала на </a:t>
            </a:r>
            <a:r>
              <a:rPr lang="ru-RU" sz="1100" dirty="0">
                <a:solidFill>
                  <a:srgbClr val="FF0000"/>
                </a:solidFill>
                <a:effectLst/>
                <a:latin typeface="Arial" panose="020B0604020202020204" pitchFamily="34" charset="0"/>
                <a:ea typeface="Times New Roman" panose="02020603050405020304" pitchFamily="18" charset="0"/>
              </a:rPr>
              <a:t>34,2</a:t>
            </a:r>
            <a:r>
              <a:rPr lang="ru-RU" sz="1100" dirty="0">
                <a:effectLst/>
                <a:latin typeface="Arial" panose="020B0604020202020204" pitchFamily="34" charset="0"/>
                <a:ea typeface="Times New Roman" panose="02020603050405020304" pitchFamily="18" charset="0"/>
              </a:rPr>
              <a:t>%. </a:t>
            </a:r>
          </a:p>
          <a:p>
            <a:pPr marL="64008" indent="0" algn="just">
              <a:buNone/>
            </a:pPr>
            <a:r>
              <a:rPr lang="ru-RU" sz="1100" dirty="0">
                <a:latin typeface="Arial" panose="020B0604020202020204" pitchFamily="34" charset="0"/>
                <a:ea typeface="Times New Roman" panose="02020603050405020304" pitchFamily="18" charset="0"/>
              </a:rPr>
              <a:t>	</a:t>
            </a:r>
            <a:r>
              <a:rPr lang="ru-RU" sz="1100" dirty="0">
                <a:effectLst/>
                <a:latin typeface="Arial" panose="020B0604020202020204" pitchFamily="34" charset="0"/>
                <a:ea typeface="Times New Roman" panose="02020603050405020304" pitchFamily="18" charset="0"/>
              </a:rPr>
              <a:t>Данное соотношение негативно характеризует финансовое положение и не удовлетворяет требованиям нормативных актов к величине чистых активов организации. В случае, если стоимость чистых активов общества останется меньше его уставного капитала по окончании финансового года, следующего за вторым финансовым годом или каждым последующим финансовым годом, по окончании которых стоимость чистых активов общества оказалась меньше его уставного капитала, общество не позднее чем через шесть месяцев после окончания соответствующего финансового года обязано уменьшить уставный капитала до размера, не превышающего стоимости его чистых активов, либо принять решение о ликвидации (п. 4 ст. 30 Федерального закона от 08.02.1998 г. N 14-ФЗ "Об обществах с ограниченной ответственностью"). Однако необходимо отметить увеличение чистых активов в </a:t>
            </a:r>
            <a:r>
              <a:rPr lang="ru-RU" sz="1100" dirty="0">
                <a:solidFill>
                  <a:srgbClr val="008000"/>
                </a:solidFill>
                <a:effectLst/>
                <a:latin typeface="Arial" panose="020B0604020202020204" pitchFamily="34" charset="0"/>
                <a:ea typeface="Times New Roman" panose="02020603050405020304" pitchFamily="18" charset="0"/>
              </a:rPr>
              <a:t>4,3</a:t>
            </a:r>
            <a:r>
              <a:rPr lang="ru-RU" sz="1100" dirty="0">
                <a:effectLst/>
                <a:latin typeface="Arial" panose="020B0604020202020204" pitchFamily="34" charset="0"/>
                <a:ea typeface="Times New Roman" panose="02020603050405020304" pitchFamily="18" charset="0"/>
              </a:rPr>
              <a:t> раза за весь анализируемый период. На конец отчетного периода не соблюдается базовое законодательное требование к величине чистых активов. Тем не менее, сохранение имевшей место тенденции способно в будущем вывести чистые активы предприятия на удовлетворительный уровень</a:t>
            </a:r>
            <a:endParaRPr lang="ru-RU" sz="1100" dirty="0">
              <a:solidFill>
                <a:srgbClr val="000000"/>
              </a:solidFill>
              <a:latin typeface="Arial" panose="020B0604020202020204" pitchFamily="34" charset="0"/>
              <a:ea typeface="Segoe UI" panose="020B0502040204020203" pitchFamily="34" charset="0"/>
              <a:cs typeface="Tahoma" panose="020B0604030504040204" pitchFamily="34" charset="0"/>
            </a:endParaRPr>
          </a:p>
          <a:p>
            <a:pPr marL="64008" indent="0" algn="just">
              <a:buNone/>
            </a:pPr>
            <a:endParaRPr lang="ru-RU" sz="12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2" name="Title 1">
            <a:extLst>
              <a:ext uri="{FF2B5EF4-FFF2-40B4-BE49-F238E27FC236}">
                <a16:creationId xmlns:a16="http://schemas.microsoft.com/office/drawing/2014/main" id="{CB032DA6-E668-AD7E-D402-BC6032C00E2E}"/>
              </a:ext>
            </a:extLst>
          </p:cNvPr>
          <p:cNvSpPr>
            <a:spLocks noGrp="1"/>
          </p:cNvSpPr>
          <p:nvPr>
            <p:ph type="title"/>
          </p:nvPr>
        </p:nvSpPr>
        <p:spPr>
          <a:xfrm>
            <a:off x="466862" y="260648"/>
            <a:ext cx="8229600" cy="281186"/>
          </a:xfrm>
        </p:spPr>
        <p:txBody>
          <a:bodyPr>
            <a:noAutofit/>
          </a:bodyPr>
          <a:lstStyle/>
          <a:p>
            <a:pPr marL="457200" lvl="1"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Оценка стоимости чистых активов организации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graphicFrame>
        <p:nvGraphicFramePr>
          <p:cNvPr id="5" name="Таблица 4">
            <a:extLst>
              <a:ext uri="{FF2B5EF4-FFF2-40B4-BE49-F238E27FC236}">
                <a16:creationId xmlns:a16="http://schemas.microsoft.com/office/drawing/2014/main" id="{F19D64E3-66CB-5BCE-EBFA-FBA9ABCB2CB0}"/>
              </a:ext>
            </a:extLst>
          </p:cNvPr>
          <p:cNvGraphicFramePr>
            <a:graphicFrameLocks noGrp="1"/>
          </p:cNvGraphicFramePr>
          <p:nvPr>
            <p:extLst>
              <p:ext uri="{D42A27DB-BD31-4B8C-83A1-F6EECF244321}">
                <p14:modId xmlns:p14="http://schemas.microsoft.com/office/powerpoint/2010/main" val="672100140"/>
              </p:ext>
            </p:extLst>
          </p:nvPr>
        </p:nvGraphicFramePr>
        <p:xfrm>
          <a:off x="470797" y="620688"/>
          <a:ext cx="8229599" cy="2552700"/>
        </p:xfrm>
        <a:graphic>
          <a:graphicData uri="http://schemas.openxmlformats.org/drawingml/2006/table">
            <a:tbl>
              <a:tblPr firstRow="1" firstCol="1" bandRow="1">
                <a:tableStyleId>{5C22544A-7EE6-4342-B048-85BDC9FD1C3A}</a:tableStyleId>
              </a:tblPr>
              <a:tblGrid>
                <a:gridCol w="1175657">
                  <a:extLst>
                    <a:ext uri="{9D8B030D-6E8A-4147-A177-3AD203B41FA5}">
                      <a16:colId xmlns:a16="http://schemas.microsoft.com/office/drawing/2014/main" val="2749491333"/>
                    </a:ext>
                  </a:extLst>
                </a:gridCol>
                <a:gridCol w="1175657">
                  <a:extLst>
                    <a:ext uri="{9D8B030D-6E8A-4147-A177-3AD203B41FA5}">
                      <a16:colId xmlns:a16="http://schemas.microsoft.com/office/drawing/2014/main" val="3870273497"/>
                    </a:ext>
                  </a:extLst>
                </a:gridCol>
                <a:gridCol w="1175657">
                  <a:extLst>
                    <a:ext uri="{9D8B030D-6E8A-4147-A177-3AD203B41FA5}">
                      <a16:colId xmlns:a16="http://schemas.microsoft.com/office/drawing/2014/main" val="639907765"/>
                    </a:ext>
                  </a:extLst>
                </a:gridCol>
                <a:gridCol w="1175657">
                  <a:extLst>
                    <a:ext uri="{9D8B030D-6E8A-4147-A177-3AD203B41FA5}">
                      <a16:colId xmlns:a16="http://schemas.microsoft.com/office/drawing/2014/main" val="4251658651"/>
                    </a:ext>
                  </a:extLst>
                </a:gridCol>
                <a:gridCol w="1175657">
                  <a:extLst>
                    <a:ext uri="{9D8B030D-6E8A-4147-A177-3AD203B41FA5}">
                      <a16:colId xmlns:a16="http://schemas.microsoft.com/office/drawing/2014/main" val="1642373133"/>
                    </a:ext>
                  </a:extLst>
                </a:gridCol>
                <a:gridCol w="1175657">
                  <a:extLst>
                    <a:ext uri="{9D8B030D-6E8A-4147-A177-3AD203B41FA5}">
                      <a16:colId xmlns:a16="http://schemas.microsoft.com/office/drawing/2014/main" val="2113233227"/>
                    </a:ext>
                  </a:extLst>
                </a:gridCol>
                <a:gridCol w="1175657">
                  <a:extLst>
                    <a:ext uri="{9D8B030D-6E8A-4147-A177-3AD203B41FA5}">
                      <a16:colId xmlns:a16="http://schemas.microsoft.com/office/drawing/2014/main" val="2854449655"/>
                    </a:ext>
                  </a:extLst>
                </a:gridCol>
              </a:tblGrid>
              <a:tr h="0">
                <a:tc rowSpan="3">
                  <a:txBody>
                    <a:bodyPr/>
                    <a:lstStyle/>
                    <a:p>
                      <a:pPr algn="ctr"/>
                      <a:r>
                        <a:rPr lang="ru-RU" sz="1000" b="0">
                          <a:effectLst/>
                        </a:rPr>
                        <a:t>Показатель</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gridSpan="4">
                  <a:txBody>
                    <a:bodyPr/>
                    <a:lstStyle/>
                    <a:p>
                      <a:pPr algn="ctr"/>
                      <a:r>
                        <a:rPr lang="ru-RU" sz="1000" b="0">
                          <a:effectLst/>
                        </a:rPr>
                        <a:t>Значение показателя</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tc hMerge="1">
                  <a:txBody>
                    <a:bodyPr/>
                    <a:lstStyle/>
                    <a:p>
                      <a:endParaRPr lang="ru-RU"/>
                    </a:p>
                  </a:txBody>
                  <a:tcPr/>
                </a:tc>
                <a:tc hMerge="1">
                  <a:txBody>
                    <a:bodyPr/>
                    <a:lstStyle/>
                    <a:p>
                      <a:endParaRPr lang="ru-RU"/>
                    </a:p>
                  </a:txBody>
                  <a:tcPr/>
                </a:tc>
                <a:tc gridSpan="2">
                  <a:txBody>
                    <a:bodyPr/>
                    <a:lstStyle/>
                    <a:p>
                      <a:pPr algn="ctr"/>
                      <a:r>
                        <a:rPr lang="ru-RU" sz="1000" b="0">
                          <a:effectLst/>
                        </a:rPr>
                        <a:t>Изменение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extLst>
                  <a:ext uri="{0D108BD9-81ED-4DB2-BD59-A6C34878D82A}">
                    <a16:rowId xmlns:a16="http://schemas.microsoft.com/office/drawing/2014/main" val="1246348292"/>
                  </a:ext>
                </a:extLst>
              </a:tr>
              <a:tr h="0">
                <a:tc vMerge="1">
                  <a:txBody>
                    <a:bodyPr/>
                    <a:lstStyle/>
                    <a:p>
                      <a:endParaRPr lang="ru-RU"/>
                    </a:p>
                  </a:txBody>
                  <a:tcPr/>
                </a:tc>
                <a:tc gridSpan="2">
                  <a:txBody>
                    <a:bodyPr/>
                    <a:lstStyle/>
                    <a:p>
                      <a:pPr algn="ctr"/>
                      <a:r>
                        <a:rPr lang="ru-RU" sz="1000" b="0">
                          <a:effectLst/>
                        </a:rPr>
                        <a:t>в тыс. руб.</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tc gridSpan="2">
                  <a:txBody>
                    <a:bodyPr/>
                    <a:lstStyle/>
                    <a:p>
                      <a:pPr algn="ctr"/>
                      <a:r>
                        <a:rPr lang="ru-RU" sz="1000" b="0">
                          <a:effectLst/>
                        </a:rPr>
                        <a:t>в % к валюте баланса</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tc rowSpan="2">
                  <a:txBody>
                    <a:bodyPr/>
                    <a:lstStyle/>
                    <a:p>
                      <a:pPr algn="ctr"/>
                      <a:r>
                        <a:rPr lang="ru-RU" sz="1000" b="0">
                          <a:effectLst/>
                        </a:rPr>
                        <a:t>тыс. руб.</a:t>
                      </a:r>
                      <a:br>
                        <a:rPr lang="ru-RU" sz="1000" b="0">
                          <a:effectLst/>
                        </a:rPr>
                      </a:br>
                      <a:r>
                        <a:rPr lang="ru-RU" sz="1000" b="0">
                          <a:effectLst/>
                        </a:rPr>
                        <a:t>(гр.3-гр.2)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rowSpan="2">
                  <a:txBody>
                    <a:bodyPr/>
                    <a:lstStyle/>
                    <a:p>
                      <a:pPr algn="ctr"/>
                      <a:r>
                        <a:rPr lang="ru-RU" sz="1000" b="0">
                          <a:effectLst/>
                        </a:rPr>
                        <a:t>± %</a:t>
                      </a:r>
                      <a:br>
                        <a:rPr lang="ru-RU" sz="1000" b="0">
                          <a:effectLst/>
                        </a:rPr>
                      </a:br>
                      <a:r>
                        <a:rPr lang="ru-RU" sz="1000" b="0">
                          <a:effectLst/>
                        </a:rPr>
                        <a:t>((гр.3-гр.2) : гр.2)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3553895842"/>
                  </a:ext>
                </a:extLst>
              </a:tr>
              <a:tr h="0">
                <a:tc vMerge="1">
                  <a:txBody>
                    <a:bodyPr/>
                    <a:lstStyle/>
                    <a:p>
                      <a:endParaRPr lang="ru-RU"/>
                    </a:p>
                  </a:txBody>
                  <a:tcPr/>
                </a:tc>
                <a:tc>
                  <a:txBody>
                    <a:bodyPr/>
                    <a:lstStyle/>
                    <a:p>
                      <a:pPr algn="ctr"/>
                      <a:r>
                        <a:rPr lang="ru-RU" sz="1000" b="0">
                          <a:effectLst/>
                        </a:rPr>
                        <a:t>31.12.2021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31.12.2022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dirty="0">
                          <a:effectLst/>
                        </a:rPr>
                        <a:t>на начало</a:t>
                      </a:r>
                      <a:br>
                        <a:rPr lang="ru-RU" sz="1000" b="0" dirty="0">
                          <a:effectLst/>
                        </a:rPr>
                      </a:br>
                      <a:r>
                        <a:rPr lang="ru-RU" sz="1000" b="0" dirty="0">
                          <a:effectLst/>
                        </a:rPr>
                        <a:t>анализируемого</a:t>
                      </a:r>
                      <a:br>
                        <a:rPr lang="ru-RU" sz="1000" b="0" dirty="0">
                          <a:effectLst/>
                        </a:rPr>
                      </a:br>
                      <a:r>
                        <a:rPr lang="ru-RU" sz="1000" b="0" dirty="0">
                          <a:effectLst/>
                        </a:rPr>
                        <a:t>периода</a:t>
                      </a:r>
                      <a:br>
                        <a:rPr lang="ru-RU" sz="1000" b="0" dirty="0">
                          <a:effectLst/>
                        </a:rPr>
                      </a:br>
                      <a:r>
                        <a:rPr lang="ru-RU" sz="1000" b="0" dirty="0">
                          <a:effectLst/>
                        </a:rPr>
                        <a:t>(31.12.2021)</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на конец</a:t>
                      </a:r>
                      <a:br>
                        <a:rPr lang="ru-RU" sz="1000" b="0">
                          <a:effectLst/>
                        </a:rPr>
                      </a:br>
                      <a:r>
                        <a:rPr lang="ru-RU" sz="1000" b="0">
                          <a:effectLst/>
                        </a:rPr>
                        <a:t>анализируемого</a:t>
                      </a:r>
                      <a:br>
                        <a:rPr lang="ru-RU" sz="1000" b="0">
                          <a:effectLst/>
                        </a:rPr>
                      </a:br>
                      <a:r>
                        <a:rPr lang="ru-RU" sz="1000" b="0">
                          <a:effectLst/>
                        </a:rPr>
                        <a:t>периода</a:t>
                      </a:r>
                      <a:br>
                        <a:rPr lang="ru-RU" sz="1000" b="0">
                          <a:effectLst/>
                        </a:rPr>
                      </a:br>
                      <a:r>
                        <a:rPr lang="ru-RU" sz="1000" b="0">
                          <a:effectLst/>
                        </a:rPr>
                        <a:t>(31.12.2022)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2555179440"/>
                  </a:ext>
                </a:extLst>
              </a:tr>
              <a:tr h="0">
                <a:tc>
                  <a:txBody>
                    <a:bodyPr/>
                    <a:lstStyle/>
                    <a:p>
                      <a:pPr algn="ctr"/>
                      <a:r>
                        <a:rPr lang="ru-RU" sz="1000" b="0">
                          <a:effectLst/>
                        </a:rPr>
                        <a:t>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367495416"/>
                  </a:ext>
                </a:extLst>
              </a:tr>
              <a:tr h="0">
                <a:tc>
                  <a:txBody>
                    <a:bodyPr/>
                    <a:lstStyle/>
                    <a:p>
                      <a:r>
                        <a:rPr lang="ru-RU" sz="1000" b="0">
                          <a:effectLst/>
                        </a:rPr>
                        <a:t>1. Чистые активы</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171 844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741 040</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13,2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50,9</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+569 196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+4,3 раза</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062077197"/>
                  </a:ext>
                </a:extLst>
              </a:tr>
              <a:tr h="0">
                <a:tc>
                  <a:txBody>
                    <a:bodyPr/>
                    <a:lstStyle/>
                    <a:p>
                      <a:r>
                        <a:rPr lang="ru-RU" sz="1000" b="0">
                          <a:effectLst/>
                        </a:rPr>
                        <a:t>2. Уставный капитал</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1 126 680</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1 126 680</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86,6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77,4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158535851"/>
                  </a:ext>
                </a:extLst>
              </a:tr>
              <a:tr h="0">
                <a:tc>
                  <a:txBody>
                    <a:bodyPr/>
                    <a:lstStyle/>
                    <a:p>
                      <a:r>
                        <a:rPr lang="ru-RU" sz="1000" b="0" dirty="0">
                          <a:effectLst/>
                        </a:rPr>
                        <a:t>3. Превышение чистых активов над уставным капиталом (стр.1-стр.2)</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-954 836</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-385 640</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-73,4</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-26,5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+569 196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930231572"/>
                  </a:ext>
                </a:extLst>
              </a:tr>
            </a:tbl>
          </a:graphicData>
        </a:graphic>
      </p:graphicFrame>
    </p:spTree>
    <p:extLst>
      <p:ext uri="{BB962C8B-B14F-4D97-AF65-F5344CB8AC3E}">
        <p14:creationId xmlns:p14="http://schemas.microsoft.com/office/powerpoint/2010/main" val="97316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E5DB4-7FFA-FD2E-1969-2018328F9C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33B3F-A64A-0270-B261-50E6D4C244C8}"/>
              </a:ext>
            </a:extLst>
          </p:cNvPr>
          <p:cNvSpPr>
            <a:spLocks noGrp="1"/>
          </p:cNvSpPr>
          <p:nvPr>
            <p:ph idx="1"/>
          </p:nvPr>
        </p:nvSpPr>
        <p:spPr>
          <a:xfrm>
            <a:off x="479196" y="4625614"/>
            <a:ext cx="8197942" cy="1971738"/>
          </a:xfrm>
        </p:spPr>
        <p:txBody>
          <a:bodyPr>
            <a:normAutofit fontScale="25000" lnSpcReduction="20000"/>
          </a:bodyPr>
          <a:lstStyle/>
          <a:p>
            <a:pPr marL="64008" indent="0" algn="just">
              <a:buNone/>
            </a:pPr>
            <a:endParaRPr lang="ru-RU"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Коэффициент автономии характеризует степень зависимости организации от заемного капитала. Полученное здесь значение укладывается в принятую для этого показателя и свидетельствует о хорошем балансе собственного и заемного капитала. За год произошло стремительное, на </a:t>
            </a:r>
            <a:r>
              <a:rPr lang="ru-RU" sz="40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+0,38</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повышение коэффициента автономии.</a:t>
            </a:r>
            <a:endParaRPr lang="ru-RU" sz="40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Коэффициент обеспеченности собственными оборотными средствами. В течение анализируемого периода имело место весьма значительное, на </a:t>
            </a:r>
            <a:r>
              <a:rPr lang="ru-RU" sz="40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+0,44</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повышение коэффициента обеспеченности собственными оборотными средствами. На 31 декабря 2022 г. значение коэффициента не удовлетворяет нормативному и находится в области критических значений.</a:t>
            </a:r>
            <a:endParaRPr lang="ru-RU" sz="40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За последний год наблюдался рост коэффициента покрытия инвестиций на </a:t>
            </a:r>
            <a:r>
              <a:rPr lang="ru-RU" sz="40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+0,06</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(до </a:t>
            </a:r>
            <a:r>
              <a:rPr lang="ru-RU" sz="40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0,78</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Значение коэффициента на последний день анализируемого периода (31.12.2022) соответствует нормативному значению.</a:t>
            </a:r>
            <a:endParaRPr lang="ru-RU" sz="40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Коэффициент обеспеченности материальных запасов по состоянию на 31.12.2022 составил </a:t>
            </a:r>
            <a:r>
              <a:rPr lang="ru-RU" sz="4000" dirty="0">
                <a:solidFill>
                  <a:srgbClr val="FF0000"/>
                </a:solidFill>
                <a:effectLst/>
                <a:latin typeface="Arial" panose="020B0604020202020204" pitchFamily="34" charset="0"/>
                <a:ea typeface="Times New Roman" panose="02020603050405020304" pitchFamily="18" charset="0"/>
                <a:cs typeface="Tahoma" panose="020B0604030504040204" pitchFamily="34" charset="0"/>
              </a:rPr>
              <a:t>-0,25</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хотя на 31.12.2021 коэффициент обеспеченности материальных запасов был намного ниже – </a:t>
            </a:r>
            <a:r>
              <a:rPr lang="ru-RU" sz="4000" dirty="0">
                <a:solidFill>
                  <a:srgbClr val="FF0000"/>
                </a:solidFill>
                <a:effectLst/>
                <a:latin typeface="Arial" panose="020B0604020202020204" pitchFamily="34" charset="0"/>
                <a:ea typeface="Times New Roman" panose="02020603050405020304" pitchFamily="18" charset="0"/>
                <a:cs typeface="Tahoma" panose="020B0604030504040204" pitchFamily="34" charset="0"/>
              </a:rPr>
              <a:t>-1,69</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(т.е. рост составил </a:t>
            </a:r>
            <a:r>
              <a:rPr lang="ru-RU" sz="4000" dirty="0">
                <a:solidFill>
                  <a:srgbClr val="008000"/>
                </a:solidFill>
                <a:effectLst/>
                <a:latin typeface="Arial" panose="020B0604020202020204" pitchFamily="34" charset="0"/>
                <a:ea typeface="Times New Roman" panose="02020603050405020304" pitchFamily="18" charset="0"/>
                <a:cs typeface="Tahoma" panose="020B0604030504040204" pitchFamily="34" charset="0"/>
              </a:rPr>
              <a:t>+1,49</a:t>
            </a: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Коэффициент обеспеченности материальных запасов на последний день анализируемого периода имеет критическое значение.</a:t>
            </a:r>
            <a:endParaRPr lang="ru-RU" sz="40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r>
              <a:rPr lang="ru-RU" sz="40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По коэффициенту краткосрочной задолженности видно, что на последний день анализируемого периода (31.12.2022) доля краткосрочной задолженности в общих долгах ООО "ДСК "ГРАС-САРАТОВ" составляет 44%. При этом в течение анализируемого периода доля краткосрочной задолженности выросла на 12%.</a:t>
            </a:r>
            <a:endParaRPr lang="ru-RU" sz="4000" dirty="0">
              <a:solidFill>
                <a:srgbClr val="000000"/>
              </a:solidFill>
              <a:effectLst/>
              <a:latin typeface="Liberation Serif"/>
              <a:ea typeface="Segoe UI" panose="020B0502040204020203" pitchFamily="34" charset="0"/>
              <a:cs typeface="Tahoma" panose="020B0604030504040204" pitchFamily="34" charset="0"/>
            </a:endParaRPr>
          </a:p>
          <a:p>
            <a:pPr algn="just"/>
            <a:endParaRPr lang="ru-RU" sz="1800" dirty="0">
              <a:solidFill>
                <a:srgbClr val="000000"/>
              </a:solidFill>
              <a:effectLst/>
              <a:latin typeface="Liberation Serif"/>
              <a:ea typeface="Segoe UI" panose="020B0502040204020203" pitchFamily="34" charset="0"/>
              <a:cs typeface="Tahoma" panose="020B0604030504040204" pitchFamily="34" charset="0"/>
            </a:endParaRPr>
          </a:p>
          <a:p>
            <a:pPr marL="64008" indent="0" algn="just">
              <a:buNone/>
            </a:pPr>
            <a:endParaRPr lang="ru-RU"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4008" indent="0" algn="just">
              <a:buNone/>
            </a:pPr>
            <a:endParaRPr lang="ru-RU" sz="1600" dirty="0">
              <a:solidFill>
                <a:srgbClr val="000000"/>
              </a:solidFill>
              <a:latin typeface="Arial" panose="020B0604020202020204" pitchFamily="34" charset="0"/>
              <a:ea typeface="Segoe UI" panose="020B0502040204020203" pitchFamily="34" charset="0"/>
              <a:cs typeface="Arial" panose="020B0604020202020204" pitchFamily="34" charset="0"/>
            </a:endParaRPr>
          </a:p>
          <a:p>
            <a:pPr marL="64008" indent="0" algn="just">
              <a:buNone/>
            </a:pPr>
            <a:endParaRPr lang="ru-RU" sz="12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2" name="Title 1">
            <a:extLst>
              <a:ext uri="{FF2B5EF4-FFF2-40B4-BE49-F238E27FC236}">
                <a16:creationId xmlns:a16="http://schemas.microsoft.com/office/drawing/2014/main" id="{F4EDE927-56D7-5825-041C-5FC3986C177B}"/>
              </a:ext>
            </a:extLst>
          </p:cNvPr>
          <p:cNvSpPr>
            <a:spLocks noGrp="1"/>
          </p:cNvSpPr>
          <p:nvPr>
            <p:ph type="title"/>
          </p:nvPr>
        </p:nvSpPr>
        <p:spPr>
          <a:xfrm>
            <a:off x="466862" y="260648"/>
            <a:ext cx="8229600" cy="281186"/>
          </a:xfrm>
        </p:spPr>
        <p:txBody>
          <a:bodyPr>
            <a:noAutofit/>
          </a:bodyPr>
          <a:lstStyle/>
          <a:p>
            <a:pPr marL="914400" lvl="2"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Основные показатели финансовой устойчивости организации</a:t>
            </a:r>
          </a:p>
        </p:txBody>
      </p:sp>
      <p:graphicFrame>
        <p:nvGraphicFramePr>
          <p:cNvPr id="20" name="Таблица 19">
            <a:extLst>
              <a:ext uri="{FF2B5EF4-FFF2-40B4-BE49-F238E27FC236}">
                <a16:creationId xmlns:a16="http://schemas.microsoft.com/office/drawing/2014/main" id="{7E5B3AC9-0EBA-23D0-FA7B-5BCD7E413C17}"/>
              </a:ext>
            </a:extLst>
          </p:cNvPr>
          <p:cNvGraphicFramePr>
            <a:graphicFrameLocks noGrp="1"/>
          </p:cNvGraphicFramePr>
          <p:nvPr>
            <p:extLst>
              <p:ext uri="{D42A27DB-BD31-4B8C-83A1-F6EECF244321}">
                <p14:modId xmlns:p14="http://schemas.microsoft.com/office/powerpoint/2010/main" val="272569786"/>
              </p:ext>
            </p:extLst>
          </p:nvPr>
        </p:nvGraphicFramePr>
        <p:xfrm>
          <a:off x="486186" y="541834"/>
          <a:ext cx="8210276" cy="4083780"/>
        </p:xfrm>
        <a:graphic>
          <a:graphicData uri="http://schemas.openxmlformats.org/drawingml/2006/table">
            <a:tbl>
              <a:tblPr firstRow="1" firstCol="1" bandRow="1">
                <a:tableStyleId>{5C22544A-7EE6-4342-B048-85BDC9FD1C3A}</a:tableStyleId>
              </a:tblPr>
              <a:tblGrid>
                <a:gridCol w="2313805">
                  <a:extLst>
                    <a:ext uri="{9D8B030D-6E8A-4147-A177-3AD203B41FA5}">
                      <a16:colId xmlns:a16="http://schemas.microsoft.com/office/drawing/2014/main" val="1308017358"/>
                    </a:ext>
                  </a:extLst>
                </a:gridCol>
                <a:gridCol w="671749">
                  <a:extLst>
                    <a:ext uri="{9D8B030D-6E8A-4147-A177-3AD203B41FA5}">
                      <a16:colId xmlns:a16="http://schemas.microsoft.com/office/drawing/2014/main" val="3749468502"/>
                    </a:ext>
                  </a:extLst>
                </a:gridCol>
                <a:gridCol w="671749">
                  <a:extLst>
                    <a:ext uri="{9D8B030D-6E8A-4147-A177-3AD203B41FA5}">
                      <a16:colId xmlns:a16="http://schemas.microsoft.com/office/drawing/2014/main" val="3496441740"/>
                    </a:ext>
                  </a:extLst>
                </a:gridCol>
                <a:gridCol w="895667">
                  <a:extLst>
                    <a:ext uri="{9D8B030D-6E8A-4147-A177-3AD203B41FA5}">
                      <a16:colId xmlns:a16="http://schemas.microsoft.com/office/drawing/2014/main" val="169721989"/>
                    </a:ext>
                  </a:extLst>
                </a:gridCol>
                <a:gridCol w="3657306">
                  <a:extLst>
                    <a:ext uri="{9D8B030D-6E8A-4147-A177-3AD203B41FA5}">
                      <a16:colId xmlns:a16="http://schemas.microsoft.com/office/drawing/2014/main" val="509278392"/>
                    </a:ext>
                  </a:extLst>
                </a:gridCol>
              </a:tblGrid>
              <a:tr h="259539">
                <a:tc rowSpan="2">
                  <a:txBody>
                    <a:bodyPr/>
                    <a:lstStyle/>
                    <a:p>
                      <a:pPr algn="ctr"/>
                      <a:r>
                        <a:rPr lang="ru-RU" sz="900" b="0" dirty="0">
                          <a:effectLst/>
                        </a:rPr>
                        <a:t>Показатель</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gridSpan="2">
                  <a:txBody>
                    <a:bodyPr/>
                    <a:lstStyle/>
                    <a:p>
                      <a:pPr algn="ctr"/>
                      <a:r>
                        <a:rPr lang="ru-RU" sz="900" b="0" dirty="0">
                          <a:effectLst/>
                        </a:rPr>
                        <a:t>Значение показателя</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hMerge="1">
                  <a:txBody>
                    <a:bodyPr/>
                    <a:lstStyle/>
                    <a:p>
                      <a:endParaRPr lang="ru-RU"/>
                    </a:p>
                  </a:txBody>
                  <a:tcPr/>
                </a:tc>
                <a:tc rowSpan="2">
                  <a:txBody>
                    <a:bodyPr/>
                    <a:lstStyle/>
                    <a:p>
                      <a:pPr algn="ctr"/>
                      <a:r>
                        <a:rPr lang="ru-RU" sz="900" b="0" dirty="0">
                          <a:effectLst/>
                        </a:rPr>
                        <a:t>Изменение показателя</a:t>
                      </a:r>
                      <a:br>
                        <a:rPr lang="ru-RU" sz="900" b="0" dirty="0">
                          <a:effectLst/>
                        </a:rPr>
                      </a:br>
                      <a:r>
                        <a:rPr lang="ru-RU" sz="900" b="0" dirty="0">
                          <a:effectLst/>
                        </a:rPr>
                        <a:t>(гр.3-гр.2)</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rowSpan="2">
                  <a:txBody>
                    <a:bodyPr/>
                    <a:lstStyle/>
                    <a:p>
                      <a:pPr algn="ctr"/>
                      <a:r>
                        <a:rPr lang="ru-RU" sz="900" b="0" dirty="0">
                          <a:effectLst/>
                        </a:rPr>
                        <a:t>Описание показателя и его нормативное значение</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extLst>
                  <a:ext uri="{0D108BD9-81ED-4DB2-BD59-A6C34878D82A}">
                    <a16:rowId xmlns:a16="http://schemas.microsoft.com/office/drawing/2014/main" val="1150647427"/>
                  </a:ext>
                </a:extLst>
              </a:tr>
              <a:tr h="137741">
                <a:tc vMerge="1">
                  <a:txBody>
                    <a:bodyPr/>
                    <a:lstStyle/>
                    <a:p>
                      <a:endParaRPr lang="ru-RU"/>
                    </a:p>
                  </a:txBody>
                  <a:tcPr/>
                </a:tc>
                <a:tc>
                  <a:txBody>
                    <a:bodyPr/>
                    <a:lstStyle/>
                    <a:p>
                      <a:pPr algn="ctr"/>
                      <a:r>
                        <a:rPr lang="ru-RU" sz="900" b="0">
                          <a:effectLst/>
                        </a:rPr>
                        <a:t>31.12.2021</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31.12.2022</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422959056"/>
                  </a:ext>
                </a:extLst>
              </a:tr>
              <a:tr h="291100">
                <a:tc>
                  <a:txBody>
                    <a:bodyPr/>
                    <a:lstStyle/>
                    <a:p>
                      <a:r>
                        <a:rPr lang="ru-RU" sz="900" b="0" dirty="0">
                          <a:effectLst/>
                        </a:rPr>
                        <a:t>1. Коэффициент автономии</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dirty="0">
                          <a:effectLst/>
                        </a:rPr>
                        <a:t>0,13</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0,51</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+0,38</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собственного капитала к общей сумме капитала. НЗ 0,45 и более (оптимальное 0,55-0,7).</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3440246050"/>
                  </a:ext>
                </a:extLst>
              </a:tr>
              <a:tr h="381336">
                <a:tc>
                  <a:txBody>
                    <a:bodyPr/>
                    <a:lstStyle/>
                    <a:p>
                      <a:r>
                        <a:rPr lang="ru-RU" sz="900" b="0" dirty="0">
                          <a:effectLst/>
                        </a:rPr>
                        <a:t>2. Коэффициент финансового левериджа</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dirty="0">
                          <a:effectLst/>
                        </a:rPr>
                        <a:t>6,57</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0,97</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-5,61</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заемного капитала к собственному. НЗ: 1,22 и менее (оптимальное 0,43-0,82).</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3077668884"/>
                  </a:ext>
                </a:extLst>
              </a:tr>
              <a:tr h="381336">
                <a:tc>
                  <a:txBody>
                    <a:bodyPr/>
                    <a:lstStyle/>
                    <a:p>
                      <a:r>
                        <a:rPr lang="ru-RU" sz="900" b="0">
                          <a:effectLst/>
                        </a:rPr>
                        <a:t>3. Коэффициент обеспеченности собственными оборотными средствами</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-0,56</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-0,12</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+0,44</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собственных оборотных средств к оборотным активам. НЗ: не </a:t>
                      </a:r>
                      <a:r>
                        <a:rPr lang="en-GB" sz="900" b="0" dirty="0">
                          <a:effectLst/>
                        </a:rPr>
                        <a:t>&lt; </a:t>
                      </a:r>
                      <a:r>
                        <a:rPr lang="ru-RU" sz="900" b="0" dirty="0">
                          <a:effectLst/>
                        </a:rPr>
                        <a:t>0,1.</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2647972289"/>
                  </a:ext>
                </a:extLst>
              </a:tr>
              <a:tr h="259539">
                <a:tc>
                  <a:txBody>
                    <a:bodyPr/>
                    <a:lstStyle/>
                    <a:p>
                      <a:r>
                        <a:rPr lang="ru-RU" sz="900" b="0">
                          <a:effectLst/>
                        </a:rPr>
                        <a:t>4. Индекс постоянного актива</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6,23</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1,58</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-4,64</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стоимости внеоборотных активов к величине собственного капитала организации.</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2436012406"/>
                  </a:ext>
                </a:extLst>
              </a:tr>
              <a:tr h="381336">
                <a:tc>
                  <a:txBody>
                    <a:bodyPr/>
                    <a:lstStyle/>
                    <a:p>
                      <a:r>
                        <a:rPr lang="ru-RU" sz="900" b="0" dirty="0">
                          <a:effectLst/>
                        </a:rPr>
                        <a:t>5. Коэффициент покрытия инвестиций</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0,72</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0,78</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+0,06</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собственного капитала и долгосрочных обязательств к общей сумме капитала.</a:t>
                      </a:r>
                      <a:r>
                        <a:rPr lang="en-GB" sz="900" b="0" dirty="0">
                          <a:effectLst/>
                        </a:rPr>
                        <a:t> </a:t>
                      </a:r>
                      <a:r>
                        <a:rPr lang="ru-RU" sz="900" b="0" dirty="0">
                          <a:effectLst/>
                        </a:rPr>
                        <a:t>НЗ: не</a:t>
                      </a:r>
                      <a:r>
                        <a:rPr lang="en-GB" sz="900" b="0" dirty="0">
                          <a:effectLst/>
                        </a:rPr>
                        <a:t> &lt; </a:t>
                      </a:r>
                      <a:r>
                        <a:rPr lang="ru-RU" sz="900" b="0" dirty="0">
                          <a:effectLst/>
                        </a:rPr>
                        <a:t>0,75.</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1071881161"/>
                  </a:ext>
                </a:extLst>
              </a:tr>
              <a:tr h="381336">
                <a:tc>
                  <a:txBody>
                    <a:bodyPr/>
                    <a:lstStyle/>
                    <a:p>
                      <a:r>
                        <a:rPr lang="ru-RU" sz="900" b="0">
                          <a:effectLst/>
                        </a:rPr>
                        <a:t>6. Коэффициент маневренности собственного капитала</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-0,76</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-0,05</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+0,71</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собственных оборотных средств к источникам собственных средств.</a:t>
                      </a:r>
                      <a:r>
                        <a:rPr lang="en-GB" sz="900" b="0" dirty="0">
                          <a:effectLst/>
                        </a:rPr>
                        <a:t> </a:t>
                      </a:r>
                      <a:r>
                        <a:rPr lang="ru-RU" sz="900" b="0" dirty="0">
                          <a:effectLst/>
                        </a:rPr>
                        <a:t>: НЗ </a:t>
                      </a:r>
                      <a:r>
                        <a:rPr lang="en-GB" sz="900" b="0" dirty="0">
                          <a:effectLst/>
                        </a:rPr>
                        <a:t>&lt; </a:t>
                      </a:r>
                      <a:r>
                        <a:rPr lang="ru-RU" sz="900" b="0" dirty="0">
                          <a:effectLst/>
                        </a:rPr>
                        <a:t>0,1.</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3435708159"/>
                  </a:ext>
                </a:extLst>
              </a:tr>
              <a:tr h="381336">
                <a:tc>
                  <a:txBody>
                    <a:bodyPr/>
                    <a:lstStyle/>
                    <a:p>
                      <a:r>
                        <a:rPr lang="ru-RU" sz="900" b="0">
                          <a:effectLst/>
                        </a:rPr>
                        <a:t>7. Коэффициент мобильности имущества</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0,18</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0,19</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+0,02</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оборотных средств к стоимости всего имущества. </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990514179"/>
                  </a:ext>
                </a:extLst>
              </a:tr>
              <a:tr h="410067">
                <a:tc>
                  <a:txBody>
                    <a:bodyPr/>
                    <a:lstStyle/>
                    <a:p>
                      <a:r>
                        <a:rPr lang="ru-RU" sz="900" b="0">
                          <a:effectLst/>
                        </a:rPr>
                        <a:t>8. Коэффициент мобильности оборотных средств</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0,07</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0,05</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-0,03</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наиболее мобильной части оборотных средств (денежных средств и финансовых вложений) к общей стоимости оборотных активов.</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2970745866"/>
                  </a:ext>
                </a:extLst>
              </a:tr>
              <a:tr h="381336">
                <a:tc>
                  <a:txBody>
                    <a:bodyPr/>
                    <a:lstStyle/>
                    <a:p>
                      <a:r>
                        <a:rPr lang="ru-RU" sz="900" b="0">
                          <a:effectLst/>
                        </a:rPr>
                        <a:t>9. Коэффициент обеспеченности запасов</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-1,69</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-0,25</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+1,49</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собственных оборотных средств к стоимости запасов.</a:t>
                      </a:r>
                      <a:r>
                        <a:rPr lang="en-GB" sz="900" b="0" dirty="0">
                          <a:effectLst/>
                        </a:rPr>
                        <a:t> </a:t>
                      </a:r>
                      <a:r>
                        <a:rPr lang="ru-RU" sz="900" b="0" dirty="0">
                          <a:effectLst/>
                        </a:rPr>
                        <a:t>НЗ: 0,5 и более.</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1430112535"/>
                  </a:ext>
                </a:extLst>
              </a:tr>
              <a:tr h="259539">
                <a:tc>
                  <a:txBody>
                    <a:bodyPr/>
                    <a:lstStyle/>
                    <a:p>
                      <a:r>
                        <a:rPr lang="ru-RU" sz="900" b="0">
                          <a:effectLst/>
                        </a:rPr>
                        <a:t>10. Коэффициент краткосрочной задолженности</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tc>
                  <a:txBody>
                    <a:bodyPr/>
                    <a:lstStyle/>
                    <a:p>
                      <a:pPr algn="ctr"/>
                      <a:r>
                        <a:rPr lang="ru-RU" sz="900" b="0">
                          <a:effectLst/>
                        </a:rPr>
                        <a:t>0,32</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a:effectLst/>
                        </a:rPr>
                        <a:t>0,44</a:t>
                      </a:r>
                      <a:endParaRPr lang="ru-RU" sz="900" b="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pPr algn="ctr"/>
                      <a:r>
                        <a:rPr lang="ru-RU" sz="900" b="0" dirty="0">
                          <a:effectLst/>
                        </a:rPr>
                        <a:t>+0,12</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nchor="ctr"/>
                </a:tc>
                <a:tc>
                  <a:txBody>
                    <a:bodyPr/>
                    <a:lstStyle/>
                    <a:p>
                      <a:r>
                        <a:rPr lang="ru-RU" sz="900" b="0" dirty="0">
                          <a:effectLst/>
                        </a:rPr>
                        <a:t>Отношение краткосрочной задолженности к общей сумме задолженности.</a:t>
                      </a:r>
                      <a:endParaRPr lang="ru-RU" sz="900" b="0" dirty="0">
                        <a:solidFill>
                          <a:srgbClr val="000000"/>
                        </a:solidFill>
                        <a:effectLst/>
                        <a:latin typeface="Liberation Serif"/>
                        <a:ea typeface="Segoe UI" panose="020B0502040204020203" pitchFamily="34" charset="0"/>
                        <a:cs typeface="Tahoma" panose="020B0604030504040204" pitchFamily="34" charset="0"/>
                      </a:endParaRPr>
                    </a:p>
                  </a:txBody>
                  <a:tcPr marL="9975" marR="9975" marT="9975" marB="9975"/>
                </a:tc>
                <a:extLst>
                  <a:ext uri="{0D108BD9-81ED-4DB2-BD59-A6C34878D82A}">
                    <a16:rowId xmlns:a16="http://schemas.microsoft.com/office/drawing/2014/main" val="1646700955"/>
                  </a:ext>
                </a:extLst>
              </a:tr>
            </a:tbl>
          </a:graphicData>
        </a:graphic>
      </p:graphicFrame>
    </p:spTree>
    <p:extLst>
      <p:ext uri="{BB962C8B-B14F-4D97-AF65-F5344CB8AC3E}">
        <p14:creationId xmlns:p14="http://schemas.microsoft.com/office/powerpoint/2010/main" val="248356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D13D1-6233-AE95-21F7-4440A05588B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0BBAB-6093-50CA-1C74-C6A1F716802E}"/>
              </a:ext>
            </a:extLst>
          </p:cNvPr>
          <p:cNvSpPr>
            <a:spLocks noGrp="1"/>
          </p:cNvSpPr>
          <p:nvPr>
            <p:ph idx="1"/>
          </p:nvPr>
        </p:nvSpPr>
        <p:spPr>
          <a:xfrm>
            <a:off x="479196" y="4490120"/>
            <a:ext cx="8197942" cy="1819200"/>
          </a:xfrm>
        </p:spPr>
        <p:txBody>
          <a:bodyPr>
            <a:normAutofit/>
          </a:bodyPr>
          <a:lstStyle/>
          <a:p>
            <a:pPr marL="64008" indent="0">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*Излишек (недостаток) СОС рассчитывается как разница между собственными оборотными средствами и величиной запасов и затрат.</a:t>
            </a:r>
          </a:p>
          <a:p>
            <a:pPr marL="64008" indent="0">
              <a:buNone/>
            </a:pP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Поскольку по состоянию на 31.12.2022 наблюдается недостаток собственных оборотных средств, рассчитанных по всем трем вариантам, финансовое положение организации по данному признаку можно характеризовать как неудовлетворительное. Следует обратить внимание, что несмотря на неудовлетворительную финансовую устойчивость два из трех показателей покрытия собственными оборотными средствами запасов за анализируемый период улучшили свои значения.</a:t>
            </a:r>
            <a:endParaRPr lang="ru-RU" sz="1200" dirty="0">
              <a:solidFill>
                <a:schemeClr val="tx2"/>
              </a:solidFill>
              <a:effectLst/>
              <a:latin typeface="Liberation Serif"/>
              <a:ea typeface="Segoe UI" panose="020B0502040204020203" pitchFamily="34" charset="0"/>
              <a:cs typeface="Mangal" panose="02040503050203030202" pitchFamily="18" charset="0"/>
            </a:endParaRPr>
          </a:p>
        </p:txBody>
      </p:sp>
      <p:sp>
        <p:nvSpPr>
          <p:cNvPr id="2" name="Title 1">
            <a:extLst>
              <a:ext uri="{FF2B5EF4-FFF2-40B4-BE49-F238E27FC236}">
                <a16:creationId xmlns:a16="http://schemas.microsoft.com/office/drawing/2014/main" id="{38AAFDEF-A81D-EB85-F340-3F87215CEDB9}"/>
              </a:ext>
            </a:extLst>
          </p:cNvPr>
          <p:cNvSpPr>
            <a:spLocks noGrp="1"/>
          </p:cNvSpPr>
          <p:nvPr>
            <p:ph type="title"/>
          </p:nvPr>
        </p:nvSpPr>
        <p:spPr>
          <a:xfrm>
            <a:off x="466862" y="260648"/>
            <a:ext cx="8229600" cy="576064"/>
          </a:xfrm>
        </p:spPr>
        <p:txBody>
          <a:bodyPr>
            <a:noAutofit/>
          </a:bodyPr>
          <a:lstStyle/>
          <a:p>
            <a:pPr marL="914400" lvl="2" indent="0">
              <a:spcAft>
                <a:spcPts val="285"/>
              </a:spcAft>
              <a:buNone/>
            </a:pPr>
            <a:r>
              <a:rPr lang="ru-RU" sz="1800" strike="noStrike" dirty="0">
                <a:solidFill>
                  <a:schemeClr val="tx2"/>
                </a:solidFill>
                <a:effectLst/>
                <a:latin typeface="Arial" panose="020B0604020202020204" pitchFamily="34" charset="0"/>
                <a:ea typeface="Times New Roman" panose="02020603050405020304" pitchFamily="18" charset="0"/>
                <a:cs typeface="Tahoma" panose="020B0604030504040204" pitchFamily="34" charset="0"/>
              </a:rPr>
              <a:t>Анализ финансовой устойчивости по величине излишка (недостатка) собственных оборотных средств</a:t>
            </a:r>
            <a:endPar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endParaRPr>
          </a:p>
        </p:txBody>
      </p:sp>
      <p:graphicFrame>
        <p:nvGraphicFramePr>
          <p:cNvPr id="4" name="Таблица 3">
            <a:extLst>
              <a:ext uri="{FF2B5EF4-FFF2-40B4-BE49-F238E27FC236}">
                <a16:creationId xmlns:a16="http://schemas.microsoft.com/office/drawing/2014/main" id="{D01C9D16-CA9F-1608-2CC2-BBDF432E7424}"/>
              </a:ext>
            </a:extLst>
          </p:cNvPr>
          <p:cNvGraphicFramePr>
            <a:graphicFrameLocks noGrp="1"/>
          </p:cNvGraphicFramePr>
          <p:nvPr>
            <p:extLst>
              <p:ext uri="{D42A27DB-BD31-4B8C-83A1-F6EECF244321}">
                <p14:modId xmlns:p14="http://schemas.microsoft.com/office/powerpoint/2010/main" val="1411639407"/>
              </p:ext>
            </p:extLst>
          </p:nvPr>
        </p:nvGraphicFramePr>
        <p:xfrm>
          <a:off x="466862" y="908720"/>
          <a:ext cx="8229600" cy="3429000"/>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1237547118"/>
                    </a:ext>
                  </a:extLst>
                </a:gridCol>
                <a:gridCol w="1645920">
                  <a:extLst>
                    <a:ext uri="{9D8B030D-6E8A-4147-A177-3AD203B41FA5}">
                      <a16:colId xmlns:a16="http://schemas.microsoft.com/office/drawing/2014/main" val="2213465537"/>
                    </a:ext>
                  </a:extLst>
                </a:gridCol>
                <a:gridCol w="1645920">
                  <a:extLst>
                    <a:ext uri="{9D8B030D-6E8A-4147-A177-3AD203B41FA5}">
                      <a16:colId xmlns:a16="http://schemas.microsoft.com/office/drawing/2014/main" val="3873262939"/>
                    </a:ext>
                  </a:extLst>
                </a:gridCol>
                <a:gridCol w="1645920">
                  <a:extLst>
                    <a:ext uri="{9D8B030D-6E8A-4147-A177-3AD203B41FA5}">
                      <a16:colId xmlns:a16="http://schemas.microsoft.com/office/drawing/2014/main" val="1559771177"/>
                    </a:ext>
                  </a:extLst>
                </a:gridCol>
                <a:gridCol w="1645920">
                  <a:extLst>
                    <a:ext uri="{9D8B030D-6E8A-4147-A177-3AD203B41FA5}">
                      <a16:colId xmlns:a16="http://schemas.microsoft.com/office/drawing/2014/main" val="928179951"/>
                    </a:ext>
                  </a:extLst>
                </a:gridCol>
              </a:tblGrid>
              <a:tr h="0">
                <a:tc rowSpan="2">
                  <a:txBody>
                    <a:bodyPr/>
                    <a:lstStyle/>
                    <a:p>
                      <a:pPr algn="ctr"/>
                      <a:r>
                        <a:rPr lang="ru-RU" sz="1000" b="0">
                          <a:effectLst/>
                        </a:rPr>
                        <a:t>Показатель собственных оборотных средств (СОС)</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gridSpan="2">
                  <a:txBody>
                    <a:bodyPr/>
                    <a:lstStyle/>
                    <a:p>
                      <a:pPr algn="ctr"/>
                      <a:r>
                        <a:rPr lang="ru-RU" sz="1000" b="0">
                          <a:effectLst/>
                        </a:rPr>
                        <a:t>Значение показателя</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tc gridSpan="2">
                  <a:txBody>
                    <a:bodyPr/>
                    <a:lstStyle/>
                    <a:p>
                      <a:pPr algn="ctr"/>
                      <a:r>
                        <a:rPr lang="ru-RU" sz="1000" b="0">
                          <a:effectLst/>
                        </a:rPr>
                        <a:t>Излишек (недостаток)*</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hMerge="1">
                  <a:txBody>
                    <a:bodyPr/>
                    <a:lstStyle/>
                    <a:p>
                      <a:endParaRPr lang="ru-RU"/>
                    </a:p>
                  </a:txBody>
                  <a:tcPr/>
                </a:tc>
                <a:extLst>
                  <a:ext uri="{0D108BD9-81ED-4DB2-BD59-A6C34878D82A}">
                    <a16:rowId xmlns:a16="http://schemas.microsoft.com/office/drawing/2014/main" val="559536334"/>
                  </a:ext>
                </a:extLst>
              </a:tr>
              <a:tr h="0">
                <a:tc vMerge="1">
                  <a:txBody>
                    <a:bodyPr/>
                    <a:lstStyle/>
                    <a:p>
                      <a:endParaRPr lang="ru-RU"/>
                    </a:p>
                  </a:txBody>
                  <a:tcPr/>
                </a:tc>
                <a:tc>
                  <a:txBody>
                    <a:bodyPr/>
                    <a:lstStyle/>
                    <a:p>
                      <a:pPr algn="ctr"/>
                      <a:r>
                        <a:rPr lang="ru-RU" sz="1000" b="0">
                          <a:effectLst/>
                        </a:rPr>
                        <a:t>на начало анализируемого периода (31.12.2021)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на конец анализируемого периода (31.12.2022)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на 31.12.2021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на 31.12.2022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4105454514"/>
                  </a:ext>
                </a:extLst>
              </a:tr>
              <a:tr h="0">
                <a:tc>
                  <a:txBody>
                    <a:bodyPr/>
                    <a:lstStyle/>
                    <a:p>
                      <a:pPr algn="ctr"/>
                      <a:r>
                        <a:rPr lang="ru-RU" sz="1000" b="0">
                          <a:effectLst/>
                        </a:rPr>
                        <a:t>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1097638513"/>
                  </a:ext>
                </a:extLst>
              </a:tr>
              <a:tr h="0">
                <a:tc>
                  <a:txBody>
                    <a:bodyPr/>
                    <a:lstStyle/>
                    <a:p>
                      <a:r>
                        <a:rPr lang="ru-RU" sz="1000" b="0" dirty="0">
                          <a:effectLst/>
                        </a:rPr>
                        <a:t>  СОС</a:t>
                      </a:r>
                      <a:r>
                        <a:rPr lang="ru-RU" sz="1000" b="0" baseline="-25000" dirty="0">
                          <a:effectLst/>
                        </a:rPr>
                        <a:t>1</a:t>
                      </a:r>
                      <a:r>
                        <a:rPr lang="ru-RU" sz="1000" b="0" dirty="0">
                          <a:effectLst/>
                        </a:rPr>
                        <a:t> (рассчитан без учета долгосрочных и краткосрочных пассивов)</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-898 145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-432 334</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-975 148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-568 377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1168820878"/>
                  </a:ext>
                </a:extLst>
              </a:tr>
              <a:tr h="0">
                <a:tc>
                  <a:txBody>
                    <a:bodyPr/>
                    <a:lstStyle/>
                    <a:p>
                      <a:r>
                        <a:rPr lang="ru-RU" sz="1000" b="0">
                          <a:effectLst/>
                        </a:rPr>
                        <a:t>  СОС</a:t>
                      </a:r>
                      <a:r>
                        <a:rPr lang="ru-RU" sz="1000" b="0" baseline="-25000">
                          <a:effectLst/>
                        </a:rPr>
                        <a:t>2</a:t>
                      </a:r>
                      <a:r>
                        <a:rPr lang="ru-RU" sz="1000" b="0">
                          <a:effectLst/>
                        </a:rPr>
                        <a:t> (рассчитан с учетом долгосрочных пассивов; фактически равен чистому оборотному капиталу, Net Working Capital)</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-130 464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-34 285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-207 467</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-170 328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2176927719"/>
                  </a:ext>
                </a:extLst>
              </a:tr>
              <a:tr h="0">
                <a:tc>
                  <a:txBody>
                    <a:bodyPr/>
                    <a:lstStyle/>
                    <a:p>
                      <a:r>
                        <a:rPr lang="ru-RU" sz="1000" b="0" dirty="0">
                          <a:effectLst/>
                        </a:rPr>
                        <a:t>  СОС</a:t>
                      </a:r>
                      <a:r>
                        <a:rPr lang="ru-RU" sz="1000" b="0" baseline="-25000" dirty="0">
                          <a:effectLst/>
                        </a:rPr>
                        <a:t>3</a:t>
                      </a:r>
                      <a:r>
                        <a:rPr lang="ru-RU" sz="1000" b="0" dirty="0">
                          <a:effectLst/>
                        </a:rPr>
                        <a:t> (рассчитанные с учетом как долгосрочных пассивов, так и краткосрочной задолженности по кредитам и займам)</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dirty="0">
                          <a:effectLst/>
                        </a:rPr>
                        <a:t>87 902</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130 811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+10 899</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dirty="0">
                          <a:effectLst/>
                        </a:rPr>
                        <a:t>-5 232</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2220361262"/>
                  </a:ext>
                </a:extLst>
              </a:tr>
            </a:tbl>
          </a:graphicData>
        </a:graphic>
      </p:graphicFrame>
    </p:spTree>
    <p:extLst>
      <p:ext uri="{BB962C8B-B14F-4D97-AF65-F5344CB8AC3E}">
        <p14:creationId xmlns:p14="http://schemas.microsoft.com/office/powerpoint/2010/main" val="274772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94F4B-B99E-49DD-A572-18F8543E06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0EE4F-D6B9-AB78-5DE8-23D42ECDE0CC}"/>
              </a:ext>
            </a:extLst>
          </p:cNvPr>
          <p:cNvSpPr>
            <a:spLocks noGrp="1"/>
          </p:cNvSpPr>
          <p:nvPr>
            <p:ph idx="1"/>
          </p:nvPr>
        </p:nvSpPr>
        <p:spPr>
          <a:xfrm>
            <a:off x="479196" y="3284984"/>
            <a:ext cx="8197942" cy="3024336"/>
          </a:xfrm>
        </p:spPr>
        <p:txBody>
          <a:bodyPr>
            <a:normAutofit/>
          </a:bodyPr>
          <a:lstStyle/>
          <a:p>
            <a:pPr marL="64008" indent="0" algn="just">
              <a:buNone/>
            </a:pPr>
            <a:r>
              <a:rPr lang="ru-RU" sz="1800" dirty="0">
                <a:solidFill>
                  <a:srgbClr val="000000"/>
                </a:solidFill>
                <a:effectLst/>
                <a:latin typeface="Arial" panose="020B0604020202020204" pitchFamily="34" charset="0"/>
                <a:ea typeface="Times New Roman" panose="02020603050405020304" pitchFamily="18" charset="0"/>
                <a:cs typeface="Tahoma" panose="020B0604030504040204" pitchFamily="34" charset="0"/>
              </a:rPr>
              <a:t>	</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На последний день анализируемого периода (31.12.2022) коэффициент текущей ликвидности имеет значение ниже нормы (</a:t>
            </a:r>
            <a:r>
              <a:rPr lang="ru-RU"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0,89</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против нормативного значения 1,8). Несмотря на это следует отметить положительную динамику – в течение анализируемого периода коэффициент вырос на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+0,25</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Значение коэффициента быстрой ликвидности (</a:t>
            </a:r>
            <a:r>
              <a:rPr lang="ru-RU"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0,43</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также оказалось ниже допустимого. Это означает, что у ООО "ДСК "ГРАС-САРАТОВ" недостаточно активов, которые можно в сжатые сроки перевести в денежные средства, чтобы погасить краткосрочную кредиторскую задолженность.</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a:p>
            <a:pPr marL="64008" indent="0" algn="just">
              <a:buNone/>
            </a:pP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При норме 0,15 значение коэффициента абсолютной ликвидности составило </a:t>
            </a:r>
            <a:r>
              <a:rPr lang="ru-RU" sz="1200" dirty="0">
                <a:solidFill>
                  <a:srgbClr val="008000"/>
                </a:solidFill>
                <a:effectLst/>
                <a:latin typeface="Arial" panose="020B0604020202020204" pitchFamily="34" charset="0"/>
                <a:ea typeface="Times New Roman" panose="02020603050405020304" pitchFamily="18" charset="0"/>
                <a:cs typeface="Arial" panose="020B0604020202020204" pitchFamily="34" charset="0"/>
              </a:rPr>
              <a:t>0,21</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При этом за весь анализируемый период имело место ухудшение значения показателя – коэффициент абсолютной ликвидности снизился на </a:t>
            </a:r>
            <a:r>
              <a:rPr lang="ru-RU" sz="12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-0,05</a:t>
            </a:r>
            <a:r>
              <a:rPr lang="ru-RU"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ru-RU" sz="1200"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2" name="Title 1">
            <a:extLst>
              <a:ext uri="{FF2B5EF4-FFF2-40B4-BE49-F238E27FC236}">
                <a16:creationId xmlns:a16="http://schemas.microsoft.com/office/drawing/2014/main" id="{01051A31-6D56-42BC-0B5E-71BC19B38BDB}"/>
              </a:ext>
            </a:extLst>
          </p:cNvPr>
          <p:cNvSpPr>
            <a:spLocks noGrp="1"/>
          </p:cNvSpPr>
          <p:nvPr>
            <p:ph type="title"/>
          </p:nvPr>
        </p:nvSpPr>
        <p:spPr>
          <a:xfrm>
            <a:off x="466862" y="260648"/>
            <a:ext cx="8229600" cy="288032"/>
          </a:xfrm>
        </p:spPr>
        <p:txBody>
          <a:bodyPr>
            <a:noAutofit/>
          </a:bodyPr>
          <a:lstStyle/>
          <a:p>
            <a:pPr marL="914400" lvl="2" indent="0">
              <a:spcAft>
                <a:spcPts val="285"/>
              </a:spcAft>
              <a:buNone/>
            </a:pPr>
            <a:r>
              <a:rPr lang="ru-RU" sz="1800" dirty="0">
                <a:solidFill>
                  <a:schemeClr val="tx2"/>
                </a:solidFill>
                <a:effectLst/>
                <a:latin typeface="Arial" panose="020B0604020202020204" pitchFamily="34" charset="0"/>
                <a:ea typeface="Times New Roman" panose="02020603050405020304" pitchFamily="18" charset="0"/>
                <a:cs typeface="Mangal" panose="02040503050203030202" pitchFamily="18" charset="0"/>
              </a:rPr>
              <a:t>Расчет коэффициентов ликвидности</a:t>
            </a:r>
            <a:endParaRPr lang="ru-RU" sz="1800" dirty="0">
              <a:solidFill>
                <a:schemeClr val="tx2"/>
              </a:solidFill>
              <a:effectLst/>
              <a:latin typeface="Liberation Serif"/>
              <a:ea typeface="Segoe UI" panose="020B0502040204020203" pitchFamily="34" charset="0"/>
              <a:cs typeface="Mangal" panose="02040503050203030202" pitchFamily="18" charset="0"/>
            </a:endParaRPr>
          </a:p>
        </p:txBody>
      </p:sp>
      <p:graphicFrame>
        <p:nvGraphicFramePr>
          <p:cNvPr id="5" name="Таблица 4">
            <a:extLst>
              <a:ext uri="{FF2B5EF4-FFF2-40B4-BE49-F238E27FC236}">
                <a16:creationId xmlns:a16="http://schemas.microsoft.com/office/drawing/2014/main" id="{B0478890-9966-887F-15A6-324FC0324F17}"/>
              </a:ext>
            </a:extLst>
          </p:cNvPr>
          <p:cNvGraphicFramePr>
            <a:graphicFrameLocks noGrp="1"/>
          </p:cNvGraphicFramePr>
          <p:nvPr>
            <p:extLst>
              <p:ext uri="{D42A27DB-BD31-4B8C-83A1-F6EECF244321}">
                <p14:modId xmlns:p14="http://schemas.microsoft.com/office/powerpoint/2010/main" val="2477514149"/>
              </p:ext>
            </p:extLst>
          </p:nvPr>
        </p:nvGraphicFramePr>
        <p:xfrm>
          <a:off x="466863" y="558537"/>
          <a:ext cx="8229600" cy="2628900"/>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902963955"/>
                    </a:ext>
                  </a:extLst>
                </a:gridCol>
                <a:gridCol w="884704">
                  <a:extLst>
                    <a:ext uri="{9D8B030D-6E8A-4147-A177-3AD203B41FA5}">
                      <a16:colId xmlns:a16="http://schemas.microsoft.com/office/drawing/2014/main" val="20051582"/>
                    </a:ext>
                  </a:extLst>
                </a:gridCol>
                <a:gridCol w="1008112">
                  <a:extLst>
                    <a:ext uri="{9D8B030D-6E8A-4147-A177-3AD203B41FA5}">
                      <a16:colId xmlns:a16="http://schemas.microsoft.com/office/drawing/2014/main" val="4079752368"/>
                    </a:ext>
                  </a:extLst>
                </a:gridCol>
                <a:gridCol w="1080120">
                  <a:extLst>
                    <a:ext uri="{9D8B030D-6E8A-4147-A177-3AD203B41FA5}">
                      <a16:colId xmlns:a16="http://schemas.microsoft.com/office/drawing/2014/main" val="1202968825"/>
                    </a:ext>
                  </a:extLst>
                </a:gridCol>
                <a:gridCol w="3610744">
                  <a:extLst>
                    <a:ext uri="{9D8B030D-6E8A-4147-A177-3AD203B41FA5}">
                      <a16:colId xmlns:a16="http://schemas.microsoft.com/office/drawing/2014/main" val="353705767"/>
                    </a:ext>
                  </a:extLst>
                </a:gridCol>
              </a:tblGrid>
              <a:tr h="0">
                <a:tc rowSpan="2">
                  <a:txBody>
                    <a:bodyPr/>
                    <a:lstStyle/>
                    <a:p>
                      <a:pPr marL="333375"/>
                      <a:r>
                        <a:rPr lang="ru-RU" sz="1000" b="0">
                          <a:effectLst/>
                        </a:rPr>
                        <a:t>Показатель ликвидности</a:t>
                      </a:r>
                      <a:endParaRPr lang="ru-RU" sz="1200" b="0">
                        <a:solidFill>
                          <a:srgbClr val="000000"/>
                        </a:solidFill>
                        <a:effectLst/>
                        <a:latin typeface="Liberation Serif"/>
                        <a:ea typeface="Segoe UI" panose="020B0502040204020203" pitchFamily="34" charset="0"/>
                        <a:cs typeface="Mangal" panose="02040503050203030202" pitchFamily="18" charset="0"/>
                      </a:endParaRPr>
                    </a:p>
                  </a:txBody>
                  <a:tcPr marL="19050" marR="19050" marT="19050" marB="19050" anchor="ctr"/>
                </a:tc>
                <a:tc gridSpan="2">
                  <a:txBody>
                    <a:bodyPr/>
                    <a:lstStyle/>
                    <a:p>
                      <a:pPr algn="ctr"/>
                      <a:r>
                        <a:rPr lang="ru-RU" sz="1000" b="0">
                          <a:effectLst/>
                        </a:rPr>
                        <a:t>Значение показателя</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hMerge="1">
                  <a:txBody>
                    <a:bodyPr/>
                    <a:lstStyle/>
                    <a:p>
                      <a:endParaRPr lang="ru-RU"/>
                    </a:p>
                  </a:txBody>
                  <a:tcPr/>
                </a:tc>
                <a:tc rowSpan="2">
                  <a:txBody>
                    <a:bodyPr/>
                    <a:lstStyle/>
                    <a:p>
                      <a:pPr algn="ctr"/>
                      <a:r>
                        <a:rPr lang="ru-RU" sz="1000" b="0">
                          <a:effectLst/>
                        </a:rPr>
                        <a:t>Изменение показателя</a:t>
                      </a:r>
                      <a:br>
                        <a:rPr lang="ru-RU" sz="1000" b="0">
                          <a:effectLst/>
                        </a:rPr>
                      </a:br>
                      <a:r>
                        <a:rPr lang="ru-RU" sz="1000" b="0">
                          <a:effectLst/>
                        </a:rPr>
                        <a:t>(гр.3 - гр.2)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rowSpan="2">
                  <a:txBody>
                    <a:bodyPr/>
                    <a:lstStyle/>
                    <a:p>
                      <a:pPr algn="ctr"/>
                      <a:r>
                        <a:rPr lang="ru-RU" sz="1000" b="0">
                          <a:effectLst/>
                        </a:rPr>
                        <a:t>Расчет, рекомендованное значение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extLst>
                  <a:ext uri="{0D108BD9-81ED-4DB2-BD59-A6C34878D82A}">
                    <a16:rowId xmlns:a16="http://schemas.microsoft.com/office/drawing/2014/main" val="3935343537"/>
                  </a:ext>
                </a:extLst>
              </a:tr>
              <a:tr h="0">
                <a:tc vMerge="1">
                  <a:txBody>
                    <a:bodyPr/>
                    <a:lstStyle/>
                    <a:p>
                      <a:endParaRPr lang="ru-RU"/>
                    </a:p>
                  </a:txBody>
                  <a:tcPr/>
                </a:tc>
                <a:tc>
                  <a:txBody>
                    <a:bodyPr/>
                    <a:lstStyle/>
                    <a:p>
                      <a:pPr algn="ctr"/>
                      <a:r>
                        <a:rPr lang="ru-RU" sz="1000" b="0">
                          <a:effectLst/>
                        </a:rPr>
                        <a:t>31.12.2021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31.12.2022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993087642"/>
                  </a:ext>
                </a:extLst>
              </a:tr>
              <a:tr h="0">
                <a:tc>
                  <a:txBody>
                    <a:bodyPr/>
                    <a:lstStyle/>
                    <a:p>
                      <a:pPr algn="ctr"/>
                      <a:r>
                        <a:rPr lang="ru-RU" sz="1000" b="0">
                          <a:effectLst/>
                        </a:rPr>
                        <a:t>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dirty="0">
                          <a:effectLst/>
                        </a:rPr>
                        <a:t>5</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1313726354"/>
                  </a:ext>
                </a:extLst>
              </a:tr>
              <a:tr h="0">
                <a:tc>
                  <a:txBody>
                    <a:bodyPr/>
                    <a:lstStyle/>
                    <a:p>
                      <a:r>
                        <a:rPr lang="ru-RU" sz="1000" b="0">
                          <a:effectLst/>
                        </a:rPr>
                        <a:t>1. Коэффициент текущей (общей) ликвидности</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0,64</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0,92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+0,28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Отношение текущих активов к краткосрочным обязательствам.</a:t>
                      </a:r>
                      <a:br>
                        <a:rPr lang="ru-RU" sz="1000" b="0">
                          <a:effectLst/>
                        </a:rPr>
                      </a:br>
                      <a:r>
                        <a:rPr lang="ru-RU" sz="1000" b="0">
                          <a:effectLst/>
                        </a:rPr>
                        <a:t>Нормальное значение для данной отрасли: не менее 1,8.</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3311041727"/>
                  </a:ext>
                </a:extLst>
              </a:tr>
              <a:tr h="0">
                <a:tc>
                  <a:txBody>
                    <a:bodyPr/>
                    <a:lstStyle/>
                    <a:p>
                      <a:r>
                        <a:rPr lang="ru-RU" sz="1000" b="0">
                          <a:effectLst/>
                        </a:rPr>
                        <a:t>2. Коэффициент быстрой (промежуточной) ликвидности</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0,41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0,43</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+0,02</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a:effectLst/>
                        </a:rPr>
                        <a:t>Отношение ликвидных активов к краткосрочным обязательствам.</a:t>
                      </a:r>
                      <a:br>
                        <a:rPr lang="ru-RU" sz="1000" b="0">
                          <a:effectLst/>
                        </a:rPr>
                      </a:br>
                      <a:r>
                        <a:rPr lang="ru-RU" sz="1000" b="0">
                          <a:effectLst/>
                        </a:rPr>
                        <a:t>Нормальное значение для данной отрасли: 0,8 и более.</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2825494775"/>
                  </a:ext>
                </a:extLst>
              </a:tr>
              <a:tr h="0">
                <a:tc>
                  <a:txBody>
                    <a:bodyPr/>
                    <a:lstStyle/>
                    <a:p>
                      <a:r>
                        <a:rPr lang="ru-RU" sz="1000" b="0">
                          <a:effectLst/>
                        </a:rPr>
                        <a:t>3. Коэффициент абсолютной ликвидности</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tc>
                  <a:txBody>
                    <a:bodyPr/>
                    <a:lstStyle/>
                    <a:p>
                      <a:pPr algn="ctr"/>
                      <a:r>
                        <a:rPr lang="ru-RU" sz="1000" b="0">
                          <a:effectLst/>
                        </a:rPr>
                        <a:t>0,26</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0,21</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pPr algn="ctr"/>
                      <a:r>
                        <a:rPr lang="ru-RU" sz="1000" b="0">
                          <a:effectLst/>
                        </a:rPr>
                        <a:t>-0,05</a:t>
                      </a:r>
                      <a:endParaRPr lang="ru-RU" sz="1200" b="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nchor="ctr"/>
                </a:tc>
                <a:tc>
                  <a:txBody>
                    <a:bodyPr/>
                    <a:lstStyle/>
                    <a:p>
                      <a:r>
                        <a:rPr lang="ru-RU" sz="1000" b="0" dirty="0">
                          <a:effectLst/>
                        </a:rPr>
                        <a:t>Отношение высоколиквидных активов к краткосрочным обязательствам.</a:t>
                      </a:r>
                      <a:br>
                        <a:rPr lang="ru-RU" sz="1000" b="0" dirty="0">
                          <a:effectLst/>
                        </a:rPr>
                      </a:br>
                      <a:r>
                        <a:rPr lang="ru-RU" sz="1000" b="0" dirty="0">
                          <a:effectLst/>
                        </a:rPr>
                        <a:t>Нормальное значение для данной отрасли: 0,15 и более.</a:t>
                      </a:r>
                      <a:endParaRPr lang="ru-RU" sz="1200" b="0" dirty="0">
                        <a:solidFill>
                          <a:srgbClr val="000000"/>
                        </a:solidFill>
                        <a:effectLst/>
                        <a:latin typeface="Liberation Serif"/>
                        <a:ea typeface="Segoe UI" panose="020B0502040204020203" pitchFamily="34" charset="0"/>
                        <a:cs typeface="Tahoma" panose="020B0604030504040204" pitchFamily="34" charset="0"/>
                      </a:endParaRPr>
                    </a:p>
                  </a:txBody>
                  <a:tcPr marL="19050" marR="19050" marT="19050" marB="19050"/>
                </a:tc>
                <a:extLst>
                  <a:ext uri="{0D108BD9-81ED-4DB2-BD59-A6C34878D82A}">
                    <a16:rowId xmlns:a16="http://schemas.microsoft.com/office/drawing/2014/main" val="3666146652"/>
                  </a:ext>
                </a:extLst>
              </a:tr>
            </a:tbl>
          </a:graphicData>
        </a:graphic>
      </p:graphicFrame>
    </p:spTree>
    <p:extLst>
      <p:ext uri="{BB962C8B-B14F-4D97-AF65-F5344CB8AC3E}">
        <p14:creationId xmlns:p14="http://schemas.microsoft.com/office/powerpoint/2010/main" val="2109062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9d035d7d-02e5-4a00-8b62-9a556aabc7b5">english</DirectSourceMarket>
    <ApprovalStatus xmlns="9d035d7d-02e5-4a00-8b62-9a556aabc7b5">In Progress</ApprovalStatus>
    <MarketSpecific xmlns="9d035d7d-02e5-4a00-8b62-9a556aabc7b5" xsi:nil="true"/>
    <PrimaryImageGen xmlns="9d035d7d-02e5-4a00-8b62-9a556aabc7b5">true</PrimaryImageGen>
    <ThumbnailAssetId xmlns="9d035d7d-02e5-4a00-8b62-9a556aabc7b5" xsi:nil="true"/>
    <LegacyData xmlns="9d035d7d-02e5-4a00-8b62-9a556aabc7b5">Manager:;BuildStatus:Publish Pending;MockupPath:</LegacyData>
    <NumericId xmlns="9d035d7d-02e5-4a00-8b62-9a556aabc7b5">-1</NumericId>
    <TPFriendlyName xmlns="9d035d7d-02e5-4a00-8b62-9a556aabc7b5">Предложения по продажам (презентация)</TPFriendlyName>
    <BusinessGroup xmlns="9d035d7d-02e5-4a00-8b62-9a556aabc7b5" xsi:nil="true"/>
    <APEditor xmlns="9d035d7d-02e5-4a00-8b62-9a556aabc7b5">
      <UserInfo>
        <DisplayName>REDMOND\v-luannv</DisplayName>
        <AccountId>103</AccountId>
        <AccountType/>
      </UserInfo>
    </APEditor>
    <SourceTitle xmlns="9d035d7d-02e5-4a00-8b62-9a556aabc7b5">Sales proposal presentation</SourceTitle>
    <OpenTemplate xmlns="9d035d7d-02e5-4a00-8b62-9a556aabc7b5">true</OpenTemplate>
    <UALocComments xmlns="9d035d7d-02e5-4a00-8b62-9a556aabc7b5" xsi:nil="true"/>
    <ParentAssetId xmlns="9d035d7d-02e5-4a00-8b62-9a556aabc7b5" xsi:nil="true"/>
    <IntlLangReviewDate xmlns="9d035d7d-02e5-4a00-8b62-9a556aabc7b5" xsi:nil="true"/>
    <PublishStatusLookup xmlns="9d035d7d-02e5-4a00-8b62-9a556aabc7b5">
      <Value>79390</Value>
      <Value>410415</Value>
    </PublishStatusLookup>
    <LastPublishResultLookup xmlns="9d035d7d-02e5-4a00-8b62-9a556aabc7b5" xsi:nil="true"/>
    <MachineTranslated xmlns="9d035d7d-02e5-4a00-8b62-9a556aabc7b5" xsi:nil="true"/>
    <Providers xmlns="9d035d7d-02e5-4a00-8b62-9a556aabc7b5" xsi:nil="true"/>
    <OriginalSourceMarket xmlns="9d035d7d-02e5-4a00-8b62-9a556aabc7b5">english</OriginalSourceMarket>
    <TPInstallLocation xmlns="9d035d7d-02e5-4a00-8b62-9a556aabc7b5">{My Templates}</TPInstallLocation>
    <APDescription xmlns="9d035d7d-02e5-4a00-8b62-9a556aabc7b5" xsi:nil="true"/>
    <ClipArtFilename xmlns="9d035d7d-02e5-4a00-8b62-9a556aabc7b5" xsi:nil="true"/>
    <ContentItem xmlns="9d035d7d-02e5-4a00-8b62-9a556aabc7b5" xsi:nil="true"/>
    <PublishTargets xmlns="9d035d7d-02e5-4a00-8b62-9a556aabc7b5">OfficeOnline</PublishTargets>
    <TimesCloned xmlns="9d035d7d-02e5-4a00-8b62-9a556aabc7b5" xsi:nil="true"/>
    <LastHandOff xmlns="9d035d7d-02e5-4a00-8b62-9a556aabc7b5" xsi:nil="true"/>
    <Provider xmlns="9d035d7d-02e5-4a00-8b62-9a556aabc7b5">EY006220130</Provider>
    <AssetStart xmlns="9d035d7d-02e5-4a00-8b62-9a556aabc7b5">2009-06-12T22:51:41+00:00</AssetStart>
    <AcquiredFrom xmlns="9d035d7d-02e5-4a00-8b62-9a556aabc7b5" xsi:nil="true"/>
    <FriendlyTitle xmlns="9d035d7d-02e5-4a00-8b62-9a556aabc7b5" xsi:nil="true"/>
    <ArtSampleDocs xmlns="9d035d7d-02e5-4a00-8b62-9a556aabc7b5" xsi:nil="true"/>
    <TPClientViewer xmlns="9d035d7d-02e5-4a00-8b62-9a556aabc7b5">Microsoft Office PowerPoint</TPClientViewer>
    <UACurrentWords xmlns="9d035d7d-02e5-4a00-8b62-9a556aabc7b5">0</UACurrentWords>
    <UALocRecommendation xmlns="9d035d7d-02e5-4a00-8b62-9a556aabc7b5">Localize</UALocRecommendation>
    <Manager xmlns="9d035d7d-02e5-4a00-8b62-9a556aabc7b5" xsi:nil="true"/>
    <IsDeleted xmlns="9d035d7d-02e5-4a00-8b62-9a556aabc7b5">false</IsDeleted>
    <ShowIn xmlns="9d035d7d-02e5-4a00-8b62-9a556aabc7b5" xsi:nil="true"/>
    <UANotes xmlns="9d035d7d-02e5-4a00-8b62-9a556aabc7b5" xsi:nil="true"/>
    <VoteCount xmlns="9d035d7d-02e5-4a00-8b62-9a556aabc7b5" xsi:nil="true"/>
    <CSXHash xmlns="9d035d7d-02e5-4a00-8b62-9a556aabc7b5" xsi:nil="true"/>
    <TemplateStatus xmlns="9d035d7d-02e5-4a00-8b62-9a556aabc7b5">Complete</TemplateStatus>
    <OOCacheId xmlns="9d035d7d-02e5-4a00-8b62-9a556aabc7b5" xsi:nil="true"/>
    <Downloads xmlns="9d035d7d-02e5-4a00-8b62-9a556aabc7b5">0</Downloads>
    <AssetExpire xmlns="9d035d7d-02e5-4a00-8b62-9a556aabc7b5">2100-01-01T00:00:00+00:00</AssetExpire>
    <DSATActionTaken xmlns="9d035d7d-02e5-4a00-8b62-9a556aabc7b5" xsi:nil="true"/>
    <CSXSubmissionMarket xmlns="9d035d7d-02e5-4a00-8b62-9a556aabc7b5" xsi:nil="true"/>
    <SubmitterId xmlns="9d035d7d-02e5-4a00-8b62-9a556aabc7b5" xsi:nil="true"/>
    <TPExecutable xmlns="9d035d7d-02e5-4a00-8b62-9a556aabc7b5" xsi:nil="true"/>
    <EditorialTags xmlns="9d035d7d-02e5-4a00-8b62-9a556aabc7b5" xsi:nil="true"/>
    <AssetType xmlns="9d035d7d-02e5-4a00-8b62-9a556aabc7b5">TP</AssetType>
    <BugNumber xmlns="9d035d7d-02e5-4a00-8b62-9a556aabc7b5" xsi:nil="true"/>
    <ApprovalLog xmlns="9d035d7d-02e5-4a00-8b62-9a556aabc7b5" xsi:nil="true"/>
    <CSXUpdate xmlns="9d035d7d-02e5-4a00-8b62-9a556aabc7b5">false</CSXUpdate>
    <CSXSubmissionDate xmlns="9d035d7d-02e5-4a00-8b62-9a556aabc7b5" xsi:nil="true"/>
    <Milestone xmlns="9d035d7d-02e5-4a00-8b62-9a556aabc7b5" xsi:nil="true"/>
    <TPComponent xmlns="9d035d7d-02e5-4a00-8b62-9a556aabc7b5">PPTFiles</TPComponent>
    <OriginAsset xmlns="9d035d7d-02e5-4a00-8b62-9a556aabc7b5" xsi:nil="true"/>
    <Component xmlns="91e8d559-4d54-460d-ba58-5d5027f88b4d" xsi:nil="true"/>
    <Description0 xmlns="91e8d559-4d54-460d-ba58-5d5027f88b4d" xsi:nil="true"/>
    <AssetId xmlns="9d035d7d-02e5-4a00-8b62-9a556aabc7b5">TP010220213</AssetId>
    <TPApplication xmlns="9d035d7d-02e5-4a00-8b62-9a556aabc7b5">PowerPoint</TPApplication>
    <TPLaunchHelpLink xmlns="9d035d7d-02e5-4a00-8b62-9a556aabc7b5" xsi:nil="true"/>
    <IntlLocPriority xmlns="9d035d7d-02e5-4a00-8b62-9a556aabc7b5" xsi:nil="true"/>
    <PolicheckWords xmlns="9d035d7d-02e5-4a00-8b62-9a556aabc7b5" xsi:nil="true"/>
    <IntlLangReviewer xmlns="9d035d7d-02e5-4a00-8b62-9a556aabc7b5" xsi:nil="true"/>
    <HandoffToMSDN xmlns="9d035d7d-02e5-4a00-8b62-9a556aabc7b5" xsi:nil="true"/>
    <PlannedPubDate xmlns="9d035d7d-02e5-4a00-8b62-9a556aabc7b5" xsi:nil="true"/>
    <CrawlForDependencies xmlns="9d035d7d-02e5-4a00-8b62-9a556aabc7b5">false</CrawlForDependencies>
    <TrustLevel xmlns="9d035d7d-02e5-4a00-8b62-9a556aabc7b5">1 Microsoft Managed Content</TrustLevel>
    <IsSearchable xmlns="9d035d7d-02e5-4a00-8b62-9a556aabc7b5">false</IsSearchable>
    <TPNamespace xmlns="9d035d7d-02e5-4a00-8b62-9a556aabc7b5">POWERPNT</TPNamespace>
    <TemplateTemplateType xmlns="9d035d7d-02e5-4a00-8b62-9a556aabc7b5">PowerPoint 12 Default</TemplateTemplateType>
    <Markets xmlns="9d035d7d-02e5-4a00-8b62-9a556aabc7b5"/>
    <AverageRating xmlns="9d035d7d-02e5-4a00-8b62-9a556aabc7b5" xsi:nil="true"/>
    <IntlLangReview xmlns="9d035d7d-02e5-4a00-8b62-9a556aabc7b5" xsi:nil="true"/>
    <UAProjectedTotalWords xmlns="9d035d7d-02e5-4a00-8b62-9a556aabc7b5" xsi:nil="true"/>
    <OutputCachingOn xmlns="9d035d7d-02e5-4a00-8b62-9a556aabc7b5">false</OutputCachingOn>
    <APAuthor xmlns="9d035d7d-02e5-4a00-8b62-9a556aabc7b5">
      <UserInfo>
        <DisplayName>REDMOND\cynvey</DisplayName>
        <AccountId>241</AccountId>
        <AccountType/>
      </UserInfo>
    </APAuthor>
    <TPAppVersion xmlns="9d035d7d-02e5-4a00-8b62-9a556aabc7b5">12</TPAppVersion>
    <TPCommandLine xmlns="9d035d7d-02e5-4a00-8b62-9a556aabc7b5">{PP} /n {FilePath}</TPCommandLine>
    <EditorialStatus xmlns="9d035d7d-02e5-4a00-8b62-9a556aabc7b5">Complete</EditorialStatus>
    <TPLaunchHelpLinkType xmlns="9d035d7d-02e5-4a00-8b62-9a556aabc7b5" xsi:nil="true"/>
    <LastModifiedDateTime xmlns="9d035d7d-02e5-4a00-8b62-9a556aabc7b5" xsi:nil="true"/>
    <BlockPublish xmlns="9d035d7d-02e5-4a00-8b62-9a556aabc7b5" xsi:nil="true"/>
    <InternalTagsTaxHTField0 xmlns="9d035d7d-02e5-4a00-8b62-9a556aabc7b5">
      <Terms xmlns="http://schemas.microsoft.com/office/infopath/2007/PartnerControls"/>
    </InternalTagsTaxHTField0>
    <LocComments xmlns="9d035d7d-02e5-4a00-8b62-9a556aabc7b5" xsi:nil="true"/>
    <LocProcessedForMarketsLookup xmlns="9d035d7d-02e5-4a00-8b62-9a556aabc7b5" xsi:nil="true"/>
    <LocOverallHandbackStatusLookup xmlns="9d035d7d-02e5-4a00-8b62-9a556aabc7b5" xsi:nil="true"/>
    <LocLastLocAttemptVersionLookup xmlns="9d035d7d-02e5-4a00-8b62-9a556aabc7b5">68503</LocLastLocAttemptVersionLookup>
    <LocNewPublishedVersionLookup xmlns="9d035d7d-02e5-4a00-8b62-9a556aabc7b5" xsi:nil="true"/>
    <LocProcessedForHandoffsLookup xmlns="9d035d7d-02e5-4a00-8b62-9a556aabc7b5" xsi:nil="true"/>
    <CampaignTagsTaxHTField0 xmlns="9d035d7d-02e5-4a00-8b62-9a556aabc7b5">
      <Terms xmlns="http://schemas.microsoft.com/office/infopath/2007/PartnerControls"/>
    </CampaignTagsTaxHTField0>
    <LocLastLocAttemptVersionTypeLookup xmlns="9d035d7d-02e5-4a00-8b62-9a556aabc7b5" xsi:nil="true"/>
    <LocOverallLocStatusLookup xmlns="9d035d7d-02e5-4a00-8b62-9a556aabc7b5" xsi:nil="true"/>
    <TaxCatchAll xmlns="9d035d7d-02e5-4a00-8b62-9a556aabc7b5"/>
    <LocRecommendedHandoff xmlns="9d035d7d-02e5-4a00-8b62-9a556aabc7b5" xsi:nil="true"/>
    <LocalizationTagsTaxHTField0 xmlns="9d035d7d-02e5-4a00-8b62-9a556aabc7b5">
      <Terms xmlns="http://schemas.microsoft.com/office/infopath/2007/PartnerControls"/>
    </LocalizationTagsTaxHTField0>
    <LocPublishedDependentAssetsLookup xmlns="9d035d7d-02e5-4a00-8b62-9a556aabc7b5" xsi:nil="true"/>
    <LocPublishedLinkedAssetsLookup xmlns="9d035d7d-02e5-4a00-8b62-9a556aabc7b5" xsi:nil="true"/>
    <RecommendationsModifier xmlns="9d035d7d-02e5-4a00-8b62-9a556aabc7b5" xsi:nil="true"/>
    <LocManualTestRequired xmlns="9d035d7d-02e5-4a00-8b62-9a556aabc7b5" xsi:nil="true"/>
    <ScenarioTagsTaxHTField0 xmlns="9d035d7d-02e5-4a00-8b62-9a556aabc7b5">
      <Terms xmlns="http://schemas.microsoft.com/office/infopath/2007/PartnerControls"/>
    </ScenarioTagsTaxHTField0>
    <FeatureTagsTaxHTField0 xmlns="9d035d7d-02e5-4a00-8b62-9a556aabc7b5">
      <Terms xmlns="http://schemas.microsoft.com/office/infopath/2007/PartnerControls"/>
    </FeatureTagsTaxHTField0>
    <LocOverallPreviewStatusLookup xmlns="9d035d7d-02e5-4a00-8b62-9a556aabc7b5" xsi:nil="true"/>
    <LocOverallPublishStatusLookup xmlns="9d035d7d-02e5-4a00-8b62-9a556aabc7b5" xsi:nil="true"/>
    <OriginalRelease xmlns="9d035d7d-02e5-4a00-8b62-9a556aabc7b5">14</OriginalRelease>
    <LocMarketGroupTiers2 xmlns="9d035d7d-02e5-4a00-8b62-9a556aabc7b5"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BB2780C3CC07BD4BAA623FF9571645580400D1570604EA743043A2641365C0E91715" ma:contentTypeVersion="55" ma:contentTypeDescription="Create a new document." ma:contentTypeScope="" ma:versionID="2c496a0f341a72d7e8cbd42eb499a6d4">
  <xsd:schema xmlns:xsd="http://www.w3.org/2001/XMLSchema" xmlns:xs="http://www.w3.org/2001/XMLSchema" xmlns:p="http://schemas.microsoft.com/office/2006/metadata/properties" xmlns:ns2="9d035d7d-02e5-4a00-8b62-9a556aabc7b5" xmlns:ns3="91e8d559-4d54-460d-ba58-5d5027f88b4d" targetNamespace="http://schemas.microsoft.com/office/2006/metadata/properties" ma:root="true" ma:fieldsID="2bcea688bd265da693c2f253e50f4ab0" ns2:_="" ns3:_="">
    <xsd:import namespace="9d035d7d-02e5-4a00-8b62-9a556aabc7b5"/>
    <xsd:import namespace="91e8d559-4d54-460d-ba58-5d5027f88b4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35d7d-02e5-4a00-8b62-9a556aabc7b5"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117081-80f4-4e10-b46d-e6dc6854316c}"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41FC7ADF-4C62-4413-95B2-CDE72C4AD396}" ma:internalName="CSXSubmissionMarket" ma:readOnly="false" ma:showField="MarketName" ma:web="9d035d7d-02e5-4a00-8b62-9a556aabc7b5">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5e663266-dbf1-446f-b076-28feab654da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CD722278-12DA-4BA9-B56C-2624CA46C480}" ma:internalName="InProjectListLookup" ma:readOnly="true" ma:showField="InProjectLis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65226a81-6f17-445b-9321-8ea42e2eee04}"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CD722278-12DA-4BA9-B56C-2624CA46C480}" ma:internalName="LastCompleteVersionLookup" ma:readOnly="true" ma:showField="LastComplete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CD722278-12DA-4BA9-B56C-2624CA46C480}" ma:internalName="LastPreviewErrorLookup" ma:readOnly="true" ma:showField="LastPreview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CD722278-12DA-4BA9-B56C-2624CA46C480}" ma:internalName="LastPreviewResultLookup" ma:readOnly="true" ma:showField="LastPreview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CD722278-12DA-4BA9-B56C-2624CA46C480}" ma:internalName="LastPreviewAttemptDateLookup" ma:readOnly="true" ma:showField="LastPreview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CD722278-12DA-4BA9-B56C-2624CA46C480}" ma:internalName="LastPreviewedByLookup" ma:readOnly="true" ma:showField="LastPreview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CD722278-12DA-4BA9-B56C-2624CA46C480}" ma:internalName="LastPreviewTimeLookup" ma:readOnly="true" ma:showField="LastPreview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CD722278-12DA-4BA9-B56C-2624CA46C480}" ma:internalName="LastPreviewVersionLookup" ma:readOnly="true" ma:showField="LastPreview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CD722278-12DA-4BA9-B56C-2624CA46C480}" ma:internalName="LastPublishErrorLookup" ma:readOnly="true" ma:showField="LastPublish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CD722278-12DA-4BA9-B56C-2624CA46C480}" ma:internalName="LastPublishResultLookup" ma:readOnly="true" ma:showField="LastPublish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CD722278-12DA-4BA9-B56C-2624CA46C480}" ma:internalName="LastPublishAttemptDateLookup" ma:readOnly="true" ma:showField="LastPublish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CD722278-12DA-4BA9-B56C-2624CA46C480}" ma:internalName="LastPublishedByLookup" ma:readOnly="true" ma:showField="LastPublish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CD722278-12DA-4BA9-B56C-2624CA46C480}" ma:internalName="LastPublishTimeLookup" ma:readOnly="true" ma:showField="LastPublish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CD722278-12DA-4BA9-B56C-2624CA46C480}" ma:internalName="LastPublishVersionLookup" ma:readOnly="true" ma:showField="LastPublish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16CC8E-FCD3-4331-849C-1BF4DB8052AE}" ma:internalName="LocLastLocAttemptVersionLookup" ma:readOnly="false" ma:showField="LastLocAttemptVersion" ma:web="9d035d7d-02e5-4a00-8b62-9a556aabc7b5">
      <xsd:simpleType>
        <xsd:restriction base="dms:Lookup"/>
      </xsd:simpleType>
    </xsd:element>
    <xsd:element name="LocLastLocAttemptVersionTypeLookup" ma:index="72" nillable="true" ma:displayName="Loc Last Loc Attempt Version Type" ma:default="" ma:list="{B116CC8E-FCD3-4331-849C-1BF4DB8052AE}" ma:internalName="LocLastLocAttemptVersionTypeLookup" ma:readOnly="true" ma:showField="LastLocAttemptVersionType" ma:web="9d035d7d-02e5-4a00-8b62-9a556aabc7b5">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16CC8E-FCD3-4331-849C-1BF4DB8052AE}" ma:internalName="LocNewPublishedVersionLookup" ma:readOnly="true" ma:showField="NewPublishedVersion" ma:web="9d035d7d-02e5-4a00-8b62-9a556aabc7b5">
      <xsd:simpleType>
        <xsd:restriction base="dms:Lookup"/>
      </xsd:simpleType>
    </xsd:element>
    <xsd:element name="LocOverallHandbackStatusLookup" ma:index="76" nillable="true" ma:displayName="Loc Overall Handback Status" ma:default="" ma:list="{B116CC8E-FCD3-4331-849C-1BF4DB8052AE}" ma:internalName="LocOverallHandbackStatusLookup" ma:readOnly="true" ma:showField="OverallHandbackStatus" ma:web="9d035d7d-02e5-4a00-8b62-9a556aabc7b5">
      <xsd:simpleType>
        <xsd:restriction base="dms:Lookup"/>
      </xsd:simpleType>
    </xsd:element>
    <xsd:element name="LocOverallLocStatusLookup" ma:index="77" nillable="true" ma:displayName="Loc Overall Localize Status" ma:default="" ma:list="{B116CC8E-FCD3-4331-849C-1BF4DB8052AE}" ma:internalName="LocOverallLocStatusLookup" ma:readOnly="true" ma:showField="OverallLocStatus" ma:web="9d035d7d-02e5-4a00-8b62-9a556aabc7b5">
      <xsd:simpleType>
        <xsd:restriction base="dms:Lookup"/>
      </xsd:simpleType>
    </xsd:element>
    <xsd:element name="LocOverallPreviewStatusLookup" ma:index="78" nillable="true" ma:displayName="Loc Overall Preview Status" ma:default="" ma:list="{B116CC8E-FCD3-4331-849C-1BF4DB8052AE}" ma:internalName="LocOverallPreviewStatusLookup" ma:readOnly="true" ma:showField="OverallPreviewStatus" ma:web="9d035d7d-02e5-4a00-8b62-9a556aabc7b5">
      <xsd:simpleType>
        <xsd:restriction base="dms:Lookup"/>
      </xsd:simpleType>
    </xsd:element>
    <xsd:element name="LocOverallPublishStatusLookup" ma:index="79" nillable="true" ma:displayName="Loc Overall Publish Status" ma:default="" ma:list="{B116CC8E-FCD3-4331-849C-1BF4DB8052AE}" ma:internalName="LocOverallPublishStatusLookup" ma:readOnly="true" ma:showField="OverallPublishStatus" ma:web="9d035d7d-02e5-4a00-8b62-9a556aabc7b5">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16CC8E-FCD3-4331-849C-1BF4DB8052AE}" ma:internalName="LocProcessedForHandoffsLookup" ma:readOnly="true" ma:showField="ProcessedForHandoffs" ma:web="9d035d7d-02e5-4a00-8b62-9a556aabc7b5">
      <xsd:simpleType>
        <xsd:restriction base="dms:Lookup"/>
      </xsd:simpleType>
    </xsd:element>
    <xsd:element name="LocProcessedForMarketsLookup" ma:index="82" nillable="true" ma:displayName="Loc Processed For Markets" ma:default="" ma:list="{B116CC8E-FCD3-4331-849C-1BF4DB8052AE}" ma:internalName="LocProcessedForMarketsLookup" ma:readOnly="true" ma:showField="ProcessedForMarkets" ma:web="9d035d7d-02e5-4a00-8b62-9a556aabc7b5">
      <xsd:simpleType>
        <xsd:restriction base="dms:Lookup"/>
      </xsd:simpleType>
    </xsd:element>
    <xsd:element name="LocPublishedDependentAssetsLookup" ma:index="83" nillable="true" ma:displayName="Loc Published Dependent Assets" ma:default="" ma:list="{B116CC8E-FCD3-4331-849C-1BF4DB8052AE}" ma:internalName="LocPublishedDependentAssetsLookup" ma:readOnly="true" ma:showField="PublishedDependentAssets" ma:web="9d035d7d-02e5-4a00-8b62-9a556aabc7b5">
      <xsd:simpleType>
        <xsd:restriction base="dms:Lookup"/>
      </xsd:simpleType>
    </xsd:element>
    <xsd:element name="LocPublishedLinkedAssetsLookup" ma:index="84" nillable="true" ma:displayName="Loc Published Linked Assets" ma:default="" ma:list="{B116CC8E-FCD3-4331-849C-1BF4DB8052AE}" ma:internalName="LocPublishedLinkedAssetsLookup" ma:readOnly="true" ma:showField="PublishedLinkedAssets" ma:web="9d035d7d-02e5-4a00-8b62-9a556aabc7b5">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c95181ba-569f-436f-adb3-78c3831fea54}"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41FC7ADF-4C62-4413-95B2-CDE72C4AD396}" ma:internalName="Markets" ma:readOnly="false" ma:showField="MarketNa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CD722278-12DA-4BA9-B56C-2624CA46C480}" ma:internalName="NumOfRatingsLookup" ma:readOnly="true" ma:showField="NumOfRating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CD722278-12DA-4BA9-B56C-2624CA46C480}" ma:internalName="PublishStatusLookup" ma:readOnly="false" ma:showField="PublishStatu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a34c0026-7bf6-479c-b6e7-24710140ce31}"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0ef119a3-9350-4d50-81f0-e824a5745f43}" ma:internalName="TaxCatchAll" ma:showField="CatchAllData"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0ef119a3-9350-4d50-81f0-e824a5745f43}" ma:internalName="TaxCatchAllLabel" ma:readOnly="true" ma:showField="CatchAllDataLabel"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e8d559-4d54-460d-ba58-5d5027f88b4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F49595-974D-4926-AB36-A188A4C860E3}">
  <ds:schemaRefs>
    <ds:schemaRef ds:uri="http://schemas.microsoft.com/office/2006/metadata/properties"/>
    <ds:schemaRef ds:uri="http://schemas.microsoft.com/office/infopath/2007/PartnerControls"/>
    <ds:schemaRef ds:uri="9d035d7d-02e5-4a00-8b62-9a556aabc7b5"/>
    <ds:schemaRef ds:uri="91e8d559-4d54-460d-ba58-5d5027f88b4d"/>
  </ds:schemaRefs>
</ds:datastoreItem>
</file>

<file path=customXml/itemProps2.xml><?xml version="1.0" encoding="utf-8"?>
<ds:datastoreItem xmlns:ds="http://schemas.openxmlformats.org/officeDocument/2006/customXml" ds:itemID="{66B55985-99B3-41D5-912D-A6EAD4152E91}">
  <ds:schemaRefs>
    <ds:schemaRef ds:uri="http://schemas.microsoft.com/sharepoint/v3/contenttype/forms"/>
  </ds:schemaRefs>
</ds:datastoreItem>
</file>

<file path=customXml/itemProps3.xml><?xml version="1.0" encoding="utf-8"?>
<ds:datastoreItem xmlns:ds="http://schemas.openxmlformats.org/officeDocument/2006/customXml" ds:itemID="{FD516811-2035-4010-B324-04DAE6BCD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35d7d-02e5-4a00-8b62-9a556aabc7b5"/>
    <ds:schemaRef ds:uri="91e8d559-4d54-460d-ba58-5d5027f88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Предложения по продажам (презентация)</Template>
  <TotalTime>164</TotalTime>
  <Words>3642</Words>
  <Application>Microsoft Office PowerPoint</Application>
  <PresentationFormat>Экран (4:3)</PresentationFormat>
  <Paragraphs>500</Paragraphs>
  <Slides>15</Slides>
  <Notes>15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15</vt:i4>
      </vt:variant>
    </vt:vector>
  </HeadingPairs>
  <TitlesOfParts>
    <vt:vector size="23" baseType="lpstr">
      <vt:lpstr>Arial</vt:lpstr>
      <vt:lpstr>Calibri</vt:lpstr>
      <vt:lpstr>Century Gothic</vt:lpstr>
      <vt:lpstr>Liberation Serif</vt:lpstr>
      <vt:lpstr>Symbol</vt:lpstr>
      <vt:lpstr>Verdana</vt:lpstr>
      <vt:lpstr>Wingdings 2</vt:lpstr>
      <vt:lpstr>Яркая</vt:lpstr>
      <vt:lpstr>Анализ базовых форм финансовой отчетности </vt:lpstr>
      <vt:lpstr>Содержание</vt:lpstr>
      <vt:lpstr>РЕЙТИНГОВАЯ ОЦЕНКА ФИНАНСОВОГО СОСТОЯНИЯ</vt:lpstr>
      <vt:lpstr>ОЦЕНКА КЛЮЧЕВЫХ ПОКАЗАТЕЛЕЙ</vt:lpstr>
      <vt:lpstr>Структура имущества и источники его формирования</vt:lpstr>
      <vt:lpstr>Оценка стоимости чистых активов организации</vt:lpstr>
      <vt:lpstr>Основные показатели финансовой устойчивости организации</vt:lpstr>
      <vt:lpstr>Анализ финансовой устойчивости по величине излишка (недостатка) собственных оборотных средств</vt:lpstr>
      <vt:lpstr>Расчет коэффициентов ликвидности</vt:lpstr>
      <vt:lpstr>Анализ соотношения активов по степени ликвидности и обязательств по сроку погашения</vt:lpstr>
      <vt:lpstr>Обзор результатов деятельности организации</vt:lpstr>
      <vt:lpstr>Анализ рентабельности</vt:lpstr>
      <vt:lpstr>Анализ рентабельности</vt:lpstr>
      <vt:lpstr>Расчет показателей деловой активности (оборачиваемости)</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Компания «Adventure Works» Предложения по продажам 2008</dc:title>
  <dc:creator>Алесандр Ахматов</dc:creator>
  <cp:lastModifiedBy>Александр</cp:lastModifiedBy>
  <cp:revision>21</cp:revision>
  <dcterms:created xsi:type="dcterms:W3CDTF">2024-03-08T07:53:49Z</dcterms:created>
  <dcterms:modified xsi:type="dcterms:W3CDTF">2024-07-04T09:36:59Z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lpwstr>1049</vt:lpwstr>
  </property>
  <property fmtid="{D5CDD505-2E9C-101B-9397-08002B2CF9AE}" pid="3" name="ContentTypeId">
    <vt:lpwstr>0x010100BB2780C3CC07BD4BAA623FF9571645580400D1570604EA743043A2641365C0E91715</vt:lpwstr>
  </property>
  <property fmtid="{D5CDD505-2E9C-101B-9397-08002B2CF9AE}" pid="4" name="ImageGenCounter">
    <vt:i4>0</vt:i4>
  </property>
  <property fmtid="{D5CDD505-2E9C-101B-9397-08002B2CF9AE}" pid="5" name="APTrustLevel">
    <vt:r8>1</vt:r8>
  </property>
  <property fmtid="{D5CDD505-2E9C-101B-9397-08002B2CF9AE}" pid="6" name="ImageGenStatus">
    <vt:i4>0</vt:i4>
  </property>
  <property fmtid="{D5CDD505-2E9C-101B-9397-08002B2CF9AE}" pid="7" name="PolicheckStatus">
    <vt:i4>0</vt:i4>
  </property>
  <property fmtid="{D5CDD505-2E9C-101B-9397-08002B2CF9AE}" pid="8" name="Applications">
    <vt:lpwstr>67;#Template 12;#53;#PowerPoint 12;#407;#PowerPoint 14</vt:lpwstr>
  </property>
  <property fmtid="{D5CDD505-2E9C-101B-9397-08002B2CF9AE}" pid="9" name="PolicheckCounter">
    <vt:i4>0</vt:i4>
  </property>
  <property fmtid="{D5CDD505-2E9C-101B-9397-08002B2CF9AE}" pid="10" name="Order">
    <vt:r8>6442500</vt:r8>
  </property>
</Properties>
</file>