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Integrating Irrational Behavior into Agent-Based Financial Models</a:t>
            </a:r>
            <a:endParaRPr sz="40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 Chang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way to model dynamic systems is with agent-based modeling (ABM)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the research which has applied ABM to financial systems has always assumed completely rational agents.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475" y="1619250"/>
            <a:ext cx="3197025" cy="21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make ABMs more accurate for financial modeling, irrational (emotional) factors will be taken into account when determining agent behavior.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factors will include personality traits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such as risk tolerance, contrarianism, adaptability,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optimism, reactionism</a:t>
            </a:r>
            <a:endParaRPr/>
          </a:p>
        </p:txBody>
      </p:sp>
      <p:pic>
        <p:nvPicPr>
          <p:cNvPr descr="cartoon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925" y="2076775"/>
            <a:ext cx="3587150" cy="29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7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model will be implemented in Python, with the Project Mesa framework for agent-based modelling.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2686425" y="3350350"/>
            <a:ext cx="1053600" cy="981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Population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47225" y="2822175"/>
            <a:ext cx="857400" cy="572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</a:t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847225" y="3554650"/>
            <a:ext cx="857400" cy="572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Volume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847225" y="4287125"/>
            <a:ext cx="1275900" cy="572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Performance</a:t>
            </a:r>
            <a:endParaRPr/>
          </a:p>
        </p:txBody>
      </p:sp>
      <p:cxnSp>
        <p:nvCxnSpPr>
          <p:cNvPr id="85" name="Shape 85"/>
          <p:cNvCxnSpPr>
            <a:stCxn id="82" idx="3"/>
            <a:endCxn id="81" idx="1"/>
          </p:cNvCxnSpPr>
          <p:nvPr/>
        </p:nvCxnSpPr>
        <p:spPr>
          <a:xfrm>
            <a:off x="1704625" y="3108525"/>
            <a:ext cx="981900" cy="73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>
            <a:stCxn id="83" idx="3"/>
            <a:endCxn id="81" idx="1"/>
          </p:cNvCxnSpPr>
          <p:nvPr/>
        </p:nvCxnSpPr>
        <p:spPr>
          <a:xfrm>
            <a:off x="1704625" y="3841000"/>
            <a:ext cx="98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>
            <a:stCxn id="84" idx="3"/>
            <a:endCxn id="81" idx="1"/>
          </p:cNvCxnSpPr>
          <p:nvPr/>
        </p:nvCxnSpPr>
        <p:spPr>
          <a:xfrm flipH="1" rot="10800000">
            <a:off x="2123125" y="3840875"/>
            <a:ext cx="563400" cy="73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/>
          <p:nvPr/>
        </p:nvSpPr>
        <p:spPr>
          <a:xfrm>
            <a:off x="774925" y="2213988"/>
            <a:ext cx="1446600" cy="448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Conditions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701425" y="3371200"/>
            <a:ext cx="1446600" cy="939600"/>
          </a:xfrm>
          <a:prstGeom prst="trapezoid">
            <a:avLst>
              <a:gd fmla="val 25000" name="adj"/>
            </a:avLst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</a:t>
            </a:r>
            <a:endParaRPr/>
          </a:p>
        </p:txBody>
      </p:sp>
      <p:cxnSp>
        <p:nvCxnSpPr>
          <p:cNvPr id="90" name="Shape 90"/>
          <p:cNvCxnSpPr/>
          <p:nvPr/>
        </p:nvCxnSpPr>
        <p:spPr>
          <a:xfrm>
            <a:off x="3740125" y="3523250"/>
            <a:ext cx="11574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>
            <a:off x="3729925" y="4101875"/>
            <a:ext cx="10125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 txBox="1"/>
          <p:nvPr/>
        </p:nvSpPr>
        <p:spPr>
          <a:xfrm>
            <a:off x="3729925" y="3209150"/>
            <a:ext cx="11262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Buy Orders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3729925" y="4086275"/>
            <a:ext cx="11262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Sell Orders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4" name="Shape 94"/>
          <p:cNvSpPr/>
          <p:nvPr/>
        </p:nvSpPr>
        <p:spPr>
          <a:xfrm>
            <a:off x="2559825" y="2214000"/>
            <a:ext cx="3463800" cy="448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858025" y="2213988"/>
            <a:ext cx="1446600" cy="448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Conditions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033625" y="4203000"/>
            <a:ext cx="857400" cy="57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Volume</a:t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033625" y="3242150"/>
            <a:ext cx="857400" cy="57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</a:t>
            </a:r>
            <a:endParaRPr/>
          </a:p>
        </p:txBody>
      </p:sp>
      <p:cxnSp>
        <p:nvCxnSpPr>
          <p:cNvPr id="98" name="Shape 98"/>
          <p:cNvCxnSpPr>
            <a:stCxn id="89" idx="3"/>
            <a:endCxn id="97" idx="1"/>
          </p:cNvCxnSpPr>
          <p:nvPr/>
        </p:nvCxnSpPr>
        <p:spPr>
          <a:xfrm flipH="1" rot="10800000">
            <a:off x="6030575" y="3528400"/>
            <a:ext cx="1003200" cy="31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>
            <a:endCxn id="96" idx="1"/>
          </p:cNvCxnSpPr>
          <p:nvPr/>
        </p:nvCxnSpPr>
        <p:spPr>
          <a:xfrm>
            <a:off x="6044225" y="3853950"/>
            <a:ext cx="989400" cy="63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variety of different populations will then be generated, with some containing a higher percentage of irrational agents than others.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performance of each population will be analyzed, and the most accurate population will then be compared to similar agent-based models which did not account for irrational behavior.</a:t>
            </a:r>
            <a:endParaRPr sz="1400">
              <a:solidFill>
                <a:srgbClr val="EFEFEF"/>
              </a:solidFill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00" y="2012275"/>
            <a:ext cx="3869975" cy="20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