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8" y="478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rgbClr val="FFFFFF"/>
                </a:solidFill>
              </a:rPr>
              <a:t>Simulating the Stock Market with an Irrational Agent-Based Model</a:t>
            </a:r>
            <a:endParaRPr b="1" i="1" sz="3600">
              <a:solidFill>
                <a:srgbClr val="FFFFFF"/>
              </a:solidFill>
            </a:endParaRP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Alex Chang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 of Economics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The Wealth of Nations, Adam Smith (1776)</a:t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Efficient Market Hypothesis (1900)</a:t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Computation revolution (1960s)</a:t>
            </a:r>
            <a:endParaRPr i="1"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150" y="2264475"/>
            <a:ext cx="3805151" cy="26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741850" y="1768075"/>
            <a:ext cx="1731000" cy="15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Economics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Prospect Theory: An Analysis of Decision Under Risk (1979)</a:t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Richard Thaler wins Nobel Prize (2017)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Neuroeconomics</a:t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75" y="1660399"/>
            <a:ext cx="8303225" cy="19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Agent-Based Modeling (ABM)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Santa Fe Artificial Stock Market (2002)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Experience based reinforcement learning, </a:t>
            </a:r>
            <a:r>
              <a:rPr lang="en"/>
              <a:t>Brock, Hommes, and Wagener (2009)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50" y="1686800"/>
            <a:ext cx="4247750" cy="17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a new model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make ABMs more accurate for financial modeling, irrational (emotional) factors will be taken into account when determining agent behavior.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factors will include personality traits such as risk tolerance, contrarianism, adaptability, optimism, reactionism, etc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375" y="1915550"/>
            <a:ext cx="4219825" cy="21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Roadmap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model is being implemented in Java, based on the mechanics of the Santa Fe Artificial Stock Market.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2661675" y="3251450"/>
            <a:ext cx="1053600" cy="981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Population</a:t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22475" y="2723275"/>
            <a:ext cx="857400" cy="572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</a:t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822475" y="3455750"/>
            <a:ext cx="857400" cy="572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Volume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822475" y="4188225"/>
            <a:ext cx="1275900" cy="572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Performance</a:t>
            </a:r>
            <a:endParaRPr/>
          </a:p>
        </p:txBody>
      </p:sp>
      <p:cxnSp>
        <p:nvCxnSpPr>
          <p:cNvPr id="100" name="Shape 100"/>
          <p:cNvCxnSpPr>
            <a:stCxn id="97" idx="3"/>
            <a:endCxn id="96" idx="1"/>
          </p:cNvCxnSpPr>
          <p:nvPr/>
        </p:nvCxnSpPr>
        <p:spPr>
          <a:xfrm>
            <a:off x="1679875" y="3009625"/>
            <a:ext cx="981900" cy="73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" name="Shape 101"/>
          <p:cNvCxnSpPr>
            <a:stCxn id="98" idx="3"/>
            <a:endCxn id="96" idx="1"/>
          </p:cNvCxnSpPr>
          <p:nvPr/>
        </p:nvCxnSpPr>
        <p:spPr>
          <a:xfrm>
            <a:off x="1679875" y="3742100"/>
            <a:ext cx="981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>
            <a:stCxn id="99" idx="3"/>
            <a:endCxn id="96" idx="1"/>
          </p:cNvCxnSpPr>
          <p:nvPr/>
        </p:nvCxnSpPr>
        <p:spPr>
          <a:xfrm flipH="1" rot="10800000">
            <a:off x="2098375" y="3741975"/>
            <a:ext cx="563400" cy="73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3" name="Shape 103"/>
          <p:cNvSpPr/>
          <p:nvPr/>
        </p:nvSpPr>
        <p:spPr>
          <a:xfrm>
            <a:off x="750175" y="2115088"/>
            <a:ext cx="1446600" cy="448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Conditions</a:t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676675" y="3272300"/>
            <a:ext cx="1446600" cy="939600"/>
          </a:xfrm>
          <a:prstGeom prst="trapezoid">
            <a:avLst>
              <a:gd fmla="val 25000" name="adj"/>
            </a:avLst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</a:t>
            </a:r>
            <a:endParaRPr/>
          </a:p>
        </p:txBody>
      </p:sp>
      <p:cxnSp>
        <p:nvCxnSpPr>
          <p:cNvPr id="105" name="Shape 105"/>
          <p:cNvCxnSpPr/>
          <p:nvPr/>
        </p:nvCxnSpPr>
        <p:spPr>
          <a:xfrm>
            <a:off x="3715375" y="3424350"/>
            <a:ext cx="1157400" cy="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" name="Shape 106"/>
          <p:cNvCxnSpPr/>
          <p:nvPr/>
        </p:nvCxnSpPr>
        <p:spPr>
          <a:xfrm>
            <a:off x="3705175" y="4002975"/>
            <a:ext cx="1012500" cy="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7" name="Shape 107"/>
          <p:cNvSpPr txBox="1"/>
          <p:nvPr/>
        </p:nvSpPr>
        <p:spPr>
          <a:xfrm>
            <a:off x="3705175" y="3110250"/>
            <a:ext cx="11262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Buy Orders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705175" y="3987375"/>
            <a:ext cx="11262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Sell Orders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535075" y="2115100"/>
            <a:ext cx="3463800" cy="448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833275" y="2115088"/>
            <a:ext cx="1446600" cy="4485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Conditions</a:t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7008875" y="4104100"/>
            <a:ext cx="857400" cy="57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Volume</a:t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008875" y="3143250"/>
            <a:ext cx="857400" cy="57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</a:t>
            </a:r>
            <a:endParaRPr/>
          </a:p>
        </p:txBody>
      </p:sp>
      <p:cxnSp>
        <p:nvCxnSpPr>
          <p:cNvPr id="113" name="Shape 113"/>
          <p:cNvCxnSpPr>
            <a:stCxn id="104" idx="3"/>
            <a:endCxn id="112" idx="1"/>
          </p:cNvCxnSpPr>
          <p:nvPr/>
        </p:nvCxnSpPr>
        <p:spPr>
          <a:xfrm flipH="1" rot="10800000">
            <a:off x="6005825" y="3429500"/>
            <a:ext cx="1003200" cy="31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" name="Shape 114"/>
          <p:cNvCxnSpPr>
            <a:endCxn id="111" idx="1"/>
          </p:cNvCxnSpPr>
          <p:nvPr/>
        </p:nvCxnSpPr>
        <p:spPr>
          <a:xfrm>
            <a:off x="6019475" y="3755050"/>
            <a:ext cx="989400" cy="63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Implementation (agent.java)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152475"/>
            <a:ext cx="8437000" cy="3690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Implementation (market.java)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74750"/>
            <a:ext cx="5264551" cy="36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Code the world in which the agents and market will exist.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world will initialize the agent populations, keep track of experiment data, and handle the interactions between the agents and the market.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225" y="3128125"/>
            <a:ext cx="2357424" cy="176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