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67" r:id="rId3"/>
    <p:sldId id="257" r:id="rId4"/>
    <p:sldId id="258" r:id="rId5"/>
    <p:sldId id="259" r:id="rId6"/>
    <p:sldId id="260" r:id="rId7"/>
    <p:sldId id="261" r:id="rId8"/>
    <p:sldId id="262" r:id="rId9"/>
    <p:sldId id="263" r:id="rId10"/>
    <p:sldId id="265" r:id="rId11"/>
    <p:sldId id="268" r:id="rId12"/>
    <p:sldId id="264" r:id="rId13"/>
    <p:sldId id="266" r:id="rId14"/>
  </p:sldIdLst>
  <p:sldSz cx="9144000" cy="5143500" type="screen16x9"/>
  <p:notesSz cx="6858000" cy="9144000"/>
  <p:embeddedFontLst>
    <p:embeddedFont>
      <p:font typeface="Oswald"/>
      <p:regular r:id="rId16"/>
      <p:bold r:id="rId17"/>
    </p:embeddedFont>
    <p:embeddedFont>
      <p:font typeface="Average" panose="020B060402020202020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5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1818846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4415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97122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75835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69506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49930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35182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00989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11211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67536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Shape 15"/>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Shape 43"/>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fld id="{00000000-1234-1234-1234-123412341234}" type="slidenum">
              <a:rPr lang="en" sz="1000">
                <a:solidFill>
                  <a:schemeClr val="accent3"/>
                </a:solidFill>
                <a:latin typeface="Average"/>
                <a:ea typeface="Average"/>
                <a:cs typeface="Average"/>
                <a:sym typeface="Average"/>
              </a:rPr>
              <a:t>‹#›</a:t>
            </a:fld>
            <a:endParaRPr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478300"/>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b="1" i="1">
                <a:solidFill>
                  <a:srgbClr val="FFFFFF"/>
                </a:solidFill>
              </a:rPr>
              <a:t>Simulating the Stock Market with an Irrational Agent-Based Model</a:t>
            </a:r>
            <a:endParaRPr sz="3600" b="1" i="1">
              <a:solidFill>
                <a:srgbClr val="FFFFFF"/>
              </a:solidFill>
            </a:endParaRPr>
          </a:p>
        </p:txBody>
      </p:sp>
      <p:sp>
        <p:nvSpPr>
          <p:cNvPr id="60" name="Shape 60"/>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rPr>
              <a:t>Alex Chang</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Implementation (world.java)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2207532"/>
            <a:ext cx="5028729" cy="1676243"/>
          </a:xfrm>
          <a:prstGeom prst="rect">
            <a:avLst/>
          </a:prstGeom>
        </p:spPr>
      </p:pic>
      <p:sp>
        <p:nvSpPr>
          <p:cNvPr id="5" name="Rectangle 4"/>
          <p:cNvSpPr/>
          <p:nvPr/>
        </p:nvSpPr>
        <p:spPr>
          <a:xfrm>
            <a:off x="5697415" y="1463048"/>
            <a:ext cx="1235948" cy="844062"/>
          </a:xfrm>
          <a:prstGeom prst="rect">
            <a:avLst/>
          </a:prstGeom>
          <a:ln>
            <a:solidFill>
              <a:schemeClr val="accent6">
                <a:lumMod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Agent.java</a:t>
            </a:r>
            <a:endParaRPr lang="en-US" dirty="0"/>
          </a:p>
        </p:txBody>
      </p:sp>
      <p:sp>
        <p:nvSpPr>
          <p:cNvPr id="6" name="Rectangle 5"/>
          <p:cNvSpPr/>
          <p:nvPr/>
        </p:nvSpPr>
        <p:spPr>
          <a:xfrm>
            <a:off x="7435780" y="1463048"/>
            <a:ext cx="1235948" cy="844062"/>
          </a:xfrm>
          <a:prstGeom prst="rect">
            <a:avLst/>
          </a:prstGeom>
          <a:ln>
            <a:solidFill>
              <a:schemeClr val="accent6">
                <a:lumMod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Market.java</a:t>
            </a:r>
          </a:p>
        </p:txBody>
      </p:sp>
      <p:sp>
        <p:nvSpPr>
          <p:cNvPr id="7" name="Rounded Rectangle 6"/>
          <p:cNvSpPr/>
          <p:nvPr/>
        </p:nvSpPr>
        <p:spPr>
          <a:xfrm>
            <a:off x="6644237" y="2860675"/>
            <a:ext cx="1225899" cy="1389778"/>
          </a:xfrm>
          <a:prstGeom prst="roundRect">
            <a:avLst/>
          </a:prstGeom>
          <a:ln>
            <a:solidFill>
              <a:schemeClr val="accent6">
                <a:lumMod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World.java</a:t>
            </a:r>
          </a:p>
        </p:txBody>
      </p:sp>
      <p:cxnSp>
        <p:nvCxnSpPr>
          <p:cNvPr id="9" name="Straight Connector 8"/>
          <p:cNvCxnSpPr>
            <a:stCxn id="5" idx="2"/>
          </p:cNvCxnSpPr>
          <p:nvPr/>
        </p:nvCxnSpPr>
        <p:spPr>
          <a:xfrm>
            <a:off x="6315389" y="2307110"/>
            <a:ext cx="869183" cy="55356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7" idx="0"/>
            <a:endCxn id="6" idx="2"/>
          </p:cNvCxnSpPr>
          <p:nvPr/>
        </p:nvCxnSpPr>
        <p:spPr>
          <a:xfrm flipV="1">
            <a:off x="7257187" y="2307110"/>
            <a:ext cx="796567" cy="55356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5531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 name="Picture 4"/>
          <p:cNvPicPr>
            <a:picLocks noChangeAspect="1"/>
          </p:cNvPicPr>
          <p:nvPr/>
        </p:nvPicPr>
        <p:blipFill>
          <a:blip r:embed="rId2"/>
          <a:stretch>
            <a:fillRect/>
          </a:stretch>
        </p:blipFill>
        <p:spPr>
          <a:xfrm>
            <a:off x="1848897" y="1579716"/>
            <a:ext cx="5085736" cy="3050089"/>
          </a:xfrm>
          <a:prstGeom prst="rect">
            <a:avLst/>
          </a:prstGeom>
        </p:spPr>
      </p:pic>
    </p:spTree>
    <p:extLst>
      <p:ext uri="{BB962C8B-B14F-4D97-AF65-F5344CB8AC3E}">
        <p14:creationId xmlns:p14="http://schemas.microsoft.com/office/powerpoint/2010/main" val="3521219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Next Steps</a:t>
            </a:r>
            <a:endParaRPr/>
          </a:p>
        </p:txBody>
      </p:sp>
      <p:sp>
        <p:nvSpPr>
          <p:cNvPr id="134" name="Shape 1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US" dirty="0" smtClean="0"/>
              <a:t>Modify agents to adapt.  Generate </a:t>
            </a:r>
            <a:r>
              <a:rPr lang="en-US" dirty="0" smtClean="0"/>
              <a:t>different agent populations, and compare model performance with real stocks.</a:t>
            </a:r>
            <a:endParaRPr dirty="0"/>
          </a:p>
          <a:p>
            <a:pPr marL="0" lvl="0" indent="0">
              <a:spcBef>
                <a:spcPts val="1600"/>
              </a:spcBef>
              <a:spcAft>
                <a:spcPts val="1600"/>
              </a:spcAft>
              <a:buNone/>
            </a:pPr>
            <a:endParaRPr dirty="0"/>
          </a:p>
        </p:txBody>
      </p:sp>
      <p:pic>
        <p:nvPicPr>
          <p:cNvPr id="2" name="Picture 1"/>
          <p:cNvPicPr>
            <a:picLocks noChangeAspect="1"/>
          </p:cNvPicPr>
          <p:nvPr/>
        </p:nvPicPr>
        <p:blipFill>
          <a:blip r:embed="rId3"/>
          <a:stretch>
            <a:fillRect/>
          </a:stretch>
        </p:blipFill>
        <p:spPr>
          <a:xfrm>
            <a:off x="2150346" y="1886555"/>
            <a:ext cx="4600365" cy="30638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 Placeholder 2"/>
          <p:cNvSpPr>
            <a:spLocks noGrp="1"/>
          </p:cNvSpPr>
          <p:nvPr>
            <p:ph type="body" idx="1"/>
          </p:nvPr>
        </p:nvSpPr>
        <p:spPr/>
        <p:txBody>
          <a:bodyPr/>
          <a:lstStyle/>
          <a:p>
            <a:pPr marL="114300" indent="0">
              <a:buNone/>
            </a:pPr>
            <a:r>
              <a:rPr lang="en-US" sz="1400" dirty="0" smtClean="0"/>
              <a:t>[1] </a:t>
            </a:r>
            <a:r>
              <a:rPr lang="en-US" sz="1400" dirty="0" err="1" smtClean="0"/>
              <a:t>Glimcher</a:t>
            </a:r>
            <a:r>
              <a:rPr lang="en-US" sz="1400" dirty="0" smtClean="0"/>
              <a:t>, Paul W., and Ernst Fehr. “Introduction: A Brief History of </a:t>
            </a:r>
            <a:r>
              <a:rPr lang="en-US" sz="1400" dirty="0" err="1" smtClean="0"/>
              <a:t>Neuroeconomics</a:t>
            </a:r>
            <a:r>
              <a:rPr lang="en-US" sz="1400" dirty="0" smtClean="0"/>
              <a:t>.” 20 Aug. 2015, nyuscholars.nyu.edu/</a:t>
            </a:r>
            <a:r>
              <a:rPr lang="en-US" sz="1400" dirty="0" err="1" smtClean="0"/>
              <a:t>en</a:t>
            </a:r>
            <a:r>
              <a:rPr lang="en-US" sz="1400" dirty="0" smtClean="0"/>
              <a:t>/publications/introduction-a-brief-history-of-neuroeconomics-2.</a:t>
            </a:r>
          </a:p>
          <a:p>
            <a:pPr marL="114300" indent="0">
              <a:buNone/>
            </a:pPr>
            <a:endParaRPr lang="en-US" sz="1400" dirty="0"/>
          </a:p>
          <a:p>
            <a:pPr marL="114300" indent="0">
              <a:buNone/>
            </a:pPr>
            <a:r>
              <a:rPr lang="en-US" sz="1400" dirty="0" smtClean="0"/>
              <a:t>[2]</a:t>
            </a:r>
            <a:r>
              <a:rPr lang="en-US" sz="1400" dirty="0"/>
              <a:t> </a:t>
            </a:r>
            <a:r>
              <a:rPr lang="en-US" sz="1400" dirty="0" err="1"/>
              <a:t>Ehrentreich</a:t>
            </a:r>
            <a:r>
              <a:rPr lang="en-US" sz="1400" dirty="0"/>
              <a:t>, Norman. “The Santa Fe Artificial Stock Market Re-Examined - Suggested Corrections.” </a:t>
            </a:r>
            <a:r>
              <a:rPr lang="en-US" sz="1400" i="1" dirty="0"/>
              <a:t>SSRN Electronic Journal</a:t>
            </a:r>
            <a:r>
              <a:rPr lang="en-US" sz="1400" dirty="0"/>
              <a:t>, 2002, doi:10.2139/ssrn.329780</a:t>
            </a:r>
            <a:r>
              <a:rPr lang="en-US" sz="1400" dirty="0" smtClean="0"/>
              <a:t>.</a:t>
            </a:r>
          </a:p>
          <a:p>
            <a:pPr marL="114300" indent="0">
              <a:buNone/>
            </a:pPr>
            <a:endParaRPr lang="en-US" sz="1400" dirty="0"/>
          </a:p>
          <a:p>
            <a:pPr marL="114300" indent="0">
              <a:buNone/>
            </a:pPr>
            <a:r>
              <a:rPr lang="en-US" sz="1400" dirty="0" smtClean="0"/>
              <a:t>[3]</a:t>
            </a:r>
            <a:r>
              <a:rPr lang="en-US" sz="1400" dirty="0"/>
              <a:t> Brock, William A., et al. “More Hedging Instruments May Destabilize Markets.” </a:t>
            </a:r>
            <a:r>
              <a:rPr lang="en-US" sz="1400" i="1" dirty="0"/>
              <a:t>SSRN Electronic Journal</a:t>
            </a:r>
            <a:r>
              <a:rPr lang="en-US" sz="1400" dirty="0"/>
              <a:t>, 2008, doi:10.2139/ssrn.933043.</a:t>
            </a:r>
            <a:endParaRPr lang="en-US" sz="1400" dirty="0" smtClean="0"/>
          </a:p>
          <a:p>
            <a:pPr marL="114300" indent="0">
              <a:buNone/>
            </a:pPr>
            <a:endParaRPr lang="en-US" sz="1400" dirty="0"/>
          </a:p>
          <a:p>
            <a:pPr marL="114300" indent="0">
              <a:buNone/>
            </a:pPr>
            <a:endParaRPr lang="en-US" sz="1400" dirty="0"/>
          </a:p>
        </p:txBody>
      </p:sp>
    </p:spTree>
    <p:extLst>
      <p:ext uri="{BB962C8B-B14F-4D97-AF65-F5344CB8AC3E}">
        <p14:creationId xmlns:p14="http://schemas.microsoft.com/office/powerpoint/2010/main" val="2355668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Text Placeholder 2"/>
          <p:cNvSpPr>
            <a:spLocks noGrp="1"/>
          </p:cNvSpPr>
          <p:nvPr>
            <p:ph type="body" idx="1"/>
          </p:nvPr>
        </p:nvSpPr>
        <p:spPr/>
        <p:txBody>
          <a:bodyPr/>
          <a:lstStyle/>
          <a:p>
            <a:r>
              <a:rPr lang="en-US" sz="1400" dirty="0" smtClean="0"/>
              <a:t>Behavioral economics is a continuously developing field of economics.  One useful behavioral model is the agent-based model (ABM), which models agents and their interactions.  ABMs can be used for a variety of applications, including financial modeling.  Previous efforts to use ABMs for modeling the stock market have assumed that human decision making is entirely rational.  However, human behavior is impacted by many irrational factors, such as flight or fight, which is what my model hopes to account for.  By taking into account irrational parameters, such as risk tolerance, optimism, and sentimentality, a more accurate could be developed.  Each agent uses a mix of irrational and rational decision making to determine whether to buy, sell, or hold a stock.  These buy and sell orders are then sent to the market, which seeks to fulfill them as realistically as possible.  The price of the stock evolves organically from the discrepancy between demand and supply.  By comparing the performance of the model against real-world stocks, such as the S&amp;P 500, the value of the model for financial forecasting will be determined.</a:t>
            </a:r>
            <a:r>
              <a:rPr lang="en-US" sz="1200" dirty="0"/>
              <a:t/>
            </a:r>
            <a:br>
              <a:rPr lang="en-US" sz="1200" dirty="0"/>
            </a:br>
            <a:endParaRPr lang="en-US" sz="1200" dirty="0"/>
          </a:p>
        </p:txBody>
      </p:sp>
    </p:spTree>
    <p:extLst>
      <p:ext uri="{BB962C8B-B14F-4D97-AF65-F5344CB8AC3E}">
        <p14:creationId xmlns:p14="http://schemas.microsoft.com/office/powerpoint/2010/main" val="3575830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 Brief History of Economics</a:t>
            </a:r>
            <a:endParaRPr/>
          </a:p>
        </p:txBody>
      </p:sp>
      <p:sp>
        <p:nvSpPr>
          <p:cNvPr id="66" name="Shape 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i="1"/>
              <a:t>The Wealth of Nations, Adam Smith (1776)</a:t>
            </a:r>
            <a:endParaRPr i="1"/>
          </a:p>
          <a:p>
            <a:pPr marL="0" lvl="0" indent="0" rtl="0">
              <a:spcBef>
                <a:spcPts val="1600"/>
              </a:spcBef>
              <a:spcAft>
                <a:spcPts val="0"/>
              </a:spcAft>
              <a:buNone/>
            </a:pPr>
            <a:endParaRPr i="1"/>
          </a:p>
          <a:p>
            <a:pPr marL="457200" lvl="0" indent="-342900" rtl="0">
              <a:spcBef>
                <a:spcPts val="1600"/>
              </a:spcBef>
              <a:spcAft>
                <a:spcPts val="0"/>
              </a:spcAft>
              <a:buSzPts val="1800"/>
              <a:buChar char="-"/>
            </a:pPr>
            <a:r>
              <a:rPr lang="en" i="1"/>
              <a:t>Efficient Market Hypothesis (1900)</a:t>
            </a:r>
            <a:endParaRPr i="1"/>
          </a:p>
          <a:p>
            <a:pPr marL="0" lvl="0" indent="0" rtl="0">
              <a:spcBef>
                <a:spcPts val="1600"/>
              </a:spcBef>
              <a:spcAft>
                <a:spcPts val="0"/>
              </a:spcAft>
              <a:buNone/>
            </a:pPr>
            <a:endParaRPr i="1"/>
          </a:p>
          <a:p>
            <a:pPr marL="457200" lvl="0" indent="-342900">
              <a:spcBef>
                <a:spcPts val="1600"/>
              </a:spcBef>
              <a:spcAft>
                <a:spcPts val="0"/>
              </a:spcAft>
              <a:buSzPts val="1800"/>
              <a:buChar char="-"/>
            </a:pPr>
            <a:r>
              <a:rPr lang="en" i="1"/>
              <a:t>Computation revolution (1960s)</a:t>
            </a:r>
            <a:endParaRPr i="1"/>
          </a:p>
        </p:txBody>
      </p:sp>
      <p:pic>
        <p:nvPicPr>
          <p:cNvPr id="67" name="Shape 67"/>
          <p:cNvPicPr preferRelativeResize="0"/>
          <p:nvPr/>
        </p:nvPicPr>
        <p:blipFill>
          <a:blip r:embed="rId3">
            <a:alphaModFix/>
          </a:blip>
          <a:stretch>
            <a:fillRect/>
          </a:stretch>
        </p:blipFill>
        <p:spPr>
          <a:xfrm>
            <a:off x="5027150" y="2264475"/>
            <a:ext cx="3805151" cy="266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p:nvPr/>
        </p:nvSpPr>
        <p:spPr>
          <a:xfrm>
            <a:off x="741850" y="1768075"/>
            <a:ext cx="1731000" cy="1533300"/>
          </a:xfrm>
          <a:prstGeom prst="rect">
            <a:avLst/>
          </a:prstGeom>
          <a:solidFill>
            <a:schemeClr val="lt2"/>
          </a:solidFill>
          <a:ln w="9525" cap="flat" cmpd="sng">
            <a:solidFill>
              <a:schemeClr val="dk2"/>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Modern Economics</a:t>
            </a:r>
            <a:endParaRPr/>
          </a:p>
        </p:txBody>
      </p:sp>
      <p:sp>
        <p:nvSpPr>
          <p:cNvPr id="74" name="Shape 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i="1" dirty="0"/>
              <a:t>Prospect Theory: An Analysis of Decision Under Risk (1979)</a:t>
            </a:r>
            <a:endParaRPr i="1" dirty="0"/>
          </a:p>
          <a:p>
            <a:pPr marL="0" lvl="0" indent="0" rtl="0">
              <a:spcBef>
                <a:spcPts val="1600"/>
              </a:spcBef>
              <a:spcAft>
                <a:spcPts val="0"/>
              </a:spcAft>
              <a:buNone/>
            </a:pPr>
            <a:endParaRPr i="1" dirty="0"/>
          </a:p>
          <a:p>
            <a:pPr marL="0" lvl="0" indent="0" rtl="0">
              <a:spcBef>
                <a:spcPts val="1600"/>
              </a:spcBef>
              <a:spcAft>
                <a:spcPts val="0"/>
              </a:spcAft>
              <a:buNone/>
            </a:pPr>
            <a:endParaRPr i="1" dirty="0"/>
          </a:p>
          <a:p>
            <a:pPr marL="0" lvl="0" indent="0" rtl="0">
              <a:spcBef>
                <a:spcPts val="1600"/>
              </a:spcBef>
              <a:spcAft>
                <a:spcPts val="0"/>
              </a:spcAft>
              <a:buNone/>
            </a:pPr>
            <a:endParaRPr i="1" dirty="0"/>
          </a:p>
          <a:p>
            <a:pPr marL="0" lvl="0" indent="0" rtl="0">
              <a:spcBef>
                <a:spcPts val="1600"/>
              </a:spcBef>
              <a:spcAft>
                <a:spcPts val="0"/>
              </a:spcAft>
              <a:buNone/>
            </a:pPr>
            <a:endParaRPr i="1" dirty="0"/>
          </a:p>
          <a:p>
            <a:pPr marL="457200" lvl="0" indent="-342900" rtl="0">
              <a:spcBef>
                <a:spcPts val="1600"/>
              </a:spcBef>
              <a:spcAft>
                <a:spcPts val="0"/>
              </a:spcAft>
              <a:buSzPts val="1800"/>
              <a:buChar char="-"/>
            </a:pPr>
            <a:r>
              <a:rPr lang="en" i="1" dirty="0"/>
              <a:t>Richard Thaler wins Nobel Prize (2017</a:t>
            </a:r>
            <a:r>
              <a:rPr lang="en" i="1" dirty="0" smtClean="0"/>
              <a:t>)</a:t>
            </a:r>
            <a:endParaRPr i="1" dirty="0"/>
          </a:p>
          <a:p>
            <a:pPr marL="457200" lvl="0" indent="-342900" rtl="0">
              <a:spcBef>
                <a:spcPts val="0"/>
              </a:spcBef>
              <a:spcAft>
                <a:spcPts val="0"/>
              </a:spcAft>
              <a:buSzPts val="1800"/>
              <a:buChar char="-"/>
            </a:pPr>
            <a:r>
              <a:rPr lang="en" i="1" dirty="0" smtClean="0"/>
              <a:t>Neuroeconomics [1]</a:t>
            </a:r>
            <a:endParaRPr i="1" dirty="0"/>
          </a:p>
          <a:p>
            <a:pPr marL="0" lvl="0" indent="0">
              <a:spcBef>
                <a:spcPts val="1600"/>
              </a:spcBef>
              <a:spcAft>
                <a:spcPts val="1600"/>
              </a:spcAft>
              <a:buNone/>
            </a:pPr>
            <a:endParaRPr i="1" dirty="0"/>
          </a:p>
        </p:txBody>
      </p:sp>
      <p:pic>
        <p:nvPicPr>
          <p:cNvPr id="75" name="Shape 75"/>
          <p:cNvPicPr preferRelativeResize="0"/>
          <p:nvPr/>
        </p:nvPicPr>
        <p:blipFill>
          <a:blip r:embed="rId3">
            <a:alphaModFix/>
          </a:blip>
          <a:stretch>
            <a:fillRect/>
          </a:stretch>
        </p:blipFill>
        <p:spPr>
          <a:xfrm>
            <a:off x="529075" y="1660399"/>
            <a:ext cx="8303225" cy="1973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Agent-Based Modeling (ABM)</a:t>
            </a:r>
            <a:endParaRPr/>
          </a:p>
        </p:txBody>
      </p:sp>
      <p:sp>
        <p:nvSpPr>
          <p:cNvPr id="81" name="Shape 8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dirty="0"/>
              <a:t>Santa Fe Artificial Stock Market (2002</a:t>
            </a:r>
            <a:r>
              <a:rPr lang="en" dirty="0" smtClean="0"/>
              <a:t>) [2]</a:t>
            </a:r>
            <a:endParaRPr dirty="0"/>
          </a:p>
          <a:p>
            <a:pPr marL="0" lvl="0" indent="0" rtl="0">
              <a:spcBef>
                <a:spcPts val="1600"/>
              </a:spcBef>
              <a:spcAft>
                <a:spcPts val="0"/>
              </a:spcAft>
              <a:buNone/>
            </a:pPr>
            <a:endParaRPr dirty="0"/>
          </a:p>
          <a:p>
            <a:pPr marL="0" lvl="0" indent="0" rtl="0">
              <a:spcBef>
                <a:spcPts val="1600"/>
              </a:spcBef>
              <a:spcAft>
                <a:spcPts val="0"/>
              </a:spcAft>
              <a:buNone/>
            </a:pPr>
            <a:endParaRPr dirty="0"/>
          </a:p>
          <a:p>
            <a:pPr marL="0" lvl="0" indent="0" rtl="0">
              <a:spcBef>
                <a:spcPts val="1600"/>
              </a:spcBef>
              <a:spcAft>
                <a:spcPts val="0"/>
              </a:spcAft>
              <a:buNone/>
            </a:pPr>
            <a:endParaRPr dirty="0"/>
          </a:p>
          <a:p>
            <a:pPr marL="0" lvl="0" indent="0" rtl="0">
              <a:spcBef>
                <a:spcPts val="1600"/>
              </a:spcBef>
              <a:spcAft>
                <a:spcPts val="0"/>
              </a:spcAft>
              <a:buNone/>
            </a:pPr>
            <a:endParaRPr dirty="0"/>
          </a:p>
          <a:p>
            <a:pPr marL="457200" lvl="0" indent="-342900" rtl="0">
              <a:spcBef>
                <a:spcPts val="1600"/>
              </a:spcBef>
              <a:spcAft>
                <a:spcPts val="0"/>
              </a:spcAft>
              <a:buSzPts val="1800"/>
              <a:buChar char="-"/>
            </a:pPr>
            <a:r>
              <a:rPr lang="en" dirty="0"/>
              <a:t>Experience based reinforcement learning, Brock, Hommes, and Wagener (2009</a:t>
            </a:r>
            <a:r>
              <a:rPr lang="en" dirty="0" smtClean="0"/>
              <a:t>) [3]</a:t>
            </a:r>
            <a:endParaRPr dirty="0"/>
          </a:p>
          <a:p>
            <a:pPr marL="0" lvl="0" indent="0">
              <a:spcBef>
                <a:spcPts val="1600"/>
              </a:spcBef>
              <a:spcAft>
                <a:spcPts val="1600"/>
              </a:spcAft>
              <a:buNone/>
            </a:pPr>
            <a:endParaRPr dirty="0"/>
          </a:p>
        </p:txBody>
      </p:sp>
      <p:pic>
        <p:nvPicPr>
          <p:cNvPr id="82" name="Shape 82"/>
          <p:cNvPicPr preferRelativeResize="0"/>
          <p:nvPr/>
        </p:nvPicPr>
        <p:blipFill>
          <a:blip r:embed="rId3">
            <a:alphaModFix/>
          </a:blip>
          <a:stretch>
            <a:fillRect/>
          </a:stretch>
        </p:blipFill>
        <p:spPr>
          <a:xfrm>
            <a:off x="494550" y="1686800"/>
            <a:ext cx="4247750" cy="176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Developing a new model</a:t>
            </a:r>
            <a:endParaRPr/>
          </a:p>
        </p:txBody>
      </p:sp>
      <p:sp>
        <p:nvSpPr>
          <p:cNvPr id="88" name="Shape 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To make ABMs more accurate for financial modeling, irrational (emotional) factors will be taken into account when determining agent behavior.</a:t>
            </a: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0" lvl="0" indent="0" rtl="0">
              <a:spcBef>
                <a:spcPts val="1600"/>
              </a:spcBef>
              <a:spcAft>
                <a:spcPts val="0"/>
              </a:spcAft>
              <a:buNone/>
            </a:pPr>
            <a:endParaRPr/>
          </a:p>
          <a:p>
            <a:pPr marL="457200" lvl="0" indent="-342900" rtl="0">
              <a:spcBef>
                <a:spcPts val="1600"/>
              </a:spcBef>
              <a:spcAft>
                <a:spcPts val="0"/>
              </a:spcAft>
              <a:buSzPts val="1800"/>
              <a:buChar char="-"/>
            </a:pPr>
            <a:r>
              <a:rPr lang="en"/>
              <a:t>These factors will include personality traits such as risk tolerance, contrarianism, adaptability, optimism, reactionism, etc</a:t>
            </a:r>
            <a:endParaRPr/>
          </a:p>
        </p:txBody>
      </p:sp>
      <p:pic>
        <p:nvPicPr>
          <p:cNvPr id="89" name="Shape 89"/>
          <p:cNvPicPr preferRelativeResize="0"/>
          <p:nvPr/>
        </p:nvPicPr>
        <p:blipFill>
          <a:blip r:embed="rId3">
            <a:alphaModFix/>
          </a:blip>
          <a:stretch>
            <a:fillRect/>
          </a:stretch>
        </p:blipFill>
        <p:spPr>
          <a:xfrm>
            <a:off x="2559375" y="1915550"/>
            <a:ext cx="4219825" cy="219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Project Roadmap</a:t>
            </a:r>
            <a:endParaRPr/>
          </a:p>
        </p:txBody>
      </p:sp>
      <p:sp>
        <p:nvSpPr>
          <p:cNvPr id="95" name="Shape 9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The model is being implemented in Java, based on the mechanics of the Santa Fe Artificial Stock Market.</a:t>
            </a:r>
            <a:endParaRPr/>
          </a:p>
        </p:txBody>
      </p:sp>
      <p:sp>
        <p:nvSpPr>
          <p:cNvPr id="96" name="Shape 96"/>
          <p:cNvSpPr/>
          <p:nvPr/>
        </p:nvSpPr>
        <p:spPr>
          <a:xfrm>
            <a:off x="2661675" y="3251450"/>
            <a:ext cx="1053600" cy="981300"/>
          </a:xfrm>
          <a:prstGeom prst="rect">
            <a:avLst/>
          </a:prstGeom>
          <a:solidFill>
            <a:srgbClr val="B4A7D6"/>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
              <a:t>Agent Population</a:t>
            </a:r>
            <a:endParaRPr/>
          </a:p>
        </p:txBody>
      </p:sp>
      <p:sp>
        <p:nvSpPr>
          <p:cNvPr id="97" name="Shape 97"/>
          <p:cNvSpPr/>
          <p:nvPr/>
        </p:nvSpPr>
        <p:spPr>
          <a:xfrm>
            <a:off x="822475" y="2723275"/>
            <a:ext cx="857400" cy="572700"/>
          </a:xfrm>
          <a:prstGeom prst="roundRect">
            <a:avLst>
              <a:gd name="adj" fmla="val 16667"/>
            </a:avLst>
          </a:prstGeom>
          <a:solidFill>
            <a:srgbClr val="A4C2F4"/>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
              <a:t>Stock Price</a:t>
            </a:r>
            <a:endParaRPr/>
          </a:p>
        </p:txBody>
      </p:sp>
      <p:sp>
        <p:nvSpPr>
          <p:cNvPr id="98" name="Shape 98"/>
          <p:cNvSpPr/>
          <p:nvPr/>
        </p:nvSpPr>
        <p:spPr>
          <a:xfrm>
            <a:off x="822475" y="3455750"/>
            <a:ext cx="857400" cy="572700"/>
          </a:xfrm>
          <a:prstGeom prst="roundRect">
            <a:avLst>
              <a:gd name="adj" fmla="val 16667"/>
            </a:avLst>
          </a:prstGeom>
          <a:solidFill>
            <a:srgbClr val="A4C2F4"/>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
              <a:t>Trading Volume</a:t>
            </a:r>
            <a:endParaRPr/>
          </a:p>
        </p:txBody>
      </p:sp>
      <p:sp>
        <p:nvSpPr>
          <p:cNvPr id="99" name="Shape 99"/>
          <p:cNvSpPr/>
          <p:nvPr/>
        </p:nvSpPr>
        <p:spPr>
          <a:xfrm>
            <a:off x="822475" y="4188225"/>
            <a:ext cx="1275900" cy="572700"/>
          </a:xfrm>
          <a:prstGeom prst="roundRect">
            <a:avLst>
              <a:gd name="adj" fmla="val 16667"/>
            </a:avLst>
          </a:prstGeom>
          <a:solidFill>
            <a:srgbClr val="A4C2F4"/>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
              <a:t>Previous Performance</a:t>
            </a:r>
            <a:endParaRPr/>
          </a:p>
        </p:txBody>
      </p:sp>
      <p:cxnSp>
        <p:nvCxnSpPr>
          <p:cNvPr id="100" name="Shape 100"/>
          <p:cNvCxnSpPr>
            <a:stCxn id="97" idx="3"/>
            <a:endCxn id="96" idx="1"/>
          </p:cNvCxnSpPr>
          <p:nvPr/>
        </p:nvCxnSpPr>
        <p:spPr>
          <a:xfrm>
            <a:off x="1679875" y="3009625"/>
            <a:ext cx="981900" cy="732600"/>
          </a:xfrm>
          <a:prstGeom prst="straightConnector1">
            <a:avLst/>
          </a:prstGeom>
          <a:noFill/>
          <a:ln w="9525" cap="flat" cmpd="sng">
            <a:solidFill>
              <a:srgbClr val="000000"/>
            </a:solidFill>
            <a:prstDash val="solid"/>
            <a:round/>
            <a:headEnd type="none" w="lg" len="lg"/>
            <a:tailEnd type="none" w="lg" len="lg"/>
          </a:ln>
        </p:spPr>
      </p:cxnSp>
      <p:cxnSp>
        <p:nvCxnSpPr>
          <p:cNvPr id="101" name="Shape 101"/>
          <p:cNvCxnSpPr>
            <a:stCxn id="98" idx="3"/>
            <a:endCxn id="96" idx="1"/>
          </p:cNvCxnSpPr>
          <p:nvPr/>
        </p:nvCxnSpPr>
        <p:spPr>
          <a:xfrm>
            <a:off x="1679875" y="3742100"/>
            <a:ext cx="981900" cy="0"/>
          </a:xfrm>
          <a:prstGeom prst="straightConnector1">
            <a:avLst/>
          </a:prstGeom>
          <a:noFill/>
          <a:ln w="9525" cap="flat" cmpd="sng">
            <a:solidFill>
              <a:srgbClr val="000000"/>
            </a:solidFill>
            <a:prstDash val="solid"/>
            <a:round/>
            <a:headEnd type="none" w="lg" len="lg"/>
            <a:tailEnd type="none" w="lg" len="lg"/>
          </a:ln>
        </p:spPr>
      </p:cxnSp>
      <p:cxnSp>
        <p:nvCxnSpPr>
          <p:cNvPr id="102" name="Shape 102"/>
          <p:cNvCxnSpPr>
            <a:stCxn id="99" idx="3"/>
            <a:endCxn id="96" idx="1"/>
          </p:cNvCxnSpPr>
          <p:nvPr/>
        </p:nvCxnSpPr>
        <p:spPr>
          <a:xfrm rot="10800000" flipH="1">
            <a:off x="2098375" y="3741975"/>
            <a:ext cx="563400" cy="732600"/>
          </a:xfrm>
          <a:prstGeom prst="straightConnector1">
            <a:avLst/>
          </a:prstGeom>
          <a:noFill/>
          <a:ln w="9525" cap="flat" cmpd="sng">
            <a:solidFill>
              <a:srgbClr val="000000"/>
            </a:solidFill>
            <a:prstDash val="solid"/>
            <a:round/>
            <a:headEnd type="none" w="lg" len="lg"/>
            <a:tailEnd type="none" w="lg" len="lg"/>
          </a:ln>
        </p:spPr>
      </p:cxnSp>
      <p:sp>
        <p:nvSpPr>
          <p:cNvPr id="103" name="Shape 103"/>
          <p:cNvSpPr/>
          <p:nvPr/>
        </p:nvSpPr>
        <p:spPr>
          <a:xfrm>
            <a:off x="750175" y="2115088"/>
            <a:ext cx="1446600" cy="448500"/>
          </a:xfrm>
          <a:prstGeom prst="rect">
            <a:avLst/>
          </a:prstGeom>
          <a:solidFill>
            <a:srgbClr val="A4C2F4"/>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
              <a:t>Initial Conditions</a:t>
            </a:r>
            <a:endParaRPr/>
          </a:p>
        </p:txBody>
      </p:sp>
      <p:sp>
        <p:nvSpPr>
          <p:cNvPr id="104" name="Shape 104"/>
          <p:cNvSpPr/>
          <p:nvPr/>
        </p:nvSpPr>
        <p:spPr>
          <a:xfrm>
            <a:off x="4676675" y="3272300"/>
            <a:ext cx="1446600" cy="939600"/>
          </a:xfrm>
          <a:prstGeom prst="trapezoid">
            <a:avLst>
              <a:gd name="adj" fmla="val 25000"/>
            </a:avLst>
          </a:prstGeom>
          <a:solidFill>
            <a:srgbClr val="B4A7D6"/>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
              <a:t>Market</a:t>
            </a:r>
            <a:endParaRPr/>
          </a:p>
        </p:txBody>
      </p:sp>
      <p:cxnSp>
        <p:nvCxnSpPr>
          <p:cNvPr id="105" name="Shape 105"/>
          <p:cNvCxnSpPr/>
          <p:nvPr/>
        </p:nvCxnSpPr>
        <p:spPr>
          <a:xfrm>
            <a:off x="3715375" y="3424350"/>
            <a:ext cx="1157400" cy="10500"/>
          </a:xfrm>
          <a:prstGeom prst="straightConnector1">
            <a:avLst/>
          </a:prstGeom>
          <a:noFill/>
          <a:ln w="9525" cap="flat" cmpd="sng">
            <a:solidFill>
              <a:srgbClr val="000000"/>
            </a:solidFill>
            <a:prstDash val="solid"/>
            <a:round/>
            <a:headEnd type="none" w="lg" len="lg"/>
            <a:tailEnd type="triangle" w="lg" len="lg"/>
          </a:ln>
        </p:spPr>
      </p:cxnSp>
      <p:cxnSp>
        <p:nvCxnSpPr>
          <p:cNvPr id="106" name="Shape 106"/>
          <p:cNvCxnSpPr/>
          <p:nvPr/>
        </p:nvCxnSpPr>
        <p:spPr>
          <a:xfrm>
            <a:off x="3705175" y="4002975"/>
            <a:ext cx="1012500" cy="10500"/>
          </a:xfrm>
          <a:prstGeom prst="straightConnector1">
            <a:avLst/>
          </a:prstGeom>
          <a:noFill/>
          <a:ln w="9525" cap="flat" cmpd="sng">
            <a:solidFill>
              <a:srgbClr val="000000"/>
            </a:solidFill>
            <a:prstDash val="solid"/>
            <a:round/>
            <a:headEnd type="none" w="lg" len="lg"/>
            <a:tailEnd type="triangle" w="lg" len="lg"/>
          </a:ln>
        </p:spPr>
      </p:cxnSp>
      <p:sp>
        <p:nvSpPr>
          <p:cNvPr id="107" name="Shape 107"/>
          <p:cNvSpPr txBox="1"/>
          <p:nvPr/>
        </p:nvSpPr>
        <p:spPr>
          <a:xfrm>
            <a:off x="3705175" y="3110250"/>
            <a:ext cx="1126200" cy="24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solidFill>
                  <a:srgbClr val="FFFFFF"/>
                </a:solidFill>
              </a:rPr>
              <a:t>Buy Orders</a:t>
            </a:r>
            <a:endParaRPr sz="1200">
              <a:solidFill>
                <a:srgbClr val="FFFFFF"/>
              </a:solidFill>
            </a:endParaRPr>
          </a:p>
        </p:txBody>
      </p:sp>
      <p:sp>
        <p:nvSpPr>
          <p:cNvPr id="108" name="Shape 108"/>
          <p:cNvSpPr txBox="1"/>
          <p:nvPr/>
        </p:nvSpPr>
        <p:spPr>
          <a:xfrm>
            <a:off x="3705175" y="3987375"/>
            <a:ext cx="1126200" cy="24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solidFill>
                  <a:srgbClr val="FFFFFF"/>
                </a:solidFill>
              </a:rPr>
              <a:t>Sell Orders</a:t>
            </a:r>
            <a:endParaRPr sz="1200">
              <a:solidFill>
                <a:srgbClr val="FFFFFF"/>
              </a:solidFill>
            </a:endParaRPr>
          </a:p>
        </p:txBody>
      </p:sp>
      <p:sp>
        <p:nvSpPr>
          <p:cNvPr id="109" name="Shape 109"/>
          <p:cNvSpPr/>
          <p:nvPr/>
        </p:nvSpPr>
        <p:spPr>
          <a:xfrm>
            <a:off x="2535075" y="2115100"/>
            <a:ext cx="3463800" cy="448500"/>
          </a:xfrm>
          <a:prstGeom prst="rect">
            <a:avLst/>
          </a:prstGeom>
          <a:solidFill>
            <a:srgbClr val="B4A7D6"/>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
              <a:t>The Model</a:t>
            </a:r>
            <a:endParaRPr/>
          </a:p>
        </p:txBody>
      </p:sp>
      <p:sp>
        <p:nvSpPr>
          <p:cNvPr id="110" name="Shape 110"/>
          <p:cNvSpPr/>
          <p:nvPr/>
        </p:nvSpPr>
        <p:spPr>
          <a:xfrm>
            <a:off x="6833275" y="2115088"/>
            <a:ext cx="1446600" cy="448500"/>
          </a:xfrm>
          <a:prstGeom prst="rect">
            <a:avLst/>
          </a:prstGeom>
          <a:solidFill>
            <a:srgbClr val="EA9999"/>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r>
              <a:rPr lang="en"/>
              <a:t>Final Conditions</a:t>
            </a:r>
            <a:endParaRPr/>
          </a:p>
        </p:txBody>
      </p:sp>
      <p:sp>
        <p:nvSpPr>
          <p:cNvPr id="111" name="Shape 111"/>
          <p:cNvSpPr/>
          <p:nvPr/>
        </p:nvSpPr>
        <p:spPr>
          <a:xfrm>
            <a:off x="7008875" y="4104100"/>
            <a:ext cx="857400" cy="572700"/>
          </a:xfrm>
          <a:prstGeom prst="roundRect">
            <a:avLst>
              <a:gd name="adj" fmla="val 16667"/>
            </a:avLst>
          </a:prstGeom>
          <a:solidFill>
            <a:srgbClr val="EA9999"/>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
              <a:t>Trading Volume</a:t>
            </a:r>
            <a:endParaRPr/>
          </a:p>
        </p:txBody>
      </p:sp>
      <p:sp>
        <p:nvSpPr>
          <p:cNvPr id="112" name="Shape 112"/>
          <p:cNvSpPr/>
          <p:nvPr/>
        </p:nvSpPr>
        <p:spPr>
          <a:xfrm>
            <a:off x="7008875" y="3143250"/>
            <a:ext cx="857400" cy="572700"/>
          </a:xfrm>
          <a:prstGeom prst="roundRect">
            <a:avLst>
              <a:gd name="adj" fmla="val 16667"/>
            </a:avLst>
          </a:prstGeom>
          <a:solidFill>
            <a:srgbClr val="EA9999"/>
          </a:solidFill>
          <a:ln w="9525" cap="flat" cmpd="sng">
            <a:solidFill>
              <a:srgbClr val="000000"/>
            </a:solidFill>
            <a:prstDash val="solid"/>
            <a:round/>
            <a:headEnd type="none" w="med" len="med"/>
            <a:tailEnd type="none" w="med" len="med"/>
          </a:ln>
        </p:spPr>
        <p:txBody>
          <a:bodyPr spcFirstLastPara="1" wrap="square" lIns="91425" tIns="91425" rIns="91425" bIns="91425" anchor="ctr" anchorCtr="0">
            <a:noAutofit/>
          </a:bodyPr>
          <a:lstStyle/>
          <a:p>
            <a:pPr marL="0" lvl="0" indent="0" rtl="0">
              <a:spcBef>
                <a:spcPts val="0"/>
              </a:spcBef>
              <a:spcAft>
                <a:spcPts val="0"/>
              </a:spcAft>
              <a:buNone/>
            </a:pPr>
            <a:r>
              <a:rPr lang="en"/>
              <a:t>Stock Price</a:t>
            </a:r>
            <a:endParaRPr/>
          </a:p>
        </p:txBody>
      </p:sp>
      <p:cxnSp>
        <p:nvCxnSpPr>
          <p:cNvPr id="113" name="Shape 113"/>
          <p:cNvCxnSpPr>
            <a:stCxn id="104" idx="3"/>
            <a:endCxn id="112" idx="1"/>
          </p:cNvCxnSpPr>
          <p:nvPr/>
        </p:nvCxnSpPr>
        <p:spPr>
          <a:xfrm rot="10800000" flipH="1">
            <a:off x="6005825" y="3429500"/>
            <a:ext cx="1003200" cy="312600"/>
          </a:xfrm>
          <a:prstGeom prst="straightConnector1">
            <a:avLst/>
          </a:prstGeom>
          <a:noFill/>
          <a:ln w="9525" cap="flat" cmpd="sng">
            <a:solidFill>
              <a:srgbClr val="000000"/>
            </a:solidFill>
            <a:prstDash val="solid"/>
            <a:round/>
            <a:headEnd type="none" w="lg" len="lg"/>
            <a:tailEnd type="none" w="lg" len="lg"/>
          </a:ln>
        </p:spPr>
      </p:cxnSp>
      <p:cxnSp>
        <p:nvCxnSpPr>
          <p:cNvPr id="114" name="Shape 114"/>
          <p:cNvCxnSpPr>
            <a:endCxn id="111" idx="1"/>
          </p:cNvCxnSpPr>
          <p:nvPr/>
        </p:nvCxnSpPr>
        <p:spPr>
          <a:xfrm>
            <a:off x="6019475" y="3755050"/>
            <a:ext cx="989400" cy="635400"/>
          </a:xfrm>
          <a:prstGeom prst="straightConnector1">
            <a:avLst/>
          </a:prstGeom>
          <a:noFill/>
          <a:ln w="9525" cap="flat" cmpd="sng">
            <a:solidFill>
              <a:srgbClr val="000000"/>
            </a:solidFill>
            <a:prstDash val="solid"/>
            <a:round/>
            <a:headEnd type="none" w="lg" len="lg"/>
            <a:tailEnd type="none" w="lg" len="lg"/>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Agent Implementation (agent.java)</a:t>
            </a:r>
            <a:endParaRPr/>
          </a:p>
        </p:txBody>
      </p:sp>
      <p:sp>
        <p:nvSpPr>
          <p:cNvPr id="120" name="Shape 1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21" name="Shape 121"/>
          <p:cNvPicPr preferRelativeResize="0"/>
          <p:nvPr/>
        </p:nvPicPr>
        <p:blipFill>
          <a:blip r:embed="rId3">
            <a:alphaModFix/>
          </a:blip>
          <a:stretch>
            <a:fillRect/>
          </a:stretch>
        </p:blipFill>
        <p:spPr>
          <a:xfrm>
            <a:off x="311703" y="1152475"/>
            <a:ext cx="8437000" cy="36904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Market Implementation (market.java)</a:t>
            </a:r>
            <a:endParaRPr/>
          </a:p>
        </p:txBody>
      </p:sp>
      <p:sp>
        <p:nvSpPr>
          <p:cNvPr id="127" name="Shape 1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28" name="Shape 128"/>
          <p:cNvPicPr preferRelativeResize="0"/>
          <p:nvPr/>
        </p:nvPicPr>
        <p:blipFill>
          <a:blip r:embed="rId3">
            <a:alphaModFix/>
          </a:blip>
          <a:stretch>
            <a:fillRect/>
          </a:stretch>
        </p:blipFill>
        <p:spPr>
          <a:xfrm>
            <a:off x="311701" y="1174750"/>
            <a:ext cx="5264551" cy="369040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454</Words>
  <Application>Microsoft Office PowerPoint</Application>
  <PresentationFormat>On-screen Show (16:9)</PresentationFormat>
  <Paragraphs>61</Paragraphs>
  <Slides>13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Oswald</vt:lpstr>
      <vt:lpstr>Arial</vt:lpstr>
      <vt:lpstr>Average</vt:lpstr>
      <vt:lpstr>Slate</vt:lpstr>
      <vt:lpstr>Simulating the Stock Market with an Irrational Agent-Based Model</vt:lpstr>
      <vt:lpstr>Abstract</vt:lpstr>
      <vt:lpstr>A Brief History of Economics</vt:lpstr>
      <vt:lpstr>Modern Economics</vt:lpstr>
      <vt:lpstr>Agent-Based Modeling (ABM)</vt:lpstr>
      <vt:lpstr>Developing a new model</vt:lpstr>
      <vt:lpstr>Project Roadmap</vt:lpstr>
      <vt:lpstr>Agent Implementation (agent.java)</vt:lpstr>
      <vt:lpstr>Market Implementation (market.java)</vt:lpstr>
      <vt:lpstr>World Implementation (world.java)</vt:lpstr>
      <vt:lpstr>Example</vt:lpstr>
      <vt:lpstr>Next Steps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Simulating the Stock Market with an Irrational Agent-Based Model</dc:title>
  <dc:creator>Alex</dc:creator>
  <cp:lastModifiedBy>Alex</cp:lastModifiedBy>
  <cp:revision>5</cp:revision>
  <dcterms:modified xsi:type="dcterms:W3CDTF">2018-01-25T03:15:51Z</dcterms:modified>
</cp:coreProperties>
</file>