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veat" panose="02020500000000000000" charset="0"/>
      <p:regular r:id="rId19"/>
      <p:bold r:id="rId20"/>
    </p:embeddedFont>
    <p:embeddedFont>
      <p:font typeface="Roboto" panose="02020500000000000000" charset="0"/>
      <p:regular r:id="rId21"/>
      <p:bold r:id="rId22"/>
      <p:italic r:id="rId23"/>
      <p:boldItalic r:id="rId24"/>
    </p:embeddedFont>
    <p:embeddedFont>
      <p:font typeface="Roboto Slab" panose="02020500000000000000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76282D-7F65-46E4-BB18-402C527361E7}">
  <a:tblStyle styleId="{E076282D-7F65-46E4-BB18-402C527361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79F9D21-1586-42D5-A1A7-C79A323345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FF580E-4F44-4A5C-9BC4-5ACBE08D0B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40709-19B5-4F65-9F70-DBAE9958B9CA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5C19DC-DA0C-468C-9DF3-B773154E58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83FECD-9EF5-4655-8B8D-FFF6381C93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A635-02C6-421B-B124-69E13F975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287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c1efeea7c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c1efeea7c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c1efeea7c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c1efeea7c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c1efeea7c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c1efeea7c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c1efeea7c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c1efeea7c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c1efeea7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c1efeea7c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c1efeea7c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c1efeea7c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c1efeea7c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c1efeea7c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the background of the research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c1efeea7c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c1efeea7c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much faster than most existing clustering algorithms (making it suitable for very large datasets), it agrees strongly with human intuition.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commonly used clustering algorithms, such as K-means clustering [5], Gaussian mixture clustering, treat samples as points in Euclidean space, group together points based on distances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is a density-based clustering,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considers a group of points belonging to the same cluster if there are a certain number of points in the neighborhood of the selected point.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Since most of these algorithms, they calculate the distance, they scale poorly to large dataset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c1efeea7c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c1efeea7c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that’s said we got a bunch of data called X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output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c1efeea7c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c1efeea7c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c1efeea7c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c1efeea7c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prediction about where is the data. Turn it into a binary mask.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it does not indicate how many clusters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c1efeea7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c1efeea7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separate the instances (or clusters) present in the binary mask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results in a label map  where pixels belonging to the same cluster are assigned the same label value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step in our approach is cluster assignment, where we assign a cluster label to each sample in the dataset based on its location in the label map.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c1efeea7c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c1efeea7c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c1efeea7c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c1efeea7c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500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Plotted Data by Image Segmentation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564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409410003 李文翔       408410046 龔鈺閎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2784300" y="2518475"/>
            <a:ext cx="357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Tarek Naous , Srinjay Sarkar , Abubakar Abid , James Zou </a:t>
            </a:r>
            <a:endParaRPr sz="900" i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90AD42-C102-4D82-8D12-54BE7A5E11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8255"/>
            <a:ext cx="9144000" cy="286789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4515025" y="4315925"/>
            <a:ext cx="459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Diagrammatic view of our Visual Clustering algorithm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8A2A78-9057-41B8-8327-6E5833BAFB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60950" y="1772825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25C2E42-43A0-497E-94F5-DD1AC72187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45" y="0"/>
            <a:ext cx="795270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4B0880-F947-4798-A4C7-015B173F1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73" y="0"/>
            <a:ext cx="7189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7F896D-0285-4F4A-8A1D-85957FBB24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26"/>
          <p:cNvGraphicFramePr/>
          <p:nvPr>
            <p:extLst>
              <p:ext uri="{D42A27DB-BD31-4B8C-83A1-F6EECF244321}">
                <p14:modId xmlns:p14="http://schemas.microsoft.com/office/powerpoint/2010/main" val="214233460"/>
              </p:ext>
            </p:extLst>
          </p:nvPr>
        </p:nvGraphicFramePr>
        <p:xfrm>
          <a:off x="557092" y="103065"/>
          <a:ext cx="8029816" cy="4937370"/>
        </p:xfrm>
        <a:graphic>
          <a:graphicData uri="http://schemas.openxmlformats.org/drawingml/2006/table">
            <a:tbl>
              <a:tblPr>
                <a:noFill/>
                <a:tableStyleId>{E076282D-7F65-46E4-BB18-402C527361E7}</a:tableStyleId>
              </a:tblPr>
              <a:tblGrid>
                <a:gridCol w="181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4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6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8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406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Algorithm</a:t>
                      </a:r>
                      <a:endParaRPr sz="12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Number of Samples</a:t>
                      </a:r>
                      <a:endParaRPr sz="12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67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10K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50K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100K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500K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1M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2M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4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/>
                        <a:t>Visual Clustering</a:t>
                      </a:r>
                      <a:endParaRPr sz="1200" b="1" i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0.292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0.571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0.909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3.686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7.222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14.096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K-Means</a:t>
                      </a:r>
                      <a:endParaRPr sz="12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0.155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0.541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1.103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5.470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9.519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18.959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Gaussian Mixture</a:t>
                      </a:r>
                      <a:endParaRPr sz="12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0.089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0.358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0.726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3.047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5.949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11.962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DBSCAN</a:t>
                      </a:r>
                      <a:endParaRPr sz="12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0.093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0.357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0.837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7.604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20.009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52.648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Affinity Propagation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175.35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MeanShift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3.482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101.82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∞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∞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Spectral Clustering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0.052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0.509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0.796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7.455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20.001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53.559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Ward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1.994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27.965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93.564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Agglomerative Clustering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1.177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12.154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39.886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Optics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16.515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∞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BIRCH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1.298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7.390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14.320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∞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∞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254B7D-3741-4998-9790-71D11877A7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460950" y="1772825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3D4F01-5ECC-438C-B937-10DA4F3BB9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Core Algorithm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Optional processing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 results</a:t>
            </a: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852FD7-ECDB-44BD-B510-26F6FB6513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1016175" y="1743175"/>
            <a:ext cx="61671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Caveat"/>
                <a:ea typeface="Caveat"/>
                <a:cs typeface="Caveat"/>
                <a:sym typeface="Caveat"/>
              </a:rPr>
              <a:t>A new clustering method inspired by how humans cluster data</a:t>
            </a:r>
            <a:endParaRPr sz="22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738" y="1557488"/>
            <a:ext cx="17811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866100" y="2359875"/>
            <a:ext cx="5916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 b="1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Faster </a:t>
            </a:r>
            <a:r>
              <a:rPr lang="en" sz="3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3000" b="1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54775" y="3994250"/>
            <a:ext cx="4797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Neural Networks used</a:t>
            </a:r>
            <a:endParaRPr sz="3300" b="1" i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938400" y="3163175"/>
            <a:ext cx="3578700" cy="1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Human intuition</a:t>
            </a:r>
            <a:endParaRPr sz="32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595525" y="2893975"/>
            <a:ext cx="423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602075" y="3825700"/>
            <a:ext cx="423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128700" y="2995775"/>
            <a:ext cx="191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 means, GMM,  DBSCAN 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482775" y="1384650"/>
            <a:ext cx="78387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Caveat"/>
                <a:ea typeface="Caveat"/>
                <a:cs typeface="Caveat"/>
                <a:sym typeface="Caveat"/>
              </a:rPr>
              <a:t>Visual Clustering</a:t>
            </a:r>
            <a:endParaRPr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F18781-5831-4307-BE6D-A41AB8928F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8255"/>
            <a:ext cx="9144000" cy="286789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4515025" y="4315925"/>
            <a:ext cx="459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Diagrammatic view of our Visual Clustering algorithm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17E03D4-04A4-4ED7-A8F9-AB1FA61BA9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Algorithm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linearly shifting the values of both features to be 256*256</a:t>
            </a:r>
            <a:endParaRPr sz="1400" dirty="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125" y="2394925"/>
            <a:ext cx="1714500" cy="180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/>
          <p:nvPr/>
        </p:nvCxnSpPr>
        <p:spPr>
          <a:xfrm>
            <a:off x="3131625" y="3285738"/>
            <a:ext cx="1758300" cy="1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7"/>
          <p:cNvSpPr txBox="1"/>
          <p:nvPr/>
        </p:nvSpPr>
        <p:spPr>
          <a:xfrm>
            <a:off x="2411475" y="2825738"/>
            <a:ext cx="46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χ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274350" y="3357363"/>
            <a:ext cx="636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502725" y="3357375"/>
            <a:ext cx="101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PCA (optional)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5C958D-ABFD-4438-87AC-C6964570B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Algorithm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2.	feed as an image input to the pre-trained binary segmentation model</a:t>
            </a:r>
            <a:endParaRPr sz="1600" dirty="0"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l="9066"/>
          <a:stretch/>
        </p:blipFill>
        <p:spPr>
          <a:xfrm>
            <a:off x="907700" y="2366100"/>
            <a:ext cx="1559075" cy="180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/>
          <p:nvPr/>
        </p:nvCxnSpPr>
        <p:spPr>
          <a:xfrm>
            <a:off x="2658150" y="3266188"/>
            <a:ext cx="2917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8"/>
          <p:cNvSpPr txBox="1"/>
          <p:nvPr/>
        </p:nvSpPr>
        <p:spPr>
          <a:xfrm>
            <a:off x="3050950" y="2366100"/>
            <a:ext cx="23877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Segmentation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(U-Net)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225" y="2304613"/>
            <a:ext cx="14668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027800" y="4085800"/>
            <a:ext cx="351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Shows where cluster areas are located.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B6558D-1DFD-4AB4-B335-5BFFEF4FA9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Algorithm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3.	 Separating the instances (or clusters) present in the binary mask.</a:t>
            </a:r>
            <a:endParaRPr sz="1600" dirty="0"/>
          </a:p>
        </p:txBody>
      </p:sp>
      <p:cxnSp>
        <p:nvCxnSpPr>
          <p:cNvPr id="121" name="Google Shape;121;p19"/>
          <p:cNvCxnSpPr/>
          <p:nvPr/>
        </p:nvCxnSpPr>
        <p:spPr>
          <a:xfrm>
            <a:off x="1893325" y="3266100"/>
            <a:ext cx="2314500" cy="3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9"/>
          <p:cNvSpPr txBox="1"/>
          <p:nvPr/>
        </p:nvSpPr>
        <p:spPr>
          <a:xfrm>
            <a:off x="1383200" y="2455100"/>
            <a:ext cx="3285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Connected Component Analysis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Watershed transformation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963" y="2382238"/>
            <a:ext cx="15621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550" y="2377475"/>
            <a:ext cx="14668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5">
            <a:alphaModFix/>
          </a:blip>
          <a:srcRect l="-4831" r="11730"/>
          <a:stretch/>
        </p:blipFill>
        <p:spPr>
          <a:xfrm>
            <a:off x="7103750" y="2367925"/>
            <a:ext cx="1742550" cy="180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9"/>
          <p:cNvCxnSpPr/>
          <p:nvPr/>
        </p:nvCxnSpPr>
        <p:spPr>
          <a:xfrm>
            <a:off x="6020650" y="3268075"/>
            <a:ext cx="100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9"/>
          <p:cNvSpPr txBox="1"/>
          <p:nvPr/>
        </p:nvSpPr>
        <p:spPr>
          <a:xfrm>
            <a:off x="5838275" y="2544800"/>
            <a:ext cx="136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Cluster Assignment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211334-FC1B-493F-A1BB-C33D96B52E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Processing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Inseparable Clusters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Close to real-world datasets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Median filter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Filter out low-density areas.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Unassigned Points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Points fall in regions that are outside but near the cluster area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Ignored by binary segmentation model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Maximum filter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Increase the area of each cluster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025" y="1489813"/>
            <a:ext cx="14573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6025" y="3157228"/>
            <a:ext cx="1457325" cy="1411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7321663" y="1991800"/>
            <a:ext cx="975300" cy="9363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37" name="Google Shape;137;p20"/>
          <p:cNvSpPr/>
          <p:nvPr/>
        </p:nvSpPr>
        <p:spPr>
          <a:xfrm>
            <a:off x="7331925" y="3632425"/>
            <a:ext cx="975300" cy="9363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CBAE82-6C3B-4DB1-85CA-0A3483D92B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Processing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5988"/>
            <a:ext cx="9144001" cy="236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5222100" y="4212550"/>
            <a:ext cx="39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Apply Median Filter and Max Filter to input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DAD599D-3429-4583-A363-2349E9E3D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527</Words>
  <Application>Microsoft Office PowerPoint</Application>
  <PresentationFormat>如螢幕大小 (16:9)</PresentationFormat>
  <Paragraphs>173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Roboto</vt:lpstr>
      <vt:lpstr>Arial</vt:lpstr>
      <vt:lpstr>Caveat</vt:lpstr>
      <vt:lpstr>Roboto Slab</vt:lpstr>
      <vt:lpstr>Marina</vt:lpstr>
      <vt:lpstr>Clustering Plotted Data by Image Segmentation</vt:lpstr>
      <vt:lpstr>Outline</vt:lpstr>
      <vt:lpstr>Introduction</vt:lpstr>
      <vt:lpstr>Method</vt:lpstr>
      <vt:lpstr>Core Algorithm</vt:lpstr>
      <vt:lpstr>Core Algorithm</vt:lpstr>
      <vt:lpstr>Core Algorithm</vt:lpstr>
      <vt:lpstr>Optional Processing</vt:lpstr>
      <vt:lpstr>Optional Processing</vt:lpstr>
      <vt:lpstr>Method</vt:lpstr>
      <vt:lpstr>Experimental Results</vt:lpstr>
      <vt:lpstr>PowerPoint 簡報</vt:lpstr>
      <vt:lpstr>PowerPoint 簡報</vt:lpstr>
      <vt:lpstr>PowerPoint 簡報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Plotted Data by Image Segmentation</dc:title>
  <dc:creator>龔鈺閎</dc:creator>
  <cp:lastModifiedBy>yuhon</cp:lastModifiedBy>
  <cp:revision>5</cp:revision>
  <dcterms:modified xsi:type="dcterms:W3CDTF">2022-12-21T06:36:53Z</dcterms:modified>
</cp:coreProperties>
</file>