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sldIdLst>
    <p:sldId id="257" r:id="rId2"/>
    <p:sldId id="260" r:id="rId3"/>
    <p:sldId id="259" r:id="rId4"/>
    <p:sldId id="258" r:id="rId5"/>
    <p:sldId id="279" r:id="rId6"/>
    <p:sldId id="266" r:id="rId7"/>
    <p:sldId id="280" r:id="rId8"/>
    <p:sldId id="267" r:id="rId9"/>
    <p:sldId id="281" r:id="rId10"/>
    <p:sldId id="268" r:id="rId11"/>
    <p:sldId id="270" r:id="rId12"/>
    <p:sldId id="282" r:id="rId13"/>
    <p:sldId id="283" r:id="rId14"/>
    <p:sldId id="271" r:id="rId15"/>
    <p:sldId id="284" r:id="rId16"/>
    <p:sldId id="272" r:id="rId17"/>
    <p:sldId id="274" r:id="rId18"/>
    <p:sldId id="263" r:id="rId19"/>
    <p:sldId id="285" r:id="rId20"/>
    <p:sldId id="286" r:id="rId21"/>
    <p:sldId id="264" r:id="rId22"/>
    <p:sldId id="278" r:id="rId23"/>
  </p:sldIdLst>
  <p:sldSz cx="9144000" cy="6858000" type="screen4x3"/>
  <p:notesSz cx="6858000" cy="9028113"/>
  <p:defaultTextStyle>
    <a:defPPr>
      <a:defRPr lang="en-US"/>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04"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085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0850"/>
          </a:xfrm>
          <a:prstGeom prst="rect">
            <a:avLst/>
          </a:prstGeom>
        </p:spPr>
        <p:txBody>
          <a:bodyPr vert="horz" lIns="91440" tIns="45720" rIns="91440" bIns="45720" rtlCol="0"/>
          <a:lstStyle>
            <a:lvl1pPr algn="r">
              <a:defRPr sz="1200"/>
            </a:lvl1pPr>
          </a:lstStyle>
          <a:p>
            <a:fld id="{6193707B-0862-43FC-B795-88EF34E54754}" type="datetimeFigureOut">
              <a:rPr lang="zh-TW" altLang="en-US" smtClean="0"/>
              <a:t>2015/1/23</a:t>
            </a:fld>
            <a:endParaRPr lang="zh-TW" altLang="en-US"/>
          </a:p>
        </p:txBody>
      </p:sp>
      <p:sp>
        <p:nvSpPr>
          <p:cNvPr id="4" name="投影片圖像版面配置區 3"/>
          <p:cNvSpPr>
            <a:spLocks noGrp="1" noRot="1" noChangeAspect="1"/>
          </p:cNvSpPr>
          <p:nvPr>
            <p:ph type="sldImg" idx="2"/>
          </p:nvPr>
        </p:nvSpPr>
        <p:spPr>
          <a:xfrm>
            <a:off x="1173163" y="677863"/>
            <a:ext cx="4511675" cy="338455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287838"/>
            <a:ext cx="5486400" cy="4062412"/>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575675"/>
            <a:ext cx="2971800" cy="45085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575675"/>
            <a:ext cx="2971800" cy="450850"/>
          </a:xfrm>
          <a:prstGeom prst="rect">
            <a:avLst/>
          </a:prstGeom>
        </p:spPr>
        <p:txBody>
          <a:bodyPr vert="horz" lIns="91440" tIns="45720" rIns="91440" bIns="45720" rtlCol="0" anchor="b"/>
          <a:lstStyle>
            <a:lvl1pPr algn="r">
              <a:defRPr sz="1200"/>
            </a:lvl1pPr>
          </a:lstStyle>
          <a:p>
            <a:fld id="{BA20D53B-903F-4E94-BA7A-75AD0E87C5BE}" type="slidenum">
              <a:rPr lang="zh-TW" altLang="en-US" smtClean="0"/>
              <a:t>‹#›</a:t>
            </a:fld>
            <a:endParaRPr lang="zh-TW" altLang="en-US"/>
          </a:p>
        </p:txBody>
      </p:sp>
    </p:spTree>
    <p:extLst>
      <p:ext uri="{BB962C8B-B14F-4D97-AF65-F5344CB8AC3E}">
        <p14:creationId xmlns:p14="http://schemas.microsoft.com/office/powerpoint/2010/main" val="3583061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35275-595B-4A22-9AD5-576596415015}" type="slidenum">
              <a:rPr lang="zh-TW" altLang="en-US"/>
              <a:pPr/>
              <a:t>6</a:t>
            </a:fld>
            <a:endParaRPr lang="en-US" altLang="zh-TW"/>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935275-595B-4A22-9AD5-576596415015}" type="slidenum">
              <a:rPr lang="zh-TW" altLang="en-US"/>
              <a:pPr/>
              <a:t>7</a:t>
            </a:fld>
            <a:endParaRPr lang="en-US" altLang="zh-TW"/>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p:spPr>
        <p:txBody>
          <a:bodyPr/>
          <a:lstStyle/>
          <a:p>
            <a:pPr>
              <a:defRPr/>
            </a:pPr>
            <a:endParaRPr lang="zh-TW" altLang="en-US"/>
          </a:p>
        </p:txBody>
      </p:sp>
      <p:sp>
        <p:nvSpPr>
          <p:cNvPr id="5" name="Oval 8"/>
          <p:cNvSpPr>
            <a:spLocks noChangeArrowheads="1"/>
          </p:cNvSpPr>
          <p:nvPr/>
        </p:nvSpPr>
        <p:spPr bwMode="auto">
          <a:xfrm>
            <a:off x="163513" y="2103438"/>
            <a:ext cx="347662" cy="347662"/>
          </a:xfrm>
          <a:prstGeom prst="ellipse">
            <a:avLst/>
          </a:prstGeom>
          <a:solidFill>
            <a:schemeClr val="tx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37890" name="Rectangle 2"/>
          <p:cNvSpPr>
            <a:spLocks noGrp="1" noChangeArrowheads="1"/>
          </p:cNvSpPr>
          <p:nvPr>
            <p:ph type="ctrTitle"/>
          </p:nvPr>
        </p:nvSpPr>
        <p:spPr>
          <a:xfrm>
            <a:off x="2133600" y="1371600"/>
            <a:ext cx="6477000" cy="1752600"/>
          </a:xfrm>
        </p:spPr>
        <p:txBody>
          <a:bodyPr/>
          <a:lstStyle>
            <a:lvl1pPr>
              <a:defRPr sz="5400"/>
            </a:lvl1pPr>
          </a:lstStyle>
          <a:p>
            <a:r>
              <a:rPr lang="zh-TW" altLang="en-US" smtClean="0"/>
              <a:t>按一下以編輯母片標題樣式</a:t>
            </a:r>
            <a:endParaRPr lang="zh-TW" altLang="en-US" dirty="0"/>
          </a:p>
        </p:txBody>
      </p:sp>
      <p:sp>
        <p:nvSpPr>
          <p:cNvPr id="37891"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r>
              <a:rPr lang="zh-TW" altLang="en-US" smtClean="0"/>
              <a:t>按一下以編輯母片副標題樣式</a:t>
            </a:r>
            <a:endParaRPr lang="zh-TW" altLang="en-US"/>
          </a:p>
        </p:txBody>
      </p:sp>
      <p:sp>
        <p:nvSpPr>
          <p:cNvPr id="2" name="Date Placeholder 1"/>
          <p:cNvSpPr>
            <a:spLocks noGrp="1"/>
          </p:cNvSpPr>
          <p:nvPr>
            <p:ph type="dt" sz="half" idx="10"/>
          </p:nvPr>
        </p:nvSpPr>
        <p:spPr/>
        <p:txBody>
          <a:bodyPr/>
          <a:lstStyle/>
          <a:p>
            <a:pPr>
              <a:defRPr/>
            </a:pPr>
            <a:endParaRPr lang="en-US" altLang="zh-TW"/>
          </a:p>
        </p:txBody>
      </p:sp>
      <p:sp>
        <p:nvSpPr>
          <p:cNvPr id="3" name="Footer Placeholder 2"/>
          <p:cNvSpPr>
            <a:spLocks noGrp="1"/>
          </p:cNvSpPr>
          <p:nvPr>
            <p:ph type="ftr" sz="quarter" idx="11"/>
          </p:nvPr>
        </p:nvSpPr>
        <p:spPr/>
        <p:txBody>
          <a:bodyPr/>
          <a:lstStyle/>
          <a:p>
            <a:pPr>
              <a:defRPr/>
            </a:pPr>
            <a:endParaRPr lang="en-US" altLang="zh-TW" dirty="0"/>
          </a:p>
        </p:txBody>
      </p:sp>
      <p:sp>
        <p:nvSpPr>
          <p:cNvPr id="8" name="Slide Number Placeholder 7"/>
          <p:cNvSpPr>
            <a:spLocks noGrp="1"/>
          </p:cNvSpPr>
          <p:nvPr>
            <p:ph type="sldNum" sz="quarter" idx="12"/>
          </p:nvPr>
        </p:nvSpPr>
        <p:spPr/>
        <p:txBody>
          <a:bodyPr/>
          <a:lstStyle/>
          <a:p>
            <a:pPr>
              <a:defRPr/>
            </a:pPr>
            <a:fld id="{A2ED2530-0028-4C33-95C9-AC7B397DC79A}" type="slidenum">
              <a:rPr lang="zh-TW" altLang="en-US" smtClean="0"/>
              <a:pPr>
                <a:defRPr/>
              </a:pPr>
              <a:t>‹#›</a:t>
            </a:fld>
            <a:endParaRPr lang="en-US" altLang="zh-TW"/>
          </a:p>
        </p:txBody>
      </p:sp>
      <p:sp>
        <p:nvSpPr>
          <p:cNvPr id="14" name="Rectangle 19"/>
          <p:cNvSpPr>
            <a:spLocks noChangeArrowheads="1"/>
          </p:cNvSpPr>
          <p:nvPr userDrawn="1"/>
        </p:nvSpPr>
        <p:spPr bwMode="auto">
          <a:xfrm>
            <a:off x="0" y="6453337"/>
            <a:ext cx="9144000" cy="404664"/>
          </a:xfrm>
          <a:prstGeom prst="rect">
            <a:avLst/>
          </a:prstGeom>
          <a:solidFill>
            <a:schemeClr val="bg2">
              <a:lumMod val="75000"/>
            </a:schemeClr>
          </a:solidFill>
          <a:ln>
            <a:noFill/>
          </a:ln>
          <a:effectLst/>
          <a:extLst/>
        </p:spPr>
        <p:txBody>
          <a:bodyPr wrap="none"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15" name="Rectangle 55"/>
          <p:cNvSpPr>
            <a:spLocks noChangeArrowheads="1"/>
          </p:cNvSpPr>
          <p:nvPr userDrawn="1"/>
        </p:nvSpPr>
        <p:spPr bwMode="auto">
          <a:xfrm>
            <a:off x="5762625" y="6525344"/>
            <a:ext cx="338137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r>
              <a:rPr lang="zh-TW" altLang="en-US" sz="1200" b="1" dirty="0" smtClean="0">
                <a:solidFill>
                  <a:schemeClr val="bg1">
                    <a:lumMod val="85000"/>
                  </a:schemeClr>
                </a:solidFill>
                <a:latin typeface="Book Antiqua" pitchFamily="18" charset="0"/>
              </a:rPr>
              <a:t>僅供用書教師使用，版權所有，侵害必究</a:t>
            </a:r>
            <a:r>
              <a:rPr lang="en-US" altLang="zh-TW" sz="1200" b="1" dirty="0" smtClean="0">
                <a:solidFill>
                  <a:schemeClr val="bg1">
                    <a:lumMod val="85000"/>
                  </a:schemeClr>
                </a:solidFill>
                <a:latin typeface="Book Antiqua" pitchFamily="18" charset="0"/>
              </a:rPr>
              <a:t>© 2015</a:t>
            </a:r>
          </a:p>
        </p:txBody>
      </p:sp>
      <p:pic>
        <p:nvPicPr>
          <p:cNvPr id="16" name="圖片_x0020_5" descr="image0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08104" y="6525344"/>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1104B2E-5F5B-4F41-B3A2-A478EE4D5763}"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1800" y="190500"/>
            <a:ext cx="1752600" cy="58293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524000" y="190500"/>
            <a:ext cx="5105400" cy="5829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3DA097D-B34B-4C63-8A85-30C42B0E3944}"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054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7F89AF1-FEBC-46C3-B103-777396C20A94}"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美工圖案版面配置區 3"/>
          <p:cNvSpPr>
            <a:spLocks noGrp="1"/>
          </p:cNvSpPr>
          <p:nvPr>
            <p:ph type="clipArt" sz="half" idx="2"/>
          </p:nvPr>
        </p:nvSpPr>
        <p:spPr>
          <a:xfrm>
            <a:off x="5105400" y="1905000"/>
            <a:ext cx="3429000" cy="4114800"/>
          </a:xfrm>
        </p:spPr>
        <p:txBody>
          <a:bodyPr/>
          <a:lstStyle/>
          <a:p>
            <a:pPr lvl="0"/>
            <a:r>
              <a:rPr lang="zh-TW" altLang="en-US" noProof="0" smtClean="0"/>
              <a:t>按一下圖示以新增美工 圖案</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95258D54-C158-4582-A5D8-476CC16BEF89}"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1524000" y="1905000"/>
            <a:ext cx="3429000" cy="4114800"/>
          </a:xfrm>
        </p:spPr>
        <p:txBody>
          <a:bodyPr/>
          <a:lstStyle/>
          <a:p>
            <a:pPr lvl="0"/>
            <a:r>
              <a:rPr lang="zh-TW" altLang="en-US" noProof="0" smtClean="0"/>
              <a:t>按一下圖示以新增美工 圖案</a:t>
            </a:r>
          </a:p>
        </p:txBody>
      </p:sp>
      <p:sp>
        <p:nvSpPr>
          <p:cNvPr id="4" name="文字版面配置區 3"/>
          <p:cNvSpPr>
            <a:spLocks noGrp="1"/>
          </p:cNvSpPr>
          <p:nvPr>
            <p:ph type="body" sz="half" idx="2"/>
          </p:nvPr>
        </p:nvSpPr>
        <p:spPr>
          <a:xfrm>
            <a:off x="5105400" y="1905000"/>
            <a:ext cx="3429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A4875CF-7597-44B4-A8E3-413D5D3B9C6C}"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475656" y="1844824"/>
            <a:ext cx="7056784" cy="432048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CAE68FB-9A8A-4397-8838-C3032507BABD}"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4E714B0-2BC4-4489-9712-C2F2821CCB27}"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CB2C9E5-8820-43A9-9E83-76E6E83D8772}"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AB13AA51-94CE-4E5A-8FFD-63491E5BB076}"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E3D726E5-C770-425B-980D-DC5664D377B3}"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55C0109F-A531-4183-9F08-39EE8347B4F1}"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CBE21A8-B844-401C-876C-0ECF601C8399}"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582E686-C783-4F53-B5C9-3827F4ECDA96}" type="slidenum">
              <a:rPr lang="zh-TW" altLang="en-US"/>
              <a:pPr>
                <a:defRPr/>
              </a:pPr>
              <a:t>‹#›</a:t>
            </a:fld>
            <a:endParaRPr lang="en-US" altLang="zh-TW"/>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100000">
              <a:srgbClr val="E6D78A"/>
            </a:gs>
            <a:gs pos="99000">
              <a:schemeClr val="bg2">
                <a:lumMod val="60000"/>
                <a:lumOff val="40000"/>
                <a:alpha val="12000"/>
              </a:schemeClr>
            </a:gs>
            <a:gs pos="100000">
              <a:srgbClr val="E6D78A"/>
            </a:gs>
            <a:gs pos="100000">
              <a:srgbClr val="C7AC4C"/>
            </a:gs>
            <a:gs pos="100000">
              <a:srgbClr val="E6DCAC"/>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0" y="190500"/>
            <a:ext cx="7010400" cy="1527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1027" name="Rectangle 3"/>
          <p:cNvSpPr>
            <a:spLocks noGrp="1" noChangeArrowheads="1"/>
          </p:cNvSpPr>
          <p:nvPr>
            <p:ph type="body" idx="1"/>
          </p:nvPr>
        </p:nvSpPr>
        <p:spPr bwMode="auto">
          <a:xfrm>
            <a:off x="1524000" y="1905000"/>
            <a:ext cx="7010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p>
        </p:txBody>
      </p:sp>
      <p:sp>
        <p:nvSpPr>
          <p:cNvPr id="36868" name="Rectangle 4"/>
          <p:cNvSpPr>
            <a:spLocks noGrp="1" noChangeArrowheads="1"/>
          </p:cNvSpPr>
          <p:nvPr>
            <p:ph type="dt" sz="half" idx="2"/>
          </p:nvPr>
        </p:nvSpPr>
        <p:spPr bwMode="auto">
          <a:xfrm>
            <a:off x="1187450" y="6237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latin typeface="Arial" charset="0"/>
              </a:defRPr>
            </a:lvl1pPr>
          </a:lstStyle>
          <a:p>
            <a:pPr>
              <a:defRPr/>
            </a:pPr>
            <a:endParaRPr lang="en-US" altLang="zh-TW"/>
          </a:p>
        </p:txBody>
      </p:sp>
      <p:sp>
        <p:nvSpPr>
          <p:cNvPr id="36869" name="Rectangle 5"/>
          <p:cNvSpPr>
            <a:spLocks noGrp="1" noChangeArrowheads="1"/>
          </p:cNvSpPr>
          <p:nvPr>
            <p:ph type="ftr" sz="quarter" idx="3"/>
          </p:nvPr>
        </p:nvSpPr>
        <p:spPr bwMode="auto">
          <a:xfrm>
            <a:off x="3276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Arial" charset="0"/>
              </a:defRPr>
            </a:lvl1pPr>
          </a:lstStyle>
          <a:p>
            <a:pPr>
              <a:defRPr/>
            </a:pPr>
            <a:endParaRPr lang="en-US" altLang="zh-TW"/>
          </a:p>
        </p:txBody>
      </p:sp>
      <p:sp>
        <p:nvSpPr>
          <p:cNvPr id="36870" name="Rectangle 6"/>
          <p:cNvSpPr>
            <a:spLocks noGrp="1" noChangeArrowheads="1"/>
          </p:cNvSpPr>
          <p:nvPr>
            <p:ph type="sldNum" sz="quarter" idx="4"/>
          </p:nvPr>
        </p:nvSpPr>
        <p:spPr bwMode="auto">
          <a:xfrm>
            <a:off x="8532440" y="6068144"/>
            <a:ext cx="5762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atin typeface="Arial" charset="0"/>
              </a:defRPr>
            </a:lvl1pPr>
          </a:lstStyle>
          <a:p>
            <a:pPr>
              <a:defRPr/>
            </a:pPr>
            <a:fld id="{A2ED2530-0028-4C33-95C9-AC7B397DC79A}" type="slidenum">
              <a:rPr lang="zh-TW" altLang="en-US"/>
              <a:pPr>
                <a:defRPr/>
              </a:pPr>
              <a:t>‹#›</a:t>
            </a:fld>
            <a:endParaRPr lang="en-US" altLang="zh-TW"/>
          </a:p>
        </p:txBody>
      </p:sp>
      <p:sp>
        <p:nvSpPr>
          <p:cNvPr id="36871" name="Line 7"/>
          <p:cNvSpPr>
            <a:spLocks noChangeShapeType="1"/>
          </p:cNvSpPr>
          <p:nvPr/>
        </p:nvSpPr>
        <p:spPr bwMode="auto">
          <a:xfrm flipV="1">
            <a:off x="1371600" y="304800"/>
            <a:ext cx="0" cy="1295400"/>
          </a:xfrm>
          <a:prstGeom prst="line">
            <a:avLst/>
          </a:prstGeom>
          <a:noFill/>
          <a:ln w="38100">
            <a:solidFill>
              <a:schemeClr val="tx2"/>
            </a:solidFill>
            <a:round/>
            <a:headEnd/>
            <a:tailEnd/>
          </a:ln>
          <a:effectLst/>
        </p:spPr>
        <p:txBody>
          <a:bodyPr/>
          <a:lstStyle/>
          <a:p>
            <a:pPr>
              <a:defRPr/>
            </a:pPr>
            <a:endParaRPr lang="zh-TW" altLang="en-US"/>
          </a:p>
        </p:txBody>
      </p:sp>
      <p:sp>
        <p:nvSpPr>
          <p:cNvPr id="36872" name="Oval 8"/>
          <p:cNvSpPr>
            <a:spLocks noChangeArrowheads="1"/>
          </p:cNvSpPr>
          <p:nvPr/>
        </p:nvSpPr>
        <p:spPr bwMode="auto">
          <a:xfrm>
            <a:off x="152400" y="838200"/>
            <a:ext cx="228600" cy="228600"/>
          </a:xfrm>
          <a:prstGeom prst="ellipse">
            <a:avLst/>
          </a:prstGeom>
          <a:solidFill>
            <a:schemeClr val="tx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36873" name="Oval 9"/>
          <p:cNvSpPr>
            <a:spLocks noChangeArrowheads="1"/>
          </p:cNvSpPr>
          <p:nvPr/>
        </p:nvSpPr>
        <p:spPr bwMode="auto">
          <a:xfrm>
            <a:off x="539750" y="838200"/>
            <a:ext cx="228600" cy="228600"/>
          </a:xfrm>
          <a:prstGeom prst="ellipse">
            <a:avLst/>
          </a:prstGeom>
          <a:solidFill>
            <a:schemeClr val="accent1"/>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36874" name="Oval 10"/>
          <p:cNvSpPr>
            <a:spLocks noChangeArrowheads="1"/>
          </p:cNvSpPr>
          <p:nvPr/>
        </p:nvSpPr>
        <p:spPr bwMode="auto">
          <a:xfrm>
            <a:off x="927100" y="838200"/>
            <a:ext cx="228600" cy="228600"/>
          </a:xfrm>
          <a:prstGeom prst="ellipse">
            <a:avLst/>
          </a:prstGeom>
          <a:solidFill>
            <a:schemeClr val="accent2"/>
          </a:solidFill>
          <a:ln w="9525">
            <a:noFill/>
            <a:round/>
            <a:headEnd/>
            <a:tailEnd/>
          </a:ln>
          <a:effectLst/>
        </p:spPr>
        <p:txBody>
          <a:bodyPr wrap="none" anchor="ctr"/>
          <a:lstStyle/>
          <a:p>
            <a:pPr algn="ctr">
              <a:defRPr/>
            </a:pPr>
            <a:endParaRPr kumimoji="0" lang="zh-TW" altLang="en-US" sz="2400">
              <a:latin typeface="Times New Roman" pitchFamily="18" charset="0"/>
            </a:endParaRPr>
          </a:p>
        </p:txBody>
      </p:sp>
      <p:sp>
        <p:nvSpPr>
          <p:cNvPr id="16" name="Rectangle 19"/>
          <p:cNvSpPr>
            <a:spLocks noChangeArrowheads="1"/>
          </p:cNvSpPr>
          <p:nvPr/>
        </p:nvSpPr>
        <p:spPr bwMode="auto">
          <a:xfrm>
            <a:off x="0" y="6453337"/>
            <a:ext cx="9144000" cy="404664"/>
          </a:xfrm>
          <a:prstGeom prst="rect">
            <a:avLst/>
          </a:prstGeom>
          <a:solidFill>
            <a:schemeClr val="bg2">
              <a:lumMod val="75000"/>
            </a:schemeClr>
          </a:solidFill>
          <a:ln>
            <a:noFill/>
          </a:ln>
          <a:effectLst/>
          <a:extLst/>
        </p:spPr>
        <p:txBody>
          <a:bodyPr wrap="none" anchor="ct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endParaRPr lang="en-US" altLang="en-US" smtClean="0"/>
          </a:p>
        </p:txBody>
      </p:sp>
      <p:sp>
        <p:nvSpPr>
          <p:cNvPr id="17" name="Rectangle 55"/>
          <p:cNvSpPr>
            <a:spLocks noChangeArrowheads="1"/>
          </p:cNvSpPr>
          <p:nvPr/>
        </p:nvSpPr>
        <p:spPr bwMode="auto">
          <a:xfrm>
            <a:off x="5762625" y="6525344"/>
            <a:ext cx="3381375"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sz="2400">
                <a:solidFill>
                  <a:schemeClr val="tx1"/>
                </a:solidFill>
                <a:latin typeface="Arial" charset="0"/>
                <a:ea typeface="ＭＳ Ｐゴシック" pitchFamily="34" charset="-128"/>
              </a:defRPr>
            </a:lvl1pPr>
            <a:lvl2pPr marL="742950" indent="-285750" eaLnBrk="0" hangingPunct="0">
              <a:defRPr sz="2400">
                <a:solidFill>
                  <a:schemeClr val="tx1"/>
                </a:solidFill>
                <a:latin typeface="Arial" charset="0"/>
                <a:ea typeface="ＭＳ Ｐゴシック" pitchFamily="34" charset="-128"/>
              </a:defRPr>
            </a:lvl2pPr>
            <a:lvl3pPr marL="1143000" indent="-228600" eaLnBrk="0" hangingPunct="0">
              <a:defRPr sz="2400">
                <a:solidFill>
                  <a:schemeClr val="tx1"/>
                </a:solidFill>
                <a:latin typeface="Arial" charset="0"/>
                <a:ea typeface="ＭＳ Ｐゴシック" pitchFamily="34" charset="-128"/>
              </a:defRPr>
            </a:lvl3pPr>
            <a:lvl4pPr marL="1600200" indent="-228600" eaLnBrk="0" hangingPunct="0">
              <a:defRPr sz="2400">
                <a:solidFill>
                  <a:schemeClr val="tx1"/>
                </a:solidFill>
                <a:latin typeface="Arial" charset="0"/>
                <a:ea typeface="ＭＳ Ｐゴシック" pitchFamily="34" charset="-128"/>
              </a:defRPr>
            </a:lvl4pPr>
            <a:lvl5pPr marL="2057400" indent="-228600" eaLnBrk="0" hangingPunct="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defRPr/>
            </a:pPr>
            <a:r>
              <a:rPr lang="zh-TW" altLang="en-US" sz="1200" b="1" dirty="0" smtClean="0">
                <a:solidFill>
                  <a:schemeClr val="bg1">
                    <a:lumMod val="85000"/>
                  </a:schemeClr>
                </a:solidFill>
                <a:latin typeface="Book Antiqua" pitchFamily="18" charset="0"/>
              </a:rPr>
              <a:t>僅供用書教師使用，版權所有，侵害必究</a:t>
            </a:r>
            <a:r>
              <a:rPr lang="en-US" altLang="zh-TW" sz="1200" b="1" dirty="0" smtClean="0">
                <a:solidFill>
                  <a:schemeClr val="bg1">
                    <a:lumMod val="85000"/>
                  </a:schemeClr>
                </a:solidFill>
                <a:latin typeface="Book Antiqua" pitchFamily="18" charset="0"/>
              </a:rPr>
              <a:t>© 2015</a:t>
            </a:r>
          </a:p>
        </p:txBody>
      </p:sp>
      <p:pic>
        <p:nvPicPr>
          <p:cNvPr id="18" name="圖片_x0020_5" descr="image0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104" y="6525344"/>
            <a:ext cx="280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4200" b="1">
          <a:solidFill>
            <a:srgbClr val="003399"/>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cs typeface="+mj-cs"/>
        </a:defRPr>
      </a:lvl1pPr>
      <a:lvl2pPr algn="l" rtl="0" eaLnBrk="1" fontAlgn="base" hangingPunct="1">
        <a:spcBef>
          <a:spcPct val="0"/>
        </a:spcBef>
        <a:spcAft>
          <a:spcPct val="0"/>
        </a:spcAft>
        <a:defRPr kumimoji="1" sz="4200">
          <a:solidFill>
            <a:schemeClr val="tx2"/>
          </a:solidFill>
          <a:latin typeface="Arial" charset="0"/>
          <a:ea typeface="新細明體" pitchFamily="18" charset="-120"/>
        </a:defRPr>
      </a:lvl2pPr>
      <a:lvl3pPr algn="l" rtl="0" eaLnBrk="1" fontAlgn="base" hangingPunct="1">
        <a:spcBef>
          <a:spcPct val="0"/>
        </a:spcBef>
        <a:spcAft>
          <a:spcPct val="0"/>
        </a:spcAft>
        <a:defRPr kumimoji="1" sz="4200">
          <a:solidFill>
            <a:schemeClr val="tx2"/>
          </a:solidFill>
          <a:latin typeface="Arial" charset="0"/>
          <a:ea typeface="新細明體" pitchFamily="18" charset="-120"/>
        </a:defRPr>
      </a:lvl3pPr>
      <a:lvl4pPr algn="l" rtl="0" eaLnBrk="1" fontAlgn="base" hangingPunct="1">
        <a:spcBef>
          <a:spcPct val="0"/>
        </a:spcBef>
        <a:spcAft>
          <a:spcPct val="0"/>
        </a:spcAft>
        <a:defRPr kumimoji="1" sz="4200">
          <a:solidFill>
            <a:schemeClr val="tx2"/>
          </a:solidFill>
          <a:latin typeface="Arial" charset="0"/>
          <a:ea typeface="新細明體" pitchFamily="18" charset="-120"/>
        </a:defRPr>
      </a:lvl4pPr>
      <a:lvl5pPr algn="l" rtl="0" eaLnBrk="1" fontAlgn="base" hangingPunct="1">
        <a:spcBef>
          <a:spcPct val="0"/>
        </a:spcBef>
        <a:spcAft>
          <a:spcPct val="0"/>
        </a:spcAft>
        <a:defRPr kumimoji="1" sz="4200">
          <a:solidFill>
            <a:schemeClr val="tx2"/>
          </a:solidFill>
          <a:latin typeface="Arial" charset="0"/>
          <a:ea typeface="新細明體" pitchFamily="18" charset="-120"/>
        </a:defRPr>
      </a:lvl5pPr>
      <a:lvl6pPr marL="457200" algn="l" rtl="0" eaLnBrk="1" fontAlgn="base" hangingPunct="1">
        <a:spcBef>
          <a:spcPct val="0"/>
        </a:spcBef>
        <a:spcAft>
          <a:spcPct val="0"/>
        </a:spcAft>
        <a:defRPr kumimoji="1" sz="4200">
          <a:solidFill>
            <a:schemeClr val="tx2"/>
          </a:solidFill>
          <a:latin typeface="Arial" charset="0"/>
          <a:ea typeface="新細明體" pitchFamily="18" charset="-120"/>
        </a:defRPr>
      </a:lvl6pPr>
      <a:lvl7pPr marL="914400" algn="l" rtl="0" eaLnBrk="1" fontAlgn="base" hangingPunct="1">
        <a:spcBef>
          <a:spcPct val="0"/>
        </a:spcBef>
        <a:spcAft>
          <a:spcPct val="0"/>
        </a:spcAft>
        <a:defRPr kumimoji="1" sz="4200">
          <a:solidFill>
            <a:schemeClr val="tx2"/>
          </a:solidFill>
          <a:latin typeface="Arial" charset="0"/>
          <a:ea typeface="新細明體" pitchFamily="18" charset="-120"/>
        </a:defRPr>
      </a:lvl7pPr>
      <a:lvl8pPr marL="1371600" algn="l" rtl="0" eaLnBrk="1" fontAlgn="base" hangingPunct="1">
        <a:spcBef>
          <a:spcPct val="0"/>
        </a:spcBef>
        <a:spcAft>
          <a:spcPct val="0"/>
        </a:spcAft>
        <a:defRPr kumimoji="1" sz="4200">
          <a:solidFill>
            <a:schemeClr val="tx2"/>
          </a:solidFill>
          <a:latin typeface="Arial" charset="0"/>
          <a:ea typeface="新細明體" pitchFamily="18" charset="-120"/>
        </a:defRPr>
      </a:lvl8pPr>
      <a:lvl9pPr marL="1828800" algn="l" rtl="0" eaLnBrk="1" fontAlgn="base" hangingPunct="1">
        <a:spcBef>
          <a:spcPct val="0"/>
        </a:spcBef>
        <a:spcAft>
          <a:spcPct val="0"/>
        </a:spcAft>
        <a:defRPr kumimoji="1" sz="4200">
          <a:solidFill>
            <a:schemeClr val="tx2"/>
          </a:solidFill>
          <a:latin typeface="Arial" charset="0"/>
          <a:ea typeface="新細明體" pitchFamily="18" charset="-120"/>
        </a:defRPr>
      </a:lvl9pPr>
    </p:titleStyle>
    <p:bodyStyle>
      <a:lvl1pPr marL="342900" indent="-342900" algn="l" rtl="0" eaLnBrk="1" fontAlgn="base" hangingPunct="1">
        <a:spcBef>
          <a:spcPct val="20000"/>
        </a:spcBef>
        <a:spcAft>
          <a:spcPct val="0"/>
        </a:spcAft>
        <a:buClr>
          <a:schemeClr val="tx1"/>
        </a:buClr>
        <a:buSzPct val="70000"/>
        <a:buFont typeface="Wingdings" pitchFamily="2" charset="2"/>
        <a:buChar char="¢"/>
        <a:defRPr kumimoji="1" sz="3200" b="1">
          <a:solidFill>
            <a:schemeClr val="tx2"/>
          </a:solidFill>
          <a:latin typeface="微軟正黑體" panose="020B0604030504040204" pitchFamily="34" charset="-120"/>
          <a:ea typeface="微軟正黑體" panose="020B0604030504040204" pitchFamily="34" charset="-120"/>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kumimoji="1" sz="2800">
          <a:solidFill>
            <a:schemeClr val="tx2"/>
          </a:solidFill>
          <a:latin typeface="微軟正黑體" panose="020B0604030504040204" pitchFamily="34" charset="-120"/>
          <a:ea typeface="微軟正黑體" panose="020B0604030504040204" pitchFamily="34" charset="-120"/>
        </a:defRPr>
      </a:lvl2pPr>
      <a:lvl3pPr marL="1143000" indent="-228600" algn="l" rtl="0" eaLnBrk="1" fontAlgn="base" hangingPunct="1">
        <a:spcBef>
          <a:spcPct val="20000"/>
        </a:spcBef>
        <a:spcAft>
          <a:spcPct val="0"/>
        </a:spcAft>
        <a:buClr>
          <a:schemeClr val="accent2"/>
        </a:buClr>
        <a:buChar char="•"/>
        <a:defRPr kumimoji="1" sz="2400">
          <a:solidFill>
            <a:schemeClr val="tx2"/>
          </a:solidFill>
          <a:latin typeface="微軟正黑體" panose="020B0604030504040204" pitchFamily="34" charset="-120"/>
          <a:ea typeface="微軟正黑體" panose="020B0604030504040204" pitchFamily="34" charset="-120"/>
        </a:defRPr>
      </a:lvl3pPr>
      <a:lvl4pPr marL="1600200" indent="-228600" algn="l" rtl="0" eaLnBrk="1" fontAlgn="base" hangingPunct="1">
        <a:spcBef>
          <a:spcPct val="20000"/>
        </a:spcBef>
        <a:spcAft>
          <a:spcPct val="0"/>
        </a:spcAft>
        <a:buClr>
          <a:schemeClr val="tx1"/>
        </a:buClr>
        <a:buChar char="•"/>
        <a:defRPr kumimoji="1" sz="2000">
          <a:solidFill>
            <a:schemeClr val="tx2"/>
          </a:solidFill>
          <a:latin typeface="微軟正黑體" panose="020B0604030504040204" pitchFamily="34" charset="-120"/>
          <a:ea typeface="微軟正黑體" panose="020B0604030504040204" pitchFamily="34" charset="-120"/>
        </a:defRPr>
      </a:lvl4pPr>
      <a:lvl5pPr marL="2057400" indent="-228600" algn="l" rtl="0" eaLnBrk="1" fontAlgn="base" hangingPunct="1">
        <a:spcBef>
          <a:spcPct val="20000"/>
        </a:spcBef>
        <a:spcAft>
          <a:spcPct val="0"/>
        </a:spcAft>
        <a:buChar char="•"/>
        <a:defRPr kumimoji="1" sz="2000">
          <a:solidFill>
            <a:schemeClr val="tx2"/>
          </a:solidFill>
          <a:latin typeface="微軟正黑體" panose="020B0604030504040204" pitchFamily="34" charset="-120"/>
          <a:ea typeface="微軟正黑體" panose="020B0604030504040204" pitchFamily="34" charset="-120"/>
        </a:defRPr>
      </a:lvl5pPr>
      <a:lvl6pPr marL="2514600" indent="-228600" algn="l" rtl="0" eaLnBrk="1" fontAlgn="base" hangingPunct="1">
        <a:spcBef>
          <a:spcPct val="20000"/>
        </a:spcBef>
        <a:spcAft>
          <a:spcPct val="0"/>
        </a:spcAft>
        <a:buChar char="•"/>
        <a:defRPr kumimoji="1" sz="2000">
          <a:solidFill>
            <a:schemeClr val="tx2"/>
          </a:solidFill>
          <a:latin typeface="+mn-lt"/>
          <a:ea typeface="+mn-ea"/>
        </a:defRPr>
      </a:lvl6pPr>
      <a:lvl7pPr marL="2971800" indent="-228600" algn="l" rtl="0" eaLnBrk="1" fontAlgn="base" hangingPunct="1">
        <a:spcBef>
          <a:spcPct val="20000"/>
        </a:spcBef>
        <a:spcAft>
          <a:spcPct val="0"/>
        </a:spcAft>
        <a:buChar char="•"/>
        <a:defRPr kumimoji="1" sz="2000">
          <a:solidFill>
            <a:schemeClr val="tx2"/>
          </a:solidFill>
          <a:latin typeface="+mn-lt"/>
          <a:ea typeface="+mn-ea"/>
        </a:defRPr>
      </a:lvl7pPr>
      <a:lvl8pPr marL="3429000" indent="-228600" algn="l" rtl="0" eaLnBrk="1" fontAlgn="base" hangingPunct="1">
        <a:spcBef>
          <a:spcPct val="20000"/>
        </a:spcBef>
        <a:spcAft>
          <a:spcPct val="0"/>
        </a:spcAft>
        <a:buChar char="•"/>
        <a:defRPr kumimoji="1" sz="2000">
          <a:solidFill>
            <a:schemeClr val="tx2"/>
          </a:solidFill>
          <a:latin typeface="+mn-lt"/>
          <a:ea typeface="+mn-ea"/>
        </a:defRPr>
      </a:lvl8pPr>
      <a:lvl9pPr marL="3886200" indent="-228600" algn="l" rtl="0" eaLnBrk="1" fontAlgn="base" hangingPunct="1">
        <a:spcBef>
          <a:spcPct val="20000"/>
        </a:spcBef>
        <a:spcAft>
          <a:spcPct val="0"/>
        </a:spcAft>
        <a:buChar char="•"/>
        <a:defRPr kumimoji="1" sz="2000">
          <a:solidFill>
            <a:schemeClr val="tx2"/>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1</a:t>
            </a:fld>
            <a:endParaRPr lang="en-US" altLang="zh-TW"/>
          </a:p>
        </p:txBody>
      </p:sp>
      <p:sp>
        <p:nvSpPr>
          <p:cNvPr id="5" name="Rectangle 5"/>
          <p:cNvSpPr txBox="1">
            <a:spLocks noChangeArrowheads="1"/>
          </p:cNvSpPr>
          <p:nvPr/>
        </p:nvSpPr>
        <p:spPr bwMode="auto">
          <a:xfrm>
            <a:off x="1557491" y="1757990"/>
            <a:ext cx="647280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70000"/>
              <a:buFont typeface="Wingdings" pitchFamily="2" charset="2"/>
              <a:buChar char="¢"/>
              <a:defRPr kumimoji="1" sz="3000">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l"/>
              <a:defRPr kumimoji="1" sz="2800">
                <a:solidFill>
                  <a:schemeClr val="tx2"/>
                </a:solidFill>
                <a:latin typeface="+mn-lt"/>
                <a:ea typeface="+mn-ea"/>
              </a:defRPr>
            </a:lvl2pPr>
            <a:lvl3pPr marL="1143000" indent="-228600" algn="l" rtl="0" eaLnBrk="1" fontAlgn="base" hangingPunct="1">
              <a:spcBef>
                <a:spcPct val="20000"/>
              </a:spcBef>
              <a:spcAft>
                <a:spcPct val="0"/>
              </a:spcAft>
              <a:buClr>
                <a:schemeClr val="accent2"/>
              </a:buClr>
              <a:buChar char="•"/>
              <a:defRPr kumimoji="1"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Char char="•"/>
              <a:defRPr kumimoji="1" sz="2000">
                <a:solidFill>
                  <a:schemeClr val="tx2"/>
                </a:solidFill>
                <a:latin typeface="+mn-lt"/>
                <a:ea typeface="+mn-ea"/>
              </a:defRPr>
            </a:lvl4pPr>
            <a:lvl5pPr marL="2057400" indent="-228600" algn="l" rtl="0" eaLnBrk="1" fontAlgn="base" hangingPunct="1">
              <a:spcBef>
                <a:spcPct val="20000"/>
              </a:spcBef>
              <a:spcAft>
                <a:spcPct val="0"/>
              </a:spcAft>
              <a:buChar char="•"/>
              <a:defRPr kumimoji="1" sz="2000">
                <a:solidFill>
                  <a:schemeClr val="tx2"/>
                </a:solidFill>
                <a:latin typeface="+mn-lt"/>
                <a:ea typeface="+mn-ea"/>
              </a:defRPr>
            </a:lvl5pPr>
            <a:lvl6pPr marL="2514600" indent="-228600" algn="l" rtl="0" eaLnBrk="1" fontAlgn="base" hangingPunct="1">
              <a:spcBef>
                <a:spcPct val="20000"/>
              </a:spcBef>
              <a:spcAft>
                <a:spcPct val="0"/>
              </a:spcAft>
              <a:buChar char="•"/>
              <a:defRPr kumimoji="1" sz="2000">
                <a:solidFill>
                  <a:schemeClr val="tx2"/>
                </a:solidFill>
                <a:latin typeface="+mn-lt"/>
                <a:ea typeface="+mn-ea"/>
              </a:defRPr>
            </a:lvl6pPr>
            <a:lvl7pPr marL="2971800" indent="-228600" algn="l" rtl="0" eaLnBrk="1" fontAlgn="base" hangingPunct="1">
              <a:spcBef>
                <a:spcPct val="20000"/>
              </a:spcBef>
              <a:spcAft>
                <a:spcPct val="0"/>
              </a:spcAft>
              <a:buChar char="•"/>
              <a:defRPr kumimoji="1" sz="2000">
                <a:solidFill>
                  <a:schemeClr val="tx2"/>
                </a:solidFill>
                <a:latin typeface="+mn-lt"/>
                <a:ea typeface="+mn-ea"/>
              </a:defRPr>
            </a:lvl7pPr>
            <a:lvl8pPr marL="3429000" indent="-228600" algn="l" rtl="0" eaLnBrk="1" fontAlgn="base" hangingPunct="1">
              <a:spcBef>
                <a:spcPct val="20000"/>
              </a:spcBef>
              <a:spcAft>
                <a:spcPct val="0"/>
              </a:spcAft>
              <a:buChar char="•"/>
              <a:defRPr kumimoji="1" sz="2000">
                <a:solidFill>
                  <a:schemeClr val="tx2"/>
                </a:solidFill>
                <a:latin typeface="+mn-lt"/>
                <a:ea typeface="+mn-ea"/>
              </a:defRPr>
            </a:lvl8pPr>
            <a:lvl9pPr marL="3886200" indent="-228600" algn="l" rtl="0" eaLnBrk="1" fontAlgn="base" hangingPunct="1">
              <a:spcBef>
                <a:spcPct val="20000"/>
              </a:spcBef>
              <a:spcAft>
                <a:spcPct val="0"/>
              </a:spcAft>
              <a:buChar char="•"/>
              <a:defRPr kumimoji="1" sz="2000">
                <a:solidFill>
                  <a:schemeClr val="tx2"/>
                </a:solidFill>
                <a:latin typeface="+mn-lt"/>
                <a:ea typeface="+mn-ea"/>
              </a:defRPr>
            </a:lvl9pPr>
          </a:lstStyle>
          <a:p>
            <a:pPr marL="0" indent="0">
              <a:buNone/>
            </a:pPr>
            <a:r>
              <a:rPr lang="zh-TW" altLang="en-US" sz="4800" b="1" kern="0" dirty="0" smtClean="0">
                <a:ln w="9525" cmpd="sng">
                  <a:noFill/>
                  <a:prstDash val="solid"/>
                  <a:miter lim="800000"/>
                </a:ln>
                <a:solidFill>
                  <a:schemeClr val="bg2">
                    <a:lumMod val="75000"/>
                  </a:schemeClr>
                </a:solidFill>
                <a:effectLst>
                  <a:outerShdw blurRad="63500" sx="102000" sy="102000" algn="ctr" rotWithShape="0">
                    <a:prstClr val="black">
                      <a:alpha val="40000"/>
                    </a:prstClr>
                  </a:outerShdw>
                </a:effectLst>
                <a:latin typeface="微軟正黑體" panose="020B0604030504040204" pitchFamily="34" charset="-120"/>
                <a:ea typeface="微軟正黑體" panose="020B0604030504040204" pitchFamily="34" charset="-120"/>
              </a:rPr>
              <a:t>現代</a:t>
            </a:r>
            <a:r>
              <a:rPr lang="zh-TW" altLang="en-US" sz="4800" b="1" kern="0" dirty="0">
                <a:ln w="9525" cmpd="sng">
                  <a:noFill/>
                  <a:prstDash val="solid"/>
                  <a:miter lim="800000"/>
                </a:ln>
                <a:solidFill>
                  <a:schemeClr val="bg2">
                    <a:lumMod val="75000"/>
                  </a:schemeClr>
                </a:solidFill>
                <a:effectLst>
                  <a:outerShdw blurRad="63500" sx="102000" sy="102000" algn="ctr" rotWithShape="0">
                    <a:prstClr val="black">
                      <a:alpha val="40000"/>
                    </a:prstClr>
                  </a:outerShdw>
                </a:effectLst>
                <a:latin typeface="微軟正黑體" panose="020B0604030504040204" pitchFamily="34" charset="-120"/>
                <a:ea typeface="微軟正黑體" panose="020B0604030504040204" pitchFamily="34" charset="-120"/>
              </a:rPr>
              <a:t>專案管理</a:t>
            </a:r>
            <a:endParaRPr lang="en-US" altLang="zh-TW" sz="4800" b="1" kern="0" dirty="0" smtClean="0">
              <a:ln w="9525" cmpd="sng">
                <a:noFill/>
                <a:prstDash val="solid"/>
                <a:miter lim="800000"/>
              </a:ln>
              <a:solidFill>
                <a:schemeClr val="bg2">
                  <a:lumMod val="75000"/>
                </a:schemeClr>
              </a:solidFill>
              <a:effectLst>
                <a:outerShdw blurRad="63500" sx="102000" sy="102000" algn="ctr" rotWithShape="0">
                  <a:prstClr val="black">
                    <a:alpha val="40000"/>
                  </a:prstClr>
                </a:outerShdw>
              </a:effectLst>
              <a:latin typeface="微軟正黑體" panose="020B0604030504040204" pitchFamily="34" charset="-120"/>
              <a:ea typeface="微軟正黑體" panose="020B0604030504040204" pitchFamily="34" charset="-120"/>
            </a:endParaRPr>
          </a:p>
        </p:txBody>
      </p:sp>
      <p:sp>
        <p:nvSpPr>
          <p:cNvPr id="6" name="Rectangle 4"/>
          <p:cNvSpPr>
            <a:spLocks noChangeArrowheads="1"/>
          </p:cNvSpPr>
          <p:nvPr/>
        </p:nvSpPr>
        <p:spPr bwMode="auto">
          <a:xfrm>
            <a:off x="1475656" y="260648"/>
            <a:ext cx="3525391" cy="1470025"/>
          </a:xfrm>
          <a:prstGeom prst="rect">
            <a:avLst/>
          </a:prstGeom>
          <a:noFill/>
          <a:ln w="9525">
            <a:noFill/>
            <a:miter lim="800000"/>
            <a:headEnd/>
            <a:tailEnd/>
          </a:ln>
        </p:spPr>
        <p:txBody>
          <a:bodyPr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defRPr/>
            </a:pPr>
            <a:r>
              <a:rPr kumimoji="0" lang="en-US" altLang="zh-TW" sz="4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軟正黑體" pitchFamily="34" charset="-120"/>
                <a:ea typeface="微軟正黑體" pitchFamily="34" charset="-120"/>
              </a:rPr>
              <a:t>Chapter 1</a:t>
            </a:r>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4941" y="2852936"/>
            <a:ext cx="2305434" cy="3158247"/>
          </a:xfrm>
          <a:prstGeom prst="rect">
            <a:avLst/>
          </a:prstGeom>
        </p:spPr>
      </p:pic>
    </p:spTree>
    <p:extLst>
      <p:ext uri="{BB962C8B-B14F-4D97-AF65-F5344CB8AC3E}">
        <p14:creationId xmlns:p14="http://schemas.microsoft.com/office/powerpoint/2010/main" val="3749716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a:ln/>
        </p:spPr>
        <p:txBody>
          <a:bodyPr/>
          <a:lstStyle/>
          <a:p>
            <a:r>
              <a:rPr lang="zh-TW" altLang="en-US" dirty="0"/>
              <a:t>計畫</a:t>
            </a:r>
            <a:r>
              <a:rPr lang="zh-TW" altLang="en-US" dirty="0" smtClean="0"/>
              <a:t> </a:t>
            </a:r>
            <a:r>
              <a:rPr lang="en-US" altLang="zh-TW" dirty="0"/>
              <a:t>vs.</a:t>
            </a:r>
            <a:r>
              <a:rPr lang="zh-TW" altLang="en-US" dirty="0"/>
              <a:t>專案</a:t>
            </a:r>
            <a:endParaRPr lang="en-US" altLang="zh-TW" dirty="0"/>
          </a:p>
        </p:txBody>
      </p:sp>
      <p:sp>
        <p:nvSpPr>
          <p:cNvPr id="79875" name="Rectangle 1027"/>
          <p:cNvSpPr>
            <a:spLocks noGrp="1" noChangeArrowheads="1"/>
          </p:cNvSpPr>
          <p:nvPr>
            <p:ph type="body" idx="1"/>
          </p:nvPr>
        </p:nvSpPr>
        <p:spPr>
          <a:xfrm>
            <a:off x="1524000" y="1905000"/>
            <a:ext cx="7152456" cy="4114800"/>
          </a:xfrm>
        </p:spPr>
        <p:txBody>
          <a:bodyPr/>
          <a:lstStyle/>
          <a:p>
            <a:r>
              <a:rPr lang="zh-TW" altLang="en-US" dirty="0" smtClean="0"/>
              <a:t>計畫</a:t>
            </a:r>
            <a:r>
              <a:rPr lang="en-US" altLang="zh-TW" dirty="0" smtClean="0"/>
              <a:t>(program)</a:t>
            </a:r>
            <a:endParaRPr lang="en-US" altLang="zh-TW" sz="2800" dirty="0">
              <a:ea typeface="新細明體" pitchFamily="18" charset="-120"/>
            </a:endParaRPr>
          </a:p>
          <a:p>
            <a:pPr lvl="1"/>
            <a:r>
              <a:rPr lang="zh-TW" altLang="en-US" dirty="0" smtClean="0"/>
              <a:t>指一群</a:t>
            </a:r>
            <a:r>
              <a:rPr lang="zh-TW" altLang="en-US" b="1" dirty="0" smtClean="0">
                <a:solidFill>
                  <a:schemeClr val="accent1">
                    <a:lumMod val="50000"/>
                  </a:schemeClr>
                </a:solidFill>
              </a:rPr>
              <a:t>相關的專案</a:t>
            </a:r>
            <a:r>
              <a:rPr lang="zh-TW" altLang="en-US" dirty="0" smtClean="0"/>
              <a:t>，設計來達成某個</a:t>
            </a:r>
            <a:r>
              <a:rPr lang="zh-TW" altLang="en-US" b="1" dirty="0" smtClean="0">
                <a:solidFill>
                  <a:schemeClr val="accent1">
                    <a:lumMod val="50000"/>
                  </a:schemeClr>
                </a:solidFill>
              </a:rPr>
              <a:t>較長期的共同目標</a:t>
            </a:r>
            <a:r>
              <a:rPr lang="zh-TW" altLang="en-US" dirty="0" smtClean="0"/>
              <a:t>。計畫內的每個專案都有一位專案經理。</a:t>
            </a:r>
            <a:endParaRPr lang="en-US" altLang="zh-TW" dirty="0" smtClean="0"/>
          </a:p>
          <a:p>
            <a:pPr lvl="1"/>
            <a:r>
              <a:rPr lang="zh-TW" altLang="en-US" dirty="0" smtClean="0"/>
              <a:t>計畫和專案最主要的差別在</a:t>
            </a:r>
            <a:r>
              <a:rPr lang="zh-TW" altLang="en-US" b="1" dirty="0" smtClean="0">
                <a:solidFill>
                  <a:schemeClr val="accent1">
                    <a:lumMod val="50000"/>
                  </a:schemeClr>
                </a:solidFill>
              </a:rPr>
              <a:t>規模</a:t>
            </a:r>
            <a:r>
              <a:rPr lang="zh-TW" altLang="en-US" dirty="0" smtClean="0"/>
              <a:t>與</a:t>
            </a:r>
            <a:r>
              <a:rPr lang="zh-TW" altLang="en-US" b="1" dirty="0" smtClean="0">
                <a:solidFill>
                  <a:schemeClr val="accent1">
                    <a:lumMod val="50000"/>
                  </a:schemeClr>
                </a:solidFill>
              </a:rPr>
              <a:t>時間</a:t>
            </a:r>
            <a:r>
              <a:rPr lang="zh-TW" altLang="en-US" dirty="0" smtClean="0"/>
              <a:t>。</a:t>
            </a:r>
            <a:endParaRPr lang="en-US" altLang="zh-TW" dirty="0">
              <a:ea typeface="新細明體" pitchFamily="18" charset="-120"/>
            </a:endParaRPr>
          </a:p>
          <a:p>
            <a:pPr lvl="1"/>
            <a:r>
              <a:rPr lang="zh-TW" altLang="en-US" b="1" dirty="0">
                <a:solidFill>
                  <a:schemeClr val="accent1">
                    <a:lumMod val="50000"/>
                  </a:schemeClr>
                </a:solidFill>
              </a:rPr>
              <a:t>計畫</a:t>
            </a:r>
            <a:r>
              <a:rPr lang="zh-TW" altLang="en-US" b="1" dirty="0" smtClean="0">
                <a:solidFill>
                  <a:schemeClr val="accent1">
                    <a:lumMod val="50000"/>
                  </a:schemeClr>
                </a:solidFill>
              </a:rPr>
              <a:t>管理</a:t>
            </a:r>
            <a:r>
              <a:rPr lang="zh-TW" altLang="en-US" dirty="0" smtClean="0"/>
              <a:t>是指為了達成策略性目標，以合作協調的方式，來</a:t>
            </a:r>
            <a:r>
              <a:rPr lang="zh-TW" altLang="en-US" b="1" dirty="0" smtClean="0">
                <a:solidFill>
                  <a:schemeClr val="accent1">
                    <a:lumMod val="50000"/>
                  </a:schemeClr>
                </a:solidFill>
              </a:rPr>
              <a:t>管理</a:t>
            </a:r>
            <a:r>
              <a:rPr lang="zh-TW" altLang="en-US" dirty="0" smtClean="0"/>
              <a:t>一群持續進行、相互依存、相互關聯之</a:t>
            </a:r>
            <a:r>
              <a:rPr lang="zh-TW" altLang="en-US" b="1" dirty="0" smtClean="0">
                <a:solidFill>
                  <a:schemeClr val="accent1">
                    <a:lumMod val="50000"/>
                  </a:schemeClr>
                </a:solidFill>
              </a:rPr>
              <a:t>專案</a:t>
            </a:r>
            <a:r>
              <a:rPr lang="zh-TW" altLang="en-US" dirty="0" smtClean="0"/>
              <a:t>的過程。</a:t>
            </a:r>
            <a:endParaRPr lang="zh-TW" altLang="en-US"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10</a:t>
            </a:fld>
            <a:endParaRPr lang="en-US" altLang="zh-TW"/>
          </a:p>
        </p:txBody>
      </p:sp>
    </p:spTree>
    <p:extLst>
      <p:ext uri="{BB962C8B-B14F-4D97-AF65-F5344CB8AC3E}">
        <p14:creationId xmlns:p14="http://schemas.microsoft.com/office/powerpoint/2010/main" val="383767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noFill/>
          <a:ln/>
          <a:extLst>
            <a:ext uri="{909E8E84-426E-40DD-AFC4-6F175D3DCCD1}">
              <a14:hiddenFill xmlns:a14="http://schemas.microsoft.com/office/drawing/2010/main">
                <a:gradFill rotWithShape="1">
                  <a:gsLst>
                    <a:gs pos="0">
                      <a:srgbClr val="990033">
                        <a:gamma/>
                        <a:shade val="46275"/>
                        <a:invGamma/>
                      </a:srgbClr>
                    </a:gs>
                    <a:gs pos="50000">
                      <a:srgbClr val="990033"/>
                    </a:gs>
                    <a:gs pos="100000">
                      <a:srgbClr val="990033">
                        <a:gamma/>
                        <a:shade val="46275"/>
                        <a:invGamma/>
                      </a:srgbClr>
                    </a:gs>
                  </a:gsLst>
                  <a:lin ang="5400000" scaled="1"/>
                </a:gradFill>
              </a14:hiddenFill>
            </a:ext>
          </a:extLst>
        </p:spPr>
        <p:txBody>
          <a:bodyPr/>
          <a:lstStyle/>
          <a:p>
            <a:r>
              <a:rPr lang="zh-TW" altLang="en-US" dirty="0" smtClean="0"/>
              <a:t>專案生命週期</a:t>
            </a:r>
            <a:r>
              <a:rPr lang="en-US" altLang="zh-TW" sz="2800" dirty="0" smtClean="0">
                <a:effectLst/>
              </a:rPr>
              <a:t>(project </a:t>
            </a:r>
            <a:r>
              <a:rPr lang="en-US" altLang="zh-TW" sz="2800" dirty="0">
                <a:effectLst/>
              </a:rPr>
              <a:t>life cycle</a:t>
            </a:r>
            <a:r>
              <a:rPr lang="en-US" altLang="zh-TW" sz="2800" dirty="0" smtClean="0">
                <a:effectLst/>
              </a:rPr>
              <a:t>)</a:t>
            </a:r>
            <a:endParaRPr lang="en-US" altLang="zh-TW" sz="2800" dirty="0">
              <a:effectLst/>
            </a:endParaRPr>
          </a:p>
        </p:txBody>
      </p:sp>
      <p:sp>
        <p:nvSpPr>
          <p:cNvPr id="2" name="內容版面配置區 1"/>
          <p:cNvSpPr>
            <a:spLocks noGrp="1"/>
          </p:cNvSpPr>
          <p:nvPr>
            <p:ph idx="1"/>
          </p:nvPr>
        </p:nvSpPr>
        <p:spPr>
          <a:xfrm>
            <a:off x="1475656" y="1844824"/>
            <a:ext cx="7128792" cy="4320480"/>
          </a:xfrm>
        </p:spPr>
        <p:txBody>
          <a:bodyPr/>
          <a:lstStyle/>
          <a:p>
            <a:r>
              <a:rPr lang="zh-TW" altLang="en-US" dirty="0" smtClean="0"/>
              <a:t>生命週期的觀點</a:t>
            </a:r>
            <a:endParaRPr lang="en-US" altLang="zh-TW" dirty="0" smtClean="0"/>
          </a:p>
          <a:p>
            <a:pPr lvl="1"/>
            <a:r>
              <a:rPr lang="zh-TW" altLang="en-US" dirty="0" smtClean="0"/>
              <a:t>專案</a:t>
            </a:r>
            <a:r>
              <a:rPr lang="zh-TW" altLang="en-US" dirty="0"/>
              <a:t>的生命長度</a:t>
            </a:r>
            <a:r>
              <a:rPr lang="zh-TW" altLang="en-US" dirty="0" smtClean="0"/>
              <a:t>有限，而且在整個生命歷程中，專案所著重的焦點及付出努力的程度都有可預期的變化。</a:t>
            </a:r>
            <a:endParaRPr lang="en-US" altLang="zh-TW" dirty="0" smtClean="0"/>
          </a:p>
          <a:p>
            <a:pPr lvl="1"/>
            <a:r>
              <a:rPr lang="zh-TW" altLang="en-US" dirty="0"/>
              <a:t>例如</a:t>
            </a:r>
            <a:r>
              <a:rPr lang="zh-TW" altLang="en-US" dirty="0" smtClean="0"/>
              <a:t>：新的軟體發展專案分五階段</a:t>
            </a:r>
            <a:endParaRPr lang="en-US" altLang="zh-TW" dirty="0" smtClean="0"/>
          </a:p>
          <a:p>
            <a:pPr lvl="2"/>
            <a:r>
              <a:rPr lang="zh-TW" altLang="en-US" dirty="0" smtClean="0"/>
              <a:t>定義、設計、程式撰寫、整合</a:t>
            </a:r>
            <a:r>
              <a:rPr lang="zh-TW" altLang="en-US" dirty="0" smtClean="0">
                <a:latin typeface="新細明體"/>
                <a:ea typeface="新細明體"/>
              </a:rPr>
              <a:t>╱</a:t>
            </a:r>
            <a:r>
              <a:rPr lang="zh-TW" altLang="en-US" dirty="0" smtClean="0"/>
              <a:t>測試、維護</a:t>
            </a:r>
            <a:endParaRPr lang="en-US" altLang="zh-TW" dirty="0" smtClean="0"/>
          </a:p>
        </p:txBody>
      </p:sp>
      <p:sp>
        <p:nvSpPr>
          <p:cNvPr id="67590" name="Text Box 6"/>
          <p:cNvSpPr txBox="1">
            <a:spLocks noChangeArrowheads="1"/>
          </p:cNvSpPr>
          <p:nvPr/>
        </p:nvSpPr>
        <p:spPr bwMode="auto">
          <a:xfrm>
            <a:off x="7864475" y="5807075"/>
            <a:ext cx="1279525" cy="3968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zh-TW" altLang="en-US" sz="2000" b="1">
                <a:solidFill>
                  <a:schemeClr val="bg1"/>
                </a:solidFill>
                <a:ea typeface="新細明體" pitchFamily="18" charset="-120"/>
              </a:rPr>
              <a:t>圖 </a:t>
            </a:r>
            <a:r>
              <a:rPr lang="en-US" altLang="zh-TW" sz="2000" b="1">
                <a:solidFill>
                  <a:schemeClr val="bg1"/>
                </a:solidFill>
                <a:ea typeface="新細明體" pitchFamily="18" charset="-120"/>
              </a:rPr>
              <a:t>1.</a:t>
            </a:r>
            <a:r>
              <a:rPr lang="en-US" altLang="zh-TW" sz="2000" b="1">
                <a:solidFill>
                  <a:schemeClr val="bg1"/>
                </a:solidFill>
                <a:ea typeface="新細明體" pitchFamily="18" charset="-120"/>
                <a:cs typeface="Arial" charset="0"/>
              </a:rPr>
              <a:t>2</a:t>
            </a:r>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11</a:t>
            </a:fld>
            <a:endParaRPr lang="en-US" altLang="zh-TW"/>
          </a:p>
        </p:txBody>
      </p:sp>
    </p:spTree>
    <p:extLst>
      <p:ext uri="{BB962C8B-B14F-4D97-AF65-F5344CB8AC3E}">
        <p14:creationId xmlns:p14="http://schemas.microsoft.com/office/powerpoint/2010/main" val="1907965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noFill/>
          <a:ln/>
          <a:extLst>
            <a:ext uri="{909E8E84-426E-40DD-AFC4-6F175D3DCCD1}">
              <a14:hiddenFill xmlns:a14="http://schemas.microsoft.com/office/drawing/2010/main">
                <a:gradFill rotWithShape="1">
                  <a:gsLst>
                    <a:gs pos="0">
                      <a:srgbClr val="990033">
                        <a:gamma/>
                        <a:shade val="46275"/>
                        <a:invGamma/>
                      </a:srgbClr>
                    </a:gs>
                    <a:gs pos="50000">
                      <a:srgbClr val="990033"/>
                    </a:gs>
                    <a:gs pos="100000">
                      <a:srgbClr val="990033">
                        <a:gamma/>
                        <a:shade val="46275"/>
                        <a:invGamma/>
                      </a:srgbClr>
                    </a:gs>
                  </a:gsLst>
                  <a:lin ang="5400000" scaled="1"/>
                </a:gradFill>
              </a14:hiddenFill>
            </a:ext>
          </a:extLst>
        </p:spPr>
        <p:txBody>
          <a:bodyPr/>
          <a:lstStyle/>
          <a:p>
            <a:r>
              <a:rPr lang="zh-TW" altLang="en-US" dirty="0" smtClean="0"/>
              <a:t>專案生命週期</a:t>
            </a:r>
            <a:r>
              <a:rPr lang="en-US" altLang="zh-TW" dirty="0" smtClean="0"/>
              <a:t>(</a:t>
            </a:r>
            <a:r>
              <a:rPr lang="zh-TW" altLang="en-US" dirty="0" smtClean="0"/>
              <a:t>續</a:t>
            </a:r>
            <a:r>
              <a:rPr lang="en-US" altLang="zh-TW" dirty="0" smtClean="0"/>
              <a:t>)</a:t>
            </a:r>
            <a:endParaRPr lang="en-US" altLang="zh-TW" sz="2800" dirty="0">
              <a:effectLst/>
            </a:endParaRPr>
          </a:p>
        </p:txBody>
      </p:sp>
      <p:sp>
        <p:nvSpPr>
          <p:cNvPr id="2" name="內容版面配置區 1"/>
          <p:cNvSpPr>
            <a:spLocks noGrp="1"/>
          </p:cNvSpPr>
          <p:nvPr>
            <p:ph idx="1"/>
          </p:nvPr>
        </p:nvSpPr>
        <p:spPr>
          <a:xfrm>
            <a:off x="1475656" y="1844824"/>
            <a:ext cx="7056784" cy="2736304"/>
          </a:xfrm>
        </p:spPr>
        <p:txBody>
          <a:bodyPr/>
          <a:lstStyle/>
          <a:p>
            <a:r>
              <a:rPr lang="zh-TW" altLang="en-US" dirty="0" smtClean="0"/>
              <a:t>典型的專案生命週期</a:t>
            </a:r>
            <a:endParaRPr lang="en-US" altLang="zh-TW" dirty="0" smtClean="0"/>
          </a:p>
          <a:p>
            <a:pPr lvl="1"/>
            <a:r>
              <a:rPr lang="zh-TW" altLang="en-US" dirty="0" smtClean="0"/>
              <a:t>定義</a:t>
            </a:r>
            <a:r>
              <a:rPr lang="en-US" altLang="zh-TW" dirty="0" smtClean="0"/>
              <a:t>(defining)</a:t>
            </a:r>
            <a:r>
              <a:rPr lang="zh-TW" altLang="en-US" dirty="0" smtClean="0"/>
              <a:t>階段</a:t>
            </a:r>
            <a:endParaRPr lang="en-US" altLang="zh-TW" dirty="0" smtClean="0"/>
          </a:p>
          <a:p>
            <a:pPr lvl="1"/>
            <a:r>
              <a:rPr lang="zh-TW" altLang="en-US" dirty="0" smtClean="0"/>
              <a:t>規劃</a:t>
            </a:r>
            <a:r>
              <a:rPr lang="en-US" altLang="zh-TW" dirty="0" smtClean="0"/>
              <a:t>(planning)</a:t>
            </a:r>
            <a:r>
              <a:rPr lang="zh-TW" altLang="en-US" dirty="0" smtClean="0"/>
              <a:t>階段</a:t>
            </a:r>
            <a:endParaRPr lang="en-US" altLang="zh-TW" dirty="0" smtClean="0"/>
          </a:p>
          <a:p>
            <a:pPr lvl="1"/>
            <a:r>
              <a:rPr lang="zh-TW" altLang="en-US" dirty="0" smtClean="0"/>
              <a:t>執行</a:t>
            </a:r>
            <a:r>
              <a:rPr lang="en-US" altLang="zh-TW" dirty="0" smtClean="0"/>
              <a:t>(executing)</a:t>
            </a:r>
            <a:r>
              <a:rPr lang="zh-TW" altLang="en-US" dirty="0" smtClean="0"/>
              <a:t>階段</a:t>
            </a:r>
            <a:endParaRPr lang="en-US" altLang="zh-TW" dirty="0" smtClean="0"/>
          </a:p>
          <a:p>
            <a:pPr lvl="1"/>
            <a:r>
              <a:rPr lang="zh-TW" altLang="en-US" dirty="0" smtClean="0"/>
              <a:t>結束</a:t>
            </a:r>
            <a:r>
              <a:rPr lang="en-US" altLang="zh-TW" dirty="0" smtClean="0"/>
              <a:t>(delivering)</a:t>
            </a:r>
            <a:r>
              <a:rPr lang="zh-TW" altLang="en-US" dirty="0" smtClean="0"/>
              <a:t>階段</a:t>
            </a:r>
            <a:endParaRPr lang="en-US" altLang="zh-TW" dirty="0" smtClean="0"/>
          </a:p>
        </p:txBody>
      </p:sp>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6" name="文字方塊 5"/>
          <p:cNvSpPr txBox="1"/>
          <p:nvPr/>
        </p:nvSpPr>
        <p:spPr>
          <a:xfrm>
            <a:off x="1619672" y="5013176"/>
            <a:ext cx="6840760" cy="830997"/>
          </a:xfrm>
          <a:prstGeom prst="rect">
            <a:avLst/>
          </a:prstGeom>
          <a:solidFill>
            <a:srgbClr val="FFFF00"/>
          </a:solidFill>
          <a:ln w="25400" cmpd="thickThin">
            <a:solidFill>
              <a:schemeClr val="tx1"/>
            </a:solidFill>
          </a:ln>
        </p:spPr>
        <p:txBody>
          <a:bodyPr wrap="square" rtlCol="0">
            <a:spAutoFit/>
          </a:bodyPr>
          <a:lstStyle/>
          <a:p>
            <a:r>
              <a:rPr lang="zh-TW" altLang="en-US" sz="2400" dirty="0" smtClean="0">
                <a:solidFill>
                  <a:schemeClr val="tx2"/>
                </a:solidFill>
                <a:latin typeface="微軟正黑體" panose="020B0604030504040204" pitchFamily="34" charset="-120"/>
                <a:ea typeface="微軟正黑體" panose="020B0604030504040204" pitchFamily="34" charset="-120"/>
              </a:rPr>
              <a:t>在實務上，專案生命週期被某些專案團體用來</a:t>
            </a:r>
            <a:r>
              <a:rPr lang="en-US" altLang="zh-TW" sz="2400" dirty="0" smtClean="0">
                <a:solidFill>
                  <a:schemeClr val="tx2"/>
                </a:solidFill>
                <a:latin typeface="微軟正黑體" panose="020B0604030504040204" pitchFamily="34" charset="-120"/>
                <a:ea typeface="微軟正黑體" panose="020B0604030504040204" pitchFamily="34" charset="-120"/>
              </a:rPr>
              <a:t/>
            </a:r>
            <a:br>
              <a:rPr lang="en-US" altLang="zh-TW" sz="2400" dirty="0" smtClean="0">
                <a:solidFill>
                  <a:schemeClr val="tx2"/>
                </a:solidFill>
                <a:latin typeface="微軟正黑體" panose="020B0604030504040204" pitchFamily="34" charset="-120"/>
                <a:ea typeface="微軟正黑體" panose="020B0604030504040204" pitchFamily="34" charset="-120"/>
              </a:rPr>
            </a:br>
            <a:r>
              <a:rPr lang="zh-TW" altLang="en-US" sz="2400" dirty="0" smtClean="0">
                <a:solidFill>
                  <a:schemeClr val="tx2"/>
                </a:solidFill>
                <a:latin typeface="微軟正黑體" panose="020B0604030504040204" pitchFamily="34" charset="-120"/>
                <a:ea typeface="微軟正黑體" panose="020B0604030504040204" pitchFamily="34" charset="-120"/>
              </a:rPr>
              <a:t>描述在專案生命歷程中各主要任務的時程。</a:t>
            </a:r>
            <a:endParaRPr lang="zh-TW" altLang="en-US" sz="2400" dirty="0">
              <a:solidFill>
                <a:schemeClr val="tx2"/>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12</a:t>
            </a:fld>
            <a:endParaRPr lang="en-US" altLang="zh-TW"/>
          </a:p>
        </p:txBody>
      </p:sp>
    </p:spTree>
    <p:extLst>
      <p:ext uri="{BB962C8B-B14F-4D97-AF65-F5344CB8AC3E}">
        <p14:creationId xmlns:p14="http://schemas.microsoft.com/office/powerpoint/2010/main" val="349811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專案生命週期</a:t>
            </a:r>
            <a:r>
              <a:rPr lang="en-US" altLang="zh-TW" dirty="0" smtClean="0"/>
              <a:t>(</a:t>
            </a:r>
            <a:r>
              <a:rPr lang="zh-TW" altLang="en-US" dirty="0" smtClean="0"/>
              <a:t>續</a:t>
            </a:r>
            <a:r>
              <a:rPr lang="en-US" altLang="zh-TW" dirty="0" smtClean="0"/>
              <a: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700808"/>
            <a:ext cx="6696744" cy="4726110"/>
          </a:xfrm>
        </p:spPr>
      </p:pic>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13</a:t>
            </a:fld>
            <a:endParaRPr lang="en-US" altLang="zh-TW"/>
          </a:p>
        </p:txBody>
      </p:sp>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1981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dirty="0" smtClean="0"/>
              <a:t>專案經理</a:t>
            </a:r>
            <a:endParaRPr lang="en-US" altLang="zh-TW" dirty="0"/>
          </a:p>
        </p:txBody>
      </p:sp>
      <p:sp>
        <p:nvSpPr>
          <p:cNvPr id="69635" name="Rectangle 3"/>
          <p:cNvSpPr>
            <a:spLocks noGrp="1" noChangeArrowheads="1"/>
          </p:cNvSpPr>
          <p:nvPr>
            <p:ph idx="1"/>
          </p:nvPr>
        </p:nvSpPr>
        <p:spPr>
          <a:xfrm>
            <a:off x="1475656" y="1700808"/>
            <a:ext cx="7056784" cy="3672408"/>
          </a:xfrm>
        </p:spPr>
        <p:txBody>
          <a:bodyPr/>
          <a:lstStyle/>
          <a:p>
            <a:r>
              <a:rPr lang="zh-TW" altLang="en-US" sz="2000" b="0" dirty="0" smtClean="0"/>
              <a:t>管理暫時性、</a:t>
            </a:r>
            <a:r>
              <a:rPr lang="zh-TW" altLang="en-US" sz="2000" b="0" dirty="0"/>
              <a:t>不重複的</a:t>
            </a:r>
            <a:r>
              <a:rPr lang="zh-TW" altLang="en-US" sz="2000" b="0" dirty="0" smtClean="0"/>
              <a:t>活動，以完成固定生命長度的專案</a:t>
            </a:r>
            <a:endParaRPr lang="en-US" altLang="zh-TW" sz="2000" b="0" dirty="0" smtClean="0"/>
          </a:p>
          <a:p>
            <a:r>
              <a:rPr lang="zh-TW" altLang="en-US" sz="2000" b="0" dirty="0" smtClean="0"/>
              <a:t>建立過去不存在的新專案團隊和組織</a:t>
            </a:r>
            <a:endParaRPr lang="en-US" altLang="zh-TW" sz="2000" b="0" dirty="0" smtClean="0"/>
          </a:p>
          <a:p>
            <a:r>
              <a:rPr lang="zh-TW" altLang="en-US" sz="2000" b="0" dirty="0" smtClean="0"/>
              <a:t>必須決定該做什麼及如何著手</a:t>
            </a:r>
            <a:endParaRPr lang="en-US" altLang="zh-TW" sz="2000" b="0" dirty="0" smtClean="0"/>
          </a:p>
          <a:p>
            <a:r>
              <a:rPr lang="zh-TW" altLang="en-US" sz="2000" b="0" dirty="0"/>
              <a:t>必須</a:t>
            </a:r>
            <a:r>
              <a:rPr lang="zh-TW" altLang="en-US" sz="2000" b="0" dirty="0" smtClean="0"/>
              <a:t>面對專案生命週期中各階段的挑戰</a:t>
            </a:r>
            <a:endParaRPr lang="en-US" altLang="zh-TW" sz="2000" b="0" dirty="0" smtClean="0"/>
          </a:p>
          <a:p>
            <a:r>
              <a:rPr lang="zh-TW" altLang="en-US" sz="2000" b="0" dirty="0"/>
              <a:t>得在專案完成</a:t>
            </a:r>
            <a:r>
              <a:rPr lang="zh-TW" altLang="en-US" sz="2000" b="0" dirty="0" smtClean="0"/>
              <a:t>時監督解散作業</a:t>
            </a:r>
            <a:endParaRPr lang="en-US" altLang="zh-TW" sz="2000" b="0" dirty="0" smtClean="0"/>
          </a:p>
          <a:p>
            <a:r>
              <a:rPr lang="zh-TW" altLang="en-US" sz="2000" b="0" dirty="0"/>
              <a:t>必須</a:t>
            </a:r>
            <a:r>
              <a:rPr lang="zh-TW" altLang="en-US" sz="2000" b="0" dirty="0" smtClean="0"/>
              <a:t>與各種不同類型的人一起工作</a:t>
            </a:r>
            <a:endParaRPr lang="en-US" altLang="zh-TW" sz="2000" b="0" dirty="0" smtClean="0"/>
          </a:p>
          <a:p>
            <a:r>
              <a:rPr lang="zh-TW" altLang="en-US" sz="2000" b="0" dirty="0"/>
              <a:t>通常是與客戶聯繫</a:t>
            </a:r>
            <a:r>
              <a:rPr lang="zh-TW" altLang="en-US" sz="2000" b="0" dirty="0" smtClean="0"/>
              <a:t>的直接管道</a:t>
            </a:r>
            <a:endParaRPr lang="en-US" altLang="zh-TW" sz="2000" b="0" dirty="0" smtClean="0"/>
          </a:p>
          <a:p>
            <a:r>
              <a:rPr lang="zh-TW" altLang="en-US" sz="2000" b="0" dirty="0"/>
              <a:t>必須管理</a:t>
            </a:r>
            <a:r>
              <a:rPr lang="zh-TW" altLang="en-US" sz="2000" b="0" dirty="0" smtClean="0"/>
              <a:t>介於「顧客預期」與「合理可行」之間的差距</a:t>
            </a:r>
            <a:endParaRPr lang="en-US" altLang="zh-TW" sz="2000" b="0" dirty="0" smtClean="0"/>
          </a:p>
          <a:p>
            <a:r>
              <a:rPr lang="zh-TW" altLang="en-US" sz="2000" b="0" dirty="0"/>
              <a:t>提供方向、協調與整合給專案團隊</a:t>
            </a:r>
            <a:endParaRPr lang="en-US" altLang="zh-TW" sz="2000" b="0" dirty="0"/>
          </a:p>
          <a:p>
            <a:r>
              <a:rPr lang="zh-TW" altLang="en-US" sz="2000" b="0" dirty="0"/>
              <a:t>管理多樣的利害關係人 </a:t>
            </a:r>
            <a:r>
              <a:rPr lang="zh-TW" altLang="en-US" sz="2000" b="0" dirty="0" smtClean="0"/>
              <a:t>，必須</a:t>
            </a:r>
            <a:r>
              <a:rPr lang="zh-TW" altLang="en-US" sz="2000" b="0" dirty="0"/>
              <a:t>對績效</a:t>
            </a:r>
            <a:r>
              <a:rPr lang="zh-TW" altLang="en-US" sz="2000" b="0" dirty="0" smtClean="0"/>
              <a:t>負責</a:t>
            </a:r>
            <a:endParaRPr lang="en-US" altLang="zh-TW" sz="2000" b="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1403648" y="5538516"/>
            <a:ext cx="7200800" cy="830997"/>
          </a:xfrm>
          <a:prstGeom prst="rect">
            <a:avLst/>
          </a:prstGeom>
          <a:solidFill>
            <a:srgbClr val="FFFF00"/>
          </a:solidFill>
          <a:ln w="25400" cmpd="thickThin">
            <a:solidFill>
              <a:schemeClr val="tx1"/>
            </a:solidFill>
          </a:ln>
        </p:spPr>
        <p:txBody>
          <a:bodyPr wrap="square" rtlCol="0">
            <a:spAutoFit/>
          </a:bodyPr>
          <a:lstStyle/>
          <a:p>
            <a:r>
              <a:rPr lang="zh-TW" altLang="en-US" sz="2400" dirty="0">
                <a:solidFill>
                  <a:schemeClr val="tx2"/>
                </a:solidFill>
                <a:latin typeface="微軟正黑體" panose="020B0604030504040204" pitchFamily="34" charset="-120"/>
                <a:ea typeface="微軟正黑體" panose="020B0604030504040204" pitchFamily="34" charset="-120"/>
              </a:rPr>
              <a:t>必須誘導正確人選、在正確時間、著眼於正確事務，</a:t>
            </a:r>
            <a:r>
              <a:rPr lang="en-US" altLang="zh-TW" sz="2400" dirty="0">
                <a:solidFill>
                  <a:schemeClr val="tx2"/>
                </a:solidFill>
                <a:latin typeface="微軟正黑體" panose="020B0604030504040204" pitchFamily="34" charset="-120"/>
                <a:ea typeface="微軟正黑體" panose="020B0604030504040204" pitchFamily="34" charset="-120"/>
              </a:rPr>
              <a:t/>
            </a:r>
            <a:br>
              <a:rPr lang="en-US" altLang="zh-TW" sz="2400" dirty="0">
                <a:solidFill>
                  <a:schemeClr val="tx2"/>
                </a:solidFill>
                <a:latin typeface="微軟正黑體" panose="020B0604030504040204" pitchFamily="34" charset="-120"/>
                <a:ea typeface="微軟正黑體" panose="020B0604030504040204" pitchFamily="34" charset="-120"/>
              </a:rPr>
            </a:br>
            <a:r>
              <a:rPr lang="zh-TW" altLang="en-US" sz="2400" dirty="0">
                <a:solidFill>
                  <a:schemeClr val="tx2"/>
                </a:solidFill>
                <a:latin typeface="微軟正黑體" panose="020B0604030504040204" pitchFamily="34" charset="-120"/>
                <a:ea typeface="微軟正黑體" panose="020B0604030504040204" pitchFamily="34" charset="-120"/>
              </a:rPr>
              <a:t>並做出正確的決策，以完成專案</a:t>
            </a:r>
            <a:endParaRPr lang="en-US" altLang="zh-TW" sz="2400" dirty="0">
              <a:solidFill>
                <a:schemeClr val="tx2"/>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14</a:t>
            </a:fld>
            <a:endParaRPr lang="en-US" altLang="zh-TW"/>
          </a:p>
        </p:txBody>
      </p:sp>
    </p:spTree>
    <p:extLst>
      <p:ext uri="{BB962C8B-B14F-4D97-AF65-F5344CB8AC3E}">
        <p14:creationId xmlns:p14="http://schemas.microsoft.com/office/powerpoint/2010/main" val="21520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lstStyle/>
          <a:p>
            <a:r>
              <a:rPr lang="zh-TW" altLang="en-US" dirty="0" smtClean="0"/>
              <a:t>成為專案團隊的</a:t>
            </a:r>
            <a:r>
              <a:rPr lang="zh-TW" altLang="en-US" dirty="0"/>
              <a:t>成員</a:t>
            </a:r>
            <a:endParaRPr lang="en-US" altLang="zh-TW" dirty="0"/>
          </a:p>
        </p:txBody>
      </p:sp>
      <p:sp>
        <p:nvSpPr>
          <p:cNvPr id="69635" name="Rectangle 3"/>
          <p:cNvSpPr>
            <a:spLocks noGrp="1" noChangeArrowheads="1"/>
          </p:cNvSpPr>
          <p:nvPr>
            <p:ph idx="1"/>
          </p:nvPr>
        </p:nvSpPr>
        <p:spPr>
          <a:xfrm>
            <a:off x="1475656" y="1700808"/>
            <a:ext cx="7056784" cy="2160240"/>
          </a:xfrm>
        </p:spPr>
        <p:txBody>
          <a:bodyPr/>
          <a:lstStyle/>
          <a:p>
            <a:r>
              <a:rPr lang="zh-TW" altLang="en-US" sz="2800" b="0" dirty="0" smtClean="0"/>
              <a:t>人們以兼職方式在一個或多個專案間工作</a:t>
            </a:r>
            <a:endParaRPr lang="en-US" altLang="zh-TW" sz="2800" b="0" dirty="0" smtClean="0"/>
          </a:p>
          <a:p>
            <a:r>
              <a:rPr lang="zh-TW" altLang="en-US" sz="2800" b="0" dirty="0" smtClean="0"/>
              <a:t>須</a:t>
            </a:r>
            <a:r>
              <a:rPr lang="zh-TW" altLang="en-US" sz="2800" b="0" dirty="0"/>
              <a:t>學會</a:t>
            </a:r>
            <a:r>
              <a:rPr lang="zh-TW" altLang="en-US" sz="2800" b="0" dirty="0" smtClean="0"/>
              <a:t>在例行工作與專案責任間周旋</a:t>
            </a:r>
            <a:endParaRPr lang="en-US" altLang="zh-TW" sz="2800" b="0" dirty="0" smtClean="0"/>
          </a:p>
          <a:p>
            <a:r>
              <a:rPr lang="zh-TW" altLang="en-US" sz="2800" b="0" dirty="0" smtClean="0"/>
              <a:t>須忍受群體演化成團隊過程中的成長苦痛</a:t>
            </a:r>
            <a:endParaRPr lang="en-US" altLang="zh-TW" sz="2800" b="0" dirty="0" smtClean="0"/>
          </a:p>
          <a:p>
            <a:r>
              <a:rPr lang="zh-TW" altLang="en-US" sz="2800" b="0" dirty="0"/>
              <a:t>被期望能夠使用專案管理工具與概念</a:t>
            </a:r>
            <a:endParaRPr lang="en-US" altLang="zh-TW" sz="2800" b="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2" name="矩形 1"/>
          <p:cNvSpPr/>
          <p:nvPr/>
        </p:nvSpPr>
        <p:spPr>
          <a:xfrm>
            <a:off x="2339752" y="4005064"/>
            <a:ext cx="4536504" cy="2308324"/>
          </a:xfrm>
          <a:prstGeom prst="rect">
            <a:avLst/>
          </a:prstGeom>
          <a:solidFill>
            <a:srgbClr val="FFFF00"/>
          </a:solidFill>
          <a:ln w="25400" cmpd="thickThin">
            <a:solidFill>
              <a:schemeClr val="tx1"/>
            </a:solidFill>
          </a:ln>
        </p:spPr>
        <p:txBody>
          <a:bodyPr wrap="square" rtlCol="0">
            <a:spAutoFit/>
          </a:bodyPr>
          <a:lstStyle/>
          <a:p>
            <a:r>
              <a:rPr lang="zh-TW" altLang="en-US" sz="2400" b="1" dirty="0" smtClean="0">
                <a:solidFill>
                  <a:schemeClr val="tx2"/>
                </a:solidFill>
                <a:latin typeface="微軟正黑體" panose="020B0604030504040204" pitchFamily="34" charset="-120"/>
                <a:ea typeface="微軟正黑體" panose="020B0604030504040204" pitchFamily="34" charset="-120"/>
              </a:rPr>
              <a:t>專案成員需要瞭解</a:t>
            </a:r>
            <a:endParaRPr lang="en-US" altLang="zh-TW" sz="2400" b="1" dirty="0" smtClean="0">
              <a:solidFill>
                <a:schemeClr val="tx2"/>
              </a:solidFill>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smtClean="0">
                <a:solidFill>
                  <a:schemeClr val="tx2"/>
                </a:solidFill>
                <a:latin typeface="微軟正黑體" panose="020B0604030504040204" pitchFamily="34" charset="-120"/>
                <a:ea typeface="微軟正黑體" panose="020B0604030504040204" pitchFamily="34" charset="-120"/>
              </a:rPr>
              <a:t>如何避免危險的專案蔓延</a:t>
            </a:r>
            <a:endParaRPr lang="en-US" altLang="zh-TW" sz="2400" dirty="0" smtClean="0">
              <a:solidFill>
                <a:schemeClr val="tx2"/>
              </a:solidFill>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smtClean="0">
                <a:solidFill>
                  <a:schemeClr val="tx2"/>
                </a:solidFill>
                <a:latin typeface="微軟正黑體" panose="020B0604030504040204" pitchFamily="34" charset="-120"/>
                <a:ea typeface="微軟正黑體" panose="020B0604030504040204" pitchFamily="34" charset="-120"/>
              </a:rPr>
              <a:t>管理要徑</a:t>
            </a:r>
            <a:endParaRPr lang="en-US" altLang="zh-TW" sz="2400" dirty="0" smtClean="0">
              <a:solidFill>
                <a:schemeClr val="tx2"/>
              </a:solidFill>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smtClean="0">
                <a:solidFill>
                  <a:schemeClr val="tx2"/>
                </a:solidFill>
                <a:latin typeface="微軟正黑體" panose="020B0604030504040204" pitchFamily="34" charset="-120"/>
                <a:ea typeface="微軟正黑體" panose="020B0604030504040204" pitchFamily="34" charset="-120"/>
              </a:rPr>
              <a:t>從事及時的風險管理</a:t>
            </a:r>
            <a:endParaRPr lang="en-US" altLang="zh-TW" sz="2400" dirty="0" smtClean="0">
              <a:solidFill>
                <a:schemeClr val="tx2"/>
              </a:solidFill>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smtClean="0">
                <a:solidFill>
                  <a:schemeClr val="tx2"/>
                </a:solidFill>
                <a:latin typeface="微軟正黑體" panose="020B0604030504040204" pitchFamily="34" charset="-120"/>
                <a:ea typeface="微軟正黑體" panose="020B0604030504040204" pitchFamily="34" charset="-120"/>
              </a:rPr>
              <a:t>談判</a:t>
            </a:r>
            <a:endParaRPr lang="en-US" altLang="zh-TW" sz="2400" dirty="0">
              <a:solidFill>
                <a:schemeClr val="tx2"/>
              </a:solidFill>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400" dirty="0" smtClean="0">
                <a:solidFill>
                  <a:schemeClr val="tx2"/>
                </a:solidFill>
                <a:latin typeface="微軟正黑體" panose="020B0604030504040204" pitchFamily="34" charset="-120"/>
                <a:ea typeface="微軟正黑體" panose="020B0604030504040204" pitchFamily="34" charset="-120"/>
              </a:rPr>
              <a:t>利用虛擬工具進行溝通</a:t>
            </a:r>
            <a:endParaRPr lang="en-US" altLang="zh-TW" sz="2400" dirty="0">
              <a:solidFill>
                <a:schemeClr val="tx2"/>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15</a:t>
            </a:fld>
            <a:endParaRPr lang="en-US" altLang="zh-TW"/>
          </a:p>
        </p:txBody>
      </p:sp>
    </p:spTree>
    <p:extLst>
      <p:ext uri="{BB962C8B-B14F-4D97-AF65-F5344CB8AC3E}">
        <p14:creationId xmlns:p14="http://schemas.microsoft.com/office/powerpoint/2010/main" val="110089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ln/>
        </p:spPr>
        <p:txBody>
          <a:bodyPr/>
          <a:lstStyle/>
          <a:p>
            <a:r>
              <a:rPr lang="zh-TW" altLang="en-US" dirty="0"/>
              <a:t>專案管理</a:t>
            </a:r>
            <a:r>
              <a:rPr lang="zh-TW" altLang="en-US" dirty="0" smtClean="0"/>
              <a:t>的</a:t>
            </a:r>
            <a:r>
              <a:rPr lang="zh-TW" altLang="en-US" dirty="0"/>
              <a:t>當代</a:t>
            </a:r>
            <a:r>
              <a:rPr lang="zh-TW" altLang="en-US" dirty="0" smtClean="0"/>
              <a:t>驅動力</a:t>
            </a:r>
            <a:endParaRPr lang="en-US" altLang="zh-TW" dirty="0"/>
          </a:p>
        </p:txBody>
      </p:sp>
      <p:sp>
        <p:nvSpPr>
          <p:cNvPr id="70659" name="Rectangle 3"/>
          <p:cNvSpPr>
            <a:spLocks noGrp="1" noChangeArrowheads="1"/>
          </p:cNvSpPr>
          <p:nvPr>
            <p:ph idx="1"/>
          </p:nvPr>
        </p:nvSpPr>
        <p:spPr/>
        <p:txBody>
          <a:bodyPr/>
          <a:lstStyle/>
          <a:p>
            <a:pPr>
              <a:spcBef>
                <a:spcPct val="25000"/>
              </a:spcBef>
            </a:pPr>
            <a:r>
              <a:rPr lang="zh-TW" altLang="en-US" dirty="0" smtClean="0"/>
              <a:t>產品</a:t>
            </a:r>
            <a:r>
              <a:rPr lang="zh-TW" altLang="en-US" dirty="0"/>
              <a:t>生命週期壓縮</a:t>
            </a:r>
            <a:endParaRPr lang="en-US" altLang="zh-TW" dirty="0">
              <a:ea typeface="新細明體" pitchFamily="18" charset="-120"/>
            </a:endParaRPr>
          </a:p>
          <a:p>
            <a:pPr>
              <a:spcBef>
                <a:spcPct val="25000"/>
              </a:spcBef>
            </a:pPr>
            <a:r>
              <a:rPr lang="zh-TW" altLang="en-US" dirty="0" smtClean="0"/>
              <a:t>知識</a:t>
            </a:r>
            <a:r>
              <a:rPr lang="zh-TW" altLang="en-US" dirty="0"/>
              <a:t>爆炸</a:t>
            </a:r>
            <a:endParaRPr lang="en-US" altLang="zh-TW" dirty="0">
              <a:ea typeface="新細明體" pitchFamily="18" charset="-120"/>
            </a:endParaRPr>
          </a:p>
          <a:p>
            <a:pPr>
              <a:spcBef>
                <a:spcPct val="25000"/>
              </a:spcBef>
            </a:pPr>
            <a:r>
              <a:rPr lang="zh-TW" altLang="en-US" dirty="0" smtClean="0"/>
              <a:t>三重底線</a:t>
            </a:r>
            <a:r>
              <a:rPr lang="en-US" altLang="zh-TW" dirty="0" smtClean="0"/>
              <a:t>(</a:t>
            </a:r>
            <a:r>
              <a:rPr lang="zh-TW" altLang="en-US" dirty="0" smtClean="0"/>
              <a:t>地球、人、利潤</a:t>
            </a:r>
            <a:r>
              <a:rPr lang="en-US" altLang="zh-TW" dirty="0" smtClean="0"/>
              <a:t>)</a:t>
            </a:r>
          </a:p>
          <a:p>
            <a:pPr>
              <a:spcBef>
                <a:spcPct val="25000"/>
              </a:spcBef>
            </a:pPr>
            <a:r>
              <a:rPr lang="zh-TW" altLang="en-US" dirty="0" smtClean="0"/>
              <a:t>企業</a:t>
            </a:r>
            <a:r>
              <a:rPr lang="zh-TW" altLang="en-US" dirty="0"/>
              <a:t>小型化</a:t>
            </a:r>
            <a:endParaRPr lang="en-US" altLang="zh-TW" dirty="0">
              <a:ea typeface="新細明體" pitchFamily="18" charset="-120"/>
            </a:endParaRPr>
          </a:p>
          <a:p>
            <a:pPr>
              <a:spcBef>
                <a:spcPct val="25000"/>
              </a:spcBef>
            </a:pPr>
            <a:r>
              <a:rPr lang="zh-TW" altLang="en-US" dirty="0" smtClean="0"/>
              <a:t>顧客關注的焦點增加</a:t>
            </a:r>
            <a:endParaRPr lang="en-US" altLang="zh-TW" dirty="0">
              <a:ea typeface="新細明體" pitchFamily="18" charset="-120"/>
            </a:endParaRPr>
          </a:p>
          <a:p>
            <a:pPr>
              <a:spcBef>
                <a:spcPct val="25000"/>
              </a:spcBef>
            </a:pPr>
            <a:r>
              <a:rPr lang="zh-TW" altLang="en-US" dirty="0" smtClean="0"/>
              <a:t>小專案意味著大</a:t>
            </a:r>
            <a:r>
              <a:rPr lang="zh-TW" altLang="en-US" dirty="0"/>
              <a:t>問題</a:t>
            </a:r>
            <a:endParaRPr lang="en-US" altLang="zh-TW" dirty="0"/>
          </a:p>
        </p:txBody>
      </p:sp>
      <p:pic>
        <p:nvPicPr>
          <p:cNvPr id="70661" name="Picture 5" descr="PE0372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9432" y="3573016"/>
            <a:ext cx="2492819" cy="289262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1.2</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16</a:t>
            </a:fld>
            <a:endParaRPr lang="en-US" altLang="zh-TW"/>
          </a:p>
        </p:txBody>
      </p:sp>
    </p:spTree>
    <p:extLst>
      <p:ext uri="{BB962C8B-B14F-4D97-AF65-F5344CB8AC3E}">
        <p14:creationId xmlns:p14="http://schemas.microsoft.com/office/powerpoint/2010/main" val="593081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ln/>
        </p:spPr>
        <p:txBody>
          <a:bodyPr/>
          <a:lstStyle/>
          <a:p>
            <a:r>
              <a:rPr lang="zh-TW" altLang="en-US" dirty="0" smtClean="0"/>
              <a:t>專案治理</a:t>
            </a:r>
            <a:r>
              <a:rPr lang="en-US" altLang="zh-TW" sz="3200" dirty="0" smtClean="0"/>
              <a:t>(Project Governance)</a:t>
            </a:r>
            <a:endParaRPr lang="en-US" altLang="zh-TW" sz="3200" dirty="0">
              <a:ea typeface="新細明體" pitchFamily="18" charset="-120"/>
            </a:endParaRPr>
          </a:p>
        </p:txBody>
      </p:sp>
      <p:sp>
        <p:nvSpPr>
          <p:cNvPr id="76803" name="Rectangle 3"/>
          <p:cNvSpPr>
            <a:spLocks noGrp="1" noChangeArrowheads="1"/>
          </p:cNvSpPr>
          <p:nvPr>
            <p:ph type="body" idx="1"/>
          </p:nvPr>
        </p:nvSpPr>
        <p:spPr>
          <a:xfrm>
            <a:off x="1475656" y="1844824"/>
            <a:ext cx="7344816" cy="3528392"/>
          </a:xfrm>
        </p:spPr>
        <p:txBody>
          <a:bodyPr/>
          <a:lstStyle/>
          <a:p>
            <a:r>
              <a:rPr lang="zh-TW" altLang="en-US" sz="2400" dirty="0"/>
              <a:t>治理被設計</a:t>
            </a:r>
            <a:r>
              <a:rPr lang="zh-TW" altLang="en-US" sz="2400" dirty="0" smtClean="0"/>
              <a:t>來提升整個組織長遠的專案管理</a:t>
            </a:r>
            <a:endParaRPr lang="en-US" altLang="zh-TW" sz="2400" dirty="0" smtClean="0"/>
          </a:p>
          <a:p>
            <a:r>
              <a:rPr lang="zh-TW" altLang="en-US" sz="2400" dirty="0" smtClean="0"/>
              <a:t>專案治理提供</a:t>
            </a:r>
            <a:r>
              <a:rPr lang="zh-TW" altLang="en-US" sz="2400" dirty="0"/>
              <a:t>高階</a:t>
            </a:r>
            <a:r>
              <a:rPr lang="zh-TW" altLang="en-US" sz="2400" dirty="0" smtClean="0"/>
              <a:t>經理下列事項：</a:t>
            </a:r>
            <a:endParaRPr lang="en-US" altLang="zh-TW" sz="2400" dirty="0" smtClean="0"/>
          </a:p>
          <a:p>
            <a:pPr lvl="1"/>
            <a:r>
              <a:rPr lang="zh-TW" altLang="en-US" sz="2000" dirty="0" smtClean="0"/>
              <a:t>所有專案管理活動的概述</a:t>
            </a:r>
            <a:endParaRPr lang="en-US" altLang="zh-TW" sz="2000" dirty="0" smtClean="0"/>
          </a:p>
          <a:p>
            <a:pPr lvl="1"/>
            <a:r>
              <a:rPr lang="zh-TW" altLang="en-US" sz="2000" dirty="0"/>
              <a:t>組織資源正在如何被使用的概觀</a:t>
            </a:r>
            <a:r>
              <a:rPr lang="zh-TW" altLang="en-US" sz="2000" dirty="0" smtClean="0"/>
              <a:t>圖</a:t>
            </a:r>
            <a:endParaRPr lang="en-US" altLang="zh-TW" sz="2000" dirty="0" smtClean="0"/>
          </a:p>
          <a:p>
            <a:pPr lvl="1"/>
            <a:r>
              <a:rPr lang="zh-TW" altLang="en-US" sz="2000" dirty="0"/>
              <a:t>專案組合的風險</a:t>
            </a:r>
            <a:r>
              <a:rPr lang="zh-TW" altLang="en-US" sz="2000" dirty="0" smtClean="0"/>
              <a:t>診斷</a:t>
            </a:r>
            <a:endParaRPr lang="en-US" altLang="zh-TW" sz="2000" dirty="0" smtClean="0"/>
          </a:p>
          <a:p>
            <a:pPr lvl="1"/>
            <a:r>
              <a:rPr lang="zh-TW" altLang="en-US" sz="2000" dirty="0"/>
              <a:t>粗略的量</a:t>
            </a:r>
            <a:r>
              <a:rPr lang="zh-TW" altLang="en-US" sz="2000" dirty="0" smtClean="0"/>
              <a:t>測</a:t>
            </a:r>
            <a:endParaRPr lang="en-US" altLang="zh-TW" sz="2000" dirty="0" smtClean="0"/>
          </a:p>
          <a:p>
            <a:pPr lvl="1"/>
            <a:r>
              <a:rPr lang="zh-TW" altLang="en-US" sz="2000" dirty="0"/>
              <a:t>高階</a:t>
            </a:r>
            <a:r>
              <a:rPr lang="zh-TW" altLang="en-US" sz="2000" dirty="0" smtClean="0"/>
              <a:t>經理單位與</a:t>
            </a:r>
            <a:r>
              <a:rPr lang="zh-TW" altLang="en-US" sz="2000" dirty="0"/>
              <a:t>專案實際</a:t>
            </a:r>
            <a:r>
              <a:rPr lang="zh-TW" altLang="en-US" sz="2000" dirty="0" smtClean="0"/>
              <a:t>執行管理單位之間</a:t>
            </a:r>
            <a:r>
              <a:rPr lang="zh-TW" altLang="en-US" sz="2000" dirty="0"/>
              <a:t>的</a:t>
            </a:r>
            <a:r>
              <a:rPr lang="zh-TW" altLang="en-US" sz="2000" dirty="0" smtClean="0"/>
              <a:t>聯繫</a:t>
            </a:r>
          </a:p>
          <a:p>
            <a:r>
              <a:rPr lang="zh-TW" altLang="en-US" sz="2400" dirty="0" smtClean="0"/>
              <a:t>治理使管理階層對於所有專案管理活動能有</a:t>
            </a:r>
            <a:r>
              <a:rPr lang="en-US" altLang="zh-TW" sz="2400" dirty="0" smtClean="0"/>
              <a:t/>
            </a:r>
            <a:br>
              <a:rPr lang="en-US" altLang="zh-TW" sz="2400" dirty="0" smtClean="0"/>
            </a:br>
            <a:r>
              <a:rPr lang="zh-TW" altLang="en-US" sz="2400" dirty="0" smtClean="0"/>
              <a:t>較大的彈性和較好的控制</a:t>
            </a:r>
            <a:endParaRPr lang="en-US" altLang="zh-TW" sz="240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1.3</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403648" y="5511622"/>
            <a:ext cx="7200800" cy="830997"/>
          </a:xfrm>
          <a:prstGeom prst="rect">
            <a:avLst/>
          </a:prstGeom>
          <a:solidFill>
            <a:srgbClr val="FFFF00"/>
          </a:solidFill>
          <a:ln w="25400" cmpd="thickThin">
            <a:solidFill>
              <a:schemeClr val="tx1"/>
            </a:solidFill>
          </a:ln>
        </p:spPr>
        <p:txBody>
          <a:bodyPr wrap="square" rtlCol="0">
            <a:spAutoFit/>
          </a:bodyPr>
          <a:lstStyle/>
          <a:p>
            <a:r>
              <a:rPr lang="zh-TW" altLang="en-US" sz="2400" dirty="0" smtClean="0">
                <a:solidFill>
                  <a:schemeClr val="tx2"/>
                </a:solidFill>
                <a:latin typeface="微軟正黑體" panose="020B0604030504040204" pitchFamily="34" charset="-120"/>
                <a:ea typeface="微軟正黑體" panose="020B0604030504040204" pitchFamily="34" charset="-120"/>
              </a:rPr>
              <a:t>治理意味著在專案組合上運用一套知識、技巧、工具和科技的集合，以推動組織朝它的策略性目標前進。</a:t>
            </a:r>
            <a:endParaRPr lang="en-US" altLang="zh-TW" sz="2400" dirty="0">
              <a:solidFill>
                <a:schemeClr val="tx2"/>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17</a:t>
            </a:fld>
            <a:endParaRPr lang="en-US" altLang="zh-TW"/>
          </a:p>
        </p:txBody>
      </p:sp>
    </p:spTree>
    <p:extLst>
      <p:ext uri="{BB962C8B-B14F-4D97-AF65-F5344CB8AC3E}">
        <p14:creationId xmlns:p14="http://schemas.microsoft.com/office/powerpoint/2010/main" val="402319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專案</a:t>
            </a:r>
            <a:r>
              <a:rPr lang="zh-TW" altLang="en-US" dirty="0" smtClean="0"/>
              <a:t>治理</a:t>
            </a:r>
            <a:r>
              <a:rPr lang="en-US" altLang="zh-TW" dirty="0" smtClean="0"/>
              <a:t>(</a:t>
            </a:r>
            <a:r>
              <a:rPr lang="zh-TW" altLang="en-US" dirty="0" smtClean="0"/>
              <a:t>續</a:t>
            </a:r>
            <a:r>
              <a:rPr lang="en-US" altLang="zh-TW" dirty="0" smtClean="0"/>
              <a:t>)</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562" y="2060848"/>
            <a:ext cx="7442218" cy="4303182"/>
          </a:xfrm>
        </p:spPr>
      </p:pic>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18</a:t>
            </a:fld>
            <a:endParaRPr lang="en-US" altLang="zh-TW"/>
          </a:p>
        </p:txBody>
      </p:sp>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1.3</a:t>
            </a:r>
            <a:endParaRPr lang="zh-TW" alt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6496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ln/>
        </p:spPr>
        <p:txBody>
          <a:bodyPr/>
          <a:lstStyle/>
          <a:p>
            <a:r>
              <a:rPr lang="zh-TW" altLang="en-US" dirty="0" smtClean="0"/>
              <a:t>專案與組織策略間的調校</a:t>
            </a:r>
            <a:endParaRPr lang="en-US" altLang="zh-TW" sz="3200" dirty="0">
              <a:ea typeface="新細明體" pitchFamily="18" charset="-120"/>
            </a:endParaRPr>
          </a:p>
        </p:txBody>
      </p:sp>
      <p:sp>
        <p:nvSpPr>
          <p:cNvPr id="76803" name="Rectangle 3"/>
          <p:cNvSpPr>
            <a:spLocks noGrp="1" noChangeArrowheads="1"/>
          </p:cNvSpPr>
          <p:nvPr>
            <p:ph type="body" idx="1"/>
          </p:nvPr>
        </p:nvSpPr>
        <p:spPr>
          <a:xfrm>
            <a:off x="1475656" y="1844824"/>
            <a:ext cx="6912768" cy="4176464"/>
          </a:xfrm>
        </p:spPr>
        <p:txBody>
          <a:bodyPr/>
          <a:lstStyle/>
          <a:p>
            <a:r>
              <a:rPr lang="zh-TW" altLang="en-US" sz="2800" dirty="0" smtClean="0"/>
              <a:t>專案是執行策略的手法</a:t>
            </a:r>
            <a:endParaRPr lang="en-US" altLang="zh-TW" sz="2800" dirty="0" smtClean="0"/>
          </a:p>
          <a:p>
            <a:r>
              <a:rPr lang="zh-TW" altLang="en-US" sz="2800" dirty="0" smtClean="0"/>
              <a:t>專案的策略性校準至關重要</a:t>
            </a:r>
            <a:endParaRPr lang="en-US" altLang="zh-TW" sz="2800" dirty="0" smtClean="0"/>
          </a:p>
          <a:p>
            <a:r>
              <a:rPr lang="zh-TW" altLang="en-US" sz="2800" dirty="0"/>
              <a:t>要確保校準</a:t>
            </a:r>
            <a:r>
              <a:rPr lang="zh-TW" altLang="en-US" sz="2800" dirty="0" smtClean="0"/>
              <a:t>，需要有系統化、開放、</a:t>
            </a:r>
            <a:r>
              <a:rPr lang="en-US" altLang="zh-TW" sz="2800" dirty="0" smtClean="0"/>
              <a:t/>
            </a:r>
            <a:br>
              <a:rPr lang="en-US" altLang="zh-TW" sz="2800" dirty="0" smtClean="0"/>
            </a:br>
            <a:r>
              <a:rPr lang="zh-TW" altLang="en-US" sz="2800" dirty="0" smtClean="0"/>
              <a:t>一致且平衡的選擇過程。</a:t>
            </a:r>
            <a:endParaRPr lang="en-US" altLang="zh-TW" sz="2800" dirty="0" smtClean="0"/>
          </a:p>
          <a:p>
            <a:pPr lvl="1"/>
            <a:r>
              <a:rPr lang="zh-TW" altLang="en-US" sz="2400" dirty="0" smtClean="0"/>
              <a:t>所有被選出來的專案都會成為可以平衡組織整體風險的專案組合的一部分。</a:t>
            </a:r>
            <a:endParaRPr lang="en-US" altLang="zh-TW" sz="2400" dirty="0" smtClean="0"/>
          </a:p>
          <a:p>
            <a:pPr lvl="1"/>
            <a:r>
              <a:rPr lang="zh-TW" altLang="en-US" sz="2400" dirty="0" smtClean="0"/>
              <a:t>專案</a:t>
            </a:r>
            <a:r>
              <a:rPr lang="zh-TW" altLang="en-US" sz="2400" dirty="0"/>
              <a:t>組合的</a:t>
            </a:r>
            <a:r>
              <a:rPr lang="zh-TW" altLang="en-US" sz="2400" dirty="0" smtClean="0"/>
              <a:t>管理確保只有最具價值的專案會獲得批准，且它的管理橫跨整個組織。</a:t>
            </a:r>
            <a:endParaRPr lang="en-US" altLang="zh-TW" sz="240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1.3</a:t>
            </a:r>
            <a:endParaRPr lang="zh-TW" altLang="en-US" sz="3600" b="1" dirty="0">
              <a:effectLst>
                <a:outerShdw blurRad="38100" dist="38100" dir="2700000" algn="tl">
                  <a:srgbClr val="000000">
                    <a:alpha val="43137"/>
                  </a:srgbClr>
                </a:outerShdw>
              </a:effectLst>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19</a:t>
            </a:fld>
            <a:endParaRPr lang="en-US" altLang="zh-TW"/>
          </a:p>
        </p:txBody>
      </p:sp>
    </p:spTree>
    <p:extLst>
      <p:ext uri="{BB962C8B-B14F-4D97-AF65-F5344CB8AC3E}">
        <p14:creationId xmlns:p14="http://schemas.microsoft.com/office/powerpoint/2010/main" val="1630818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smtClean="0"/>
              <a:t>課程地圖</a:t>
            </a:r>
            <a:endParaRPr lang="zh-TW" altLang="en-US" dirty="0"/>
          </a:p>
        </p:txBody>
      </p:sp>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2</a:t>
            </a:fld>
            <a:endParaRPr lang="en-US" altLang="zh-TW"/>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0" y="1772816"/>
            <a:ext cx="9029700" cy="4076700"/>
          </a:xfrm>
          <a:prstGeom prst="rect">
            <a:avLst/>
          </a:prstGeom>
        </p:spPr>
      </p:pic>
      <p:sp>
        <p:nvSpPr>
          <p:cNvPr id="7" name="矩形 6"/>
          <p:cNvSpPr/>
          <p:nvPr/>
        </p:nvSpPr>
        <p:spPr bwMode="auto">
          <a:xfrm>
            <a:off x="147918" y="4005064"/>
            <a:ext cx="1039706" cy="50405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rPr>
              <a:t>簡介</a:t>
            </a:r>
            <a:endParaRPr kumimoji="1" lang="en-US" altLang="zh-TW"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rPr>
              <a:t>1</a:t>
            </a:r>
            <a:endParaRPr kumimoji="1" lang="zh-TW" altLang="en-US" sz="1400" b="1" i="0" u="none" strike="noStrike" cap="none" normalizeH="0" baseline="0" dirty="0" smtClean="0">
              <a:ln>
                <a:noFill/>
              </a:ln>
              <a:solidFill>
                <a:schemeClr val="tx2"/>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7552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403648" y="190500"/>
            <a:ext cx="7704856" cy="1527175"/>
          </a:xfrm>
          <a:ln/>
        </p:spPr>
        <p:txBody>
          <a:bodyPr/>
          <a:lstStyle/>
          <a:p>
            <a:r>
              <a:rPr lang="zh-TW" altLang="en-US" dirty="0" smtClean="0"/>
              <a:t>今日專案管理：社會</a:t>
            </a:r>
            <a:r>
              <a:rPr lang="zh-TW" altLang="en-US" dirty="0" smtClean="0">
                <a:latin typeface="新細明體"/>
                <a:ea typeface="新細明體"/>
              </a:rPr>
              <a:t>－</a:t>
            </a:r>
            <a:r>
              <a:rPr lang="zh-TW" altLang="en-US" dirty="0" smtClean="0"/>
              <a:t>科技取向</a:t>
            </a:r>
            <a:endParaRPr lang="en-US" altLang="zh-TW" sz="3200" dirty="0">
              <a:ea typeface="新細明體" pitchFamily="18" charset="-120"/>
            </a:endParaRPr>
          </a:p>
        </p:txBody>
      </p:sp>
      <p:sp>
        <p:nvSpPr>
          <p:cNvPr id="76803" name="Rectangle 3"/>
          <p:cNvSpPr>
            <a:spLocks noGrp="1" noChangeArrowheads="1"/>
          </p:cNvSpPr>
          <p:nvPr>
            <p:ph type="body" idx="1"/>
          </p:nvPr>
        </p:nvSpPr>
        <p:spPr>
          <a:xfrm>
            <a:off x="1483568" y="1700808"/>
            <a:ext cx="7344816" cy="4176464"/>
          </a:xfrm>
        </p:spPr>
        <p:txBody>
          <a:bodyPr/>
          <a:lstStyle/>
          <a:p>
            <a:r>
              <a:rPr lang="zh-TW" altLang="en-US" dirty="0" smtClean="0"/>
              <a:t>專案的執行包含兩個構面</a:t>
            </a:r>
            <a:endParaRPr lang="en-US" altLang="zh-TW" dirty="0" smtClean="0"/>
          </a:p>
          <a:p>
            <a:pPr lvl="1"/>
            <a:r>
              <a:rPr lang="zh-TW" altLang="en-US" b="1" dirty="0" smtClean="0">
                <a:solidFill>
                  <a:schemeClr val="accent1">
                    <a:lumMod val="50000"/>
                  </a:schemeClr>
                </a:solidFill>
              </a:rPr>
              <a:t>科技面</a:t>
            </a:r>
            <a:endParaRPr lang="en-US" altLang="zh-TW" b="1" dirty="0" smtClean="0">
              <a:solidFill>
                <a:schemeClr val="accent1">
                  <a:lumMod val="50000"/>
                </a:schemeClr>
              </a:solidFill>
            </a:endParaRPr>
          </a:p>
          <a:p>
            <a:pPr lvl="2"/>
            <a:r>
              <a:rPr lang="zh-TW" altLang="en-US" sz="2000" dirty="0" smtClean="0"/>
              <a:t>由正式的、學術性的及純粹邏輯性的流程部分所構成</a:t>
            </a:r>
            <a:endParaRPr lang="en-US" altLang="zh-TW" sz="2000" dirty="0" smtClean="0"/>
          </a:p>
          <a:p>
            <a:pPr lvl="2"/>
            <a:r>
              <a:rPr lang="zh-TW" altLang="en-US" sz="2000" dirty="0" smtClean="0"/>
              <a:t>包括規劃、排程及控制專案</a:t>
            </a:r>
            <a:endParaRPr lang="en-US" altLang="zh-TW" sz="2000" dirty="0" smtClean="0"/>
          </a:p>
          <a:p>
            <a:pPr lvl="2"/>
            <a:r>
              <a:rPr lang="zh-TW" altLang="en-US" sz="2000" dirty="0"/>
              <a:t>代表專案管理的</a:t>
            </a:r>
            <a:r>
              <a:rPr lang="zh-TW" altLang="en-US" sz="2000" dirty="0" smtClean="0"/>
              <a:t>「科學</a:t>
            </a:r>
            <a:r>
              <a:rPr lang="zh-TW" altLang="en-US" sz="2000" dirty="0"/>
              <a:t>」</a:t>
            </a:r>
            <a:endParaRPr lang="en-US" altLang="zh-TW" sz="2000" dirty="0"/>
          </a:p>
          <a:p>
            <a:pPr lvl="1">
              <a:spcBef>
                <a:spcPts val="1200"/>
              </a:spcBef>
            </a:pPr>
            <a:r>
              <a:rPr lang="zh-TW" altLang="en-US" b="1" dirty="0">
                <a:solidFill>
                  <a:schemeClr val="accent1">
                    <a:lumMod val="50000"/>
                  </a:schemeClr>
                </a:solidFill>
              </a:rPr>
              <a:t>社會文化面</a:t>
            </a:r>
            <a:endParaRPr lang="en-US" altLang="zh-TW" b="1" dirty="0">
              <a:solidFill>
                <a:schemeClr val="accent1">
                  <a:lumMod val="50000"/>
                </a:schemeClr>
              </a:solidFill>
            </a:endParaRPr>
          </a:p>
          <a:p>
            <a:pPr lvl="2"/>
            <a:r>
              <a:rPr lang="zh-TW" altLang="en-US" sz="2000" dirty="0" smtClean="0"/>
              <a:t>專注於在</a:t>
            </a:r>
            <a:r>
              <a:rPr lang="zh-TW" altLang="en-US" sz="2000" dirty="0"/>
              <a:t>結合</a:t>
            </a:r>
            <a:r>
              <a:rPr lang="zh-TW" altLang="en-US" sz="2000" dirty="0" smtClean="0"/>
              <a:t>了各類專家之才能的較大型組織環境中建立暫時性的社會系統，以完成專案。</a:t>
            </a:r>
            <a:endParaRPr lang="en-US" altLang="zh-TW" sz="2000" dirty="0" smtClean="0"/>
          </a:p>
          <a:p>
            <a:pPr lvl="2"/>
            <a:r>
              <a:rPr lang="zh-TW" altLang="en-US" sz="2000" dirty="0" smtClean="0"/>
              <a:t>牽涉管理專案與外部環境之間的介面</a:t>
            </a:r>
            <a:endParaRPr lang="en-US" altLang="zh-TW" sz="2000" dirty="0" smtClean="0"/>
          </a:p>
          <a:p>
            <a:pPr lvl="2"/>
            <a:r>
              <a:rPr lang="zh-TW" altLang="en-US" sz="2000" dirty="0"/>
              <a:t>代表專案</a:t>
            </a:r>
            <a:r>
              <a:rPr lang="zh-TW" altLang="en-US" sz="2000" dirty="0" smtClean="0"/>
              <a:t>管理的「藝術」</a:t>
            </a:r>
            <a:endParaRPr lang="en-US" altLang="zh-TW" sz="2000"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1.4</a:t>
            </a:r>
            <a:endParaRPr lang="zh-TW" altLang="en-US" sz="3600" b="1" dirty="0">
              <a:effectLst>
                <a:outerShdw blurRad="38100" dist="38100" dir="2700000" algn="tl">
                  <a:srgbClr val="000000">
                    <a:alpha val="43137"/>
                  </a:srgbClr>
                </a:outerShdw>
              </a:effectLst>
            </a:endParaRPr>
          </a:p>
        </p:txBody>
      </p:sp>
      <p:sp>
        <p:nvSpPr>
          <p:cNvPr id="5" name="矩形 4"/>
          <p:cNvSpPr/>
          <p:nvPr/>
        </p:nvSpPr>
        <p:spPr>
          <a:xfrm>
            <a:off x="1403648" y="5892602"/>
            <a:ext cx="7200800" cy="461665"/>
          </a:xfrm>
          <a:prstGeom prst="rect">
            <a:avLst/>
          </a:prstGeom>
          <a:solidFill>
            <a:srgbClr val="FFFF00"/>
          </a:solidFill>
          <a:ln w="25400" cmpd="thickThin">
            <a:solidFill>
              <a:schemeClr val="tx1"/>
            </a:solidFill>
          </a:ln>
        </p:spPr>
        <p:txBody>
          <a:bodyPr wrap="square" rtlCol="0">
            <a:spAutoFit/>
          </a:bodyPr>
          <a:lstStyle/>
          <a:p>
            <a:r>
              <a:rPr lang="zh-TW" altLang="en-US" sz="2400" dirty="0" smtClean="0">
                <a:solidFill>
                  <a:schemeClr val="tx2"/>
                </a:solidFill>
                <a:latin typeface="微軟正黑體" panose="020B0604030504040204" pitchFamily="34" charset="-120"/>
                <a:ea typeface="微軟正黑體" panose="020B0604030504040204" pitchFamily="34" charset="-120"/>
              </a:rPr>
              <a:t>優良的專案經理會將注意力平均放在這兩個構面上。</a:t>
            </a:r>
            <a:endParaRPr lang="en-US" altLang="zh-TW" sz="2400" dirty="0">
              <a:solidFill>
                <a:schemeClr val="tx2"/>
              </a:solidFill>
              <a:latin typeface="微軟正黑體" panose="020B0604030504040204" pitchFamily="34" charset="-120"/>
              <a:ea typeface="微軟正黑體" panose="020B0604030504040204" pitchFamily="34" charset="-12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20</a:t>
            </a:fld>
            <a:endParaRPr lang="en-US" altLang="zh-TW"/>
          </a:p>
        </p:txBody>
      </p:sp>
    </p:spTree>
    <p:extLst>
      <p:ext uri="{BB962C8B-B14F-4D97-AF65-F5344CB8AC3E}">
        <p14:creationId xmlns:p14="http://schemas.microsoft.com/office/powerpoint/2010/main" val="173550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社會</a:t>
            </a:r>
            <a:r>
              <a:rPr lang="zh-TW" altLang="en-US" dirty="0">
                <a:latin typeface="新細明體"/>
                <a:ea typeface="新細明體"/>
              </a:rPr>
              <a:t>－</a:t>
            </a:r>
            <a:r>
              <a:rPr lang="zh-TW" altLang="en-US" dirty="0" smtClean="0"/>
              <a:t>科技取向</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689214"/>
            <a:ext cx="6840760" cy="4702457"/>
          </a:xfrm>
        </p:spPr>
      </p:pic>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21</a:t>
            </a:fld>
            <a:endParaRPr lang="en-US" altLang="zh-TW"/>
          </a:p>
        </p:txBody>
      </p:sp>
      <p:sp>
        <p:nvSpPr>
          <p:cNvPr id="6" name="文字方塊 5"/>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1.4</a:t>
            </a:r>
            <a:endParaRPr lang="zh-TW" alt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8872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2" name="Rectangle 1028"/>
          <p:cNvSpPr>
            <a:spLocks noGrp="1" noChangeArrowheads="1"/>
          </p:cNvSpPr>
          <p:nvPr>
            <p:ph type="title"/>
          </p:nvPr>
        </p:nvSpPr>
        <p:spPr>
          <a:ln/>
        </p:spPr>
        <p:txBody>
          <a:bodyPr/>
          <a:lstStyle/>
          <a:p>
            <a:r>
              <a:rPr lang="zh-TW" altLang="en-US"/>
              <a:t>關鍵詞彙</a:t>
            </a:r>
            <a:endParaRPr lang="en-US" altLang="zh-TW"/>
          </a:p>
        </p:txBody>
      </p:sp>
      <p:sp>
        <p:nvSpPr>
          <p:cNvPr id="83973" name="Rectangle 1029"/>
          <p:cNvSpPr>
            <a:spLocks noGrp="1" noChangeArrowheads="1"/>
          </p:cNvSpPr>
          <p:nvPr>
            <p:ph type="body" idx="1"/>
          </p:nvPr>
        </p:nvSpPr>
        <p:spPr/>
        <p:txBody>
          <a:bodyPr/>
          <a:lstStyle/>
          <a:p>
            <a:r>
              <a:rPr lang="en-US" altLang="zh-TW" dirty="0" smtClean="0">
                <a:latin typeface="Times New Roman" pitchFamily="18" charset="0"/>
              </a:rPr>
              <a:t>program</a:t>
            </a:r>
            <a:r>
              <a:rPr lang="zh-TW" altLang="en-US" dirty="0" smtClean="0">
                <a:latin typeface="Times New Roman" pitchFamily="18" charset="0"/>
              </a:rPr>
              <a:t> 計畫</a:t>
            </a:r>
            <a:endParaRPr lang="en-US" altLang="zh-TW" dirty="0">
              <a:latin typeface="Times New Roman" pitchFamily="18" charset="0"/>
            </a:endParaRPr>
          </a:p>
          <a:p>
            <a:r>
              <a:rPr lang="en-US" altLang="zh-TW" dirty="0" smtClean="0">
                <a:latin typeface="Times New Roman" pitchFamily="18" charset="0"/>
              </a:rPr>
              <a:t>project </a:t>
            </a:r>
            <a:r>
              <a:rPr lang="zh-TW" altLang="en-US" dirty="0" smtClean="0">
                <a:latin typeface="Times New Roman" pitchFamily="18" charset="0"/>
              </a:rPr>
              <a:t>專案</a:t>
            </a:r>
            <a:endParaRPr lang="en-US" altLang="zh-TW" dirty="0">
              <a:latin typeface="Times New Roman" pitchFamily="18" charset="0"/>
            </a:endParaRPr>
          </a:p>
          <a:p>
            <a:r>
              <a:rPr lang="en-US" altLang="zh-TW" dirty="0">
                <a:latin typeface="Times New Roman" pitchFamily="18" charset="0"/>
              </a:rPr>
              <a:t>project life cycle</a:t>
            </a:r>
            <a:r>
              <a:rPr lang="zh-TW" altLang="en-US" dirty="0">
                <a:latin typeface="Times New Roman" pitchFamily="18" charset="0"/>
              </a:rPr>
              <a:t> 專案生命週期 </a:t>
            </a:r>
            <a:endParaRPr lang="en-US" altLang="zh-TW" dirty="0">
              <a:latin typeface="Times New Roman" pitchFamily="18" charset="0"/>
            </a:endParaRPr>
          </a:p>
          <a:p>
            <a:r>
              <a:rPr lang="en-US" altLang="zh-TW" dirty="0" smtClean="0">
                <a:latin typeface="Times New Roman" pitchFamily="18" charset="0"/>
              </a:rPr>
              <a:t>Project </a:t>
            </a:r>
            <a:r>
              <a:rPr lang="en-US" altLang="zh-TW" dirty="0">
                <a:latin typeface="Times New Roman" pitchFamily="18" charset="0"/>
              </a:rPr>
              <a:t>Management Professional (PMP</a:t>
            </a:r>
            <a:r>
              <a:rPr lang="en-US" altLang="zh-TW" dirty="0" smtClean="0">
                <a:latin typeface="Times New Roman" pitchFamily="18" charset="0"/>
              </a:rPr>
              <a:t>)</a:t>
            </a:r>
            <a:r>
              <a:rPr lang="zh-TW" altLang="en-US" dirty="0" smtClean="0">
                <a:latin typeface="Times New Roman" pitchFamily="18" charset="0"/>
              </a:rPr>
              <a:t> 專案</a:t>
            </a:r>
            <a:r>
              <a:rPr lang="zh-TW" altLang="en-US" dirty="0">
                <a:latin typeface="Times New Roman" pitchFamily="18" charset="0"/>
              </a:rPr>
              <a:t>管理</a:t>
            </a:r>
            <a:r>
              <a:rPr lang="zh-TW" altLang="en-US" dirty="0" smtClean="0">
                <a:latin typeface="Times New Roman" pitchFamily="18" charset="0"/>
              </a:rPr>
              <a:t>師證照</a:t>
            </a:r>
            <a:endParaRPr lang="en-US" altLang="zh-TW" dirty="0" smtClean="0">
              <a:latin typeface="Times New Roman" pitchFamily="18" charset="0"/>
            </a:endParaRPr>
          </a:p>
        </p:txBody>
      </p:sp>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22</a:t>
            </a:fld>
            <a:endParaRPr lang="en-US" altLang="zh-TW"/>
          </a:p>
        </p:txBody>
      </p:sp>
    </p:spTree>
    <p:extLst>
      <p:ext uri="{BB962C8B-B14F-4D97-AF65-F5344CB8AC3E}">
        <p14:creationId xmlns:p14="http://schemas.microsoft.com/office/powerpoint/2010/main" val="210709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3</a:t>
            </a:fld>
            <a:endParaRPr lang="en-US" altLang="zh-TW"/>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35" y="332656"/>
            <a:ext cx="7238525" cy="2492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1691680" y="3356992"/>
            <a:ext cx="6840760" cy="1384995"/>
          </a:xfrm>
          <a:prstGeom prst="rect">
            <a:avLst/>
          </a:prstGeom>
          <a:noFill/>
        </p:spPr>
        <p:txBody>
          <a:bodyPr wrap="square" rtlCol="0">
            <a:spAutoFit/>
          </a:bodyPr>
          <a:lstStyle/>
          <a:p>
            <a:r>
              <a:rPr lang="zh-TW" altLang="en-US" sz="2800" b="1" dirty="0">
                <a:latin typeface="微軟正黑體" panose="020B0604030504040204" pitchFamily="34" charset="-120"/>
                <a:ea typeface="微軟正黑體" panose="020B0604030504040204" pitchFamily="34" charset="-120"/>
              </a:rPr>
              <a:t>舉凡人類最偉大的成就</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從建造大金字塔、到發現治療小兒麻痺的方法、再</a:t>
            </a:r>
            <a:r>
              <a:rPr lang="zh-TW" altLang="en-US" sz="2800" b="1" dirty="0" smtClean="0">
                <a:latin typeface="微軟正黑體" panose="020B0604030504040204" pitchFamily="34" charset="-120"/>
                <a:ea typeface="微軟正黑體" panose="020B0604030504040204" pitchFamily="34" charset="-120"/>
              </a:rPr>
              <a:t>到登陸</a:t>
            </a:r>
            <a:r>
              <a:rPr lang="zh-TW" altLang="en-US" sz="2800" b="1" dirty="0">
                <a:latin typeface="微軟正黑體" panose="020B0604030504040204" pitchFamily="34" charset="-120"/>
                <a:ea typeface="微軟正黑體" panose="020B0604030504040204" pitchFamily="34" charset="-120"/>
              </a:rPr>
              <a:t>月球</a:t>
            </a:r>
            <a:r>
              <a:rPr lang="en-US" altLang="zh-TW" sz="2800" b="1" dirty="0">
                <a:latin typeface="微軟正黑體" panose="020B0604030504040204" pitchFamily="34" charset="-120"/>
                <a:ea typeface="微軟正黑體" panose="020B0604030504040204" pitchFamily="34" charset="-120"/>
              </a:rPr>
              <a:t>——</a:t>
            </a:r>
            <a:r>
              <a:rPr lang="zh-TW" altLang="en-US" sz="2800" b="1" dirty="0">
                <a:latin typeface="微軟正黑體" panose="020B0604030504040204" pitchFamily="34" charset="-120"/>
                <a:ea typeface="微軟正黑體" panose="020B0604030504040204" pitchFamily="34" charset="-120"/>
              </a:rPr>
              <a:t>均始於專案。</a:t>
            </a:r>
          </a:p>
        </p:txBody>
      </p:sp>
    </p:spTree>
    <p:extLst>
      <p:ext uri="{BB962C8B-B14F-4D97-AF65-F5344CB8AC3E}">
        <p14:creationId xmlns:p14="http://schemas.microsoft.com/office/powerpoint/2010/main" val="2379610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本章大綱</a:t>
            </a:r>
            <a:endParaRPr lang="zh-TW" altLang="en-US" dirty="0"/>
          </a:p>
        </p:txBody>
      </p:sp>
      <p:sp>
        <p:nvSpPr>
          <p:cNvPr id="3" name="內容版面配置區 2"/>
          <p:cNvSpPr>
            <a:spLocks noGrp="1"/>
          </p:cNvSpPr>
          <p:nvPr>
            <p:ph idx="1"/>
          </p:nvPr>
        </p:nvSpPr>
        <p:spPr/>
        <p:txBody>
          <a:bodyPr/>
          <a:lstStyle/>
          <a:p>
            <a:r>
              <a:rPr lang="en-US" altLang="zh-TW" sz="2400" dirty="0" smtClean="0"/>
              <a:t>1.1 </a:t>
            </a:r>
            <a:r>
              <a:rPr lang="zh-TW" altLang="en-US" sz="2400" dirty="0" smtClean="0"/>
              <a:t>何謂專案</a:t>
            </a:r>
            <a:endParaRPr lang="en-US" altLang="zh-TW" sz="2400" dirty="0" smtClean="0"/>
          </a:p>
          <a:p>
            <a:r>
              <a:rPr lang="en-US" altLang="zh-TW" sz="2400" dirty="0" smtClean="0"/>
              <a:t>1.2 </a:t>
            </a:r>
            <a:r>
              <a:rPr lang="zh-TW" altLang="en-US" sz="2400" dirty="0" smtClean="0"/>
              <a:t>專案管理的當代驅動力</a:t>
            </a:r>
            <a:endParaRPr lang="en-US" altLang="zh-TW" sz="2400" dirty="0" smtClean="0"/>
          </a:p>
          <a:p>
            <a:r>
              <a:rPr lang="en-US" altLang="zh-TW" sz="2400" dirty="0" smtClean="0"/>
              <a:t>1.3</a:t>
            </a:r>
            <a:r>
              <a:rPr lang="zh-TW" altLang="en-US" sz="2400" dirty="0" smtClean="0"/>
              <a:t> 專案治理</a:t>
            </a:r>
            <a:endParaRPr lang="en-US" altLang="zh-TW" sz="2400" dirty="0" smtClean="0"/>
          </a:p>
          <a:p>
            <a:r>
              <a:rPr lang="en-US" altLang="zh-TW" sz="2400" dirty="0" smtClean="0"/>
              <a:t>1.4 </a:t>
            </a:r>
            <a:r>
              <a:rPr lang="zh-TW" altLang="en-US" sz="2400" dirty="0" smtClean="0"/>
              <a:t>今日的專案管理：一種社會</a:t>
            </a:r>
            <a:r>
              <a:rPr lang="zh-TW" altLang="en-US" sz="2400" dirty="0">
                <a:latin typeface="標楷體" panose="03000509000000000000" pitchFamily="65" charset="-120"/>
                <a:ea typeface="標楷體" panose="03000509000000000000" pitchFamily="65" charset="-120"/>
              </a:rPr>
              <a:t>－</a:t>
            </a:r>
            <a:r>
              <a:rPr lang="zh-TW" altLang="en-US" sz="2400" dirty="0" smtClean="0"/>
              <a:t>科技取向</a:t>
            </a:r>
            <a:endParaRPr lang="en-US" altLang="zh-TW" sz="2400" dirty="0" smtClean="0"/>
          </a:p>
        </p:txBody>
      </p:sp>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4</a:t>
            </a:fld>
            <a:endParaRPr lang="en-US" altLang="zh-TW"/>
          </a:p>
        </p:txBody>
      </p:sp>
    </p:spTree>
    <p:extLst>
      <p:ext uri="{BB962C8B-B14F-4D97-AF65-F5344CB8AC3E}">
        <p14:creationId xmlns:p14="http://schemas.microsoft.com/office/powerpoint/2010/main" val="1252996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課前引言</a:t>
            </a:r>
            <a:endParaRPr lang="zh-TW" altLang="en-US" dirty="0"/>
          </a:p>
        </p:txBody>
      </p:sp>
      <p:sp>
        <p:nvSpPr>
          <p:cNvPr id="3" name="內容版面配置區 2"/>
          <p:cNvSpPr>
            <a:spLocks noGrp="1"/>
          </p:cNvSpPr>
          <p:nvPr>
            <p:ph idx="1"/>
          </p:nvPr>
        </p:nvSpPr>
        <p:spPr>
          <a:xfrm>
            <a:off x="1403648" y="1700808"/>
            <a:ext cx="7010400" cy="4608512"/>
          </a:xfrm>
        </p:spPr>
        <p:txBody>
          <a:bodyPr/>
          <a:lstStyle/>
          <a:p>
            <a:r>
              <a:rPr lang="zh-TW" altLang="en-US" sz="2800" b="1" dirty="0" smtClean="0"/>
              <a:t>專案管理是</a:t>
            </a:r>
            <a:endParaRPr lang="en-US" altLang="zh-TW" sz="2800" b="1" dirty="0" smtClean="0"/>
          </a:p>
          <a:p>
            <a:pPr lvl="1"/>
            <a:r>
              <a:rPr lang="zh-TW" altLang="en-US" sz="2400" dirty="0" smtClean="0"/>
              <a:t>一種策略要件、一套有力的工具組合</a:t>
            </a:r>
            <a:endParaRPr lang="en-US" altLang="zh-TW" sz="2400" dirty="0" smtClean="0"/>
          </a:p>
          <a:p>
            <a:pPr lvl="1"/>
            <a:r>
              <a:rPr lang="zh-TW" altLang="en-US" sz="2400" dirty="0"/>
              <a:t>一種成果導向的管理</a:t>
            </a:r>
            <a:r>
              <a:rPr lang="zh-TW" altLang="en-US" sz="2400" dirty="0" smtClean="0"/>
              <a:t>風格</a:t>
            </a:r>
            <a:endParaRPr lang="en-US" altLang="zh-TW" sz="2400" dirty="0" smtClean="0"/>
          </a:p>
          <a:p>
            <a:r>
              <a:rPr lang="zh-TW" altLang="en-US" sz="2800" b="1" dirty="0" smtClean="0"/>
              <a:t>專案</a:t>
            </a:r>
            <a:r>
              <a:rPr lang="zh-TW" altLang="en-US" sz="2800" b="1" dirty="0"/>
              <a:t>管理的需求急速</a:t>
            </a:r>
            <a:r>
              <a:rPr lang="zh-TW" altLang="en-US" sz="2800" b="1" dirty="0" smtClean="0"/>
              <a:t>擴張</a:t>
            </a:r>
            <a:endParaRPr lang="en-US" altLang="zh-TW" sz="2800" b="1" dirty="0" smtClean="0"/>
          </a:p>
          <a:p>
            <a:pPr lvl="1"/>
            <a:r>
              <a:rPr lang="zh-TW" altLang="en-US" sz="2400" dirty="0" smtClean="0"/>
              <a:t>美國專案管理學會會員超過</a:t>
            </a:r>
            <a:r>
              <a:rPr lang="en-US" altLang="zh-TW" sz="2400" dirty="0" smtClean="0"/>
              <a:t>434,000</a:t>
            </a:r>
            <a:r>
              <a:rPr lang="zh-TW" altLang="en-US" sz="2400" dirty="0" smtClean="0"/>
              <a:t>人</a:t>
            </a:r>
            <a:endParaRPr lang="en-US" altLang="zh-TW" sz="2400" dirty="0" smtClean="0"/>
          </a:p>
          <a:p>
            <a:pPr lvl="1"/>
            <a:r>
              <a:rPr lang="zh-TW" altLang="en-US" sz="2400" dirty="0" smtClean="0"/>
              <a:t>美國每年大約有</a:t>
            </a:r>
            <a:r>
              <a:rPr lang="en-US" altLang="zh-TW" sz="2400" dirty="0" smtClean="0"/>
              <a:t>2.5</a:t>
            </a:r>
            <a:r>
              <a:rPr lang="zh-TW" altLang="en-US" sz="2400" dirty="0" smtClean="0"/>
              <a:t>兆美元用在專案上</a:t>
            </a:r>
            <a:endParaRPr lang="en-US" altLang="zh-TW" sz="2400" dirty="0" smtClean="0"/>
          </a:p>
          <a:p>
            <a:pPr marL="342900" lvl="1" indent="-342900">
              <a:buClr>
                <a:schemeClr val="tx1"/>
              </a:buClr>
              <a:buSzPct val="70000"/>
              <a:buFont typeface="Wingdings" pitchFamily="2" charset="2"/>
              <a:buChar char="¢"/>
            </a:pPr>
            <a:r>
              <a:rPr lang="zh-TW" altLang="en-US" b="1" dirty="0"/>
              <a:t>專案管理適用於各行各業</a:t>
            </a:r>
            <a:endParaRPr lang="en-US" altLang="zh-TW" b="1" dirty="0"/>
          </a:p>
          <a:p>
            <a:pPr marL="742950" lvl="2" indent="-342900">
              <a:buClr>
                <a:schemeClr val="tx1"/>
              </a:buClr>
              <a:buSzPct val="70000"/>
              <a:buFont typeface="Wingdings" pitchFamily="2" charset="2"/>
              <a:buChar char="¢"/>
            </a:pPr>
            <a:r>
              <a:rPr lang="zh-TW" altLang="en-US" dirty="0"/>
              <a:t>許多工作都是專案驅動的</a:t>
            </a:r>
            <a:endParaRPr lang="en-US" altLang="zh-TW" dirty="0"/>
          </a:p>
          <a:p>
            <a:pPr marL="742950" lvl="2" indent="-342900">
              <a:buClr>
                <a:schemeClr val="tx1"/>
              </a:buClr>
              <a:buSzPct val="70000"/>
              <a:buFont typeface="Wingdings" pitchFamily="2" charset="2"/>
              <a:buChar char="¢"/>
            </a:pPr>
            <a:r>
              <a:rPr lang="zh-TW" altLang="en-US" dirty="0" smtClean="0"/>
              <a:t>專案</a:t>
            </a:r>
            <a:r>
              <a:rPr lang="zh-TW" altLang="en-US" dirty="0"/>
              <a:t>管理於求職時具顯著優勢</a:t>
            </a:r>
            <a:endParaRPr lang="en-US" altLang="zh-TW" dirty="0"/>
          </a:p>
          <a:p>
            <a:r>
              <a:rPr lang="zh-TW" altLang="en-US" sz="2800" b="1" dirty="0" smtClean="0"/>
              <a:t>大多數</a:t>
            </a:r>
            <a:r>
              <a:rPr lang="zh-TW" altLang="en-US" sz="2800" b="1" dirty="0"/>
              <a:t>大學</a:t>
            </a:r>
            <a:r>
              <a:rPr lang="zh-TW" altLang="en-US" sz="2800" b="1" dirty="0" smtClean="0"/>
              <a:t>都有多個學期的專案管理課程</a:t>
            </a:r>
            <a:endParaRPr lang="en-US" altLang="zh-TW" sz="2800" b="1" dirty="0" smtClean="0"/>
          </a:p>
          <a:p>
            <a:pPr lvl="1"/>
            <a:endParaRPr lang="en-US" altLang="zh-TW" sz="2600" b="1" dirty="0" smtClean="0"/>
          </a:p>
          <a:p>
            <a:endParaRPr lang="en-US" altLang="zh-TW" sz="2800" b="1" dirty="0" smtClean="0"/>
          </a:p>
          <a:p>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pPr>
              <a:defRPr/>
            </a:pPr>
            <a:fld id="{8CAE68FB-9A8A-4397-8838-C3032507BABD}" type="slidenum">
              <a:rPr lang="zh-TW" altLang="en-US" smtClean="0"/>
              <a:pPr>
                <a:defRPr/>
              </a:pPr>
              <a:t>5</a:t>
            </a:fld>
            <a:endParaRPr lang="en-US" altLang="zh-TW"/>
          </a:p>
        </p:txBody>
      </p:sp>
    </p:spTree>
    <p:extLst>
      <p:ext uri="{BB962C8B-B14F-4D97-AF65-F5344CB8AC3E}">
        <p14:creationId xmlns:p14="http://schemas.microsoft.com/office/powerpoint/2010/main" val="903366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8" name="Rectangle 16"/>
          <p:cNvSpPr>
            <a:spLocks noGrp="1" noChangeArrowheads="1"/>
          </p:cNvSpPr>
          <p:nvPr>
            <p:ph type="title"/>
          </p:nvPr>
        </p:nvSpPr>
        <p:spPr>
          <a:ln/>
        </p:spPr>
        <p:txBody>
          <a:bodyPr/>
          <a:lstStyle/>
          <a:p>
            <a:r>
              <a:rPr lang="zh-TW" altLang="en-US" dirty="0"/>
              <a:t>何謂專案？</a:t>
            </a:r>
            <a:endParaRPr lang="en-US" altLang="zh-TW" dirty="0"/>
          </a:p>
        </p:txBody>
      </p:sp>
      <p:sp>
        <p:nvSpPr>
          <p:cNvPr id="28689" name="Rectangle 17"/>
          <p:cNvSpPr>
            <a:spLocks noGrp="1" noChangeArrowheads="1"/>
          </p:cNvSpPr>
          <p:nvPr>
            <p:ph type="body" idx="1"/>
          </p:nvPr>
        </p:nvSpPr>
        <p:spPr/>
        <p:txBody>
          <a:bodyPr/>
          <a:lstStyle/>
          <a:p>
            <a:r>
              <a:rPr lang="zh-TW" altLang="en-US" dirty="0" smtClean="0"/>
              <a:t>下面這些新聞標題的共同點是什麼？</a:t>
            </a:r>
            <a:endParaRPr lang="zh-TW" altLang="en-US" dirty="0"/>
          </a:p>
          <a:p>
            <a:pPr lvl="1"/>
            <a:r>
              <a:rPr lang="zh-TW" altLang="en-US" dirty="0" smtClean="0"/>
              <a:t>數以百萬計的人正在觀看奧運的開幕式</a:t>
            </a:r>
            <a:endParaRPr lang="en-US" altLang="zh-TW" dirty="0" smtClean="0"/>
          </a:p>
          <a:p>
            <a:pPr lvl="1"/>
            <a:r>
              <a:rPr lang="zh-TW" altLang="en-US" dirty="0"/>
              <a:t>全市的</a:t>
            </a:r>
            <a:r>
              <a:rPr lang="en-US" altLang="zh-TW" dirty="0" err="1" smtClean="0"/>
              <a:t>Wifi</a:t>
            </a:r>
            <a:r>
              <a:rPr lang="zh-TW" altLang="en-US" dirty="0" smtClean="0"/>
              <a:t>系統走入生活</a:t>
            </a:r>
            <a:endParaRPr lang="en-US" altLang="zh-TW" dirty="0" smtClean="0"/>
          </a:p>
          <a:p>
            <a:pPr lvl="1"/>
            <a:r>
              <a:rPr lang="zh-TW" altLang="en-US" dirty="0"/>
              <a:t>醫院對於新的</a:t>
            </a:r>
            <a:r>
              <a:rPr lang="zh-TW" altLang="en-US" dirty="0" smtClean="0"/>
              <a:t>醫療改革做出回應</a:t>
            </a:r>
            <a:endParaRPr lang="en-US" altLang="zh-TW" dirty="0" smtClean="0"/>
          </a:p>
          <a:p>
            <a:pPr lvl="1"/>
            <a:r>
              <a:rPr lang="zh-TW" altLang="en-US" dirty="0"/>
              <a:t>蘋果的</a:t>
            </a:r>
            <a:r>
              <a:rPr lang="zh-TW" altLang="en-US" dirty="0" smtClean="0"/>
              <a:t>新型</a:t>
            </a:r>
            <a:r>
              <a:rPr lang="en-US" altLang="zh-TW" dirty="0" err="1" smtClean="0"/>
              <a:t>iphone</a:t>
            </a:r>
            <a:r>
              <a:rPr lang="zh-TW" altLang="en-US" dirty="0" smtClean="0"/>
              <a:t>手機上市</a:t>
            </a:r>
            <a:endParaRPr lang="en-US" altLang="zh-TW" dirty="0" smtClean="0"/>
          </a:p>
          <a:p>
            <a:pPr lvl="1"/>
            <a:r>
              <a:rPr lang="zh-TW" altLang="en-US" dirty="0" smtClean="0"/>
              <a:t>城市收到資金挹注得以擴大輕軌系統</a:t>
            </a:r>
            <a:endParaRPr lang="en-US" altLang="zh-TW" dirty="0"/>
          </a:p>
        </p:txBody>
      </p:sp>
      <p:sp>
        <p:nvSpPr>
          <p:cNvPr id="2" name="文字方塊 1"/>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4" name="矩形 3"/>
          <p:cNvSpPr/>
          <p:nvPr/>
        </p:nvSpPr>
        <p:spPr bwMode="auto">
          <a:xfrm>
            <a:off x="1556338" y="1844824"/>
            <a:ext cx="7056784" cy="3240360"/>
          </a:xfrm>
          <a:prstGeom prst="rect">
            <a:avLst/>
          </a:prstGeom>
          <a:solidFill>
            <a:srgbClr val="FFFF00">
              <a:alpha val="89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6000" b="0" i="0" u="none" strike="noStrike" cap="none" normalizeH="0" baseline="0" dirty="0" smtClean="0">
                <a:ln>
                  <a:noFill/>
                </a:ln>
                <a:solidFill>
                  <a:schemeClr val="tx1"/>
                </a:solidFill>
                <a:latin typeface="微軟正黑體" panose="020B0604030504040204" pitchFamily="34" charset="-120"/>
                <a:ea typeface="微軟正黑體" panose="020B0604030504040204" pitchFamily="34" charset="-120"/>
              </a:rPr>
              <a:t>它們都是</a:t>
            </a:r>
            <a:endParaRPr kumimoji="1" lang="en-US" altLang="zh-TW" sz="6000" b="0" i="0" u="none" strike="noStrike" cap="none" normalizeH="0" baseline="0" dirty="0" smtClean="0">
              <a:ln>
                <a:noFill/>
              </a:ln>
              <a:solidFill>
                <a:schemeClr val="tx1"/>
              </a:solidFill>
              <a:latin typeface="微軟正黑體" panose="020B0604030504040204" pitchFamily="34" charset="-120"/>
              <a:ea typeface="微軟正黑體" panose="020B0604030504040204" pitchFamily="34" charset="-120"/>
            </a:endParaRPr>
          </a:p>
          <a:p>
            <a:pPr marL="0" marR="0" indent="0" algn="ctr" defTabSz="914400" rtl="0" eaLnBrk="1" fontAlgn="base" latinLnBrk="0" hangingPunct="1">
              <a:lnSpc>
                <a:spcPct val="100000"/>
              </a:lnSpc>
              <a:spcBef>
                <a:spcPct val="0"/>
              </a:spcBef>
              <a:spcAft>
                <a:spcPct val="0"/>
              </a:spcAft>
              <a:buClrTx/>
              <a:buSzTx/>
              <a:buFontTx/>
              <a:buNone/>
              <a:tabLst/>
            </a:pPr>
            <a:r>
              <a:rPr lang="zh-TW" altLang="en-US" sz="12000" dirty="0">
                <a:solidFill>
                  <a:srgbClr val="FF0000"/>
                </a:solidFill>
                <a:latin typeface="微軟正黑體" panose="020B0604030504040204" pitchFamily="34" charset="-120"/>
                <a:ea typeface="微軟正黑體" panose="020B0604030504040204" pitchFamily="34" charset="-120"/>
              </a:rPr>
              <a:t>專案</a:t>
            </a:r>
            <a:endParaRPr kumimoji="1" lang="zh-TW" altLang="en-US" sz="12000" b="0" i="0" u="none" strike="noStrike" cap="none" normalizeH="0" baseline="0" dirty="0" smtClean="0">
              <a:ln>
                <a:noFill/>
              </a:ln>
              <a:solidFill>
                <a:srgbClr val="FF0000"/>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6</a:t>
            </a:fld>
            <a:endParaRPr lang="en-US" altLang="zh-TW"/>
          </a:p>
        </p:txBody>
      </p:sp>
    </p:spTree>
    <p:extLst>
      <p:ext uri="{BB962C8B-B14F-4D97-AF65-F5344CB8AC3E}">
        <p14:creationId xmlns:p14="http://schemas.microsoft.com/office/powerpoint/2010/main" val="218324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9" grpId="0" build="p" bldLvl="2"/>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8" name="Rectangle 16"/>
          <p:cNvSpPr>
            <a:spLocks noGrp="1" noChangeArrowheads="1"/>
          </p:cNvSpPr>
          <p:nvPr>
            <p:ph type="title"/>
          </p:nvPr>
        </p:nvSpPr>
        <p:spPr>
          <a:ln/>
        </p:spPr>
        <p:txBody>
          <a:bodyPr/>
          <a:lstStyle/>
          <a:p>
            <a:r>
              <a:rPr lang="zh-TW" altLang="en-US" dirty="0"/>
              <a:t>何謂專案？</a:t>
            </a:r>
            <a:endParaRPr lang="en-US" altLang="zh-TW" dirty="0"/>
          </a:p>
        </p:txBody>
      </p:sp>
      <p:sp>
        <p:nvSpPr>
          <p:cNvPr id="28689" name="Rectangle 17"/>
          <p:cNvSpPr>
            <a:spLocks noGrp="1" noChangeArrowheads="1"/>
          </p:cNvSpPr>
          <p:nvPr>
            <p:ph type="body" idx="1"/>
          </p:nvPr>
        </p:nvSpPr>
        <p:spPr/>
        <p:txBody>
          <a:bodyPr/>
          <a:lstStyle/>
          <a:p>
            <a:r>
              <a:rPr lang="zh-TW" altLang="en-US" sz="3200" dirty="0" smtClean="0"/>
              <a:t>專案的定義</a:t>
            </a:r>
            <a:r>
              <a:rPr lang="en-US" altLang="zh-TW" sz="2400" dirty="0" smtClean="0"/>
              <a:t>(</a:t>
            </a:r>
            <a:r>
              <a:rPr lang="zh-TW" altLang="en-US" sz="2400" dirty="0" smtClean="0"/>
              <a:t>美國專案管理學會</a:t>
            </a:r>
            <a:r>
              <a:rPr lang="en-US" altLang="zh-TW" sz="2400" dirty="0" smtClean="0"/>
              <a:t>)</a:t>
            </a:r>
            <a:endParaRPr lang="zh-TW" altLang="en-US" sz="2400" dirty="0" smtClean="0"/>
          </a:p>
          <a:p>
            <a:pPr marL="363538" lvl="1" indent="0">
              <a:spcBef>
                <a:spcPts val="1800"/>
              </a:spcBef>
              <a:buNone/>
            </a:pPr>
            <a:r>
              <a:rPr lang="zh-TW" altLang="en-US" dirty="0" smtClean="0"/>
              <a:t>專案</a:t>
            </a:r>
            <a:r>
              <a:rPr lang="en-US" altLang="zh-TW" dirty="0" smtClean="0"/>
              <a:t>(Project)</a:t>
            </a:r>
            <a:r>
              <a:rPr lang="zh-TW" altLang="en-US" dirty="0" smtClean="0"/>
              <a:t>是指為了創造出</a:t>
            </a:r>
            <a:r>
              <a:rPr lang="en-US" altLang="zh-TW" dirty="0" smtClean="0"/>
              <a:t/>
            </a:r>
            <a:br>
              <a:rPr lang="en-US" altLang="zh-TW" dirty="0" smtClean="0"/>
            </a:br>
            <a:r>
              <a:rPr lang="zh-TW" altLang="en-US" dirty="0" smtClean="0"/>
              <a:t>獨一無二的商品、服務或成果</a:t>
            </a:r>
            <a:r>
              <a:rPr lang="en-US" altLang="zh-TW" dirty="0" smtClean="0"/>
              <a:t/>
            </a:r>
            <a:br>
              <a:rPr lang="en-US" altLang="zh-TW" dirty="0" smtClean="0"/>
            </a:br>
            <a:r>
              <a:rPr lang="zh-TW" altLang="en-US" dirty="0" smtClean="0"/>
              <a:t>所做的</a:t>
            </a:r>
            <a:r>
              <a:rPr lang="zh-TW" altLang="en-US" b="1" dirty="0" smtClean="0">
                <a:solidFill>
                  <a:schemeClr val="accent1">
                    <a:lumMod val="50000"/>
                  </a:schemeClr>
                </a:solidFill>
              </a:rPr>
              <a:t>暫時性努力</a:t>
            </a:r>
            <a:r>
              <a:rPr lang="zh-TW" altLang="en-US" dirty="0" smtClean="0"/>
              <a:t>。</a:t>
            </a:r>
            <a:endParaRPr lang="en-US" altLang="zh-TW" dirty="0"/>
          </a:p>
        </p:txBody>
      </p:sp>
      <p:sp>
        <p:nvSpPr>
          <p:cNvPr id="2" name="文字方塊 1"/>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7</a:t>
            </a:fld>
            <a:endParaRPr lang="en-US" altLang="zh-TW"/>
          </a:p>
        </p:txBody>
      </p:sp>
    </p:spTree>
    <p:extLst>
      <p:ext uri="{BB962C8B-B14F-4D97-AF65-F5344CB8AC3E}">
        <p14:creationId xmlns:p14="http://schemas.microsoft.com/office/powerpoint/2010/main" val="1750808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ln/>
        </p:spPr>
        <p:txBody>
          <a:bodyPr/>
          <a:lstStyle/>
          <a:p>
            <a:r>
              <a:rPr lang="zh-TW" altLang="en-US" dirty="0"/>
              <a:t>何謂專案？</a:t>
            </a:r>
            <a:r>
              <a:rPr lang="en-US" altLang="zh-TW" dirty="0"/>
              <a:t>(</a:t>
            </a:r>
            <a:r>
              <a:rPr lang="zh-TW" altLang="en-US" dirty="0"/>
              <a:t>續</a:t>
            </a:r>
            <a:r>
              <a:rPr lang="en-US" altLang="zh-TW" dirty="0"/>
              <a:t>)</a:t>
            </a:r>
          </a:p>
        </p:txBody>
      </p:sp>
      <p:sp>
        <p:nvSpPr>
          <p:cNvPr id="103427" name="Rectangle 3"/>
          <p:cNvSpPr>
            <a:spLocks noGrp="1" noChangeArrowheads="1"/>
          </p:cNvSpPr>
          <p:nvPr>
            <p:ph type="body" idx="1"/>
          </p:nvPr>
        </p:nvSpPr>
        <p:spPr/>
        <p:txBody>
          <a:bodyPr/>
          <a:lstStyle/>
          <a:p>
            <a:r>
              <a:rPr lang="zh-TW" altLang="en-US" sz="3200" dirty="0"/>
              <a:t>專案的主要特徵</a:t>
            </a:r>
            <a:endParaRPr lang="en-US" altLang="zh-TW" sz="3200" dirty="0"/>
          </a:p>
          <a:p>
            <a:pPr lvl="1"/>
            <a:r>
              <a:rPr lang="zh-TW" altLang="en-US" b="1" dirty="0">
                <a:solidFill>
                  <a:schemeClr val="accent1">
                    <a:lumMod val="50000"/>
                  </a:schemeClr>
                </a:solidFill>
              </a:rPr>
              <a:t>目標</a:t>
            </a:r>
            <a:r>
              <a:rPr lang="zh-TW" altLang="en-US" b="1" dirty="0" smtClean="0">
                <a:solidFill>
                  <a:schemeClr val="accent1">
                    <a:lumMod val="50000"/>
                  </a:schemeClr>
                </a:solidFill>
              </a:rPr>
              <a:t>明確</a:t>
            </a:r>
            <a:endParaRPr lang="zh-TW" altLang="en-US" b="1" dirty="0">
              <a:solidFill>
                <a:schemeClr val="accent1">
                  <a:lumMod val="50000"/>
                </a:schemeClr>
              </a:solidFill>
            </a:endParaRPr>
          </a:p>
          <a:p>
            <a:pPr lvl="1"/>
            <a:r>
              <a:rPr lang="zh-TW" altLang="en-US" dirty="0"/>
              <a:t>由開始至結束的</a:t>
            </a:r>
            <a:r>
              <a:rPr lang="zh-TW" altLang="en-US" b="1" dirty="0">
                <a:solidFill>
                  <a:schemeClr val="accent1">
                    <a:lumMod val="50000"/>
                  </a:schemeClr>
                </a:solidFill>
              </a:rPr>
              <a:t>生命長度已被定義好</a:t>
            </a:r>
            <a:endParaRPr lang="en-US" altLang="zh-TW" b="1" dirty="0">
              <a:solidFill>
                <a:schemeClr val="accent1">
                  <a:lumMod val="50000"/>
                </a:schemeClr>
              </a:solidFill>
            </a:endParaRPr>
          </a:p>
          <a:p>
            <a:pPr lvl="1"/>
            <a:r>
              <a:rPr lang="zh-TW" altLang="en-US" dirty="0"/>
              <a:t>通常會有</a:t>
            </a:r>
            <a:r>
              <a:rPr lang="zh-TW" altLang="en-US" b="1" dirty="0">
                <a:solidFill>
                  <a:schemeClr val="accent1">
                    <a:lumMod val="50000"/>
                  </a:schemeClr>
                </a:solidFill>
              </a:rPr>
              <a:t>多個部門和多位專業人員參與</a:t>
            </a:r>
          </a:p>
          <a:p>
            <a:pPr lvl="1"/>
            <a:r>
              <a:rPr lang="zh-TW" altLang="en-US" dirty="0"/>
              <a:t>一般來說，做的是</a:t>
            </a:r>
            <a:r>
              <a:rPr lang="zh-TW" altLang="en-US" b="1" dirty="0">
                <a:solidFill>
                  <a:schemeClr val="accent1">
                    <a:lumMod val="50000"/>
                  </a:schemeClr>
                </a:solidFill>
              </a:rPr>
              <a:t>過去未曾做過的事</a:t>
            </a:r>
          </a:p>
          <a:p>
            <a:pPr lvl="1"/>
            <a:r>
              <a:rPr lang="zh-TW" altLang="en-US" dirty="0"/>
              <a:t>有</a:t>
            </a:r>
            <a:r>
              <a:rPr lang="zh-TW" altLang="en-US" b="1" dirty="0">
                <a:solidFill>
                  <a:schemeClr val="accent1">
                    <a:lumMod val="50000"/>
                  </a:schemeClr>
                </a:solidFill>
              </a:rPr>
              <a:t>特定的時間、成本及績效要求</a:t>
            </a:r>
            <a:endParaRPr lang="en-US" altLang="zh-TW" b="1" dirty="0">
              <a:solidFill>
                <a:schemeClr val="accent1">
                  <a:lumMod val="50000"/>
                </a:schemeClr>
              </a:solidFill>
            </a:endParaRPr>
          </a:p>
          <a:p>
            <a:endParaRPr lang="en-US" altLang="zh-TW" dirty="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sp>
        <p:nvSpPr>
          <p:cNvPr id="2" name="文字方塊 1"/>
          <p:cNvSpPr txBox="1"/>
          <p:nvPr/>
        </p:nvSpPr>
        <p:spPr>
          <a:xfrm>
            <a:off x="1619672" y="5229200"/>
            <a:ext cx="6840760" cy="707886"/>
          </a:xfrm>
          <a:prstGeom prst="rect">
            <a:avLst/>
          </a:prstGeom>
          <a:solidFill>
            <a:srgbClr val="FFFF00"/>
          </a:solidFill>
          <a:ln w="25400" cmpd="thickThin">
            <a:solidFill>
              <a:schemeClr val="tx1"/>
            </a:solidFill>
          </a:ln>
        </p:spPr>
        <p:txBody>
          <a:bodyPr wrap="square" rtlCol="0">
            <a:spAutoFit/>
          </a:bodyPr>
          <a:lstStyle/>
          <a:p>
            <a:r>
              <a:rPr lang="zh-TW" altLang="en-US" sz="2000" dirty="0" smtClean="0">
                <a:solidFill>
                  <a:schemeClr val="tx2"/>
                </a:solidFill>
                <a:latin typeface="微軟正黑體" panose="020B0604030504040204" pitchFamily="34" charset="-120"/>
                <a:ea typeface="微軟正黑體" panose="020B0604030504040204" pitchFamily="34" charset="-120"/>
              </a:rPr>
              <a:t>專案管理的一個主要功能，就是在滿足顧客需求的前提下，</a:t>
            </a:r>
            <a:r>
              <a:rPr lang="en-US" altLang="zh-TW" sz="2000" dirty="0" smtClean="0">
                <a:solidFill>
                  <a:schemeClr val="tx2"/>
                </a:solidFill>
                <a:latin typeface="微軟正黑體" panose="020B0604030504040204" pitchFamily="34" charset="-120"/>
                <a:ea typeface="微軟正黑體" panose="020B0604030504040204" pitchFamily="34" charset="-120"/>
              </a:rPr>
              <a:t/>
            </a:r>
            <a:br>
              <a:rPr lang="en-US" altLang="zh-TW" sz="2000" dirty="0" smtClean="0">
                <a:solidFill>
                  <a:schemeClr val="tx2"/>
                </a:solidFill>
                <a:latin typeface="微軟正黑體" panose="020B0604030504040204" pitchFamily="34" charset="-120"/>
                <a:ea typeface="微軟正黑體" panose="020B0604030504040204" pitchFamily="34" charset="-120"/>
              </a:rPr>
            </a:br>
            <a:r>
              <a:rPr lang="zh-TW" altLang="en-US" sz="2000" dirty="0" smtClean="0">
                <a:solidFill>
                  <a:schemeClr val="tx2"/>
                </a:solidFill>
                <a:latin typeface="微軟正黑體" panose="020B0604030504040204" pitchFamily="34" charset="-120"/>
                <a:ea typeface="微軟正黑體" panose="020B0604030504040204" pitchFamily="34" charset="-120"/>
              </a:rPr>
              <a:t>在時間、成本及績效三者之間做出適當的權衡。</a:t>
            </a:r>
            <a:endParaRPr lang="zh-TW" altLang="en-US" sz="2000" dirty="0">
              <a:solidFill>
                <a:schemeClr val="tx2"/>
              </a:solidFill>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2"/>
          </p:nvPr>
        </p:nvSpPr>
        <p:spPr/>
        <p:txBody>
          <a:bodyPr/>
          <a:lstStyle/>
          <a:p>
            <a:pPr>
              <a:defRPr/>
            </a:pPr>
            <a:fld id="{8CAE68FB-9A8A-4397-8838-C3032507BABD}" type="slidenum">
              <a:rPr lang="zh-TW" altLang="en-US" smtClean="0"/>
              <a:pPr>
                <a:defRPr/>
              </a:pPr>
              <a:t>8</a:t>
            </a:fld>
            <a:endParaRPr lang="en-US" altLang="zh-TW"/>
          </a:p>
        </p:txBody>
      </p:sp>
    </p:spTree>
    <p:extLst>
      <p:ext uri="{BB962C8B-B14F-4D97-AF65-F5344CB8AC3E}">
        <p14:creationId xmlns:p14="http://schemas.microsoft.com/office/powerpoint/2010/main" val="53461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ln/>
        </p:spPr>
        <p:txBody>
          <a:bodyPr/>
          <a:lstStyle/>
          <a:p>
            <a:r>
              <a:rPr lang="zh-TW" altLang="en-US" dirty="0" smtClean="0"/>
              <a:t>專案不該是什麼？</a:t>
            </a:r>
            <a:endParaRPr lang="en-US" altLang="zh-TW" dirty="0"/>
          </a:p>
        </p:txBody>
      </p:sp>
      <p:sp>
        <p:nvSpPr>
          <p:cNvPr id="103427" name="Rectangle 3"/>
          <p:cNvSpPr>
            <a:spLocks noGrp="1" noChangeArrowheads="1"/>
          </p:cNvSpPr>
          <p:nvPr>
            <p:ph type="body" idx="1"/>
          </p:nvPr>
        </p:nvSpPr>
        <p:spPr>
          <a:xfrm>
            <a:off x="1547664" y="1628800"/>
            <a:ext cx="7010400" cy="1524000"/>
          </a:xfrm>
        </p:spPr>
        <p:txBody>
          <a:bodyPr/>
          <a:lstStyle/>
          <a:p>
            <a:r>
              <a:rPr lang="zh-TW" altLang="en-US" sz="2800" b="0" dirty="0" smtClean="0"/>
              <a:t>專案並不是例行的反覆工作</a:t>
            </a:r>
            <a:endParaRPr lang="en-US" altLang="zh-TW" sz="2800" b="0" dirty="0" smtClean="0"/>
          </a:p>
          <a:p>
            <a:r>
              <a:rPr lang="zh-TW" altLang="en-US" sz="2800" b="0" dirty="0"/>
              <a:t>專案只做</a:t>
            </a:r>
            <a:r>
              <a:rPr lang="zh-TW" altLang="en-US" sz="2800" b="0" dirty="0" smtClean="0"/>
              <a:t>一次</a:t>
            </a:r>
            <a:endParaRPr lang="en-US" altLang="zh-TW" sz="2800" b="0" dirty="0" smtClean="0"/>
          </a:p>
          <a:p>
            <a:r>
              <a:rPr lang="zh-TW" altLang="en-US" sz="2800" b="0" dirty="0"/>
              <a:t>專案完成時會產生新產品或</a:t>
            </a:r>
            <a:r>
              <a:rPr lang="zh-TW" altLang="en-US" sz="2800" b="0" dirty="0" smtClean="0"/>
              <a:t>服務</a:t>
            </a:r>
            <a:endParaRPr lang="en-US" altLang="zh-TW" sz="2800" b="0" dirty="0" smtClean="0"/>
          </a:p>
        </p:txBody>
      </p:sp>
      <p:sp>
        <p:nvSpPr>
          <p:cNvPr id="4" name="文字方塊 3"/>
          <p:cNvSpPr txBox="1"/>
          <p:nvPr/>
        </p:nvSpPr>
        <p:spPr>
          <a:xfrm>
            <a:off x="251520" y="116632"/>
            <a:ext cx="936104" cy="646331"/>
          </a:xfrm>
          <a:prstGeom prst="rect">
            <a:avLst/>
          </a:prstGeom>
          <a:noFill/>
        </p:spPr>
        <p:txBody>
          <a:bodyPr wrap="square" rtlCol="0">
            <a:spAutoFit/>
          </a:bodyPr>
          <a:lstStyle/>
          <a:p>
            <a:r>
              <a:rPr lang="en-US" altLang="zh-TW" sz="3600" b="1" dirty="0" smtClean="0">
                <a:effectLst>
                  <a:outerShdw blurRad="38100" dist="38100" dir="2700000" algn="tl">
                    <a:srgbClr val="000000">
                      <a:alpha val="43137"/>
                    </a:srgbClr>
                  </a:outerShdw>
                </a:effectLst>
              </a:rPr>
              <a:t>1.1</a:t>
            </a:r>
            <a:endParaRPr lang="zh-TW" altLang="en-US" sz="3600" b="1" dirty="0">
              <a:effectLst>
                <a:outerShdw blurRad="38100" dist="38100" dir="2700000" algn="tl">
                  <a:srgbClr val="000000">
                    <a:alpha val="43137"/>
                  </a:srgbClr>
                </a:outerShdw>
              </a:effectLst>
            </a:endParaRPr>
          </a:p>
        </p:txBody>
      </p:sp>
      <p:pic>
        <p:nvPicPr>
          <p:cNvPr id="6" name="內容版面配置區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504" y="3289793"/>
            <a:ext cx="8890590" cy="3168352"/>
          </a:xfrm>
          <a:prstGeom prst="rect">
            <a:avLst/>
          </a:prstGeom>
          <a:noFill/>
          <a:ln w="9525">
            <a:noFill/>
            <a:miter lim="800000"/>
            <a:headEnd/>
            <a:tailEnd/>
          </a:ln>
        </p:spPr>
      </p:pic>
      <p:sp>
        <p:nvSpPr>
          <p:cNvPr id="2" name="投影片編號版面配置區 1"/>
          <p:cNvSpPr>
            <a:spLocks noGrp="1"/>
          </p:cNvSpPr>
          <p:nvPr>
            <p:ph type="sldNum" sz="quarter" idx="12"/>
          </p:nvPr>
        </p:nvSpPr>
        <p:spPr/>
        <p:txBody>
          <a:bodyPr/>
          <a:lstStyle/>
          <a:p>
            <a:pPr>
              <a:defRPr/>
            </a:pPr>
            <a:fld id="{8CAE68FB-9A8A-4397-8838-C3032507BABD}" type="slidenum">
              <a:rPr lang="zh-TW" altLang="en-US" smtClean="0"/>
              <a:pPr>
                <a:defRPr/>
              </a:pPr>
              <a:t>9</a:t>
            </a:fld>
            <a:endParaRPr lang="en-US" altLang="zh-TW"/>
          </a:p>
        </p:txBody>
      </p:sp>
    </p:spTree>
    <p:extLst>
      <p:ext uri="{BB962C8B-B14F-4D97-AF65-F5344CB8AC3E}">
        <p14:creationId xmlns:p14="http://schemas.microsoft.com/office/powerpoint/2010/main" val="4237046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力資源管理主題">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BFD1AD"/>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人力資源管理主題</Template>
  <TotalTime>361</TotalTime>
  <Words>1034</Words>
  <Application>Microsoft Office PowerPoint</Application>
  <PresentationFormat>如螢幕大小 (4:3)</PresentationFormat>
  <Paragraphs>171</Paragraphs>
  <Slides>22</Slides>
  <Notes>2</Notes>
  <HiddenSlides>0</HiddenSlides>
  <MMClips>0</MMClips>
  <ScaleCrop>false</ScaleCrop>
  <HeadingPairs>
    <vt:vector size="4" baseType="variant">
      <vt:variant>
        <vt:lpstr>佈景主題</vt:lpstr>
      </vt:variant>
      <vt:variant>
        <vt:i4>1</vt:i4>
      </vt:variant>
      <vt:variant>
        <vt:lpstr>投影片標題</vt:lpstr>
      </vt:variant>
      <vt:variant>
        <vt:i4>22</vt:i4>
      </vt:variant>
    </vt:vector>
  </HeadingPairs>
  <TitlesOfParts>
    <vt:vector size="23" baseType="lpstr">
      <vt:lpstr>人力資源管理主題</vt:lpstr>
      <vt:lpstr>PowerPoint 簡報</vt:lpstr>
      <vt:lpstr>課程地圖</vt:lpstr>
      <vt:lpstr>PowerPoint 簡報</vt:lpstr>
      <vt:lpstr>本章大綱</vt:lpstr>
      <vt:lpstr>課前引言</vt:lpstr>
      <vt:lpstr>何謂專案？</vt:lpstr>
      <vt:lpstr>何謂專案？</vt:lpstr>
      <vt:lpstr>何謂專案？(續)</vt:lpstr>
      <vt:lpstr>專案不該是什麼？</vt:lpstr>
      <vt:lpstr>計畫 vs.專案</vt:lpstr>
      <vt:lpstr>專案生命週期(project life cycle)</vt:lpstr>
      <vt:lpstr>專案生命週期(續)</vt:lpstr>
      <vt:lpstr>專案生命週期(續)</vt:lpstr>
      <vt:lpstr>專案經理</vt:lpstr>
      <vt:lpstr>成為專案團隊的成員</vt:lpstr>
      <vt:lpstr>專案管理的當代驅動力</vt:lpstr>
      <vt:lpstr>專案治理(Project Governance)</vt:lpstr>
      <vt:lpstr>專案治理(續)</vt:lpstr>
      <vt:lpstr>專案與組織策略間的調校</vt:lpstr>
      <vt:lpstr>今日專案管理：社會－科技取向</vt:lpstr>
      <vt:lpstr>社會－科技取向</vt:lpstr>
      <vt:lpstr>關鍵詞彙</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Chen, Chun-Chieh</dc:creator>
  <cp:lastModifiedBy>Chen, Chun-Chieh</cp:lastModifiedBy>
  <cp:revision>32</cp:revision>
  <dcterms:created xsi:type="dcterms:W3CDTF">2014-12-10T06:33:33Z</dcterms:created>
  <dcterms:modified xsi:type="dcterms:W3CDTF">2015-01-23T10:12:41Z</dcterms:modified>
</cp:coreProperties>
</file>