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3" r:id="rId4"/>
    <p:sldId id="258" r:id="rId5"/>
    <p:sldId id="264" r:id="rId6"/>
    <p:sldId id="267" r:id="rId7"/>
    <p:sldId id="259" r:id="rId8"/>
    <p:sldId id="265" r:id="rId9"/>
    <p:sldId id="272" r:id="rId10"/>
    <p:sldId id="268" r:id="rId11"/>
    <p:sldId id="260" r:id="rId12"/>
    <p:sldId id="266" r:id="rId13"/>
    <p:sldId id="269" r:id="rId14"/>
    <p:sldId id="261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70" r:id="rId26"/>
    <p:sldId id="262" r:id="rId27"/>
    <p:sldId id="271" r:id="rId28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4755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20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18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3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580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295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87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38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32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608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68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70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992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445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981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227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568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272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117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910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152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29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80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63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68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60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64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63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900"/>
            </a:lvl1pPr>
            <a:lvl2pPr lvl="1" algn="ctr">
              <a:spcBef>
                <a:spcPts val="0"/>
              </a:spcBef>
              <a:buSzPct val="100000"/>
              <a:defRPr sz="3900"/>
            </a:lvl2pPr>
            <a:lvl3pPr lvl="2" algn="ctr">
              <a:spcBef>
                <a:spcPts val="0"/>
              </a:spcBef>
              <a:buSzPct val="100000"/>
              <a:defRPr sz="3900"/>
            </a:lvl3pPr>
            <a:lvl4pPr lvl="3" algn="ctr">
              <a:spcBef>
                <a:spcPts val="0"/>
              </a:spcBef>
              <a:buSzPct val="100000"/>
              <a:defRPr sz="3900"/>
            </a:lvl4pPr>
            <a:lvl5pPr lvl="4" algn="ctr">
              <a:spcBef>
                <a:spcPts val="0"/>
              </a:spcBef>
              <a:buSzPct val="100000"/>
              <a:defRPr sz="3900"/>
            </a:lvl5pPr>
            <a:lvl6pPr lvl="5" algn="ctr">
              <a:spcBef>
                <a:spcPts val="0"/>
              </a:spcBef>
              <a:buSzPct val="100000"/>
              <a:defRPr sz="3900"/>
            </a:lvl6pPr>
            <a:lvl7pPr lvl="6" algn="ctr">
              <a:spcBef>
                <a:spcPts val="0"/>
              </a:spcBef>
              <a:buSzPct val="100000"/>
              <a:defRPr sz="3900"/>
            </a:lvl7pPr>
            <a:lvl8pPr lvl="7" algn="ctr">
              <a:spcBef>
                <a:spcPts val="0"/>
              </a:spcBef>
              <a:buSzPct val="100000"/>
              <a:defRPr sz="3900"/>
            </a:lvl8pPr>
            <a:lvl9pPr lvl="8"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9000"/>
            </a:lvl1pPr>
            <a:lvl2pPr lvl="1" algn="ctr">
              <a:spcBef>
                <a:spcPts val="0"/>
              </a:spcBef>
              <a:buSzPct val="100000"/>
              <a:defRPr sz="9000"/>
            </a:lvl2pPr>
            <a:lvl3pPr lvl="2" algn="ctr">
              <a:spcBef>
                <a:spcPts val="0"/>
              </a:spcBef>
              <a:buSzPct val="100000"/>
              <a:defRPr sz="9000"/>
            </a:lvl3pPr>
            <a:lvl4pPr lvl="3" algn="ctr">
              <a:spcBef>
                <a:spcPts val="0"/>
              </a:spcBef>
              <a:buSzPct val="100000"/>
              <a:defRPr sz="9000"/>
            </a:lvl4pPr>
            <a:lvl5pPr lvl="4" algn="ctr">
              <a:spcBef>
                <a:spcPts val="0"/>
              </a:spcBef>
              <a:buSzPct val="100000"/>
              <a:defRPr sz="9000"/>
            </a:lvl5pPr>
            <a:lvl6pPr lvl="5" algn="ctr">
              <a:spcBef>
                <a:spcPts val="0"/>
              </a:spcBef>
              <a:buSzPct val="100000"/>
              <a:defRPr sz="9000"/>
            </a:lvl6pPr>
            <a:lvl7pPr lvl="6" algn="ctr">
              <a:spcBef>
                <a:spcPts val="0"/>
              </a:spcBef>
              <a:buSzPct val="100000"/>
              <a:defRPr sz="9000"/>
            </a:lvl7pPr>
            <a:lvl8pPr lvl="7" algn="ctr">
              <a:spcBef>
                <a:spcPts val="0"/>
              </a:spcBef>
              <a:buSzPct val="100000"/>
              <a:defRPr sz="9000"/>
            </a:lvl8pPr>
            <a:lvl9pPr lvl="8" algn="ctr">
              <a:spcBef>
                <a:spcPts val="0"/>
              </a:spcBef>
              <a:buSzPct val="100000"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52" name="Shape 52"/>
          <p:cNvSpPr/>
          <p:nvPr/>
        </p:nvSpPr>
        <p:spPr>
          <a:xfrm>
            <a:off x="0" y="25"/>
            <a:ext cx="300825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236381" y="1181100"/>
            <a:ext cx="2418300" cy="15858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236381" y="2919525"/>
            <a:ext cx="2418300" cy="6333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0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altLang="zh-TW" sz="750" smtClean="0">
                <a:solidFill>
                  <a:schemeClr val="dk1"/>
                </a:solidFill>
              </a:rPr>
              <a:pPr algn="r"/>
              <a:t>‹#›</a:t>
            </a:fld>
            <a:endParaRPr lang="zh-TW" altLang="en-US" sz="75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90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150"/>
            </a:lvl1pPr>
            <a:lvl2pPr lvl="1" algn="ctr">
              <a:spcBef>
                <a:spcPts val="0"/>
              </a:spcBef>
              <a:buSzPct val="100000"/>
              <a:defRPr sz="3150"/>
            </a:lvl2pPr>
            <a:lvl3pPr lvl="2" algn="ctr">
              <a:spcBef>
                <a:spcPts val="0"/>
              </a:spcBef>
              <a:buSzPct val="100000"/>
              <a:defRPr sz="3150"/>
            </a:lvl3pPr>
            <a:lvl4pPr lvl="3" algn="ctr">
              <a:spcBef>
                <a:spcPts val="0"/>
              </a:spcBef>
              <a:buSzPct val="100000"/>
              <a:defRPr sz="3150"/>
            </a:lvl4pPr>
            <a:lvl5pPr lvl="4" algn="ctr">
              <a:spcBef>
                <a:spcPts val="0"/>
              </a:spcBef>
              <a:buSzPct val="100000"/>
              <a:defRPr sz="3150"/>
            </a:lvl5pPr>
            <a:lvl6pPr lvl="5" algn="ctr">
              <a:spcBef>
                <a:spcPts val="0"/>
              </a:spcBef>
              <a:buSzPct val="100000"/>
              <a:defRPr sz="3150"/>
            </a:lvl6pPr>
            <a:lvl7pPr lvl="6" algn="ctr">
              <a:spcBef>
                <a:spcPts val="0"/>
              </a:spcBef>
              <a:buSzPct val="100000"/>
              <a:defRPr sz="3150"/>
            </a:lvl7pPr>
            <a:lvl8pPr lvl="7" algn="ctr">
              <a:spcBef>
                <a:spcPts val="0"/>
              </a:spcBef>
              <a:buSzPct val="100000"/>
              <a:defRPr sz="3150"/>
            </a:lvl8pPr>
            <a:lvl9pPr lvl="8" algn="ctr">
              <a:spcBef>
                <a:spcPts val="0"/>
              </a:spcBef>
              <a:buSzPct val="100000"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altLang="zh-TW" sz="750" smtClean="0">
                <a:solidFill>
                  <a:schemeClr val="dk2"/>
                </a:solidFill>
              </a:rPr>
              <a:pPr algn="r"/>
              <a:t>‹#›</a:t>
            </a:fld>
            <a:endParaRPr lang="zh-TW" altLang="en-US" sz="75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 descr="Amazon-logo.png"/>
          <p:cNvPicPr preferRelativeResize="0"/>
          <p:nvPr/>
        </p:nvPicPr>
        <p:blipFill rotWithShape="1">
          <a:blip r:embed="rId3">
            <a:alphaModFix/>
          </a:blip>
          <a:srcRect l="12573" r="12581"/>
          <a:stretch/>
        </p:blipFill>
        <p:spPr>
          <a:xfrm>
            <a:off x="3008250" y="642955"/>
            <a:ext cx="3849749" cy="38576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36381" y="1528763"/>
            <a:ext cx="2418300" cy="11893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zh-TW"/>
              <a:t>Jeff Bezos</a:t>
            </a:r>
          </a:p>
          <a:p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傑夫‧貝佐斯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236381" y="2832581"/>
            <a:ext cx="2418300" cy="47497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/>
              <a:t>Founder and CEO of AMAZON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失敗中尋找成功</a:t>
            </a:r>
            <a:endParaRPr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7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6189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失敗中尋找成功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2014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月亞馬遜發佈了首款智能手機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Fire 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中規格手機卻以高價位賣出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閹割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原有功能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EX:Gmail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最終價格淪落至低點仍乏人問津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4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6189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失敗中尋找成功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Bezos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說：你犯的錯誤大小需要隨著公司的發展壯大而變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如若不然，你就無法進行相應的創新，就無法推動公司更快地向前發展了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當接受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失敗並從中學習的時候，你最終就會成為這少數贏家中的一份子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2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名言</a:t>
            </a:r>
            <a:endParaRPr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7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關於自滿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一個公司不應沉溺與光鮮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亮麗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光鮮並不能持久</a:t>
            </a:r>
          </a:p>
        </p:txBody>
      </p:sp>
    </p:spTree>
    <p:extLst>
      <p:ext uri="{BB962C8B-B14F-4D97-AF65-F5344CB8AC3E}">
        <p14:creationId xmlns:p14="http://schemas.microsoft.com/office/powerpoint/2010/main" val="39929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關於創新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我認為節儉像其他美德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驅動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創新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擺脫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束縛的唯一出路是自己探索出路</a:t>
            </a:r>
          </a:p>
        </p:txBody>
      </p:sp>
    </p:spTree>
    <p:extLst>
      <p:ext uri="{BB962C8B-B14F-4D97-AF65-F5344CB8AC3E}">
        <p14:creationId xmlns:p14="http://schemas.microsoft.com/office/powerpoint/2010/main" val="1091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關於進步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1625605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如果你太過關注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就勢必會等到對手有所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行動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才會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動手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關注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客戶能讓你走在市場的前沿</a:t>
            </a:r>
          </a:p>
        </p:txBody>
      </p:sp>
    </p:spTree>
    <p:extLst>
      <p:ext uri="{BB962C8B-B14F-4D97-AF65-F5344CB8AC3E}">
        <p14:creationId xmlns:p14="http://schemas.microsoft.com/office/powerpoint/2010/main" val="14158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關於拓展公司文化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公司文化中有一部分是由路線決定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的這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是你沿著這條路走來時學到的東西</a:t>
            </a:r>
          </a:p>
        </p:txBody>
      </p:sp>
    </p:spTree>
    <p:extLst>
      <p:ext uri="{BB962C8B-B14F-4D97-AF65-F5344CB8AC3E}">
        <p14:creationId xmlns:p14="http://schemas.microsoft.com/office/powerpoint/2010/main" val="6143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關於新點子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﹐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總有意外摻雜其中</a:t>
            </a:r>
          </a:p>
        </p:txBody>
      </p:sp>
    </p:spTree>
    <p:extLst>
      <p:ext uri="{BB962C8B-B14F-4D97-AF65-F5344CB8AC3E}">
        <p14:creationId xmlns:p14="http://schemas.microsoft.com/office/powerpoint/2010/main" val="30844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關於擇友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人生苦短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﹐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少和不聰明的人閑逛</a:t>
            </a:r>
          </a:p>
        </p:txBody>
      </p:sp>
    </p:spTree>
    <p:extLst>
      <p:ext uri="{BB962C8B-B14F-4D97-AF65-F5344CB8AC3E}">
        <p14:creationId xmlns:p14="http://schemas.microsoft.com/office/powerpoint/2010/main" val="1145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3600" b="1" dirty="0" smtClean="0"/>
              <a:t>Agenda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成功事蹟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失敗中尋找成功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相關名言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關於策略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Amazon</a:t>
            </a: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把三大構想堅持了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顧客至上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﹑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﹑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學會忍耐</a:t>
            </a:r>
          </a:p>
        </p:txBody>
      </p:sp>
    </p:spTree>
    <p:extLst>
      <p:ext uri="{BB962C8B-B14F-4D97-AF65-F5344CB8AC3E}">
        <p14:creationId xmlns:p14="http://schemas.microsoft.com/office/powerpoint/2010/main" val="42553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關於成長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所有業務都應該常懷青春之心</a:t>
            </a:r>
          </a:p>
        </p:txBody>
      </p:sp>
    </p:spTree>
    <p:extLst>
      <p:ext uri="{BB962C8B-B14F-4D97-AF65-F5344CB8AC3E}">
        <p14:creationId xmlns:p14="http://schemas.microsoft.com/office/powerpoint/2010/main" val="34993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關於變通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如果你不夠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頑固，會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太早放棄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你不夠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靈活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以卵擊石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02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關於營銷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舊世界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用於打造完美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70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的時間用來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宣傳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新世界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正相反</a:t>
            </a:r>
          </a:p>
        </p:txBody>
      </p:sp>
    </p:spTree>
    <p:extLst>
      <p:ext uri="{BB962C8B-B14F-4D97-AF65-F5344CB8AC3E}">
        <p14:creationId xmlns:p14="http://schemas.microsoft.com/office/powerpoint/2010/main" val="2121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8384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關於定價</a:t>
            </a:r>
            <a:endParaRPr sz="36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7"/>
          <p:cNvSpPr txBox="1">
            <a:spLocks/>
          </p:cNvSpPr>
          <p:nvPr/>
        </p:nvSpPr>
        <p:spPr>
          <a:xfrm>
            <a:off x="0" y="2020626"/>
            <a:ext cx="6858000" cy="11973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有兩種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是試圖要價更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一種要價更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會成為後者</a:t>
            </a:r>
          </a:p>
        </p:txBody>
      </p:sp>
    </p:spTree>
    <p:extLst>
      <p:ext uri="{BB962C8B-B14F-4D97-AF65-F5344CB8AC3E}">
        <p14:creationId xmlns:p14="http://schemas.microsoft.com/office/powerpoint/2010/main" val="12690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5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參考資料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維基百科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亞馬遜執行長的「成功學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亞馬遜</a:t>
            </a:r>
            <a:r>
              <a:rPr 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CEO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句名言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3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6000" b="1" dirty="0" smtClean="0"/>
              <a:t>Jeff Bezos</a:t>
            </a:r>
            <a:endParaRPr sz="60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63" y="102412"/>
            <a:ext cx="3855993" cy="42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</a:rPr>
              <a:t>姓名</a:t>
            </a:r>
            <a:r>
              <a:rPr lang="zh-TW" altLang="en-US" sz="2400" b="1" dirty="0">
                <a:solidFill>
                  <a:schemeClr val="tx1"/>
                </a:solidFill>
              </a:rPr>
              <a:t>：</a:t>
            </a:r>
            <a:r>
              <a:rPr lang="en-US" altLang="zh-TW" sz="2400" b="1" dirty="0">
                <a:solidFill>
                  <a:schemeClr val="tx1"/>
                </a:solidFill>
              </a:rPr>
              <a:t>Jeff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Bezos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</a:rPr>
              <a:t>國籍：古巴裔美國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公民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</a:rPr>
              <a:t>畢業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院校：</a:t>
            </a:r>
            <a:r>
              <a:rPr lang="zh-TW" altLang="en-US" sz="2400" b="1" dirty="0">
                <a:solidFill>
                  <a:schemeClr val="tx1"/>
                </a:solidFill>
              </a:rPr>
              <a:t>美國普林斯頓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大學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 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職稱：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Amazon / CEO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84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566801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從小表現出對科技的興趣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操控電子鐘來使他的小表弟被反鎖在房間外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把父親的車庫改裝成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實驗室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獲得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「電子工程以及電腦科學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」雙學士學位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年創立了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Amazon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62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成功故事</a:t>
            </a:r>
            <a:endParaRPr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5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成功故事</a:t>
            </a:r>
            <a:r>
              <a:rPr lang="en-US" altLang="zh-TW" sz="3600" b="1" dirty="0" smtClean="0"/>
              <a:t>-</a:t>
            </a:r>
            <a:r>
              <a:rPr lang="zh-TW" altLang="en-US" sz="3600" b="1" dirty="0" smtClean="0"/>
              <a:t>創立公司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1994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年，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Bezos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Internet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看到了一個數字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—2300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％，希望自己像微軟一樣。在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行業取得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年，利用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萬美金，在西雅圖郊區租來的車庫中，創建了全美第一家網路零售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用河流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來命名自己的公司，是希望它能成為圖書公司中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名副其實的“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Amazon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8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成功故事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公司起步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Bezos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花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年時間來建設網站和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軟體測試花了三個月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Amazon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正式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打開了它的“虛擬商務大門”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2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成功故事</a:t>
            </a:r>
            <a:r>
              <a:rPr lang="en-US" altLang="zh-TW" sz="3600" b="1" dirty="0" smtClean="0"/>
              <a:t>-</a:t>
            </a:r>
            <a:r>
              <a:rPr lang="zh-TW" altLang="en-US" sz="3600" b="1" dirty="0" smtClean="0"/>
              <a:t>想法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他睡的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很多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他從事業中找到自己的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愛好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自己找些挑戰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即便有可能失敗也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無所謂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他把整個早上花在他想做的事情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他重視事業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同樣也重視家庭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631</Words>
  <Application>Microsoft Office PowerPoint</Application>
  <PresentationFormat>自訂</PresentationFormat>
  <Paragraphs>90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1" baseType="lpstr">
      <vt:lpstr>Microsoft JhengHei</vt:lpstr>
      <vt:lpstr>Microsoft JhengHei</vt:lpstr>
      <vt:lpstr>Arial</vt:lpstr>
      <vt:lpstr>simple-light-2</vt:lpstr>
      <vt:lpstr>Jeff Bezos 傑夫‧貝佐斯</vt:lpstr>
      <vt:lpstr>Agenda</vt:lpstr>
      <vt:lpstr>Jeff Bezos</vt:lpstr>
      <vt:lpstr>簡介</vt:lpstr>
      <vt:lpstr>簡介</vt:lpstr>
      <vt:lpstr>成功故事</vt:lpstr>
      <vt:lpstr>成功故事-創立公司</vt:lpstr>
      <vt:lpstr>成功故事-公司起步</vt:lpstr>
      <vt:lpstr>成功故事-想法</vt:lpstr>
      <vt:lpstr>失敗中尋找成功</vt:lpstr>
      <vt:lpstr>失敗中尋找成功</vt:lpstr>
      <vt:lpstr>失敗中尋找成功</vt:lpstr>
      <vt:lpstr>名言</vt:lpstr>
      <vt:lpstr>名言-關於自滿</vt:lpstr>
      <vt:lpstr>名言-關於創新</vt:lpstr>
      <vt:lpstr>名言-關於進步</vt:lpstr>
      <vt:lpstr>名言-關於拓展公司文化</vt:lpstr>
      <vt:lpstr>名言-關於新點子</vt:lpstr>
      <vt:lpstr>名言-關於擇友</vt:lpstr>
      <vt:lpstr>名言-關於策略</vt:lpstr>
      <vt:lpstr>名言-關於成長</vt:lpstr>
      <vt:lpstr>名言-關於變通</vt:lpstr>
      <vt:lpstr>名言-關於營銷</vt:lpstr>
      <vt:lpstr>名言-關於定價</vt:lpstr>
      <vt:lpstr>參考資料</vt:lpstr>
      <vt:lpstr>參考資料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 Bezos 傑夫‧貝佐斯</dc:title>
  <cp:lastModifiedBy>AlexWang</cp:lastModifiedBy>
  <cp:revision>23</cp:revision>
  <dcterms:modified xsi:type="dcterms:W3CDTF">2016-11-28T04:27:11Z</dcterms:modified>
</cp:coreProperties>
</file>