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729" r:id="rId2"/>
  </p:sldMasterIdLst>
  <p:notesMasterIdLst>
    <p:notesMasterId r:id="rId44"/>
  </p:notesMasterIdLst>
  <p:sldIdLst>
    <p:sldId id="257" r:id="rId3"/>
    <p:sldId id="260" r:id="rId4"/>
    <p:sldId id="261" r:id="rId5"/>
    <p:sldId id="258" r:id="rId6"/>
    <p:sldId id="272" r:id="rId7"/>
    <p:sldId id="274" r:id="rId8"/>
    <p:sldId id="276" r:id="rId9"/>
    <p:sldId id="275" r:id="rId10"/>
    <p:sldId id="300" r:id="rId11"/>
    <p:sldId id="301" r:id="rId12"/>
    <p:sldId id="302" r:id="rId13"/>
    <p:sldId id="277" r:id="rId14"/>
    <p:sldId id="303" r:id="rId15"/>
    <p:sldId id="278" r:id="rId16"/>
    <p:sldId id="279" r:id="rId17"/>
    <p:sldId id="281" r:id="rId18"/>
    <p:sldId id="305" r:id="rId19"/>
    <p:sldId id="304" r:id="rId20"/>
    <p:sldId id="282" r:id="rId21"/>
    <p:sldId id="283" r:id="rId22"/>
    <p:sldId id="319" r:id="rId23"/>
    <p:sldId id="284" r:id="rId24"/>
    <p:sldId id="307" r:id="rId25"/>
    <p:sldId id="308" r:id="rId26"/>
    <p:sldId id="286" r:id="rId27"/>
    <p:sldId id="309" r:id="rId28"/>
    <p:sldId id="288" r:id="rId29"/>
    <p:sldId id="310" r:id="rId30"/>
    <p:sldId id="289" r:id="rId31"/>
    <p:sldId id="290" r:id="rId32"/>
    <p:sldId id="291" r:id="rId33"/>
    <p:sldId id="292" r:id="rId34"/>
    <p:sldId id="318" r:id="rId35"/>
    <p:sldId id="312" r:id="rId36"/>
    <p:sldId id="313" r:id="rId37"/>
    <p:sldId id="314" r:id="rId38"/>
    <p:sldId id="315" r:id="rId39"/>
    <p:sldId id="316" r:id="rId40"/>
    <p:sldId id="298" r:id="rId41"/>
    <p:sldId id="317" r:id="rId42"/>
    <p:sldId id="299" r:id="rId43"/>
  </p:sldIdLst>
  <p:sldSz cx="9144000" cy="6858000" type="screen4x3"/>
  <p:notesSz cx="6858000" cy="9028113"/>
  <p:defaultTextStyle>
    <a:defPPr>
      <a:defRPr lang="en-US"/>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2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085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0850"/>
          </a:xfrm>
          <a:prstGeom prst="rect">
            <a:avLst/>
          </a:prstGeom>
        </p:spPr>
        <p:txBody>
          <a:bodyPr vert="horz" lIns="91440" tIns="45720" rIns="91440" bIns="45720" rtlCol="0"/>
          <a:lstStyle>
            <a:lvl1pPr algn="r">
              <a:defRPr sz="1200"/>
            </a:lvl1pPr>
          </a:lstStyle>
          <a:p>
            <a:fld id="{13F1B4CC-23E2-4C4B-86A9-5F405E56775C}" type="datetimeFigureOut">
              <a:rPr lang="zh-TW" altLang="en-US" smtClean="0"/>
              <a:t>2015/1/23</a:t>
            </a:fld>
            <a:endParaRPr lang="zh-TW" altLang="en-US"/>
          </a:p>
        </p:txBody>
      </p:sp>
      <p:sp>
        <p:nvSpPr>
          <p:cNvPr id="4" name="投影片圖像版面配置區 3"/>
          <p:cNvSpPr>
            <a:spLocks noGrp="1" noRot="1" noChangeAspect="1"/>
          </p:cNvSpPr>
          <p:nvPr>
            <p:ph type="sldImg" idx="2"/>
          </p:nvPr>
        </p:nvSpPr>
        <p:spPr>
          <a:xfrm>
            <a:off x="1173163" y="677863"/>
            <a:ext cx="4511675" cy="338455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287838"/>
            <a:ext cx="5486400" cy="4062412"/>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575675"/>
            <a:ext cx="2971800" cy="45085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575675"/>
            <a:ext cx="2971800" cy="450850"/>
          </a:xfrm>
          <a:prstGeom prst="rect">
            <a:avLst/>
          </a:prstGeom>
        </p:spPr>
        <p:txBody>
          <a:bodyPr vert="horz" lIns="91440" tIns="45720" rIns="91440" bIns="45720" rtlCol="0" anchor="b"/>
          <a:lstStyle>
            <a:lvl1pPr algn="r">
              <a:defRPr sz="1200"/>
            </a:lvl1pPr>
          </a:lstStyle>
          <a:p>
            <a:fld id="{D565DD12-6A63-4DEF-9EEE-4A1B413CCECF}" type="slidenum">
              <a:rPr lang="zh-TW" altLang="en-US" smtClean="0"/>
              <a:t>‹#›</a:t>
            </a:fld>
            <a:endParaRPr lang="zh-TW" altLang="en-US"/>
          </a:p>
        </p:txBody>
      </p:sp>
    </p:spTree>
    <p:extLst>
      <p:ext uri="{BB962C8B-B14F-4D97-AF65-F5344CB8AC3E}">
        <p14:creationId xmlns:p14="http://schemas.microsoft.com/office/powerpoint/2010/main" val="158231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p:spPr>
        <p:txBody>
          <a:bodyPr/>
          <a:lstStyle/>
          <a:p>
            <a:pPr>
              <a:defRPr/>
            </a:pPr>
            <a:endParaRPr lang="zh-TW" altLang="en-US"/>
          </a:p>
        </p:txBody>
      </p:sp>
      <p:sp>
        <p:nvSpPr>
          <p:cNvPr id="5" name="Oval 8"/>
          <p:cNvSpPr>
            <a:spLocks noChangeArrowheads="1"/>
          </p:cNvSpPr>
          <p:nvPr/>
        </p:nvSpPr>
        <p:spPr bwMode="auto">
          <a:xfrm>
            <a:off x="163513" y="2103438"/>
            <a:ext cx="347662" cy="347662"/>
          </a:xfrm>
          <a:prstGeom prst="ellipse">
            <a:avLst/>
          </a:prstGeom>
          <a:solidFill>
            <a:schemeClr val="tx1"/>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37890" name="Rectangle 2"/>
          <p:cNvSpPr>
            <a:spLocks noGrp="1" noChangeArrowheads="1"/>
          </p:cNvSpPr>
          <p:nvPr>
            <p:ph type="ctrTitle"/>
          </p:nvPr>
        </p:nvSpPr>
        <p:spPr>
          <a:xfrm>
            <a:off x="2133600" y="1371600"/>
            <a:ext cx="6477000" cy="1752600"/>
          </a:xfrm>
        </p:spPr>
        <p:txBody>
          <a:bodyPr/>
          <a:lstStyle>
            <a:lvl1pPr>
              <a:defRPr sz="5400"/>
            </a:lvl1pPr>
          </a:lstStyle>
          <a:p>
            <a:r>
              <a:rPr lang="zh-TW" altLang="en-US" smtClean="0"/>
              <a:t>按一下以編輯母片標題樣式</a:t>
            </a:r>
            <a:endParaRPr lang="zh-TW" altLang="en-US" dirty="0"/>
          </a:p>
        </p:txBody>
      </p:sp>
      <p:sp>
        <p:nvSpPr>
          <p:cNvPr id="37891"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zh-TW" altLang="en-US" smtClean="0"/>
              <a:t>按一下以編輯母片副標題樣式</a:t>
            </a:r>
            <a:endParaRPr lang="zh-TW" altLang="en-US"/>
          </a:p>
        </p:txBody>
      </p:sp>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dirty="0"/>
          </a:p>
        </p:txBody>
      </p:sp>
      <p:sp>
        <p:nvSpPr>
          <p:cNvPr id="8" name="Slide Number Placeholder 7"/>
          <p:cNvSpPr>
            <a:spLocks noGrp="1"/>
          </p:cNvSpPr>
          <p:nvPr>
            <p:ph type="sldNum" sz="quarter" idx="12"/>
          </p:nvPr>
        </p:nvSpPr>
        <p:spPr/>
        <p:txBody>
          <a:bodyPr/>
          <a:lstStyle/>
          <a:p>
            <a:pPr>
              <a:defRPr/>
            </a:pPr>
            <a:fld id="{A2ED2530-0028-4C33-95C9-AC7B397DC79A}" type="slidenum">
              <a:rPr lang="zh-TW" altLang="en-US" smtClean="0"/>
              <a:pPr>
                <a:defRPr/>
              </a:pPr>
              <a:t>‹#›</a:t>
            </a:fld>
            <a:endParaRPr lang="en-US" altLang="zh-TW"/>
          </a:p>
        </p:txBody>
      </p:sp>
      <p:sp>
        <p:nvSpPr>
          <p:cNvPr id="14" name="Rectangle 19"/>
          <p:cNvSpPr>
            <a:spLocks noChangeArrowheads="1"/>
          </p:cNvSpPr>
          <p:nvPr userDrawn="1"/>
        </p:nvSpPr>
        <p:spPr bwMode="auto">
          <a:xfrm>
            <a:off x="0" y="6453337"/>
            <a:ext cx="9144000" cy="404664"/>
          </a:xfrm>
          <a:prstGeom prst="rect">
            <a:avLst/>
          </a:prstGeom>
          <a:solidFill>
            <a:schemeClr val="bg2">
              <a:lumMod val="75000"/>
            </a:schemeClr>
          </a:solidFill>
          <a:ln>
            <a:noFill/>
          </a:ln>
          <a:effectLst/>
          <a:extLst/>
        </p:spPr>
        <p:txBody>
          <a:bodyPr wrap="none" anchor="ct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endParaRPr lang="en-US" altLang="en-US" smtClean="0"/>
          </a:p>
        </p:txBody>
      </p:sp>
      <p:sp>
        <p:nvSpPr>
          <p:cNvPr id="15" name="Rectangle 55"/>
          <p:cNvSpPr>
            <a:spLocks noChangeArrowheads="1"/>
          </p:cNvSpPr>
          <p:nvPr userDrawn="1"/>
        </p:nvSpPr>
        <p:spPr bwMode="auto">
          <a:xfrm>
            <a:off x="5762625" y="6525344"/>
            <a:ext cx="338137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r>
              <a:rPr lang="zh-TW" altLang="en-US" sz="1200" b="1" dirty="0" smtClean="0">
                <a:solidFill>
                  <a:schemeClr val="bg1">
                    <a:lumMod val="85000"/>
                  </a:schemeClr>
                </a:solidFill>
                <a:latin typeface="Book Antiqua" pitchFamily="18" charset="0"/>
              </a:rPr>
              <a:t>僅供用書教師使用，版權所有，侵害必究</a:t>
            </a:r>
            <a:r>
              <a:rPr lang="en-US" altLang="zh-TW" sz="1200" b="1" dirty="0" smtClean="0">
                <a:solidFill>
                  <a:schemeClr val="bg1">
                    <a:lumMod val="85000"/>
                  </a:schemeClr>
                </a:solidFill>
                <a:latin typeface="Book Antiqua" pitchFamily="18" charset="0"/>
              </a:rPr>
              <a:t>© 2015</a:t>
            </a:r>
          </a:p>
        </p:txBody>
      </p:sp>
      <p:pic>
        <p:nvPicPr>
          <p:cNvPr id="16" name="圖片_x0020_5" descr="image0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08104" y="6525344"/>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1104B2E-5F5B-4F41-B3A2-A478EE4D5763}"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1800" y="190500"/>
            <a:ext cx="1752600" cy="58293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524000" y="190500"/>
            <a:ext cx="5105400" cy="58293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A3DA097D-B34B-4C63-8A85-30C42B0E3944}"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5240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054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7F89AF1-FEBC-46C3-B103-777396C20A94}"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5240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美工圖案版面配置區 3"/>
          <p:cNvSpPr>
            <a:spLocks noGrp="1"/>
          </p:cNvSpPr>
          <p:nvPr>
            <p:ph type="clipArt" sz="half" idx="2"/>
          </p:nvPr>
        </p:nvSpPr>
        <p:spPr>
          <a:xfrm>
            <a:off x="5105400" y="1905000"/>
            <a:ext cx="3429000" cy="4114800"/>
          </a:xfrm>
        </p:spPr>
        <p:txBody>
          <a:bodyPr/>
          <a:lstStyle/>
          <a:p>
            <a:pPr lvl="0"/>
            <a:r>
              <a:rPr lang="zh-TW" altLang="en-US" noProof="0" smtClean="0"/>
              <a:t>按一下圖示以新增美工 圖案</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95258D54-C158-4582-A5D8-476CC16BEF89}"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1524000" y="1905000"/>
            <a:ext cx="3429000" cy="4114800"/>
          </a:xfrm>
        </p:spPr>
        <p:txBody>
          <a:bodyPr/>
          <a:lstStyle/>
          <a:p>
            <a:pPr lvl="0"/>
            <a:r>
              <a:rPr lang="zh-TW" altLang="en-US" noProof="0" smtClean="0"/>
              <a:t>按一下圖示以新增美工 圖案</a:t>
            </a:r>
          </a:p>
        </p:txBody>
      </p:sp>
      <p:sp>
        <p:nvSpPr>
          <p:cNvPr id="4" name="文字版面配置區 3"/>
          <p:cNvSpPr>
            <a:spLocks noGrp="1"/>
          </p:cNvSpPr>
          <p:nvPr>
            <p:ph type="body" sz="half" idx="2"/>
          </p:nvPr>
        </p:nvSpPr>
        <p:spPr>
          <a:xfrm>
            <a:off x="51054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A4875CF-7597-44B4-A8E3-413D5D3B9C6C}"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p:spPr>
        <p:txBody>
          <a:bodyPr/>
          <a:lstStyle/>
          <a:p>
            <a:pPr>
              <a:defRPr/>
            </a:pPr>
            <a:endParaRPr lang="zh-TW" altLang="en-US">
              <a:solidFill>
                <a:srgbClr val="336666"/>
              </a:solidFill>
            </a:endParaRPr>
          </a:p>
        </p:txBody>
      </p:sp>
      <p:sp>
        <p:nvSpPr>
          <p:cNvPr id="5" name="Oval 8"/>
          <p:cNvSpPr>
            <a:spLocks noChangeArrowheads="1"/>
          </p:cNvSpPr>
          <p:nvPr/>
        </p:nvSpPr>
        <p:spPr bwMode="auto">
          <a:xfrm>
            <a:off x="163513" y="2103438"/>
            <a:ext cx="347662" cy="347662"/>
          </a:xfrm>
          <a:prstGeom prst="ellipse">
            <a:avLst/>
          </a:prstGeom>
          <a:solidFill>
            <a:schemeClr val="tx1"/>
          </a:solidFill>
          <a:ln w="9525">
            <a:noFill/>
            <a:round/>
            <a:headEnd/>
            <a:tailEnd/>
          </a:ln>
          <a:effectLst/>
        </p:spPr>
        <p:txBody>
          <a:bodyPr wrap="none" anchor="ctr"/>
          <a:lstStyle/>
          <a:p>
            <a:pPr algn="ctr">
              <a:defRPr/>
            </a:pPr>
            <a:endParaRPr kumimoji="0" lang="zh-TW" altLang="en-US" sz="2400">
              <a:solidFill>
                <a:srgbClr val="336666"/>
              </a:solidFill>
              <a:latin typeface="Times New Roman" pitchFamily="18"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w="9525">
            <a:noFill/>
            <a:round/>
            <a:headEnd/>
            <a:tailEnd/>
          </a:ln>
          <a:effectLst/>
        </p:spPr>
        <p:txBody>
          <a:bodyPr wrap="none" anchor="ctr"/>
          <a:lstStyle/>
          <a:p>
            <a:pPr algn="ctr">
              <a:defRPr/>
            </a:pPr>
            <a:endParaRPr kumimoji="0" lang="zh-TW" altLang="en-US" sz="2400">
              <a:solidFill>
                <a:srgbClr val="336666"/>
              </a:solidFill>
              <a:latin typeface="Times New Roman" pitchFamily="18"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w="9525">
            <a:noFill/>
            <a:round/>
            <a:headEnd/>
            <a:tailEnd/>
          </a:ln>
          <a:effectLst/>
        </p:spPr>
        <p:txBody>
          <a:bodyPr wrap="none" anchor="ctr"/>
          <a:lstStyle/>
          <a:p>
            <a:pPr algn="ctr">
              <a:defRPr/>
            </a:pPr>
            <a:endParaRPr kumimoji="0" lang="zh-TW" altLang="en-US" sz="2400">
              <a:solidFill>
                <a:srgbClr val="336666"/>
              </a:solidFill>
              <a:latin typeface="Times New Roman" pitchFamily="18" charset="0"/>
            </a:endParaRPr>
          </a:p>
        </p:txBody>
      </p:sp>
      <p:sp>
        <p:nvSpPr>
          <p:cNvPr id="37890" name="Rectangle 2"/>
          <p:cNvSpPr>
            <a:spLocks noGrp="1" noChangeArrowheads="1"/>
          </p:cNvSpPr>
          <p:nvPr>
            <p:ph type="ctrTitle"/>
          </p:nvPr>
        </p:nvSpPr>
        <p:spPr>
          <a:xfrm>
            <a:off x="2133600" y="1371600"/>
            <a:ext cx="6477000" cy="1752600"/>
          </a:xfrm>
        </p:spPr>
        <p:txBody>
          <a:bodyPr/>
          <a:lstStyle>
            <a:lvl1pPr>
              <a:defRPr sz="5400"/>
            </a:lvl1pPr>
          </a:lstStyle>
          <a:p>
            <a:r>
              <a:rPr lang="zh-TW" altLang="en-US" smtClean="0"/>
              <a:t>按一下以編輯母片標題樣式</a:t>
            </a:r>
            <a:endParaRPr lang="zh-TW" altLang="en-US" dirty="0"/>
          </a:p>
        </p:txBody>
      </p:sp>
      <p:sp>
        <p:nvSpPr>
          <p:cNvPr id="37891"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zh-TW" altLang="en-US" smtClean="0"/>
              <a:t>按一下以編輯母片副標題樣式</a:t>
            </a:r>
            <a:endParaRPr lang="zh-TW" altLang="en-US"/>
          </a:p>
        </p:txBody>
      </p:sp>
      <p:sp>
        <p:nvSpPr>
          <p:cNvPr id="2" name="Date Placeholder 1"/>
          <p:cNvSpPr>
            <a:spLocks noGrp="1"/>
          </p:cNvSpPr>
          <p:nvPr>
            <p:ph type="dt" sz="half" idx="10"/>
          </p:nvPr>
        </p:nvSpPr>
        <p:spPr/>
        <p:txBody>
          <a:bodyPr/>
          <a:lstStyle/>
          <a:p>
            <a:pPr>
              <a:defRPr/>
            </a:pPr>
            <a:endParaRPr lang="en-US" altLang="zh-TW">
              <a:solidFill>
                <a:srgbClr val="336666"/>
              </a:solidFill>
            </a:endParaRPr>
          </a:p>
        </p:txBody>
      </p:sp>
      <p:sp>
        <p:nvSpPr>
          <p:cNvPr id="3" name="Footer Placeholder 2"/>
          <p:cNvSpPr>
            <a:spLocks noGrp="1"/>
          </p:cNvSpPr>
          <p:nvPr>
            <p:ph type="ftr" sz="quarter" idx="11"/>
          </p:nvPr>
        </p:nvSpPr>
        <p:spPr/>
        <p:txBody>
          <a:bodyPr/>
          <a:lstStyle/>
          <a:p>
            <a:pPr>
              <a:defRPr/>
            </a:pPr>
            <a:endParaRPr lang="en-US" altLang="zh-TW" dirty="0">
              <a:solidFill>
                <a:srgbClr val="336666"/>
              </a:solidFill>
            </a:endParaRPr>
          </a:p>
        </p:txBody>
      </p:sp>
      <p:sp>
        <p:nvSpPr>
          <p:cNvPr id="8" name="Slide Number Placeholder 7"/>
          <p:cNvSpPr>
            <a:spLocks noGrp="1"/>
          </p:cNvSpPr>
          <p:nvPr>
            <p:ph type="sldNum" sz="quarter" idx="12"/>
          </p:nvPr>
        </p:nvSpPr>
        <p:spPr/>
        <p:txBody>
          <a:bodyPr/>
          <a:lstStyle/>
          <a:p>
            <a:pPr>
              <a:defRPr/>
            </a:pPr>
            <a:fld id="{A2ED2530-0028-4C33-95C9-AC7B397DC79A}" type="slidenum">
              <a:rPr lang="zh-TW" altLang="en-US" smtClean="0">
                <a:solidFill>
                  <a:srgbClr val="336666"/>
                </a:solidFill>
              </a:rPr>
              <a:pPr>
                <a:defRPr/>
              </a:pPr>
              <a:t>‹#›</a:t>
            </a:fld>
            <a:endParaRPr lang="en-US" altLang="zh-TW">
              <a:solidFill>
                <a:srgbClr val="336666"/>
              </a:solidFill>
            </a:endParaRPr>
          </a:p>
        </p:txBody>
      </p:sp>
      <p:sp>
        <p:nvSpPr>
          <p:cNvPr id="14" name="Rectangle 19"/>
          <p:cNvSpPr>
            <a:spLocks noChangeArrowheads="1"/>
          </p:cNvSpPr>
          <p:nvPr userDrawn="1"/>
        </p:nvSpPr>
        <p:spPr bwMode="auto">
          <a:xfrm>
            <a:off x="0" y="6453337"/>
            <a:ext cx="9144000" cy="404664"/>
          </a:xfrm>
          <a:prstGeom prst="rect">
            <a:avLst/>
          </a:prstGeom>
          <a:solidFill>
            <a:schemeClr val="bg2">
              <a:lumMod val="75000"/>
            </a:schemeClr>
          </a:solidFill>
          <a:ln>
            <a:noFill/>
          </a:ln>
          <a:effectLst/>
          <a:extLst/>
        </p:spPr>
        <p:txBody>
          <a:bodyPr wrap="none" anchor="ct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endParaRPr lang="en-US" altLang="en-US" smtClean="0">
              <a:solidFill>
                <a:srgbClr val="336666"/>
              </a:solidFill>
            </a:endParaRPr>
          </a:p>
        </p:txBody>
      </p:sp>
      <p:sp>
        <p:nvSpPr>
          <p:cNvPr id="15" name="Rectangle 55"/>
          <p:cNvSpPr>
            <a:spLocks noChangeArrowheads="1"/>
          </p:cNvSpPr>
          <p:nvPr userDrawn="1"/>
        </p:nvSpPr>
        <p:spPr bwMode="auto">
          <a:xfrm>
            <a:off x="5762625" y="6525344"/>
            <a:ext cx="338137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r>
              <a:rPr lang="zh-TW" altLang="en-US" sz="1200" b="1" dirty="0" smtClean="0">
                <a:solidFill>
                  <a:srgbClr val="FFFFFF">
                    <a:lumMod val="85000"/>
                  </a:srgbClr>
                </a:solidFill>
                <a:latin typeface="Book Antiqua" pitchFamily="18" charset="0"/>
              </a:rPr>
              <a:t>僅供用書教師使用，版權所有，侵害必究</a:t>
            </a:r>
            <a:r>
              <a:rPr lang="en-US" altLang="zh-TW" sz="1200" b="1" dirty="0" smtClean="0">
                <a:solidFill>
                  <a:srgbClr val="FFFFFF">
                    <a:lumMod val="85000"/>
                  </a:srgbClr>
                </a:solidFill>
                <a:latin typeface="Book Antiqua" pitchFamily="18" charset="0"/>
              </a:rPr>
              <a:t>© 2015</a:t>
            </a:r>
          </a:p>
        </p:txBody>
      </p:sp>
      <p:pic>
        <p:nvPicPr>
          <p:cNvPr id="16" name="圖片_x0020_5" descr="image0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08104" y="6525344"/>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3550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defRPr sz="3200"/>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CAE68FB-9A8A-4397-8838-C3032507BABD}"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33246903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4E714B0-2BC4-4489-9712-C2F2821CCB27}"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304236729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CB2C9E5-8820-43A9-9E83-76E6E83D8772}"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6014195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B13AA51-94CE-4E5A-8FFD-63491E5BB076}"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4101437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defRPr sz="3200"/>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CAE68FB-9A8A-4397-8838-C3032507BABD}"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3D726E5-C770-425B-980D-DC5664D377B3}"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356754029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55C0109F-A531-4183-9F08-39EE8347B4F1}"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24259524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CBE21A8-B844-401C-876C-0ECF601C8399}"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425188079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82E686-C783-4F53-B5C9-3827F4ECDA96}"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131533065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1104B2E-5F5B-4F41-B3A2-A478EE4D5763}"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3705562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1800" y="190500"/>
            <a:ext cx="1752600" cy="58293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524000" y="190500"/>
            <a:ext cx="5105400" cy="58293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3DA097D-B34B-4C63-8A85-30C42B0E3944}"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24368571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5240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054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7F89AF1-FEBC-46C3-B103-777396C20A94}"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173212453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5240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美工圖案版面配置區 3"/>
          <p:cNvSpPr>
            <a:spLocks noGrp="1"/>
          </p:cNvSpPr>
          <p:nvPr>
            <p:ph type="clipArt" sz="half" idx="2"/>
          </p:nvPr>
        </p:nvSpPr>
        <p:spPr>
          <a:xfrm>
            <a:off x="5105400" y="1905000"/>
            <a:ext cx="3429000" cy="4114800"/>
          </a:xfrm>
        </p:spPr>
        <p:txBody>
          <a:bodyPr/>
          <a:lstStyle/>
          <a:p>
            <a:pPr lvl="0"/>
            <a:r>
              <a:rPr lang="zh-TW" altLang="en-US" noProof="0" smtClean="0"/>
              <a:t>按一下圖示以新增美工 圖案</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5258D54-C158-4582-A5D8-476CC16BEF89}"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10687293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1524000" y="1905000"/>
            <a:ext cx="3429000" cy="4114800"/>
          </a:xfrm>
        </p:spPr>
        <p:txBody>
          <a:bodyPr/>
          <a:lstStyle/>
          <a:p>
            <a:pPr lvl="0"/>
            <a:r>
              <a:rPr lang="zh-TW" altLang="en-US" noProof="0" smtClean="0"/>
              <a:t>按一下圖示以新增美工 圖案</a:t>
            </a:r>
          </a:p>
        </p:txBody>
      </p:sp>
      <p:sp>
        <p:nvSpPr>
          <p:cNvPr id="4" name="文字版面配置區 3"/>
          <p:cNvSpPr>
            <a:spLocks noGrp="1"/>
          </p:cNvSpPr>
          <p:nvPr>
            <p:ph type="body" sz="half" idx="2"/>
          </p:nvPr>
        </p:nvSpPr>
        <p:spPr>
          <a:xfrm>
            <a:off x="51054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solidFill>
                <a:srgbClr val="336666"/>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solidFill>
                <a:srgbClr val="336666"/>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A4875CF-7597-44B4-A8E3-413D5D3B9C6C}" type="slidenum">
              <a:rPr lang="zh-TW" altLang="en-US">
                <a:solidFill>
                  <a:srgbClr val="336666"/>
                </a:solidFill>
              </a:rPr>
              <a:pPr>
                <a:defRPr/>
              </a:pPr>
              <a:t>‹#›</a:t>
            </a:fld>
            <a:endParaRPr lang="en-US" altLang="zh-TW">
              <a:solidFill>
                <a:srgbClr val="336666"/>
              </a:solidFill>
            </a:endParaRPr>
          </a:p>
        </p:txBody>
      </p:sp>
    </p:spTree>
    <p:extLst>
      <p:ext uri="{BB962C8B-B14F-4D97-AF65-F5344CB8AC3E}">
        <p14:creationId xmlns:p14="http://schemas.microsoft.com/office/powerpoint/2010/main" val="40807148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F4E714B0-2BC4-4489-9712-C2F2821CCB27}"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CB2C9E5-8820-43A9-9E83-76E6E83D8772}"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AB13AA51-94CE-4E5A-8FFD-63491E5BB076}"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E3D726E5-C770-425B-980D-DC5664D377B3}"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55C0109F-A531-4183-9F08-39EE8347B4F1}"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CBE21A8-B844-401C-876C-0ECF601C8399}"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582E686-C783-4F53-B5C9-3827F4ECDA96}"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100000">
              <a:srgbClr val="E6D78A"/>
            </a:gs>
            <a:gs pos="99000">
              <a:schemeClr val="bg2">
                <a:lumMod val="60000"/>
                <a:lumOff val="40000"/>
                <a:alpha val="12000"/>
              </a:schemeClr>
            </a:gs>
            <a:gs pos="100000">
              <a:srgbClr val="E6D78A"/>
            </a:gs>
            <a:gs pos="100000">
              <a:srgbClr val="C7AC4C"/>
            </a:gs>
            <a:gs pos="100000">
              <a:srgbClr val="E6DCAC"/>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0"/>
            <a:ext cx="7010400" cy="1527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Rectangle 3"/>
          <p:cNvSpPr>
            <a:spLocks noGrp="1" noChangeArrowheads="1"/>
          </p:cNvSpPr>
          <p:nvPr>
            <p:ph type="body" idx="1"/>
          </p:nvPr>
        </p:nvSpPr>
        <p:spPr bwMode="auto">
          <a:xfrm>
            <a:off x="1524000" y="1905000"/>
            <a:ext cx="7010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36868" name="Rectangle 4"/>
          <p:cNvSpPr>
            <a:spLocks noGrp="1" noChangeArrowheads="1"/>
          </p:cNvSpPr>
          <p:nvPr>
            <p:ph type="dt" sz="half" idx="2"/>
          </p:nvPr>
        </p:nvSpPr>
        <p:spPr bwMode="auto">
          <a:xfrm>
            <a:off x="1187450" y="6237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latin typeface="Arial" charset="0"/>
              </a:defRPr>
            </a:lvl1pPr>
          </a:lstStyle>
          <a:p>
            <a:pPr>
              <a:defRPr/>
            </a:pPr>
            <a:endParaRPr lang="en-US" altLang="zh-TW"/>
          </a:p>
        </p:txBody>
      </p:sp>
      <p:sp>
        <p:nvSpPr>
          <p:cNvPr id="36869"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Arial" charset="0"/>
              </a:defRPr>
            </a:lvl1pPr>
          </a:lstStyle>
          <a:p>
            <a:pPr>
              <a:defRPr/>
            </a:pPr>
            <a:endParaRPr lang="en-US" altLang="zh-TW"/>
          </a:p>
        </p:txBody>
      </p:sp>
      <p:sp>
        <p:nvSpPr>
          <p:cNvPr id="36870" name="Rectangle 6"/>
          <p:cNvSpPr>
            <a:spLocks noGrp="1" noChangeArrowheads="1"/>
          </p:cNvSpPr>
          <p:nvPr>
            <p:ph type="sldNum" sz="quarter" idx="4"/>
          </p:nvPr>
        </p:nvSpPr>
        <p:spPr bwMode="auto">
          <a:xfrm>
            <a:off x="8532440" y="6068144"/>
            <a:ext cx="5762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atin typeface="Arial" charset="0"/>
              </a:defRPr>
            </a:lvl1pPr>
          </a:lstStyle>
          <a:p>
            <a:pPr>
              <a:defRPr/>
            </a:pPr>
            <a:fld id="{A2ED2530-0028-4C33-95C9-AC7B397DC79A}" type="slidenum">
              <a:rPr lang="zh-TW" altLang="en-US"/>
              <a:pPr>
                <a:defRPr/>
              </a:pPr>
              <a:t>‹#›</a:t>
            </a:fld>
            <a:endParaRPr lang="en-US" altLang="zh-TW"/>
          </a:p>
        </p:txBody>
      </p:sp>
      <p:sp>
        <p:nvSpPr>
          <p:cNvPr id="36871" name="Line 7"/>
          <p:cNvSpPr>
            <a:spLocks noChangeShapeType="1"/>
          </p:cNvSpPr>
          <p:nvPr/>
        </p:nvSpPr>
        <p:spPr bwMode="auto">
          <a:xfrm flipV="1">
            <a:off x="1371600" y="304800"/>
            <a:ext cx="0" cy="1295400"/>
          </a:xfrm>
          <a:prstGeom prst="line">
            <a:avLst/>
          </a:prstGeom>
          <a:noFill/>
          <a:ln w="38100">
            <a:solidFill>
              <a:schemeClr val="tx2"/>
            </a:solidFill>
            <a:round/>
            <a:headEnd/>
            <a:tailEnd/>
          </a:ln>
          <a:effectLst/>
        </p:spPr>
        <p:txBody>
          <a:bodyPr/>
          <a:lstStyle/>
          <a:p>
            <a:pPr>
              <a:defRPr/>
            </a:pPr>
            <a:endParaRPr lang="zh-TW" altLang="en-US"/>
          </a:p>
        </p:txBody>
      </p:sp>
      <p:sp>
        <p:nvSpPr>
          <p:cNvPr id="36872" name="Oval 8"/>
          <p:cNvSpPr>
            <a:spLocks noChangeArrowheads="1"/>
          </p:cNvSpPr>
          <p:nvPr/>
        </p:nvSpPr>
        <p:spPr bwMode="auto">
          <a:xfrm>
            <a:off x="152400" y="838200"/>
            <a:ext cx="228600" cy="228600"/>
          </a:xfrm>
          <a:prstGeom prst="ellipse">
            <a:avLst/>
          </a:prstGeom>
          <a:solidFill>
            <a:schemeClr val="tx1"/>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36873" name="Oval 9"/>
          <p:cNvSpPr>
            <a:spLocks noChangeArrowheads="1"/>
          </p:cNvSpPr>
          <p:nvPr/>
        </p:nvSpPr>
        <p:spPr bwMode="auto">
          <a:xfrm>
            <a:off x="539750" y="838200"/>
            <a:ext cx="228600" cy="228600"/>
          </a:xfrm>
          <a:prstGeom prst="ellipse">
            <a:avLst/>
          </a:prstGeom>
          <a:solidFill>
            <a:schemeClr val="accent1"/>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36874" name="Oval 10"/>
          <p:cNvSpPr>
            <a:spLocks noChangeArrowheads="1"/>
          </p:cNvSpPr>
          <p:nvPr/>
        </p:nvSpPr>
        <p:spPr bwMode="auto">
          <a:xfrm>
            <a:off x="927100" y="838200"/>
            <a:ext cx="228600" cy="228600"/>
          </a:xfrm>
          <a:prstGeom prst="ellipse">
            <a:avLst/>
          </a:prstGeom>
          <a:solidFill>
            <a:schemeClr val="accent2"/>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16" name="Rectangle 19"/>
          <p:cNvSpPr>
            <a:spLocks noChangeArrowheads="1"/>
          </p:cNvSpPr>
          <p:nvPr/>
        </p:nvSpPr>
        <p:spPr bwMode="auto">
          <a:xfrm>
            <a:off x="0" y="6453337"/>
            <a:ext cx="9144000" cy="404664"/>
          </a:xfrm>
          <a:prstGeom prst="rect">
            <a:avLst/>
          </a:prstGeom>
          <a:solidFill>
            <a:schemeClr val="bg2">
              <a:lumMod val="75000"/>
            </a:schemeClr>
          </a:solidFill>
          <a:ln>
            <a:noFill/>
          </a:ln>
          <a:effectLst/>
          <a:extLst/>
        </p:spPr>
        <p:txBody>
          <a:bodyPr wrap="none" anchor="ct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endParaRPr lang="en-US" altLang="en-US" smtClean="0"/>
          </a:p>
        </p:txBody>
      </p:sp>
      <p:sp>
        <p:nvSpPr>
          <p:cNvPr id="17" name="Rectangle 55"/>
          <p:cNvSpPr>
            <a:spLocks noChangeArrowheads="1"/>
          </p:cNvSpPr>
          <p:nvPr/>
        </p:nvSpPr>
        <p:spPr bwMode="auto">
          <a:xfrm>
            <a:off x="5762625" y="6525344"/>
            <a:ext cx="338137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r>
              <a:rPr lang="zh-TW" altLang="en-US" sz="1200" b="1" dirty="0" smtClean="0">
                <a:solidFill>
                  <a:schemeClr val="bg1">
                    <a:lumMod val="85000"/>
                  </a:schemeClr>
                </a:solidFill>
                <a:latin typeface="Book Antiqua" pitchFamily="18" charset="0"/>
              </a:rPr>
              <a:t>僅供用書教師使用，版權所有，侵害必究</a:t>
            </a:r>
            <a:r>
              <a:rPr lang="en-US" altLang="zh-TW" sz="1200" b="1" dirty="0" smtClean="0">
                <a:solidFill>
                  <a:schemeClr val="bg1">
                    <a:lumMod val="85000"/>
                  </a:schemeClr>
                </a:solidFill>
                <a:latin typeface="Book Antiqua" pitchFamily="18" charset="0"/>
              </a:rPr>
              <a:t>© 2015</a:t>
            </a:r>
          </a:p>
        </p:txBody>
      </p:sp>
      <p:pic>
        <p:nvPicPr>
          <p:cNvPr id="18" name="圖片_x0020_5" descr="image0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104" y="6525344"/>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8"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4200" b="1">
          <a:solidFill>
            <a:srgbClr val="003399"/>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j-cs"/>
        </a:defRPr>
      </a:lvl1pPr>
      <a:lvl2pPr algn="l" rtl="0" eaLnBrk="1" fontAlgn="base" hangingPunct="1">
        <a:spcBef>
          <a:spcPct val="0"/>
        </a:spcBef>
        <a:spcAft>
          <a:spcPct val="0"/>
        </a:spcAft>
        <a:defRPr kumimoji="1" sz="4200">
          <a:solidFill>
            <a:schemeClr val="tx2"/>
          </a:solidFill>
          <a:latin typeface="Arial" charset="0"/>
          <a:ea typeface="新細明體" pitchFamily="18" charset="-120"/>
        </a:defRPr>
      </a:lvl2pPr>
      <a:lvl3pPr algn="l" rtl="0" eaLnBrk="1" fontAlgn="base" hangingPunct="1">
        <a:spcBef>
          <a:spcPct val="0"/>
        </a:spcBef>
        <a:spcAft>
          <a:spcPct val="0"/>
        </a:spcAft>
        <a:defRPr kumimoji="1" sz="4200">
          <a:solidFill>
            <a:schemeClr val="tx2"/>
          </a:solidFill>
          <a:latin typeface="Arial" charset="0"/>
          <a:ea typeface="新細明體" pitchFamily="18" charset="-120"/>
        </a:defRPr>
      </a:lvl3pPr>
      <a:lvl4pPr algn="l" rtl="0" eaLnBrk="1" fontAlgn="base" hangingPunct="1">
        <a:spcBef>
          <a:spcPct val="0"/>
        </a:spcBef>
        <a:spcAft>
          <a:spcPct val="0"/>
        </a:spcAft>
        <a:defRPr kumimoji="1" sz="4200">
          <a:solidFill>
            <a:schemeClr val="tx2"/>
          </a:solidFill>
          <a:latin typeface="Arial" charset="0"/>
          <a:ea typeface="新細明體" pitchFamily="18" charset="-120"/>
        </a:defRPr>
      </a:lvl4pPr>
      <a:lvl5pPr algn="l" rtl="0" eaLnBrk="1" fontAlgn="base" hangingPunct="1">
        <a:spcBef>
          <a:spcPct val="0"/>
        </a:spcBef>
        <a:spcAft>
          <a:spcPct val="0"/>
        </a:spcAft>
        <a:defRPr kumimoji="1" sz="4200">
          <a:solidFill>
            <a:schemeClr val="tx2"/>
          </a:solidFill>
          <a:latin typeface="Arial" charset="0"/>
          <a:ea typeface="新細明體" pitchFamily="18" charset="-120"/>
        </a:defRPr>
      </a:lvl5pPr>
      <a:lvl6pPr marL="457200" algn="l" rtl="0" eaLnBrk="1" fontAlgn="base" hangingPunct="1">
        <a:spcBef>
          <a:spcPct val="0"/>
        </a:spcBef>
        <a:spcAft>
          <a:spcPct val="0"/>
        </a:spcAft>
        <a:defRPr kumimoji="1" sz="4200">
          <a:solidFill>
            <a:schemeClr val="tx2"/>
          </a:solidFill>
          <a:latin typeface="Arial" charset="0"/>
          <a:ea typeface="新細明體" pitchFamily="18" charset="-120"/>
        </a:defRPr>
      </a:lvl6pPr>
      <a:lvl7pPr marL="914400" algn="l" rtl="0" eaLnBrk="1" fontAlgn="base" hangingPunct="1">
        <a:spcBef>
          <a:spcPct val="0"/>
        </a:spcBef>
        <a:spcAft>
          <a:spcPct val="0"/>
        </a:spcAft>
        <a:defRPr kumimoji="1" sz="4200">
          <a:solidFill>
            <a:schemeClr val="tx2"/>
          </a:solidFill>
          <a:latin typeface="Arial" charset="0"/>
          <a:ea typeface="新細明體" pitchFamily="18" charset="-120"/>
        </a:defRPr>
      </a:lvl7pPr>
      <a:lvl8pPr marL="1371600" algn="l" rtl="0" eaLnBrk="1" fontAlgn="base" hangingPunct="1">
        <a:spcBef>
          <a:spcPct val="0"/>
        </a:spcBef>
        <a:spcAft>
          <a:spcPct val="0"/>
        </a:spcAft>
        <a:defRPr kumimoji="1" sz="4200">
          <a:solidFill>
            <a:schemeClr val="tx2"/>
          </a:solidFill>
          <a:latin typeface="Arial" charset="0"/>
          <a:ea typeface="新細明體" pitchFamily="18" charset="-120"/>
        </a:defRPr>
      </a:lvl8pPr>
      <a:lvl9pPr marL="1828800" algn="l" rtl="0" eaLnBrk="1" fontAlgn="base" hangingPunct="1">
        <a:spcBef>
          <a:spcPct val="0"/>
        </a:spcBef>
        <a:spcAft>
          <a:spcPct val="0"/>
        </a:spcAft>
        <a:defRPr kumimoji="1" sz="4200">
          <a:solidFill>
            <a:schemeClr val="tx2"/>
          </a:solidFill>
          <a:latin typeface="Arial" charset="0"/>
          <a:ea typeface="新細明體" pitchFamily="18" charset="-120"/>
        </a:defRPr>
      </a:lvl9pPr>
    </p:titleStyle>
    <p:bodyStyle>
      <a:lvl1pPr marL="342900" indent="-342900" algn="l" rtl="0" eaLnBrk="1" fontAlgn="base" hangingPunct="1">
        <a:spcBef>
          <a:spcPct val="20000"/>
        </a:spcBef>
        <a:spcAft>
          <a:spcPct val="0"/>
        </a:spcAft>
        <a:buClr>
          <a:schemeClr val="tx1"/>
        </a:buClr>
        <a:buSzPct val="70000"/>
        <a:buFont typeface="Wingdings" pitchFamily="2" charset="2"/>
        <a:buChar char="¢"/>
        <a:defRPr kumimoji="1" sz="3000">
          <a:solidFill>
            <a:schemeClr val="tx2"/>
          </a:solidFill>
          <a:latin typeface="微軟正黑體" panose="020B0604030504040204" pitchFamily="34" charset="-120"/>
          <a:ea typeface="微軟正黑體" panose="020B0604030504040204" pitchFamily="34" charset="-120"/>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kumimoji="1" sz="2800">
          <a:solidFill>
            <a:schemeClr val="tx2"/>
          </a:solidFill>
          <a:latin typeface="微軟正黑體" panose="020B0604030504040204" pitchFamily="34" charset="-120"/>
          <a:ea typeface="微軟正黑體" panose="020B0604030504040204" pitchFamily="34" charset="-120"/>
        </a:defRPr>
      </a:lvl2pPr>
      <a:lvl3pPr marL="1143000" indent="-228600" algn="l" rtl="0" eaLnBrk="1" fontAlgn="base" hangingPunct="1">
        <a:spcBef>
          <a:spcPct val="20000"/>
        </a:spcBef>
        <a:spcAft>
          <a:spcPct val="0"/>
        </a:spcAft>
        <a:buClr>
          <a:schemeClr val="accent2"/>
        </a:buClr>
        <a:buChar char="•"/>
        <a:defRPr kumimoji="1" sz="2400">
          <a:solidFill>
            <a:schemeClr val="tx2"/>
          </a:solidFill>
          <a:latin typeface="微軟正黑體" panose="020B0604030504040204" pitchFamily="34" charset="-120"/>
          <a:ea typeface="微軟正黑體" panose="020B0604030504040204" pitchFamily="34" charset="-120"/>
        </a:defRPr>
      </a:lvl3pPr>
      <a:lvl4pPr marL="1600200" indent="-228600" algn="l" rtl="0" eaLnBrk="1" fontAlgn="base" hangingPunct="1">
        <a:spcBef>
          <a:spcPct val="20000"/>
        </a:spcBef>
        <a:spcAft>
          <a:spcPct val="0"/>
        </a:spcAft>
        <a:buClr>
          <a:schemeClr val="tx1"/>
        </a:buClr>
        <a:buChar char="•"/>
        <a:defRPr kumimoji="1" sz="2000">
          <a:solidFill>
            <a:schemeClr val="tx2"/>
          </a:solidFill>
          <a:latin typeface="微軟正黑體" panose="020B0604030504040204" pitchFamily="34" charset="-120"/>
          <a:ea typeface="微軟正黑體" panose="020B0604030504040204" pitchFamily="34" charset="-120"/>
        </a:defRPr>
      </a:lvl4pPr>
      <a:lvl5pPr marL="2057400" indent="-228600" algn="l" rtl="0" eaLnBrk="1" fontAlgn="base" hangingPunct="1">
        <a:spcBef>
          <a:spcPct val="20000"/>
        </a:spcBef>
        <a:spcAft>
          <a:spcPct val="0"/>
        </a:spcAft>
        <a:buChar char="•"/>
        <a:defRPr kumimoji="1" sz="2000">
          <a:solidFill>
            <a:schemeClr val="tx2"/>
          </a:solidFill>
          <a:latin typeface="微軟正黑體" panose="020B0604030504040204" pitchFamily="34" charset="-120"/>
          <a:ea typeface="微軟正黑體" panose="020B0604030504040204" pitchFamily="34" charset="-120"/>
        </a:defRPr>
      </a:lvl5pPr>
      <a:lvl6pPr marL="2514600" indent="-228600" algn="l" rtl="0" eaLnBrk="1" fontAlgn="base" hangingPunct="1">
        <a:spcBef>
          <a:spcPct val="20000"/>
        </a:spcBef>
        <a:spcAft>
          <a:spcPct val="0"/>
        </a:spcAft>
        <a:buChar char="•"/>
        <a:defRPr kumimoji="1" sz="2000">
          <a:solidFill>
            <a:schemeClr val="tx2"/>
          </a:solidFill>
          <a:latin typeface="+mn-lt"/>
          <a:ea typeface="+mn-ea"/>
        </a:defRPr>
      </a:lvl6pPr>
      <a:lvl7pPr marL="2971800" indent="-228600" algn="l" rtl="0" eaLnBrk="1" fontAlgn="base" hangingPunct="1">
        <a:spcBef>
          <a:spcPct val="20000"/>
        </a:spcBef>
        <a:spcAft>
          <a:spcPct val="0"/>
        </a:spcAft>
        <a:buChar char="•"/>
        <a:defRPr kumimoji="1" sz="2000">
          <a:solidFill>
            <a:schemeClr val="tx2"/>
          </a:solidFill>
          <a:latin typeface="+mn-lt"/>
          <a:ea typeface="+mn-ea"/>
        </a:defRPr>
      </a:lvl7pPr>
      <a:lvl8pPr marL="3429000" indent="-228600" algn="l" rtl="0" eaLnBrk="1" fontAlgn="base" hangingPunct="1">
        <a:spcBef>
          <a:spcPct val="20000"/>
        </a:spcBef>
        <a:spcAft>
          <a:spcPct val="0"/>
        </a:spcAft>
        <a:buChar char="•"/>
        <a:defRPr kumimoji="1" sz="2000">
          <a:solidFill>
            <a:schemeClr val="tx2"/>
          </a:solidFill>
          <a:latin typeface="+mn-lt"/>
          <a:ea typeface="+mn-ea"/>
        </a:defRPr>
      </a:lvl8pPr>
      <a:lvl9pPr marL="3886200" indent="-228600" algn="l" rtl="0" eaLnBrk="1" fontAlgn="base" hangingPunct="1">
        <a:spcBef>
          <a:spcPct val="20000"/>
        </a:spcBef>
        <a:spcAft>
          <a:spcPct val="0"/>
        </a:spcAft>
        <a:buChar char="•"/>
        <a:defRPr kumimoji="1" sz="2000">
          <a:solidFill>
            <a:schemeClr val="tx2"/>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100000">
              <a:srgbClr val="E6D78A"/>
            </a:gs>
            <a:gs pos="99000">
              <a:schemeClr val="bg2">
                <a:lumMod val="60000"/>
                <a:lumOff val="40000"/>
                <a:alpha val="12000"/>
              </a:schemeClr>
            </a:gs>
            <a:gs pos="100000">
              <a:srgbClr val="E6D78A"/>
            </a:gs>
            <a:gs pos="100000">
              <a:srgbClr val="C7AC4C"/>
            </a:gs>
            <a:gs pos="100000">
              <a:srgbClr val="E6DCAC"/>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0"/>
            <a:ext cx="7010400" cy="1527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Rectangle 3"/>
          <p:cNvSpPr>
            <a:spLocks noGrp="1" noChangeArrowheads="1"/>
          </p:cNvSpPr>
          <p:nvPr>
            <p:ph type="body" idx="1"/>
          </p:nvPr>
        </p:nvSpPr>
        <p:spPr bwMode="auto">
          <a:xfrm>
            <a:off x="1524000" y="1905000"/>
            <a:ext cx="7010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36868" name="Rectangle 4"/>
          <p:cNvSpPr>
            <a:spLocks noGrp="1" noChangeArrowheads="1"/>
          </p:cNvSpPr>
          <p:nvPr>
            <p:ph type="dt" sz="half" idx="2"/>
          </p:nvPr>
        </p:nvSpPr>
        <p:spPr bwMode="auto">
          <a:xfrm>
            <a:off x="1187450" y="6237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latin typeface="Arial" charset="0"/>
              </a:defRPr>
            </a:lvl1pPr>
          </a:lstStyle>
          <a:p>
            <a:pPr>
              <a:defRPr/>
            </a:pPr>
            <a:endParaRPr lang="en-US" altLang="zh-TW">
              <a:solidFill>
                <a:srgbClr val="336666"/>
              </a:solidFill>
            </a:endParaRPr>
          </a:p>
        </p:txBody>
      </p:sp>
      <p:sp>
        <p:nvSpPr>
          <p:cNvPr id="36869"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Arial" charset="0"/>
              </a:defRPr>
            </a:lvl1pPr>
          </a:lstStyle>
          <a:p>
            <a:pPr>
              <a:defRPr/>
            </a:pPr>
            <a:endParaRPr lang="en-US" altLang="zh-TW">
              <a:solidFill>
                <a:srgbClr val="336666"/>
              </a:solidFill>
            </a:endParaRPr>
          </a:p>
        </p:txBody>
      </p:sp>
      <p:sp>
        <p:nvSpPr>
          <p:cNvPr id="36870" name="Rectangle 6"/>
          <p:cNvSpPr>
            <a:spLocks noGrp="1" noChangeArrowheads="1"/>
          </p:cNvSpPr>
          <p:nvPr>
            <p:ph type="sldNum" sz="quarter" idx="4"/>
          </p:nvPr>
        </p:nvSpPr>
        <p:spPr bwMode="auto">
          <a:xfrm>
            <a:off x="8532440" y="6068144"/>
            <a:ext cx="5762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atin typeface="Arial" charset="0"/>
              </a:defRPr>
            </a:lvl1pPr>
          </a:lstStyle>
          <a:p>
            <a:pPr>
              <a:defRPr/>
            </a:pPr>
            <a:fld id="{A2ED2530-0028-4C33-95C9-AC7B397DC79A}" type="slidenum">
              <a:rPr lang="zh-TW" altLang="en-US">
                <a:solidFill>
                  <a:srgbClr val="336666"/>
                </a:solidFill>
              </a:rPr>
              <a:pPr>
                <a:defRPr/>
              </a:pPr>
              <a:t>‹#›</a:t>
            </a:fld>
            <a:endParaRPr lang="en-US" altLang="zh-TW">
              <a:solidFill>
                <a:srgbClr val="336666"/>
              </a:solidFill>
            </a:endParaRPr>
          </a:p>
        </p:txBody>
      </p:sp>
      <p:sp>
        <p:nvSpPr>
          <p:cNvPr id="36871" name="Line 7"/>
          <p:cNvSpPr>
            <a:spLocks noChangeShapeType="1"/>
          </p:cNvSpPr>
          <p:nvPr/>
        </p:nvSpPr>
        <p:spPr bwMode="auto">
          <a:xfrm flipV="1">
            <a:off x="1371600" y="304800"/>
            <a:ext cx="0" cy="1295400"/>
          </a:xfrm>
          <a:prstGeom prst="line">
            <a:avLst/>
          </a:prstGeom>
          <a:noFill/>
          <a:ln w="38100">
            <a:solidFill>
              <a:schemeClr val="tx2"/>
            </a:solidFill>
            <a:round/>
            <a:headEnd/>
            <a:tailEnd/>
          </a:ln>
          <a:effectLst/>
        </p:spPr>
        <p:txBody>
          <a:bodyPr/>
          <a:lstStyle/>
          <a:p>
            <a:pPr>
              <a:defRPr/>
            </a:pPr>
            <a:endParaRPr lang="zh-TW" altLang="en-US">
              <a:solidFill>
                <a:srgbClr val="336666"/>
              </a:solidFill>
            </a:endParaRPr>
          </a:p>
        </p:txBody>
      </p:sp>
      <p:sp>
        <p:nvSpPr>
          <p:cNvPr id="36872" name="Oval 8"/>
          <p:cNvSpPr>
            <a:spLocks noChangeArrowheads="1"/>
          </p:cNvSpPr>
          <p:nvPr/>
        </p:nvSpPr>
        <p:spPr bwMode="auto">
          <a:xfrm>
            <a:off x="152400" y="838200"/>
            <a:ext cx="228600" cy="228600"/>
          </a:xfrm>
          <a:prstGeom prst="ellipse">
            <a:avLst/>
          </a:prstGeom>
          <a:solidFill>
            <a:schemeClr val="tx1"/>
          </a:solidFill>
          <a:ln w="9525">
            <a:noFill/>
            <a:round/>
            <a:headEnd/>
            <a:tailEnd/>
          </a:ln>
          <a:effectLst/>
        </p:spPr>
        <p:txBody>
          <a:bodyPr wrap="none" anchor="ctr"/>
          <a:lstStyle/>
          <a:p>
            <a:pPr algn="ctr">
              <a:defRPr/>
            </a:pPr>
            <a:endParaRPr kumimoji="0" lang="zh-TW" altLang="en-US" sz="2400">
              <a:solidFill>
                <a:srgbClr val="336666"/>
              </a:solidFill>
              <a:latin typeface="Times New Roman" pitchFamily="18" charset="0"/>
            </a:endParaRPr>
          </a:p>
        </p:txBody>
      </p:sp>
      <p:sp>
        <p:nvSpPr>
          <p:cNvPr id="36873" name="Oval 9"/>
          <p:cNvSpPr>
            <a:spLocks noChangeArrowheads="1"/>
          </p:cNvSpPr>
          <p:nvPr/>
        </p:nvSpPr>
        <p:spPr bwMode="auto">
          <a:xfrm>
            <a:off x="539750" y="838200"/>
            <a:ext cx="228600" cy="228600"/>
          </a:xfrm>
          <a:prstGeom prst="ellipse">
            <a:avLst/>
          </a:prstGeom>
          <a:solidFill>
            <a:schemeClr val="accent1"/>
          </a:solidFill>
          <a:ln w="9525">
            <a:noFill/>
            <a:round/>
            <a:headEnd/>
            <a:tailEnd/>
          </a:ln>
          <a:effectLst/>
        </p:spPr>
        <p:txBody>
          <a:bodyPr wrap="none" anchor="ctr"/>
          <a:lstStyle/>
          <a:p>
            <a:pPr algn="ctr">
              <a:defRPr/>
            </a:pPr>
            <a:endParaRPr kumimoji="0" lang="zh-TW" altLang="en-US" sz="2400">
              <a:solidFill>
                <a:srgbClr val="336666"/>
              </a:solidFill>
              <a:latin typeface="Times New Roman" pitchFamily="18" charset="0"/>
            </a:endParaRPr>
          </a:p>
        </p:txBody>
      </p:sp>
      <p:sp>
        <p:nvSpPr>
          <p:cNvPr id="36874" name="Oval 10"/>
          <p:cNvSpPr>
            <a:spLocks noChangeArrowheads="1"/>
          </p:cNvSpPr>
          <p:nvPr/>
        </p:nvSpPr>
        <p:spPr bwMode="auto">
          <a:xfrm>
            <a:off x="927100" y="838200"/>
            <a:ext cx="228600" cy="228600"/>
          </a:xfrm>
          <a:prstGeom prst="ellipse">
            <a:avLst/>
          </a:prstGeom>
          <a:solidFill>
            <a:schemeClr val="accent2"/>
          </a:solidFill>
          <a:ln w="9525">
            <a:noFill/>
            <a:round/>
            <a:headEnd/>
            <a:tailEnd/>
          </a:ln>
          <a:effectLst/>
        </p:spPr>
        <p:txBody>
          <a:bodyPr wrap="none" anchor="ctr"/>
          <a:lstStyle/>
          <a:p>
            <a:pPr algn="ctr">
              <a:defRPr/>
            </a:pPr>
            <a:endParaRPr kumimoji="0" lang="zh-TW" altLang="en-US" sz="2400">
              <a:solidFill>
                <a:srgbClr val="336666"/>
              </a:solidFill>
              <a:latin typeface="Times New Roman" pitchFamily="18" charset="0"/>
            </a:endParaRPr>
          </a:p>
        </p:txBody>
      </p:sp>
      <p:sp>
        <p:nvSpPr>
          <p:cNvPr id="16" name="Rectangle 19"/>
          <p:cNvSpPr>
            <a:spLocks noChangeArrowheads="1"/>
          </p:cNvSpPr>
          <p:nvPr/>
        </p:nvSpPr>
        <p:spPr bwMode="auto">
          <a:xfrm>
            <a:off x="0" y="6453337"/>
            <a:ext cx="9144000" cy="404664"/>
          </a:xfrm>
          <a:prstGeom prst="rect">
            <a:avLst/>
          </a:prstGeom>
          <a:solidFill>
            <a:schemeClr val="bg2">
              <a:lumMod val="75000"/>
            </a:schemeClr>
          </a:solidFill>
          <a:ln>
            <a:noFill/>
          </a:ln>
          <a:effectLst/>
          <a:extLst/>
        </p:spPr>
        <p:txBody>
          <a:bodyPr wrap="none" anchor="ct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endParaRPr lang="en-US" altLang="en-US" smtClean="0">
              <a:solidFill>
                <a:srgbClr val="336666"/>
              </a:solidFill>
            </a:endParaRPr>
          </a:p>
        </p:txBody>
      </p:sp>
      <p:sp>
        <p:nvSpPr>
          <p:cNvPr id="17" name="Rectangle 55"/>
          <p:cNvSpPr>
            <a:spLocks noChangeArrowheads="1"/>
          </p:cNvSpPr>
          <p:nvPr/>
        </p:nvSpPr>
        <p:spPr bwMode="auto">
          <a:xfrm>
            <a:off x="5762625" y="6525344"/>
            <a:ext cx="338137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r>
              <a:rPr lang="zh-TW" altLang="en-US" sz="1200" b="1" dirty="0" smtClean="0">
                <a:solidFill>
                  <a:srgbClr val="FFFFFF">
                    <a:lumMod val="85000"/>
                  </a:srgbClr>
                </a:solidFill>
                <a:latin typeface="Book Antiqua" pitchFamily="18" charset="0"/>
              </a:rPr>
              <a:t>僅供用書教師使用，版權所有，侵害必究</a:t>
            </a:r>
            <a:r>
              <a:rPr lang="en-US" altLang="zh-TW" sz="1200" b="1" dirty="0" smtClean="0">
                <a:solidFill>
                  <a:srgbClr val="FFFFFF">
                    <a:lumMod val="85000"/>
                  </a:srgbClr>
                </a:solidFill>
                <a:latin typeface="Book Antiqua" pitchFamily="18" charset="0"/>
              </a:rPr>
              <a:t>© 2015</a:t>
            </a:r>
          </a:p>
        </p:txBody>
      </p:sp>
      <p:pic>
        <p:nvPicPr>
          <p:cNvPr id="18" name="圖片_x0020_5" descr="image0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104" y="6525344"/>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16098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4200" b="1">
          <a:solidFill>
            <a:srgbClr val="003399"/>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j-cs"/>
        </a:defRPr>
      </a:lvl1pPr>
      <a:lvl2pPr algn="l" rtl="0" eaLnBrk="1" fontAlgn="base" hangingPunct="1">
        <a:spcBef>
          <a:spcPct val="0"/>
        </a:spcBef>
        <a:spcAft>
          <a:spcPct val="0"/>
        </a:spcAft>
        <a:defRPr kumimoji="1" sz="4200">
          <a:solidFill>
            <a:schemeClr val="tx2"/>
          </a:solidFill>
          <a:latin typeface="Arial" charset="0"/>
          <a:ea typeface="新細明體" pitchFamily="18" charset="-120"/>
        </a:defRPr>
      </a:lvl2pPr>
      <a:lvl3pPr algn="l" rtl="0" eaLnBrk="1" fontAlgn="base" hangingPunct="1">
        <a:spcBef>
          <a:spcPct val="0"/>
        </a:spcBef>
        <a:spcAft>
          <a:spcPct val="0"/>
        </a:spcAft>
        <a:defRPr kumimoji="1" sz="4200">
          <a:solidFill>
            <a:schemeClr val="tx2"/>
          </a:solidFill>
          <a:latin typeface="Arial" charset="0"/>
          <a:ea typeface="新細明體" pitchFamily="18" charset="-120"/>
        </a:defRPr>
      </a:lvl3pPr>
      <a:lvl4pPr algn="l" rtl="0" eaLnBrk="1" fontAlgn="base" hangingPunct="1">
        <a:spcBef>
          <a:spcPct val="0"/>
        </a:spcBef>
        <a:spcAft>
          <a:spcPct val="0"/>
        </a:spcAft>
        <a:defRPr kumimoji="1" sz="4200">
          <a:solidFill>
            <a:schemeClr val="tx2"/>
          </a:solidFill>
          <a:latin typeface="Arial" charset="0"/>
          <a:ea typeface="新細明體" pitchFamily="18" charset="-120"/>
        </a:defRPr>
      </a:lvl4pPr>
      <a:lvl5pPr algn="l" rtl="0" eaLnBrk="1" fontAlgn="base" hangingPunct="1">
        <a:spcBef>
          <a:spcPct val="0"/>
        </a:spcBef>
        <a:spcAft>
          <a:spcPct val="0"/>
        </a:spcAft>
        <a:defRPr kumimoji="1" sz="4200">
          <a:solidFill>
            <a:schemeClr val="tx2"/>
          </a:solidFill>
          <a:latin typeface="Arial" charset="0"/>
          <a:ea typeface="新細明體" pitchFamily="18" charset="-120"/>
        </a:defRPr>
      </a:lvl5pPr>
      <a:lvl6pPr marL="457200" algn="l" rtl="0" eaLnBrk="1" fontAlgn="base" hangingPunct="1">
        <a:spcBef>
          <a:spcPct val="0"/>
        </a:spcBef>
        <a:spcAft>
          <a:spcPct val="0"/>
        </a:spcAft>
        <a:defRPr kumimoji="1" sz="4200">
          <a:solidFill>
            <a:schemeClr val="tx2"/>
          </a:solidFill>
          <a:latin typeface="Arial" charset="0"/>
          <a:ea typeface="新細明體" pitchFamily="18" charset="-120"/>
        </a:defRPr>
      </a:lvl6pPr>
      <a:lvl7pPr marL="914400" algn="l" rtl="0" eaLnBrk="1" fontAlgn="base" hangingPunct="1">
        <a:spcBef>
          <a:spcPct val="0"/>
        </a:spcBef>
        <a:spcAft>
          <a:spcPct val="0"/>
        </a:spcAft>
        <a:defRPr kumimoji="1" sz="4200">
          <a:solidFill>
            <a:schemeClr val="tx2"/>
          </a:solidFill>
          <a:latin typeface="Arial" charset="0"/>
          <a:ea typeface="新細明體" pitchFamily="18" charset="-120"/>
        </a:defRPr>
      </a:lvl7pPr>
      <a:lvl8pPr marL="1371600" algn="l" rtl="0" eaLnBrk="1" fontAlgn="base" hangingPunct="1">
        <a:spcBef>
          <a:spcPct val="0"/>
        </a:spcBef>
        <a:spcAft>
          <a:spcPct val="0"/>
        </a:spcAft>
        <a:defRPr kumimoji="1" sz="4200">
          <a:solidFill>
            <a:schemeClr val="tx2"/>
          </a:solidFill>
          <a:latin typeface="Arial" charset="0"/>
          <a:ea typeface="新細明體" pitchFamily="18" charset="-120"/>
        </a:defRPr>
      </a:lvl8pPr>
      <a:lvl9pPr marL="1828800" algn="l" rtl="0" eaLnBrk="1" fontAlgn="base" hangingPunct="1">
        <a:spcBef>
          <a:spcPct val="0"/>
        </a:spcBef>
        <a:spcAft>
          <a:spcPct val="0"/>
        </a:spcAft>
        <a:defRPr kumimoji="1" sz="4200">
          <a:solidFill>
            <a:schemeClr val="tx2"/>
          </a:solidFill>
          <a:latin typeface="Arial" charset="0"/>
          <a:ea typeface="新細明體" pitchFamily="18" charset="-120"/>
        </a:defRPr>
      </a:lvl9pPr>
    </p:titleStyle>
    <p:bodyStyle>
      <a:lvl1pPr marL="342900" indent="-342900" algn="l" rtl="0" eaLnBrk="1" fontAlgn="base" hangingPunct="1">
        <a:spcBef>
          <a:spcPct val="20000"/>
        </a:spcBef>
        <a:spcAft>
          <a:spcPct val="0"/>
        </a:spcAft>
        <a:buClr>
          <a:schemeClr val="tx1"/>
        </a:buClr>
        <a:buSzPct val="70000"/>
        <a:buFont typeface="Wingdings" pitchFamily="2" charset="2"/>
        <a:buChar char="¢"/>
        <a:defRPr kumimoji="1" sz="3000">
          <a:solidFill>
            <a:schemeClr val="tx2"/>
          </a:solidFill>
          <a:latin typeface="微軟正黑體" panose="020B0604030504040204" pitchFamily="34" charset="-120"/>
          <a:ea typeface="微軟正黑體" panose="020B0604030504040204" pitchFamily="34" charset="-120"/>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kumimoji="1" sz="2800">
          <a:solidFill>
            <a:schemeClr val="tx2"/>
          </a:solidFill>
          <a:latin typeface="微軟正黑體" panose="020B0604030504040204" pitchFamily="34" charset="-120"/>
          <a:ea typeface="微軟正黑體" panose="020B0604030504040204" pitchFamily="34" charset="-120"/>
        </a:defRPr>
      </a:lvl2pPr>
      <a:lvl3pPr marL="1143000" indent="-228600" algn="l" rtl="0" eaLnBrk="1" fontAlgn="base" hangingPunct="1">
        <a:spcBef>
          <a:spcPct val="20000"/>
        </a:spcBef>
        <a:spcAft>
          <a:spcPct val="0"/>
        </a:spcAft>
        <a:buClr>
          <a:schemeClr val="accent2"/>
        </a:buClr>
        <a:buChar char="•"/>
        <a:defRPr kumimoji="1" sz="2400">
          <a:solidFill>
            <a:schemeClr val="tx2"/>
          </a:solidFill>
          <a:latin typeface="微軟正黑體" panose="020B0604030504040204" pitchFamily="34" charset="-120"/>
          <a:ea typeface="微軟正黑體" panose="020B0604030504040204" pitchFamily="34" charset="-120"/>
        </a:defRPr>
      </a:lvl3pPr>
      <a:lvl4pPr marL="1600200" indent="-228600" algn="l" rtl="0" eaLnBrk="1" fontAlgn="base" hangingPunct="1">
        <a:spcBef>
          <a:spcPct val="20000"/>
        </a:spcBef>
        <a:spcAft>
          <a:spcPct val="0"/>
        </a:spcAft>
        <a:buClr>
          <a:schemeClr val="tx1"/>
        </a:buClr>
        <a:buChar char="•"/>
        <a:defRPr kumimoji="1" sz="2000">
          <a:solidFill>
            <a:schemeClr val="tx2"/>
          </a:solidFill>
          <a:latin typeface="微軟正黑體" panose="020B0604030504040204" pitchFamily="34" charset="-120"/>
          <a:ea typeface="微軟正黑體" panose="020B0604030504040204" pitchFamily="34" charset="-120"/>
        </a:defRPr>
      </a:lvl4pPr>
      <a:lvl5pPr marL="2057400" indent="-228600" algn="l" rtl="0" eaLnBrk="1" fontAlgn="base" hangingPunct="1">
        <a:spcBef>
          <a:spcPct val="20000"/>
        </a:spcBef>
        <a:spcAft>
          <a:spcPct val="0"/>
        </a:spcAft>
        <a:buChar char="•"/>
        <a:defRPr kumimoji="1" sz="2000">
          <a:solidFill>
            <a:schemeClr val="tx2"/>
          </a:solidFill>
          <a:latin typeface="微軟正黑體" panose="020B0604030504040204" pitchFamily="34" charset="-120"/>
          <a:ea typeface="微軟正黑體" panose="020B0604030504040204" pitchFamily="34" charset="-120"/>
        </a:defRPr>
      </a:lvl5pPr>
      <a:lvl6pPr marL="2514600" indent="-228600" algn="l" rtl="0" eaLnBrk="1" fontAlgn="base" hangingPunct="1">
        <a:spcBef>
          <a:spcPct val="20000"/>
        </a:spcBef>
        <a:spcAft>
          <a:spcPct val="0"/>
        </a:spcAft>
        <a:buChar char="•"/>
        <a:defRPr kumimoji="1" sz="2000">
          <a:solidFill>
            <a:schemeClr val="tx2"/>
          </a:solidFill>
          <a:latin typeface="+mn-lt"/>
          <a:ea typeface="+mn-ea"/>
        </a:defRPr>
      </a:lvl6pPr>
      <a:lvl7pPr marL="2971800" indent="-228600" algn="l" rtl="0" eaLnBrk="1" fontAlgn="base" hangingPunct="1">
        <a:spcBef>
          <a:spcPct val="20000"/>
        </a:spcBef>
        <a:spcAft>
          <a:spcPct val="0"/>
        </a:spcAft>
        <a:buChar char="•"/>
        <a:defRPr kumimoji="1" sz="2000">
          <a:solidFill>
            <a:schemeClr val="tx2"/>
          </a:solidFill>
          <a:latin typeface="+mn-lt"/>
          <a:ea typeface="+mn-ea"/>
        </a:defRPr>
      </a:lvl7pPr>
      <a:lvl8pPr marL="3429000" indent="-228600" algn="l" rtl="0" eaLnBrk="1" fontAlgn="base" hangingPunct="1">
        <a:spcBef>
          <a:spcPct val="20000"/>
        </a:spcBef>
        <a:spcAft>
          <a:spcPct val="0"/>
        </a:spcAft>
        <a:buChar char="•"/>
        <a:defRPr kumimoji="1" sz="2000">
          <a:solidFill>
            <a:schemeClr val="tx2"/>
          </a:solidFill>
          <a:latin typeface="+mn-lt"/>
          <a:ea typeface="+mn-ea"/>
        </a:defRPr>
      </a:lvl8pPr>
      <a:lvl9pPr marL="3886200" indent="-228600" algn="l" rtl="0" eaLnBrk="1" fontAlgn="base" hangingPunct="1">
        <a:spcBef>
          <a:spcPct val="20000"/>
        </a:spcBef>
        <a:spcAft>
          <a:spcPct val="0"/>
        </a:spcAft>
        <a:buChar char="•"/>
        <a:defRPr kumimoji="1" sz="2000">
          <a:solidFill>
            <a:schemeClr val="tx2"/>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1</a:t>
            </a:fld>
            <a:endParaRPr lang="en-US" altLang="zh-TW"/>
          </a:p>
        </p:txBody>
      </p:sp>
      <p:sp>
        <p:nvSpPr>
          <p:cNvPr id="5" name="Rectangle 5"/>
          <p:cNvSpPr txBox="1">
            <a:spLocks noChangeArrowheads="1"/>
          </p:cNvSpPr>
          <p:nvPr/>
        </p:nvSpPr>
        <p:spPr bwMode="auto">
          <a:xfrm>
            <a:off x="1557491" y="1757990"/>
            <a:ext cx="647280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70000"/>
              <a:buFont typeface="Wingdings" pitchFamily="2" charset="2"/>
              <a:buChar char="¢"/>
              <a:defRPr kumimoji="1" sz="3000">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kumimoji="1" sz="2800">
                <a:solidFill>
                  <a:schemeClr val="tx2"/>
                </a:solidFill>
                <a:latin typeface="+mn-lt"/>
                <a:ea typeface="+mn-ea"/>
              </a:defRPr>
            </a:lvl2pPr>
            <a:lvl3pPr marL="1143000" indent="-228600" algn="l" rtl="0" eaLnBrk="1" fontAlgn="base" hangingPunct="1">
              <a:spcBef>
                <a:spcPct val="20000"/>
              </a:spcBef>
              <a:spcAft>
                <a:spcPct val="0"/>
              </a:spcAft>
              <a:buClr>
                <a:schemeClr val="accent2"/>
              </a:buClr>
              <a:buChar char="•"/>
              <a:defRPr kumimoji="1"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Char char="•"/>
              <a:defRPr kumimoji="1" sz="2000">
                <a:solidFill>
                  <a:schemeClr val="tx2"/>
                </a:solidFill>
                <a:latin typeface="+mn-lt"/>
                <a:ea typeface="+mn-ea"/>
              </a:defRPr>
            </a:lvl4pPr>
            <a:lvl5pPr marL="2057400" indent="-228600" algn="l" rtl="0" eaLnBrk="1" fontAlgn="base" hangingPunct="1">
              <a:spcBef>
                <a:spcPct val="20000"/>
              </a:spcBef>
              <a:spcAft>
                <a:spcPct val="0"/>
              </a:spcAft>
              <a:buChar char="•"/>
              <a:defRPr kumimoji="1" sz="2000">
                <a:solidFill>
                  <a:schemeClr val="tx2"/>
                </a:solidFill>
                <a:latin typeface="+mn-lt"/>
                <a:ea typeface="+mn-ea"/>
              </a:defRPr>
            </a:lvl5pPr>
            <a:lvl6pPr marL="2514600" indent="-228600" algn="l" rtl="0" eaLnBrk="1" fontAlgn="base" hangingPunct="1">
              <a:spcBef>
                <a:spcPct val="20000"/>
              </a:spcBef>
              <a:spcAft>
                <a:spcPct val="0"/>
              </a:spcAft>
              <a:buChar char="•"/>
              <a:defRPr kumimoji="1" sz="2000">
                <a:solidFill>
                  <a:schemeClr val="tx2"/>
                </a:solidFill>
                <a:latin typeface="+mn-lt"/>
                <a:ea typeface="+mn-ea"/>
              </a:defRPr>
            </a:lvl6pPr>
            <a:lvl7pPr marL="2971800" indent="-228600" algn="l" rtl="0" eaLnBrk="1" fontAlgn="base" hangingPunct="1">
              <a:spcBef>
                <a:spcPct val="20000"/>
              </a:spcBef>
              <a:spcAft>
                <a:spcPct val="0"/>
              </a:spcAft>
              <a:buChar char="•"/>
              <a:defRPr kumimoji="1" sz="2000">
                <a:solidFill>
                  <a:schemeClr val="tx2"/>
                </a:solidFill>
                <a:latin typeface="+mn-lt"/>
                <a:ea typeface="+mn-ea"/>
              </a:defRPr>
            </a:lvl7pPr>
            <a:lvl8pPr marL="3429000" indent="-228600" algn="l" rtl="0" eaLnBrk="1" fontAlgn="base" hangingPunct="1">
              <a:spcBef>
                <a:spcPct val="20000"/>
              </a:spcBef>
              <a:spcAft>
                <a:spcPct val="0"/>
              </a:spcAft>
              <a:buChar char="•"/>
              <a:defRPr kumimoji="1" sz="2000">
                <a:solidFill>
                  <a:schemeClr val="tx2"/>
                </a:solidFill>
                <a:latin typeface="+mn-lt"/>
                <a:ea typeface="+mn-ea"/>
              </a:defRPr>
            </a:lvl8pPr>
            <a:lvl9pPr marL="3886200" indent="-228600" algn="l" rtl="0" eaLnBrk="1" fontAlgn="base" hangingPunct="1">
              <a:spcBef>
                <a:spcPct val="20000"/>
              </a:spcBef>
              <a:spcAft>
                <a:spcPct val="0"/>
              </a:spcAft>
              <a:buChar char="•"/>
              <a:defRPr kumimoji="1" sz="2000">
                <a:solidFill>
                  <a:schemeClr val="tx2"/>
                </a:solidFill>
                <a:latin typeface="+mn-lt"/>
                <a:ea typeface="+mn-ea"/>
              </a:defRPr>
            </a:lvl9pPr>
          </a:lstStyle>
          <a:p>
            <a:pPr marL="0" indent="0">
              <a:buNone/>
            </a:pPr>
            <a:r>
              <a:rPr lang="zh-TW" altLang="en-US" sz="4800" b="1" kern="0" dirty="0" smtClean="0">
                <a:ln w="9525" cmpd="sng">
                  <a:noFill/>
                  <a:prstDash val="solid"/>
                  <a:miter lim="800000"/>
                </a:ln>
                <a:solidFill>
                  <a:schemeClr val="bg2">
                    <a:lumMod val="75000"/>
                  </a:schemeClr>
                </a:solidFill>
                <a:effectLst>
                  <a:outerShdw blurRad="63500" sx="102000" sy="102000" algn="ctr" rotWithShape="0">
                    <a:prstClr val="black">
                      <a:alpha val="40000"/>
                    </a:prstClr>
                  </a:outerShdw>
                </a:effectLst>
                <a:latin typeface="微軟正黑體" panose="020B0604030504040204" pitchFamily="34" charset="-120"/>
                <a:ea typeface="微軟正黑體" panose="020B0604030504040204" pitchFamily="34" charset="-120"/>
              </a:rPr>
              <a:t>組織策略與專案選擇</a:t>
            </a:r>
            <a:endParaRPr lang="en-US" altLang="zh-TW" sz="4800" b="1" kern="0" dirty="0" smtClean="0">
              <a:ln w="9525" cmpd="sng">
                <a:noFill/>
                <a:prstDash val="solid"/>
                <a:miter lim="800000"/>
              </a:ln>
              <a:solidFill>
                <a:schemeClr val="bg2">
                  <a:lumMod val="75000"/>
                </a:schemeClr>
              </a:solidFill>
              <a:effectLst>
                <a:outerShdw blurRad="63500" sx="102000" sy="102000" algn="ctr" rotWithShape="0">
                  <a:prstClr val="black">
                    <a:alpha val="40000"/>
                  </a:prstClr>
                </a:outerShdw>
              </a:effectLst>
              <a:latin typeface="微軟正黑體" panose="020B0604030504040204" pitchFamily="34" charset="-120"/>
              <a:ea typeface="微軟正黑體" panose="020B0604030504040204" pitchFamily="34" charset="-120"/>
            </a:endParaRPr>
          </a:p>
        </p:txBody>
      </p:sp>
      <p:sp>
        <p:nvSpPr>
          <p:cNvPr id="6" name="Rectangle 4"/>
          <p:cNvSpPr>
            <a:spLocks noChangeArrowheads="1"/>
          </p:cNvSpPr>
          <p:nvPr/>
        </p:nvSpPr>
        <p:spPr bwMode="auto">
          <a:xfrm>
            <a:off x="1475656" y="260648"/>
            <a:ext cx="3525391" cy="1470025"/>
          </a:xfrm>
          <a:prstGeom prst="rect">
            <a:avLst/>
          </a:prstGeom>
          <a:noFill/>
          <a:ln w="9525">
            <a:noFill/>
            <a:miter lim="800000"/>
            <a:headEnd/>
            <a:tailEnd/>
          </a:ln>
        </p:spPr>
        <p:txBody>
          <a:bodyPr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defRPr/>
            </a:pPr>
            <a:r>
              <a:rPr kumimoji="0" lang="en-US" altLang="zh-TW" sz="4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微軟正黑體" pitchFamily="34" charset="-120"/>
                <a:ea typeface="微軟正黑體" pitchFamily="34" charset="-120"/>
              </a:rPr>
              <a:t>Chapter 2</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4941" y="2852936"/>
            <a:ext cx="2305434" cy="3158247"/>
          </a:xfrm>
          <a:prstGeom prst="rect">
            <a:avLst/>
          </a:prstGeom>
        </p:spPr>
      </p:pic>
    </p:spTree>
    <p:extLst>
      <p:ext uri="{BB962C8B-B14F-4D97-AF65-F5344CB8AC3E}">
        <p14:creationId xmlns:p14="http://schemas.microsoft.com/office/powerpoint/2010/main" val="3749716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lstStyle/>
          <a:p>
            <a:r>
              <a:rPr lang="zh-TW" altLang="en-US" dirty="0"/>
              <a:t>策略管理</a:t>
            </a:r>
            <a:r>
              <a:rPr lang="zh-TW" altLang="en-US" dirty="0" smtClean="0"/>
              <a:t>流程</a:t>
            </a:r>
            <a:r>
              <a:rPr lang="zh-TW" altLang="en-US" dirty="0"/>
              <a:t>之</a:t>
            </a:r>
            <a:r>
              <a:rPr lang="zh-TW" altLang="en-US" dirty="0" smtClean="0"/>
              <a:t>活動二</a:t>
            </a:r>
            <a:endParaRPr lang="en-US" altLang="zh-TW" dirty="0"/>
          </a:p>
        </p:txBody>
      </p:sp>
      <p:sp>
        <p:nvSpPr>
          <p:cNvPr id="69635" name="Rectangle 3"/>
          <p:cNvSpPr>
            <a:spLocks noGrp="1" noChangeArrowheads="1"/>
          </p:cNvSpPr>
          <p:nvPr>
            <p:ph type="body" idx="1"/>
          </p:nvPr>
        </p:nvSpPr>
        <p:spPr/>
        <p:txBody>
          <a:bodyPr/>
          <a:lstStyle/>
          <a:p>
            <a:pPr marL="593725" indent="-373063"/>
            <a:r>
              <a:rPr lang="zh-TW" altLang="en-US" sz="2800" b="1" dirty="0" smtClean="0">
                <a:latin typeface="Times New Roman" pitchFamily="18" charset="0"/>
              </a:rPr>
              <a:t>分析</a:t>
            </a:r>
            <a:r>
              <a:rPr lang="zh-TW" altLang="en-US" sz="2800" b="1" dirty="0">
                <a:latin typeface="Times New Roman" pitchFamily="18" charset="0"/>
              </a:rPr>
              <a:t>與制定策略</a:t>
            </a:r>
          </a:p>
          <a:p>
            <a:pPr marL="993775" lvl="1" indent="-373063"/>
            <a:r>
              <a:rPr lang="zh-TW" altLang="en-US" sz="2400" dirty="0" smtClean="0">
                <a:latin typeface="Times New Roman" pitchFamily="18" charset="0"/>
              </a:rPr>
              <a:t>回答「應該要做什麼才能達到目的？」</a:t>
            </a:r>
            <a:endParaRPr lang="en-US" altLang="zh-TW" sz="2400" dirty="0" smtClean="0">
              <a:latin typeface="Times New Roman" pitchFamily="18" charset="0"/>
            </a:endParaRPr>
          </a:p>
          <a:p>
            <a:pPr marL="993775" lvl="1" indent="-373063"/>
            <a:r>
              <a:rPr lang="zh-TW" altLang="en-US" sz="2400" dirty="0">
                <a:latin typeface="Times New Roman" pitchFamily="18" charset="0"/>
              </a:rPr>
              <a:t>執</a:t>
            </a:r>
            <a:r>
              <a:rPr lang="zh-TW" altLang="en-US" sz="2400" dirty="0" smtClean="0">
                <a:latin typeface="Times New Roman" pitchFamily="18" charset="0"/>
              </a:rPr>
              <a:t>行步驟</a:t>
            </a:r>
            <a:endParaRPr lang="en-US" altLang="zh-TW" sz="2400" dirty="0" smtClean="0">
              <a:latin typeface="Times New Roman" pitchFamily="18" charset="0"/>
            </a:endParaRPr>
          </a:p>
          <a:p>
            <a:pPr marL="1393825" lvl="2" indent="-373063"/>
            <a:r>
              <a:rPr lang="en-US" altLang="zh-TW" sz="2000" dirty="0" smtClean="0">
                <a:latin typeface="Times New Roman" pitchFamily="18" charset="0"/>
              </a:rPr>
              <a:t>Step1</a:t>
            </a:r>
            <a:r>
              <a:rPr lang="zh-TW" altLang="en-US" sz="2000" dirty="0" smtClean="0">
                <a:latin typeface="Times New Roman" pitchFamily="18" charset="0"/>
              </a:rPr>
              <a:t>：實際評估企業過去與現在的地位</a:t>
            </a:r>
            <a:endParaRPr lang="en-US" altLang="zh-TW" sz="2000" dirty="0" smtClean="0">
              <a:latin typeface="Times New Roman" pitchFamily="18" charset="0"/>
            </a:endParaRPr>
          </a:p>
          <a:p>
            <a:pPr marL="1393825" lvl="2" indent="-373063"/>
            <a:r>
              <a:rPr lang="en-US" altLang="zh-TW" sz="2000" dirty="0" smtClean="0">
                <a:latin typeface="Times New Roman" pitchFamily="18" charset="0"/>
              </a:rPr>
              <a:t>Step2</a:t>
            </a:r>
            <a:r>
              <a:rPr lang="zh-TW" altLang="en-US" sz="2000" dirty="0" smtClean="0">
                <a:latin typeface="Times New Roman" pitchFamily="18" charset="0"/>
              </a:rPr>
              <a:t>：進行</a:t>
            </a:r>
            <a:r>
              <a:rPr lang="en-US" altLang="zh-TW" sz="2000" dirty="0" smtClean="0">
                <a:solidFill>
                  <a:schemeClr val="accent1">
                    <a:lumMod val="50000"/>
                  </a:schemeClr>
                </a:solidFill>
                <a:latin typeface="Times New Roman" pitchFamily="18" charset="0"/>
              </a:rPr>
              <a:t>SWOT</a:t>
            </a:r>
            <a:r>
              <a:rPr lang="zh-TW" altLang="en-US" sz="2000" dirty="0" smtClean="0">
                <a:solidFill>
                  <a:schemeClr val="accent1">
                    <a:lumMod val="50000"/>
                  </a:schemeClr>
                </a:solidFill>
                <a:latin typeface="Times New Roman" pitchFamily="18" charset="0"/>
              </a:rPr>
              <a:t>分析</a:t>
            </a:r>
            <a:endParaRPr lang="en-US" altLang="zh-TW" sz="2000" dirty="0" smtClean="0">
              <a:solidFill>
                <a:schemeClr val="accent1">
                  <a:lumMod val="50000"/>
                </a:schemeClr>
              </a:solidFill>
              <a:latin typeface="Times New Roman" pitchFamily="18" charset="0"/>
            </a:endParaRPr>
          </a:p>
          <a:p>
            <a:pPr marL="993775" lvl="1" indent="-373063"/>
            <a:r>
              <a:rPr lang="zh-TW" altLang="en-US" sz="2400" dirty="0">
                <a:latin typeface="Times New Roman" pitchFamily="18" charset="0"/>
              </a:rPr>
              <a:t>策略制定最終</a:t>
            </a:r>
            <a:r>
              <a:rPr lang="zh-TW" altLang="en-US" sz="2400" dirty="0" smtClean="0">
                <a:latin typeface="Times New Roman" pitchFamily="18" charset="0"/>
              </a:rPr>
              <a:t>會產出可指派給下層的局處、部門或個人的瀑布式目的</a:t>
            </a:r>
            <a:r>
              <a:rPr lang="zh-TW" altLang="en-US" sz="2400" dirty="0">
                <a:latin typeface="Times New Roman" pitchFamily="18" charset="0"/>
              </a:rPr>
              <a:t>或</a:t>
            </a:r>
            <a:r>
              <a:rPr lang="zh-TW" altLang="en-US" sz="2400" dirty="0" smtClean="0">
                <a:solidFill>
                  <a:schemeClr val="accent1">
                    <a:lumMod val="50000"/>
                  </a:schemeClr>
                </a:solidFill>
                <a:latin typeface="Times New Roman" pitchFamily="18" charset="0"/>
              </a:rPr>
              <a:t>專案</a:t>
            </a:r>
            <a:endParaRPr lang="en-US" altLang="zh-TW" sz="2400" dirty="0" smtClean="0">
              <a:latin typeface="Times New Roman" pitchFamily="18" charset="0"/>
            </a:endParaRPr>
          </a:p>
          <a:p>
            <a:pPr marL="993775" lvl="1" indent="-373063"/>
            <a:r>
              <a:rPr lang="zh-TW" altLang="en-US" sz="2400" dirty="0">
                <a:latin typeface="Times New Roman" pitchFamily="18" charset="0"/>
              </a:rPr>
              <a:t>策略</a:t>
            </a:r>
            <a:r>
              <a:rPr lang="zh-TW" altLang="en-US" sz="2400" dirty="0" smtClean="0">
                <a:latin typeface="Times New Roman" pitchFamily="18" charset="0"/>
              </a:rPr>
              <a:t>制定可能會耗</a:t>
            </a:r>
            <a:r>
              <a:rPr lang="zh-TW" altLang="en-US" sz="2400" dirty="0">
                <a:latin typeface="Times New Roman" pitchFamily="18" charset="0"/>
              </a:rPr>
              <a:t>管理者</a:t>
            </a:r>
            <a:r>
              <a:rPr lang="zh-TW" altLang="en-US" sz="2400" dirty="0" smtClean="0">
                <a:latin typeface="Times New Roman" pitchFamily="18" charset="0"/>
              </a:rPr>
              <a:t>約</a:t>
            </a:r>
            <a:r>
              <a:rPr lang="en-US" altLang="zh-TW" sz="2400" dirty="0" smtClean="0">
                <a:latin typeface="Times New Roman" pitchFamily="18" charset="0"/>
              </a:rPr>
              <a:t>20%</a:t>
            </a:r>
            <a:r>
              <a:rPr lang="zh-TW" altLang="en-US" sz="2400" dirty="0" smtClean="0">
                <a:latin typeface="Times New Roman" pitchFamily="18" charset="0"/>
              </a:rPr>
              <a:t>的精力，</a:t>
            </a:r>
            <a:r>
              <a:rPr lang="en-US" altLang="zh-TW" sz="2400" dirty="0" smtClean="0">
                <a:latin typeface="Times New Roman" pitchFamily="18" charset="0"/>
              </a:rPr>
              <a:t/>
            </a:r>
            <a:br>
              <a:rPr lang="en-US" altLang="zh-TW" sz="2400" dirty="0" smtClean="0">
                <a:latin typeface="Times New Roman" pitchFamily="18" charset="0"/>
              </a:rPr>
            </a:br>
            <a:r>
              <a:rPr lang="zh-TW" altLang="en-US" sz="2400" dirty="0" smtClean="0">
                <a:latin typeface="Times New Roman" pitchFamily="18" charset="0"/>
              </a:rPr>
              <a:t>決定</a:t>
            </a:r>
            <a:r>
              <a:rPr lang="zh-TW" altLang="en-US" sz="2400" dirty="0" smtClean="0">
                <a:solidFill>
                  <a:schemeClr val="accent1">
                    <a:lumMod val="50000"/>
                  </a:schemeClr>
                </a:solidFill>
                <a:latin typeface="Times New Roman" pitchFamily="18" charset="0"/>
              </a:rPr>
              <a:t>如何</a:t>
            </a:r>
            <a:r>
              <a:rPr lang="zh-TW" altLang="en-US" sz="2400" dirty="0" smtClean="0">
                <a:latin typeface="Times New Roman" pitchFamily="18" charset="0"/>
              </a:rPr>
              <a:t>執行策略會耗盡剩下的</a:t>
            </a:r>
            <a:r>
              <a:rPr lang="en-US" altLang="zh-TW" sz="2400" dirty="0" smtClean="0">
                <a:latin typeface="Times New Roman" pitchFamily="18" charset="0"/>
              </a:rPr>
              <a:t>80%</a:t>
            </a:r>
            <a:r>
              <a:rPr lang="zh-TW" altLang="en-US" sz="2400" dirty="0" smtClean="0">
                <a:latin typeface="Times New Roman" pitchFamily="18" charset="0"/>
              </a:rPr>
              <a:t>精力</a:t>
            </a:r>
            <a:endParaRPr lang="en-US" altLang="zh-TW" sz="2400" dirty="0" smtClean="0">
              <a:latin typeface="Times New Roman" pitchFamily="18" charset="0"/>
            </a:endParaRPr>
          </a:p>
          <a:p>
            <a:pPr marL="993775" lvl="1" indent="-373063"/>
            <a:endParaRPr lang="zh-TW" altLang="en-US" sz="2400" dirty="0">
              <a:latin typeface="Times New Roman" pitchFamily="18" charset="0"/>
            </a:endParaRPr>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2.1</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10</a:t>
            </a:fld>
            <a:endParaRPr lang="en-US" altLang="zh-TW"/>
          </a:p>
        </p:txBody>
      </p:sp>
    </p:spTree>
    <p:extLst>
      <p:ext uri="{BB962C8B-B14F-4D97-AF65-F5344CB8AC3E}">
        <p14:creationId xmlns:p14="http://schemas.microsoft.com/office/powerpoint/2010/main" val="3252709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lstStyle/>
          <a:p>
            <a:r>
              <a:rPr lang="zh-TW" altLang="en-US" dirty="0"/>
              <a:t>策略管理</a:t>
            </a:r>
            <a:r>
              <a:rPr lang="zh-TW" altLang="en-US" dirty="0" smtClean="0"/>
              <a:t>流程</a:t>
            </a:r>
            <a:r>
              <a:rPr lang="zh-TW" altLang="en-US" dirty="0"/>
              <a:t>之</a:t>
            </a:r>
            <a:r>
              <a:rPr lang="zh-TW" altLang="en-US" dirty="0" smtClean="0"/>
              <a:t>活動三</a:t>
            </a:r>
            <a:endParaRPr lang="en-US" altLang="zh-TW" dirty="0"/>
          </a:p>
        </p:txBody>
      </p:sp>
      <p:sp>
        <p:nvSpPr>
          <p:cNvPr id="69635" name="Rectangle 3"/>
          <p:cNvSpPr>
            <a:spLocks noGrp="1" noChangeArrowheads="1"/>
          </p:cNvSpPr>
          <p:nvPr>
            <p:ph type="body" idx="1"/>
          </p:nvPr>
        </p:nvSpPr>
        <p:spPr/>
        <p:txBody>
          <a:bodyPr/>
          <a:lstStyle/>
          <a:p>
            <a:pPr marL="593725" indent="-373063"/>
            <a:r>
              <a:rPr lang="zh-TW" altLang="en-US" sz="2800" b="1" dirty="0" smtClean="0">
                <a:latin typeface="Times New Roman" pitchFamily="18" charset="0"/>
              </a:rPr>
              <a:t>設定</a:t>
            </a:r>
            <a:r>
              <a:rPr lang="zh-TW" altLang="en-US" sz="2800" b="1" dirty="0">
                <a:latin typeface="Times New Roman" pitchFamily="18" charset="0"/>
              </a:rPr>
              <a:t>目的以達成</a:t>
            </a:r>
            <a:r>
              <a:rPr lang="zh-TW" altLang="en-US" sz="2800" b="1" dirty="0" smtClean="0">
                <a:latin typeface="Times New Roman" pitchFamily="18" charset="0"/>
              </a:rPr>
              <a:t>策略</a:t>
            </a:r>
            <a:endParaRPr lang="zh-TW" altLang="en-US" sz="2800" b="1" dirty="0">
              <a:latin typeface="Times New Roman" pitchFamily="18" charset="0"/>
            </a:endParaRPr>
          </a:p>
          <a:p>
            <a:pPr marL="993775" lvl="1" indent="-373063"/>
            <a:r>
              <a:rPr lang="zh-TW" altLang="en-US" sz="2400" dirty="0" smtClean="0">
                <a:latin typeface="Times New Roman" pitchFamily="18" charset="0"/>
              </a:rPr>
              <a:t>目的將組織使命轉換較</a:t>
            </a:r>
            <a:r>
              <a:rPr lang="zh-TW" altLang="en-US" sz="2400" dirty="0" smtClean="0">
                <a:solidFill>
                  <a:schemeClr val="accent1">
                    <a:lumMod val="50000"/>
                  </a:schemeClr>
                </a:solidFill>
                <a:latin typeface="Times New Roman" pitchFamily="18" charset="0"/>
              </a:rPr>
              <a:t>明確</a:t>
            </a:r>
            <a:r>
              <a:rPr lang="zh-TW" altLang="en-US" sz="2400" dirty="0" smtClean="0">
                <a:latin typeface="Times New Roman" pitchFamily="18" charset="0"/>
              </a:rPr>
              <a:t>、</a:t>
            </a:r>
            <a:r>
              <a:rPr lang="zh-TW" altLang="en-US" sz="2400" dirty="0" smtClean="0">
                <a:solidFill>
                  <a:schemeClr val="accent1">
                    <a:lumMod val="50000"/>
                  </a:schemeClr>
                </a:solidFill>
                <a:latin typeface="Times New Roman" pitchFamily="18" charset="0"/>
              </a:rPr>
              <a:t>具體</a:t>
            </a:r>
            <a:r>
              <a:rPr lang="zh-TW" altLang="en-US" sz="2400" dirty="0" smtClean="0">
                <a:latin typeface="Times New Roman" pitchFamily="18" charset="0"/>
              </a:rPr>
              <a:t>、</a:t>
            </a:r>
            <a:r>
              <a:rPr lang="zh-TW" altLang="en-US" sz="2400" dirty="0" smtClean="0">
                <a:solidFill>
                  <a:schemeClr val="accent1">
                    <a:lumMod val="50000"/>
                  </a:schemeClr>
                </a:solidFill>
                <a:latin typeface="Times New Roman" pitchFamily="18" charset="0"/>
              </a:rPr>
              <a:t>可衡量</a:t>
            </a:r>
            <a:r>
              <a:rPr lang="zh-TW" altLang="en-US" sz="2400" dirty="0" smtClean="0">
                <a:latin typeface="Times New Roman" pitchFamily="18" charset="0"/>
              </a:rPr>
              <a:t>的條款。</a:t>
            </a:r>
            <a:endParaRPr lang="en-US" altLang="zh-TW" sz="2400" dirty="0" smtClean="0">
              <a:latin typeface="Times New Roman" pitchFamily="18" charset="0"/>
            </a:endParaRPr>
          </a:p>
          <a:p>
            <a:pPr marL="993775" lvl="1" indent="-373063"/>
            <a:r>
              <a:rPr lang="zh-TW" altLang="en-US" sz="2400" dirty="0">
                <a:latin typeface="Times New Roman" pitchFamily="18" charset="0"/>
              </a:rPr>
              <a:t>目的指出管理者相信組織應該移往的方向</a:t>
            </a:r>
            <a:r>
              <a:rPr lang="zh-TW" altLang="en-US" sz="2400" dirty="0" smtClean="0">
                <a:latin typeface="Times New Roman" pitchFamily="18" charset="0"/>
              </a:rPr>
              <a:t>，並詳細回答公司將朝</a:t>
            </a:r>
            <a:r>
              <a:rPr lang="zh-TW" altLang="en-US" sz="2400" dirty="0" smtClean="0">
                <a:solidFill>
                  <a:schemeClr val="accent1">
                    <a:lumMod val="50000"/>
                  </a:schemeClr>
                </a:solidFill>
                <a:latin typeface="Times New Roman" pitchFamily="18" charset="0"/>
              </a:rPr>
              <a:t>何處</a:t>
            </a:r>
            <a:r>
              <a:rPr lang="zh-TW" altLang="en-US" sz="2400" dirty="0" smtClean="0">
                <a:latin typeface="Times New Roman" pitchFamily="18" charset="0"/>
              </a:rPr>
              <a:t>發展及</a:t>
            </a:r>
            <a:r>
              <a:rPr lang="zh-TW" altLang="en-US" sz="2400" dirty="0" smtClean="0">
                <a:solidFill>
                  <a:schemeClr val="accent1">
                    <a:lumMod val="50000"/>
                  </a:schemeClr>
                </a:solidFill>
                <a:latin typeface="Times New Roman" pitchFamily="18" charset="0"/>
              </a:rPr>
              <a:t>何時</a:t>
            </a:r>
            <a:r>
              <a:rPr lang="zh-TW" altLang="en-US" sz="2400" dirty="0" smtClean="0">
                <a:latin typeface="Times New Roman" pitchFamily="18" charset="0"/>
              </a:rPr>
              <a:t>可以到達那個境界。</a:t>
            </a:r>
            <a:endParaRPr lang="en-US" altLang="zh-TW" sz="2400" dirty="0" smtClean="0">
              <a:latin typeface="Times New Roman" pitchFamily="18" charset="0"/>
            </a:endParaRPr>
          </a:p>
          <a:p>
            <a:pPr marL="993775" lvl="1" indent="-373063"/>
            <a:r>
              <a:rPr lang="zh-TW" altLang="en-US" sz="2400" dirty="0" smtClean="0">
                <a:latin typeface="Times New Roman" pitchFamily="18" charset="0"/>
              </a:rPr>
              <a:t>目的應該包含一個</a:t>
            </a:r>
            <a:r>
              <a:rPr lang="zh-TW" altLang="en-US" sz="2400" dirty="0" smtClean="0">
                <a:solidFill>
                  <a:schemeClr val="accent1">
                    <a:lumMod val="50000"/>
                  </a:schemeClr>
                </a:solidFill>
                <a:latin typeface="Times New Roman" pitchFamily="18" charset="0"/>
              </a:rPr>
              <a:t>可被衡量</a:t>
            </a:r>
            <a:r>
              <a:rPr lang="zh-TW" altLang="en-US" sz="2400" dirty="0" smtClean="0">
                <a:latin typeface="Times New Roman" pitchFamily="18" charset="0"/>
              </a:rPr>
              <a:t>、</a:t>
            </a:r>
            <a:r>
              <a:rPr lang="zh-TW" altLang="en-US" sz="2400" dirty="0" smtClean="0">
                <a:solidFill>
                  <a:schemeClr val="accent1">
                    <a:lumMod val="50000"/>
                  </a:schemeClr>
                </a:solidFill>
                <a:latin typeface="Times New Roman" pitchFamily="18" charset="0"/>
              </a:rPr>
              <a:t>被辨識其狀態</a:t>
            </a:r>
            <a:r>
              <a:rPr lang="zh-TW" altLang="en-US" sz="2400" dirty="0" smtClean="0">
                <a:latin typeface="Times New Roman" pitchFamily="18" charset="0"/>
              </a:rPr>
              <a:t>、且</a:t>
            </a:r>
            <a:r>
              <a:rPr lang="zh-TW" altLang="en-US" sz="2400" dirty="0" smtClean="0">
                <a:solidFill>
                  <a:schemeClr val="accent1">
                    <a:lumMod val="50000"/>
                  </a:schemeClr>
                </a:solidFill>
                <a:latin typeface="Times New Roman" pitchFamily="18" charset="0"/>
              </a:rPr>
              <a:t>實際可行的時間範圍</a:t>
            </a:r>
            <a:r>
              <a:rPr lang="zh-TW" altLang="en-US" sz="2400" dirty="0" smtClean="0">
                <a:latin typeface="Times New Roman" pitchFamily="18" charset="0"/>
              </a:rPr>
              <a:t>。</a:t>
            </a:r>
            <a:endParaRPr lang="en-US" altLang="zh-TW" sz="2400" dirty="0" smtClean="0">
              <a:latin typeface="Times New Roman" pitchFamily="18" charset="0"/>
            </a:endParaRPr>
          </a:p>
          <a:p>
            <a:pPr marL="993775" lvl="1" indent="-373063"/>
            <a:r>
              <a:rPr lang="zh-TW" altLang="en-US" sz="2400" dirty="0">
                <a:solidFill>
                  <a:schemeClr val="accent1">
                    <a:lumMod val="50000"/>
                  </a:schemeClr>
                </a:solidFill>
                <a:latin typeface="Times New Roman" pitchFamily="18" charset="0"/>
              </a:rPr>
              <a:t>目的</a:t>
            </a:r>
            <a:r>
              <a:rPr lang="zh-TW" altLang="en-US" sz="2400" dirty="0" smtClean="0">
                <a:solidFill>
                  <a:schemeClr val="accent1">
                    <a:lumMod val="50000"/>
                  </a:schemeClr>
                </a:solidFill>
                <a:latin typeface="Times New Roman" pitchFamily="18" charset="0"/>
              </a:rPr>
              <a:t>瀑布</a:t>
            </a:r>
            <a:r>
              <a:rPr lang="en-US" altLang="zh-TW" sz="2400" dirty="0" smtClean="0">
                <a:latin typeface="Times New Roman" pitchFamily="18" charset="0"/>
              </a:rPr>
              <a:t>(cascading of objectives)</a:t>
            </a:r>
            <a:endParaRPr lang="en-US" altLang="zh-TW" sz="2400" dirty="0">
              <a:latin typeface="Times New Roman" pitchFamily="18" charset="0"/>
            </a:endParaRPr>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2.1</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11</a:t>
            </a:fld>
            <a:endParaRPr lang="en-US" altLang="zh-TW"/>
          </a:p>
        </p:txBody>
      </p:sp>
    </p:spTree>
    <p:extLst>
      <p:ext uri="{BB962C8B-B14F-4D97-AF65-F5344CB8AC3E}">
        <p14:creationId xmlns:p14="http://schemas.microsoft.com/office/powerpoint/2010/main" val="2530038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a:extLst>
            <a:ext uri="{909E8E84-426E-40DD-AFC4-6F175D3DCCD1}">
              <a14:hiddenFill xmlns:a14="http://schemas.microsoft.com/office/drawing/2010/main">
                <a:gradFill rotWithShape="1">
                  <a:gsLst>
                    <a:gs pos="0">
                      <a:srgbClr val="990033">
                        <a:gamma/>
                        <a:shade val="46275"/>
                        <a:invGamma/>
                      </a:srgbClr>
                    </a:gs>
                    <a:gs pos="50000">
                      <a:srgbClr val="990033"/>
                    </a:gs>
                    <a:gs pos="100000">
                      <a:srgbClr val="990033">
                        <a:gamma/>
                        <a:shade val="46275"/>
                        <a:invGamma/>
                      </a:srgbClr>
                    </a:gs>
                  </a:gsLst>
                  <a:lin ang="5400000" scaled="1"/>
                </a:gradFill>
              </a14:hiddenFill>
            </a:ext>
          </a:extLst>
        </p:spPr>
        <p:txBody>
          <a:bodyPr/>
          <a:lstStyle/>
          <a:p>
            <a:r>
              <a:rPr lang="zh-TW" altLang="en-US"/>
              <a:t>目的之特徵</a:t>
            </a:r>
            <a:endParaRPr lang="en-US" altLang="zh-TW"/>
          </a:p>
        </p:txBody>
      </p:sp>
      <p:sp>
        <p:nvSpPr>
          <p:cNvPr id="71683" name="Text Box 3"/>
          <p:cNvSpPr txBox="1">
            <a:spLocks noChangeArrowheads="1"/>
          </p:cNvSpPr>
          <p:nvPr/>
        </p:nvSpPr>
        <p:spPr bwMode="auto">
          <a:xfrm>
            <a:off x="7315200" y="3521075"/>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TW" altLang="en-US" sz="2000" b="1">
                <a:solidFill>
                  <a:schemeClr val="bg1"/>
                </a:solidFill>
                <a:ea typeface="新細明體" charset="-120"/>
              </a:rPr>
              <a:t>圖表 </a:t>
            </a:r>
            <a:r>
              <a:rPr lang="en-US" altLang="zh-TW" sz="2000" b="1">
                <a:solidFill>
                  <a:schemeClr val="bg1"/>
                </a:solidFill>
                <a:ea typeface="新細明體" charset="-120"/>
              </a:rPr>
              <a:t>2.</a:t>
            </a:r>
            <a:r>
              <a:rPr lang="en-US" altLang="zh-TW" sz="2000" b="1">
                <a:solidFill>
                  <a:schemeClr val="bg1"/>
                </a:solidFill>
                <a:ea typeface="新細明體" charset="-120"/>
                <a:cs typeface="Arial" charset="0"/>
              </a:rPr>
              <a:t>1</a:t>
            </a:r>
          </a:p>
        </p:txBody>
      </p:sp>
      <p:sp>
        <p:nvSpPr>
          <p:cNvPr id="7" name="文字方塊 6"/>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2.1</a:t>
            </a:r>
            <a:endParaRPr lang="zh-TW" altLang="en-US" sz="3600" b="1"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46560"/>
            <a:ext cx="9144000" cy="2218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投影片編號版面配置區 1"/>
          <p:cNvSpPr>
            <a:spLocks noGrp="1"/>
          </p:cNvSpPr>
          <p:nvPr>
            <p:ph type="sldNum" sz="quarter" idx="12"/>
          </p:nvPr>
        </p:nvSpPr>
        <p:spPr/>
        <p:txBody>
          <a:bodyPr/>
          <a:lstStyle/>
          <a:p>
            <a:pPr>
              <a:defRPr/>
            </a:pPr>
            <a:fld id="{E3D726E5-C770-425B-980D-DC5664D377B3}" type="slidenum">
              <a:rPr lang="zh-TW" altLang="en-US" smtClean="0"/>
              <a:pPr>
                <a:defRPr/>
              </a:pPr>
              <a:t>12</a:t>
            </a:fld>
            <a:endParaRPr lang="en-US" altLang="zh-TW"/>
          </a:p>
        </p:txBody>
      </p:sp>
    </p:spTree>
    <p:extLst>
      <p:ext uri="{BB962C8B-B14F-4D97-AF65-F5344CB8AC3E}">
        <p14:creationId xmlns:p14="http://schemas.microsoft.com/office/powerpoint/2010/main" val="7585897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lstStyle/>
          <a:p>
            <a:r>
              <a:rPr lang="zh-TW" altLang="en-US" dirty="0"/>
              <a:t>策略管理</a:t>
            </a:r>
            <a:r>
              <a:rPr lang="zh-TW" altLang="en-US" dirty="0" smtClean="0"/>
              <a:t>流程</a:t>
            </a:r>
            <a:r>
              <a:rPr lang="zh-TW" altLang="en-US" dirty="0"/>
              <a:t>之</a:t>
            </a:r>
            <a:r>
              <a:rPr lang="zh-TW" altLang="en-US" dirty="0" smtClean="0"/>
              <a:t>活動</a:t>
            </a:r>
            <a:r>
              <a:rPr lang="zh-TW" altLang="en-US" dirty="0"/>
              <a:t>四</a:t>
            </a:r>
            <a:endParaRPr lang="en-US" altLang="zh-TW" dirty="0"/>
          </a:p>
        </p:txBody>
      </p:sp>
      <p:sp>
        <p:nvSpPr>
          <p:cNvPr id="69635" name="Rectangle 3"/>
          <p:cNvSpPr>
            <a:spLocks noGrp="1" noChangeArrowheads="1"/>
          </p:cNvSpPr>
          <p:nvPr>
            <p:ph type="body" idx="1"/>
          </p:nvPr>
        </p:nvSpPr>
        <p:spPr>
          <a:xfrm>
            <a:off x="1524000" y="1905000"/>
            <a:ext cx="7296472" cy="3612232"/>
          </a:xfrm>
        </p:spPr>
        <p:txBody>
          <a:bodyPr/>
          <a:lstStyle/>
          <a:p>
            <a:pPr marL="593725" indent="-373063"/>
            <a:r>
              <a:rPr lang="zh-TW" altLang="en-US" sz="2800" b="1" dirty="0" smtClean="0">
                <a:latin typeface="Times New Roman" pitchFamily="18" charset="0"/>
              </a:rPr>
              <a:t>透過</a:t>
            </a:r>
            <a:r>
              <a:rPr lang="zh-TW" altLang="en-US" sz="2800" b="1" dirty="0">
                <a:latin typeface="Times New Roman" pitchFamily="18" charset="0"/>
              </a:rPr>
              <a:t>專案來執行</a:t>
            </a:r>
            <a:r>
              <a:rPr lang="zh-TW" altLang="en-US" sz="2800" b="1" dirty="0" smtClean="0">
                <a:latin typeface="Times New Roman" pitchFamily="18" charset="0"/>
              </a:rPr>
              <a:t>策略</a:t>
            </a:r>
            <a:endParaRPr lang="en-US" altLang="zh-TW" sz="2800" b="1" dirty="0" smtClean="0">
              <a:latin typeface="Times New Roman" pitchFamily="18" charset="0"/>
            </a:endParaRPr>
          </a:p>
          <a:p>
            <a:pPr marL="993775" lvl="1" indent="-373063"/>
            <a:r>
              <a:rPr lang="zh-TW" altLang="en-US" sz="2400" dirty="0" smtClean="0">
                <a:latin typeface="Times New Roman" pitchFamily="18" charset="0"/>
              </a:rPr>
              <a:t>回答「策略如何在有限資源下被實現？」</a:t>
            </a:r>
            <a:endParaRPr lang="en-US" altLang="zh-TW" sz="2400" dirty="0" smtClean="0">
              <a:latin typeface="Times New Roman" pitchFamily="18" charset="0"/>
            </a:endParaRPr>
          </a:p>
          <a:p>
            <a:pPr marL="993775" lvl="1" indent="-373063"/>
            <a:r>
              <a:rPr lang="zh-TW" altLang="en-US" sz="2400" dirty="0">
                <a:latin typeface="Times New Roman" pitchFamily="18" charset="0"/>
              </a:rPr>
              <a:t>執行必須注意幾個關鍵</a:t>
            </a:r>
            <a:r>
              <a:rPr lang="zh-TW" altLang="en-US" sz="2400" dirty="0" smtClean="0">
                <a:latin typeface="Times New Roman" pitchFamily="18" charset="0"/>
              </a:rPr>
              <a:t>：</a:t>
            </a:r>
            <a:endParaRPr lang="en-US" altLang="zh-TW" sz="2400" dirty="0" smtClean="0">
              <a:latin typeface="Times New Roman" pitchFamily="18" charset="0"/>
            </a:endParaRPr>
          </a:p>
          <a:p>
            <a:pPr marL="1393825" lvl="2" indent="-373063"/>
            <a:r>
              <a:rPr lang="zh-TW" altLang="en-US" sz="2000" dirty="0">
                <a:latin typeface="Times New Roman" pitchFamily="18" charset="0"/>
              </a:rPr>
              <a:t>要完成任務就</a:t>
            </a:r>
            <a:r>
              <a:rPr lang="zh-TW" altLang="en-US" sz="2000" dirty="0" smtClean="0">
                <a:latin typeface="Times New Roman" pitchFamily="18" charset="0"/>
              </a:rPr>
              <a:t>必須配置資源</a:t>
            </a:r>
            <a:endParaRPr lang="en-US" altLang="zh-TW" sz="2000" dirty="0" smtClean="0">
              <a:latin typeface="Times New Roman" pitchFamily="18" charset="0"/>
            </a:endParaRPr>
          </a:p>
          <a:p>
            <a:pPr marL="1393825" lvl="2" indent="-373063"/>
            <a:r>
              <a:rPr lang="zh-TW" altLang="en-US" sz="2000" dirty="0" smtClean="0">
                <a:latin typeface="Times New Roman" pitchFamily="18" charset="0"/>
              </a:rPr>
              <a:t>需要有能夠補足及支援策略和專案的</a:t>
            </a:r>
            <a:r>
              <a:rPr lang="en-US" altLang="zh-TW" sz="2000" dirty="0" smtClean="0">
                <a:latin typeface="Times New Roman" pitchFamily="18" charset="0"/>
              </a:rPr>
              <a:t/>
            </a:r>
            <a:br>
              <a:rPr lang="en-US" altLang="zh-TW" sz="2000" dirty="0" smtClean="0">
                <a:latin typeface="Times New Roman" pitchFamily="18" charset="0"/>
              </a:rPr>
            </a:br>
            <a:r>
              <a:rPr lang="zh-TW" altLang="en-US" sz="2000" dirty="0" smtClean="0">
                <a:latin typeface="Times New Roman" pitchFamily="18" charset="0"/>
              </a:rPr>
              <a:t>正式與非正式組織</a:t>
            </a:r>
            <a:endParaRPr lang="en-US" altLang="zh-TW" sz="2000" dirty="0" smtClean="0">
              <a:latin typeface="Times New Roman" pitchFamily="18" charset="0"/>
            </a:endParaRPr>
          </a:p>
          <a:p>
            <a:pPr marL="1393825" lvl="2" indent="-373063"/>
            <a:r>
              <a:rPr lang="zh-TW" altLang="en-US" sz="2000" dirty="0" smtClean="0">
                <a:latin typeface="Times New Roman" pitchFamily="18" charset="0"/>
              </a:rPr>
              <a:t>設立適當的規劃與控制系統是必要的</a:t>
            </a:r>
            <a:endParaRPr lang="en-US" altLang="zh-TW" sz="2000" dirty="0" smtClean="0">
              <a:latin typeface="Times New Roman" pitchFamily="18" charset="0"/>
            </a:endParaRPr>
          </a:p>
          <a:p>
            <a:pPr marL="1393825" lvl="2" indent="-373063"/>
            <a:r>
              <a:rPr lang="zh-TW" altLang="en-US" sz="2000" dirty="0">
                <a:latin typeface="Times New Roman" pitchFamily="18" charset="0"/>
              </a:rPr>
              <a:t>激勵專案有功</a:t>
            </a:r>
            <a:r>
              <a:rPr lang="zh-TW" altLang="en-US" sz="2000" dirty="0" smtClean="0">
                <a:latin typeface="Times New Roman" pitchFamily="18" charset="0"/>
              </a:rPr>
              <a:t>人員</a:t>
            </a:r>
            <a:endParaRPr lang="en-US" altLang="zh-TW" sz="2000" dirty="0" smtClean="0">
              <a:latin typeface="Times New Roman" pitchFamily="18" charset="0"/>
            </a:endParaRPr>
          </a:p>
          <a:p>
            <a:pPr marL="1393825" lvl="2" indent="-373063"/>
            <a:r>
              <a:rPr lang="zh-TW" altLang="en-US" sz="2000" dirty="0">
                <a:latin typeface="Times New Roman" pitchFamily="18" charset="0"/>
              </a:rPr>
              <a:t>專案組合管理</a:t>
            </a:r>
            <a:r>
              <a:rPr lang="zh-TW" altLang="en-US" sz="2000" dirty="0" smtClean="0">
                <a:latin typeface="Times New Roman" pitchFamily="18" charset="0"/>
              </a:rPr>
              <a:t>與專案優先權評等</a:t>
            </a:r>
            <a:endParaRPr lang="en-US" altLang="zh-TW" sz="2000" dirty="0">
              <a:latin typeface="Times New Roman" pitchFamily="18" charset="0"/>
            </a:endParaRPr>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2.1</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1907704" y="5739066"/>
            <a:ext cx="6408712" cy="461665"/>
          </a:xfrm>
          <a:prstGeom prst="rect">
            <a:avLst/>
          </a:prstGeom>
          <a:solidFill>
            <a:srgbClr val="FFFF00"/>
          </a:solidFill>
          <a:ln w="19050">
            <a:solidFill>
              <a:schemeClr val="accent1"/>
            </a:solidFill>
          </a:ln>
        </p:spPr>
        <p:txBody>
          <a:bodyPr wrap="square">
            <a:spAutoFit/>
          </a:bodyPr>
          <a:lstStyle/>
          <a:p>
            <a:pPr algn="ctr">
              <a:spcBef>
                <a:spcPts val="600"/>
              </a:spcBef>
            </a:pPr>
            <a:r>
              <a:rPr lang="zh-TW" altLang="en-US" sz="2400" dirty="0" smtClean="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沒有執行，就不可能成功。</a:t>
            </a:r>
            <a:endPar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13</a:t>
            </a:fld>
            <a:endParaRPr lang="en-US" altLang="zh-TW"/>
          </a:p>
        </p:txBody>
      </p:sp>
    </p:spTree>
    <p:extLst>
      <p:ext uri="{BB962C8B-B14F-4D97-AF65-F5344CB8AC3E}">
        <p14:creationId xmlns:p14="http://schemas.microsoft.com/office/powerpoint/2010/main" val="315782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a:ln/>
        </p:spPr>
        <p:txBody>
          <a:bodyPr/>
          <a:lstStyle/>
          <a:p>
            <a:r>
              <a:rPr lang="zh-TW" altLang="en-US" dirty="0">
                <a:latin typeface="Times New Roman" pitchFamily="18" charset="0"/>
              </a:rPr>
              <a:t>專案組合</a:t>
            </a:r>
            <a:r>
              <a:rPr lang="zh-TW" altLang="en-US" dirty="0" smtClean="0">
                <a:latin typeface="Times New Roman" pitchFamily="18" charset="0"/>
              </a:rPr>
              <a:t>管理系統之需求</a:t>
            </a:r>
            <a:endParaRPr lang="en-US" altLang="zh-TW" dirty="0">
              <a:latin typeface="Times New Roman" pitchFamily="18" charset="0"/>
            </a:endParaRPr>
          </a:p>
        </p:txBody>
      </p:sp>
      <p:sp>
        <p:nvSpPr>
          <p:cNvPr id="75781" name="Rectangle 5"/>
          <p:cNvSpPr>
            <a:spLocks noGrp="1" noChangeArrowheads="1"/>
          </p:cNvSpPr>
          <p:nvPr>
            <p:ph idx="1"/>
          </p:nvPr>
        </p:nvSpPr>
        <p:spPr>
          <a:xfrm>
            <a:off x="1547664" y="1700808"/>
            <a:ext cx="7010400" cy="4114800"/>
          </a:xfrm>
        </p:spPr>
        <p:txBody>
          <a:bodyPr/>
          <a:lstStyle/>
          <a:p>
            <a:r>
              <a:rPr lang="zh-TW" altLang="en-US" sz="2800" b="1" dirty="0">
                <a:latin typeface="Times New Roman" pitchFamily="18" charset="0"/>
              </a:rPr>
              <a:t>專案執行</a:t>
            </a:r>
            <a:r>
              <a:rPr lang="zh-TW" altLang="en-US" sz="2800" b="1" dirty="0" smtClean="0">
                <a:latin typeface="Times New Roman" pitchFamily="18" charset="0"/>
              </a:rPr>
              <a:t>無優先權系統會產生之問題</a:t>
            </a:r>
            <a:endParaRPr lang="en-US" altLang="zh-TW" sz="2800" b="1" dirty="0" smtClean="0">
              <a:latin typeface="Times New Roman" pitchFamily="18" charset="0"/>
            </a:endParaRPr>
          </a:p>
          <a:p>
            <a:pPr lvl="1"/>
            <a:r>
              <a:rPr lang="zh-TW" altLang="en-US" sz="2400" dirty="0" smtClean="0">
                <a:latin typeface="Times New Roman" pitchFamily="18" charset="0"/>
              </a:rPr>
              <a:t>問題</a:t>
            </a:r>
            <a:r>
              <a:rPr lang="en-US" altLang="zh-TW" sz="2400" dirty="0" smtClean="0">
                <a:latin typeface="Times New Roman" pitchFamily="18" charset="0"/>
              </a:rPr>
              <a:t>1</a:t>
            </a:r>
            <a:r>
              <a:rPr lang="zh-TW" altLang="en-US" sz="2400" dirty="0" smtClean="0">
                <a:latin typeface="Times New Roman" pitchFamily="18" charset="0"/>
              </a:rPr>
              <a:t>：</a:t>
            </a:r>
            <a:r>
              <a:rPr lang="zh-TW" altLang="en-US" sz="2400" dirty="0" smtClean="0">
                <a:solidFill>
                  <a:schemeClr val="accent1">
                    <a:lumMod val="50000"/>
                  </a:schemeClr>
                </a:solidFill>
                <a:latin typeface="Times New Roman" pitchFamily="18" charset="0"/>
              </a:rPr>
              <a:t>執行落差</a:t>
            </a:r>
            <a:r>
              <a:rPr lang="en-US" altLang="zh-TW" sz="2400" dirty="0" smtClean="0">
                <a:solidFill>
                  <a:schemeClr val="accent1">
                    <a:lumMod val="50000"/>
                  </a:schemeClr>
                </a:solidFill>
                <a:latin typeface="Times New Roman" pitchFamily="18" charset="0"/>
              </a:rPr>
              <a:t>(implementation gap)</a:t>
            </a:r>
            <a:endParaRPr lang="en-US" altLang="zh-TW" sz="2400" dirty="0">
              <a:solidFill>
                <a:schemeClr val="accent1">
                  <a:lumMod val="50000"/>
                </a:schemeClr>
              </a:solidFill>
              <a:latin typeface="Times New Roman" pitchFamily="18" charset="0"/>
              <a:ea typeface="新細明體" charset="-120"/>
            </a:endParaRPr>
          </a:p>
          <a:p>
            <a:pPr lvl="2"/>
            <a:r>
              <a:rPr lang="zh-TW" altLang="en-US" sz="2000" dirty="0" smtClean="0">
                <a:latin typeface="Times New Roman" pitchFamily="18" charset="0"/>
              </a:rPr>
              <a:t>制定策略的高階</a:t>
            </a:r>
            <a:r>
              <a:rPr lang="zh-TW" altLang="en-US" sz="2000" dirty="0">
                <a:latin typeface="Times New Roman" pitchFamily="18" charset="0"/>
              </a:rPr>
              <a:t>管理者與實際執行策略的中階管理者之間缺乏對組織策略的瞭解與共識。</a:t>
            </a:r>
          </a:p>
          <a:p>
            <a:pPr lvl="1">
              <a:spcBef>
                <a:spcPts val="1200"/>
              </a:spcBef>
            </a:pPr>
            <a:r>
              <a:rPr lang="zh-TW" altLang="en-US" sz="2400" dirty="0" smtClean="0">
                <a:latin typeface="Times New Roman" pitchFamily="18" charset="0"/>
              </a:rPr>
              <a:t>問題</a:t>
            </a:r>
            <a:r>
              <a:rPr lang="en-US" altLang="zh-TW" sz="2400" dirty="0" smtClean="0">
                <a:latin typeface="Times New Roman" pitchFamily="18" charset="0"/>
              </a:rPr>
              <a:t>2</a:t>
            </a:r>
            <a:r>
              <a:rPr lang="zh-TW" altLang="en-US" sz="2400" dirty="0" smtClean="0">
                <a:latin typeface="Times New Roman" pitchFamily="18" charset="0"/>
              </a:rPr>
              <a:t>：</a:t>
            </a:r>
            <a:r>
              <a:rPr lang="zh-TW" altLang="en-US" sz="2400" dirty="0" smtClean="0">
                <a:solidFill>
                  <a:schemeClr val="accent1">
                    <a:lumMod val="50000"/>
                  </a:schemeClr>
                </a:solidFill>
                <a:latin typeface="Times New Roman" pitchFamily="18" charset="0"/>
              </a:rPr>
              <a:t>組織政治</a:t>
            </a:r>
            <a:r>
              <a:rPr lang="en-US" altLang="zh-TW" sz="2400" dirty="0" smtClean="0">
                <a:solidFill>
                  <a:schemeClr val="accent1">
                    <a:lumMod val="50000"/>
                  </a:schemeClr>
                </a:solidFill>
                <a:latin typeface="Times New Roman" pitchFamily="18" charset="0"/>
              </a:rPr>
              <a:t>(organization politics)</a:t>
            </a:r>
            <a:endParaRPr lang="en-US" altLang="zh-TW" sz="2400" dirty="0">
              <a:solidFill>
                <a:schemeClr val="accent1">
                  <a:lumMod val="50000"/>
                </a:schemeClr>
              </a:solidFill>
              <a:latin typeface="Times New Roman" pitchFamily="18" charset="0"/>
              <a:ea typeface="新細明體" charset="-120"/>
            </a:endParaRPr>
          </a:p>
          <a:p>
            <a:pPr lvl="2"/>
            <a:r>
              <a:rPr lang="zh-TW" altLang="en-US" sz="2000" dirty="0">
                <a:latin typeface="Times New Roman" pitchFamily="18" charset="0"/>
              </a:rPr>
              <a:t>專案選擇端視倡導專案者誰較有權力和說服力而</a:t>
            </a:r>
            <a:r>
              <a:rPr lang="zh-TW" altLang="en-US" sz="2000" dirty="0" smtClean="0">
                <a:latin typeface="Times New Roman" pitchFamily="18" charset="0"/>
              </a:rPr>
              <a:t>定</a:t>
            </a:r>
            <a:endParaRPr lang="en-US" altLang="zh-TW" sz="2000" dirty="0" smtClean="0">
              <a:latin typeface="Times New Roman" pitchFamily="18" charset="0"/>
            </a:endParaRPr>
          </a:p>
          <a:p>
            <a:pPr lvl="2"/>
            <a:r>
              <a:rPr lang="zh-TW" altLang="en-US" sz="2000" dirty="0">
                <a:solidFill>
                  <a:schemeClr val="accent1">
                    <a:lumMod val="50000"/>
                  </a:schemeClr>
                </a:solidFill>
                <a:latin typeface="Times New Roman" pitchFamily="18" charset="0"/>
              </a:rPr>
              <a:t>聖</a:t>
            </a:r>
            <a:r>
              <a:rPr lang="zh-TW" altLang="en-US" sz="2000" dirty="0" smtClean="0">
                <a:solidFill>
                  <a:schemeClr val="accent1">
                    <a:lumMod val="50000"/>
                  </a:schemeClr>
                </a:solidFill>
                <a:latin typeface="Times New Roman" pitchFamily="18" charset="0"/>
              </a:rPr>
              <a:t>牛</a:t>
            </a:r>
            <a:r>
              <a:rPr lang="en-US" altLang="zh-TW" sz="2000" dirty="0" smtClean="0">
                <a:solidFill>
                  <a:schemeClr val="accent1">
                    <a:lumMod val="50000"/>
                  </a:schemeClr>
                </a:solidFill>
                <a:latin typeface="Times New Roman" pitchFamily="18" charset="0"/>
              </a:rPr>
              <a:t>(sacred cow)</a:t>
            </a:r>
            <a:r>
              <a:rPr lang="zh-TW" altLang="en-US" sz="2000" dirty="0" smtClean="0">
                <a:latin typeface="Times New Roman" pitchFamily="18" charset="0"/>
              </a:rPr>
              <a:t>指那些被位高權重者所擁戴的專案</a:t>
            </a:r>
            <a:endParaRPr lang="zh-TW" altLang="en-US" sz="2000" dirty="0">
              <a:latin typeface="Times New Roman" pitchFamily="18" charset="0"/>
            </a:endParaRPr>
          </a:p>
          <a:p>
            <a:pPr lvl="1">
              <a:spcBef>
                <a:spcPts val="1200"/>
              </a:spcBef>
            </a:pPr>
            <a:r>
              <a:rPr lang="zh-TW" altLang="en-US" sz="2400" dirty="0" smtClean="0">
                <a:latin typeface="Times New Roman" pitchFamily="18" charset="0"/>
              </a:rPr>
              <a:t>問題</a:t>
            </a:r>
            <a:r>
              <a:rPr lang="en-US" altLang="zh-TW" sz="2400" dirty="0" smtClean="0">
                <a:latin typeface="Times New Roman" pitchFamily="18" charset="0"/>
              </a:rPr>
              <a:t>3</a:t>
            </a:r>
            <a:r>
              <a:rPr lang="zh-TW" altLang="en-US" sz="2400" dirty="0" smtClean="0">
                <a:latin typeface="Times New Roman" pitchFamily="18" charset="0"/>
              </a:rPr>
              <a:t>：</a:t>
            </a:r>
            <a:r>
              <a:rPr lang="zh-TW" altLang="en-US" sz="2400" dirty="0" smtClean="0">
                <a:solidFill>
                  <a:schemeClr val="accent1">
                    <a:lumMod val="50000"/>
                  </a:schemeClr>
                </a:solidFill>
                <a:latin typeface="Times New Roman" pitchFamily="18" charset="0"/>
              </a:rPr>
              <a:t>資源</a:t>
            </a:r>
            <a:r>
              <a:rPr lang="zh-TW" altLang="en-US" sz="2400" dirty="0">
                <a:solidFill>
                  <a:schemeClr val="accent1">
                    <a:lumMod val="50000"/>
                  </a:schemeClr>
                </a:solidFill>
                <a:latin typeface="Times New Roman" pitchFamily="18" charset="0"/>
              </a:rPr>
              <a:t>衝突與多重任務</a:t>
            </a:r>
          </a:p>
          <a:p>
            <a:pPr lvl="2"/>
            <a:r>
              <a:rPr lang="zh-TW" altLang="en-US" sz="2000" dirty="0">
                <a:latin typeface="Times New Roman" pitchFamily="18" charset="0"/>
              </a:rPr>
              <a:t>多重專案</a:t>
            </a:r>
            <a:r>
              <a:rPr lang="zh-TW" altLang="en-US" sz="2000" dirty="0" smtClean="0">
                <a:latin typeface="Times New Roman" pitchFamily="18" charset="0"/>
              </a:rPr>
              <a:t>環境使專案相互依賴及需共享資源</a:t>
            </a:r>
            <a:endParaRPr lang="en-US" altLang="zh-TW" sz="2000" dirty="0" smtClean="0">
              <a:latin typeface="Times New Roman" pitchFamily="18" charset="0"/>
            </a:endParaRPr>
          </a:p>
          <a:p>
            <a:pPr lvl="2"/>
            <a:r>
              <a:rPr lang="zh-TW" altLang="en-US" sz="2000" dirty="0" smtClean="0">
                <a:latin typeface="Times New Roman" pitchFamily="18" charset="0"/>
              </a:rPr>
              <a:t>資源共享導致多重任務</a:t>
            </a:r>
            <a:endParaRPr lang="en-US" altLang="zh-TW" sz="2000" dirty="0" smtClean="0">
              <a:latin typeface="Times New Roman" pitchFamily="18" charset="0"/>
            </a:endParaRPr>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2.2</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1979712" y="5877272"/>
            <a:ext cx="6408712" cy="461665"/>
          </a:xfrm>
          <a:prstGeom prst="rect">
            <a:avLst/>
          </a:prstGeom>
          <a:solidFill>
            <a:srgbClr val="FFFF00"/>
          </a:solidFill>
          <a:ln w="19050">
            <a:solidFill>
              <a:schemeClr val="accent1"/>
            </a:solidFill>
          </a:ln>
        </p:spPr>
        <p:txBody>
          <a:bodyPr wrap="square">
            <a:spAutoFit/>
          </a:bodyPr>
          <a:lstStyle/>
          <a:p>
            <a:pPr algn="ctr">
              <a:spcBef>
                <a:spcPts val="600"/>
              </a:spcBef>
            </a:pPr>
            <a:r>
              <a:rPr lang="zh-TW" altLang="en-US"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選擇正確</a:t>
            </a:r>
            <a:r>
              <a:rPr lang="zh-TW" altLang="en-US" sz="2400" dirty="0" smtClean="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的專案組合，以達成公司的策略目標。</a:t>
            </a:r>
            <a:endPar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14</a:t>
            </a:fld>
            <a:endParaRPr lang="en-US" altLang="zh-TW"/>
          </a:p>
        </p:txBody>
      </p:sp>
    </p:spTree>
    <p:extLst>
      <p:ext uri="{BB962C8B-B14F-4D97-AF65-F5344CB8AC3E}">
        <p14:creationId xmlns:p14="http://schemas.microsoft.com/office/powerpoint/2010/main" val="3013969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a:extLst>
            <a:ext uri="{909E8E84-426E-40DD-AFC4-6F175D3DCCD1}">
              <a14:hiddenFill xmlns:a14="http://schemas.microsoft.com/office/drawing/2010/main">
                <a:gradFill rotWithShape="1">
                  <a:gsLst>
                    <a:gs pos="0">
                      <a:srgbClr val="990033">
                        <a:gamma/>
                        <a:shade val="46275"/>
                        <a:invGamma/>
                      </a:srgbClr>
                    </a:gs>
                    <a:gs pos="50000">
                      <a:srgbClr val="990033"/>
                    </a:gs>
                    <a:gs pos="100000">
                      <a:srgbClr val="990033">
                        <a:gamma/>
                        <a:shade val="46275"/>
                        <a:invGamma/>
                      </a:srgbClr>
                    </a:gs>
                  </a:gsLst>
                  <a:lin ang="5400000" scaled="1"/>
                </a:gradFill>
              </a14:hiddenFill>
            </a:ext>
          </a:extLst>
        </p:spPr>
        <p:txBody>
          <a:bodyPr/>
          <a:lstStyle/>
          <a:p>
            <a:r>
              <a:rPr lang="zh-TW" altLang="en-US" dirty="0"/>
              <a:t>專案組合管理的</a:t>
            </a:r>
            <a:r>
              <a:rPr lang="zh-TW" altLang="en-US" dirty="0" smtClean="0"/>
              <a:t>好處</a:t>
            </a:r>
            <a:r>
              <a:rPr lang="en-US" altLang="zh-TW" sz="2000" dirty="0" smtClean="0">
                <a:effectLst/>
              </a:rPr>
              <a:t>(</a:t>
            </a:r>
            <a:r>
              <a:rPr lang="zh-TW" altLang="en-US" sz="2000" dirty="0" smtClean="0">
                <a:effectLst/>
              </a:rPr>
              <a:t>示例</a:t>
            </a:r>
            <a:r>
              <a:rPr lang="en-US" altLang="zh-TW" sz="2000" dirty="0" smtClean="0">
                <a:effectLst/>
              </a:rPr>
              <a:t>2.2)</a:t>
            </a:r>
            <a:endParaRPr lang="en-US" altLang="zh-TW" sz="2000" dirty="0">
              <a:effectLst/>
            </a:endParaRPr>
          </a:p>
        </p:txBody>
      </p:sp>
      <p:sp>
        <p:nvSpPr>
          <p:cNvPr id="72708" name="Rectangle 4"/>
          <p:cNvSpPr>
            <a:spLocks noGrp="1" noChangeArrowheads="1"/>
          </p:cNvSpPr>
          <p:nvPr>
            <p:ph idx="1"/>
          </p:nvPr>
        </p:nvSpPr>
        <p:spPr>
          <a:xfrm>
            <a:off x="1524000" y="1905000"/>
            <a:ext cx="7296472" cy="4114800"/>
          </a:xfrm>
        </p:spPr>
        <p:txBody>
          <a:bodyPr/>
          <a:lstStyle/>
          <a:p>
            <a:r>
              <a:rPr lang="zh-TW" altLang="en-US" sz="2400" dirty="0"/>
              <a:t>建立</a:t>
            </a:r>
            <a:r>
              <a:rPr lang="zh-TW" altLang="en-US" sz="2400" dirty="0" smtClean="0"/>
              <a:t>專案選擇流程</a:t>
            </a:r>
            <a:r>
              <a:rPr lang="zh-TW" altLang="en-US" sz="2400" dirty="0"/>
              <a:t>的</a:t>
            </a:r>
            <a:r>
              <a:rPr lang="zh-TW" altLang="en-US" sz="2400" dirty="0" smtClean="0"/>
              <a:t>紀律</a:t>
            </a:r>
            <a:endParaRPr lang="zh-TW" altLang="en-US" sz="2400" dirty="0"/>
          </a:p>
          <a:p>
            <a:r>
              <a:rPr lang="zh-TW" altLang="en-US" sz="2400" dirty="0"/>
              <a:t>將</a:t>
            </a:r>
            <a:r>
              <a:rPr lang="zh-TW" altLang="en-US" sz="2400" dirty="0" smtClean="0"/>
              <a:t>專案選擇連結</a:t>
            </a:r>
            <a:r>
              <a:rPr lang="zh-TW" altLang="en-US" sz="2400" dirty="0"/>
              <a:t>到</a:t>
            </a:r>
            <a:r>
              <a:rPr lang="zh-TW" altLang="en-US" sz="2400" dirty="0" smtClean="0"/>
              <a:t>策略</a:t>
            </a:r>
            <a:endParaRPr lang="zh-TW" altLang="en-US" sz="2400" dirty="0"/>
          </a:p>
          <a:p>
            <a:r>
              <a:rPr lang="zh-TW" altLang="en-US" sz="2400" dirty="0"/>
              <a:t>透過一組一般性</a:t>
            </a:r>
            <a:r>
              <a:rPr lang="zh-TW" altLang="en-US" sz="2400" dirty="0" smtClean="0"/>
              <a:t>的</a:t>
            </a:r>
            <a:r>
              <a:rPr lang="zh-TW" altLang="en-US" sz="2400" dirty="0"/>
              <a:t>評估</a:t>
            </a:r>
            <a:r>
              <a:rPr lang="zh-TW" altLang="en-US" sz="2400" dirty="0" smtClean="0"/>
              <a:t>準則</a:t>
            </a:r>
            <a:r>
              <a:rPr lang="zh-TW" altLang="en-US" sz="2400" dirty="0"/>
              <a:t>來進行專案計畫書</a:t>
            </a:r>
            <a:r>
              <a:rPr lang="zh-TW" altLang="en-US" sz="2400" dirty="0" smtClean="0"/>
              <a:t>的優先權排序</a:t>
            </a:r>
            <a:r>
              <a:rPr lang="zh-TW" altLang="en-US" sz="2400" dirty="0"/>
              <a:t>，而</a:t>
            </a:r>
            <a:r>
              <a:rPr lang="zh-TW" altLang="en-US" sz="2400" dirty="0" smtClean="0"/>
              <a:t>不是依據政治</a:t>
            </a:r>
            <a:r>
              <a:rPr lang="zh-TW" altLang="en-US" sz="2400" dirty="0"/>
              <a:t>或</a:t>
            </a:r>
            <a:r>
              <a:rPr lang="zh-TW" altLang="en-US" sz="2400" dirty="0" smtClean="0"/>
              <a:t>情緒</a:t>
            </a:r>
            <a:endParaRPr lang="zh-TW" altLang="en-US" sz="2400" dirty="0"/>
          </a:p>
          <a:p>
            <a:r>
              <a:rPr lang="zh-TW" altLang="en-US" sz="2400" dirty="0"/>
              <a:t>將資源配置</a:t>
            </a:r>
            <a:r>
              <a:rPr lang="zh-TW" altLang="en-US" sz="2400" dirty="0" smtClean="0"/>
              <a:t>給那些能夠與組織</a:t>
            </a:r>
            <a:r>
              <a:rPr lang="zh-TW" altLang="en-US" sz="2400" dirty="0"/>
              <a:t>策略</a:t>
            </a:r>
            <a:r>
              <a:rPr lang="zh-TW" altLang="en-US" sz="2400" dirty="0" smtClean="0"/>
              <a:t>方向校準的專案</a:t>
            </a:r>
            <a:endParaRPr lang="zh-TW" altLang="en-US" sz="2400" dirty="0"/>
          </a:p>
          <a:p>
            <a:r>
              <a:rPr lang="zh-TW" altLang="en-US" sz="2400" dirty="0"/>
              <a:t>協調所有專案間的</a:t>
            </a:r>
            <a:r>
              <a:rPr lang="zh-TW" altLang="en-US" sz="2400" dirty="0" smtClean="0"/>
              <a:t>風險</a:t>
            </a:r>
            <a:endParaRPr lang="zh-TW" altLang="en-US" sz="2400" dirty="0"/>
          </a:p>
          <a:p>
            <a:r>
              <a:rPr lang="zh-TW" altLang="en-US" sz="2400" dirty="0" smtClean="0"/>
              <a:t>證明刪除了無法</a:t>
            </a:r>
            <a:r>
              <a:rPr lang="zh-TW" altLang="en-US" sz="2400" dirty="0"/>
              <a:t>支援組織策略</a:t>
            </a:r>
            <a:r>
              <a:rPr lang="zh-TW" altLang="en-US" sz="2400" dirty="0" smtClean="0"/>
              <a:t>的專案</a:t>
            </a:r>
            <a:endParaRPr lang="zh-TW" altLang="en-US" sz="2400" dirty="0"/>
          </a:p>
          <a:p>
            <a:r>
              <a:rPr lang="zh-TW" altLang="en-US" sz="2400" dirty="0" smtClean="0"/>
              <a:t>促進專案</a:t>
            </a:r>
            <a:r>
              <a:rPr lang="zh-TW" altLang="en-US" sz="2400" dirty="0"/>
              <a:t>目標</a:t>
            </a:r>
            <a:r>
              <a:rPr lang="zh-TW" altLang="en-US" sz="2400" dirty="0" smtClean="0"/>
              <a:t>的</a:t>
            </a:r>
            <a:r>
              <a:rPr lang="zh-TW" altLang="en-US" sz="2400" dirty="0"/>
              <a:t>傳播</a:t>
            </a:r>
            <a:r>
              <a:rPr lang="zh-TW" altLang="en-US" sz="2400" dirty="0" smtClean="0"/>
              <a:t>與支持度</a:t>
            </a:r>
            <a:endParaRPr lang="en-US" altLang="zh-TW" sz="2400" dirty="0">
              <a:ea typeface="新細明體" charset="-120"/>
            </a:endParaRPr>
          </a:p>
        </p:txBody>
      </p:sp>
      <p:sp>
        <p:nvSpPr>
          <p:cNvPr id="72707" name="Text Box 3"/>
          <p:cNvSpPr txBox="1">
            <a:spLocks noChangeArrowheads="1"/>
          </p:cNvSpPr>
          <p:nvPr/>
        </p:nvSpPr>
        <p:spPr bwMode="auto">
          <a:xfrm>
            <a:off x="7315200" y="5715000"/>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TW" altLang="en-US" sz="2000" b="1">
                <a:solidFill>
                  <a:schemeClr val="bg1"/>
                </a:solidFill>
                <a:ea typeface="新細明體" charset="-120"/>
              </a:rPr>
              <a:t>圖表 </a:t>
            </a:r>
            <a:r>
              <a:rPr lang="en-US" altLang="zh-TW" sz="2000" b="1">
                <a:solidFill>
                  <a:schemeClr val="bg1"/>
                </a:solidFill>
                <a:ea typeface="新細明體" charset="-120"/>
              </a:rPr>
              <a:t>2.2</a:t>
            </a:r>
            <a:endParaRPr lang="en-US" altLang="zh-TW" sz="2000" b="1">
              <a:solidFill>
                <a:schemeClr val="bg1"/>
              </a:solidFill>
              <a:ea typeface="新細明體" charset="-120"/>
              <a:cs typeface="Arial" charset="0"/>
            </a:endParaRPr>
          </a:p>
        </p:txBody>
      </p:sp>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2.2</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15</a:t>
            </a:fld>
            <a:endParaRPr lang="en-US" altLang="zh-TW"/>
          </a:p>
        </p:txBody>
      </p:sp>
    </p:spTree>
    <p:extLst>
      <p:ext uri="{BB962C8B-B14F-4D97-AF65-F5344CB8AC3E}">
        <p14:creationId xmlns:p14="http://schemas.microsoft.com/office/powerpoint/2010/main" val="1085948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ln/>
        </p:spPr>
        <p:txBody>
          <a:bodyPr/>
          <a:lstStyle/>
          <a:p>
            <a:r>
              <a:rPr lang="zh-TW" altLang="en-US" dirty="0"/>
              <a:t>專案組合管理系統</a:t>
            </a:r>
            <a:endParaRPr lang="en-US" altLang="zh-TW" dirty="0"/>
          </a:p>
        </p:txBody>
      </p:sp>
      <p:sp>
        <p:nvSpPr>
          <p:cNvPr id="76803" name="Rectangle 3"/>
          <p:cNvSpPr>
            <a:spLocks noGrp="1" noChangeArrowheads="1"/>
          </p:cNvSpPr>
          <p:nvPr>
            <p:ph idx="1"/>
          </p:nvPr>
        </p:nvSpPr>
        <p:spPr/>
        <p:txBody>
          <a:bodyPr/>
          <a:lstStyle/>
          <a:p>
            <a:r>
              <a:rPr lang="zh-TW" altLang="en-US" sz="2800" b="1" dirty="0" smtClean="0"/>
              <a:t>專案組合管理的目標</a:t>
            </a:r>
            <a:endParaRPr lang="en-US" altLang="zh-TW" sz="2800" b="1" dirty="0" smtClean="0"/>
          </a:p>
          <a:p>
            <a:pPr lvl="1"/>
            <a:r>
              <a:rPr lang="zh-TW" altLang="en-US" sz="2400" dirty="0" smtClean="0"/>
              <a:t>確保專案能切合策略目標，且能被正確地賦予優先次序</a:t>
            </a:r>
            <a:endParaRPr lang="en-US" altLang="zh-TW" sz="2400" dirty="0" smtClean="0"/>
          </a:p>
          <a:p>
            <a:r>
              <a:rPr lang="zh-TW" altLang="en-US" sz="2400" dirty="0"/>
              <a:t>因專案</a:t>
            </a:r>
            <a:r>
              <a:rPr lang="zh-TW" altLang="en-US" sz="2400" dirty="0" smtClean="0"/>
              <a:t>通常必須</a:t>
            </a:r>
            <a:r>
              <a:rPr lang="zh-TW" altLang="en-US" sz="2400" dirty="0" smtClean="0">
                <a:solidFill>
                  <a:schemeClr val="accent1">
                    <a:lumMod val="50000"/>
                  </a:schemeClr>
                </a:solidFill>
              </a:rPr>
              <a:t>競爭資金</a:t>
            </a:r>
            <a:r>
              <a:rPr lang="zh-TW" altLang="en-US" sz="2400" dirty="0" smtClean="0"/>
              <a:t>，且人們通常會</a:t>
            </a:r>
            <a:r>
              <a:rPr lang="zh-TW" altLang="en-US" sz="2400" dirty="0" smtClean="0">
                <a:solidFill>
                  <a:schemeClr val="accent1">
                    <a:lumMod val="50000"/>
                  </a:schemeClr>
                </a:solidFill>
              </a:rPr>
              <a:t>高估可用資源</a:t>
            </a:r>
            <a:r>
              <a:rPr lang="zh-TW" altLang="en-US" sz="2400" dirty="0" smtClean="0"/>
              <a:t>，故循一定邏輯與事先定義好的流程來選出欲執行的專案，是件重要的事。</a:t>
            </a:r>
            <a:endParaRPr lang="en-US" altLang="zh-TW" sz="2400" dirty="0" smtClean="0"/>
          </a:p>
          <a:p>
            <a:r>
              <a:rPr lang="zh-TW" altLang="en-US" sz="2400" dirty="0"/>
              <a:t>專案組合系統的</a:t>
            </a:r>
            <a:r>
              <a:rPr lang="zh-TW" altLang="en-US" sz="2400" dirty="0" smtClean="0"/>
              <a:t>設計應包括：</a:t>
            </a:r>
            <a:r>
              <a:rPr lang="zh-TW" altLang="en-US" sz="2400" dirty="0" smtClean="0">
                <a:solidFill>
                  <a:schemeClr val="accent1">
                    <a:lumMod val="50000"/>
                  </a:schemeClr>
                </a:solidFill>
              </a:rPr>
              <a:t>專案的分類</a:t>
            </a:r>
            <a:r>
              <a:rPr lang="zh-TW" altLang="en-US" sz="2400" dirty="0" smtClean="0"/>
              <a:t>、</a:t>
            </a:r>
            <a:r>
              <a:rPr lang="zh-TW" altLang="en-US" sz="2400" dirty="0">
                <a:solidFill>
                  <a:schemeClr val="accent1">
                    <a:lumMod val="50000"/>
                  </a:schemeClr>
                </a:solidFill>
              </a:rPr>
              <a:t>依分類而制定的選擇準則</a:t>
            </a:r>
            <a:r>
              <a:rPr lang="zh-TW" altLang="en-US" sz="2400" dirty="0" smtClean="0"/>
              <a:t>、</a:t>
            </a:r>
            <a:r>
              <a:rPr lang="zh-TW" altLang="en-US" sz="2400" dirty="0">
                <a:solidFill>
                  <a:schemeClr val="accent1">
                    <a:lumMod val="50000"/>
                  </a:schemeClr>
                </a:solidFill>
              </a:rPr>
              <a:t>計畫書的來源</a:t>
            </a:r>
            <a:r>
              <a:rPr lang="zh-TW" altLang="en-US" sz="2400" dirty="0" smtClean="0"/>
              <a:t>、</a:t>
            </a:r>
            <a:r>
              <a:rPr lang="zh-TW" altLang="en-US" sz="2400" dirty="0">
                <a:solidFill>
                  <a:schemeClr val="accent1">
                    <a:lumMod val="50000"/>
                  </a:schemeClr>
                </a:solidFill>
              </a:rPr>
              <a:t>評估計畫書</a:t>
            </a:r>
            <a:r>
              <a:rPr lang="zh-TW" altLang="en-US" sz="2400" dirty="0" smtClean="0"/>
              <a:t>及</a:t>
            </a:r>
            <a:r>
              <a:rPr lang="zh-TW" altLang="en-US" sz="2400" dirty="0">
                <a:solidFill>
                  <a:schemeClr val="accent1">
                    <a:lumMod val="50000"/>
                  </a:schemeClr>
                </a:solidFill>
              </a:rPr>
              <a:t>管理專案組合</a:t>
            </a:r>
            <a:r>
              <a:rPr lang="zh-TW" altLang="en-US" sz="2400" dirty="0" smtClean="0"/>
              <a:t>。</a:t>
            </a:r>
            <a:endParaRPr lang="en-US" altLang="zh-TW" sz="2400" dirty="0" smtClean="0"/>
          </a:p>
          <a:p>
            <a:endParaRPr lang="en-US" altLang="zh-TW"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2.3</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16</a:t>
            </a:fld>
            <a:endParaRPr lang="en-US" altLang="zh-TW"/>
          </a:p>
        </p:txBody>
      </p:sp>
    </p:spTree>
    <p:extLst>
      <p:ext uri="{BB962C8B-B14F-4D97-AF65-F5344CB8AC3E}">
        <p14:creationId xmlns:p14="http://schemas.microsoft.com/office/powerpoint/2010/main" val="1408357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ln/>
        </p:spPr>
        <p:txBody>
          <a:bodyPr/>
          <a:lstStyle/>
          <a:p>
            <a:r>
              <a:rPr lang="zh-TW" altLang="en-US" dirty="0"/>
              <a:t>專案組合管理</a:t>
            </a:r>
            <a:r>
              <a:rPr lang="zh-TW" altLang="en-US" dirty="0" smtClean="0"/>
              <a:t>系統</a:t>
            </a:r>
            <a:r>
              <a:rPr lang="en-US" altLang="zh-TW" dirty="0" smtClean="0"/>
              <a:t>(</a:t>
            </a:r>
            <a:r>
              <a:rPr lang="zh-TW" altLang="en-US" dirty="0" smtClean="0"/>
              <a:t>續</a:t>
            </a:r>
            <a:r>
              <a:rPr lang="en-US" altLang="zh-TW" dirty="0" smtClean="0"/>
              <a:t>)</a:t>
            </a:r>
            <a:endParaRPr lang="en-US" altLang="zh-TW" dirty="0"/>
          </a:p>
        </p:txBody>
      </p:sp>
      <p:sp>
        <p:nvSpPr>
          <p:cNvPr id="76803" name="Rectangle 3"/>
          <p:cNvSpPr>
            <a:spLocks noGrp="1" noChangeArrowheads="1"/>
          </p:cNvSpPr>
          <p:nvPr>
            <p:ph idx="1"/>
          </p:nvPr>
        </p:nvSpPr>
        <p:spPr>
          <a:xfrm>
            <a:off x="1475656" y="1772816"/>
            <a:ext cx="7010400" cy="4114800"/>
          </a:xfrm>
        </p:spPr>
        <p:txBody>
          <a:bodyPr/>
          <a:lstStyle/>
          <a:p>
            <a:r>
              <a:rPr lang="zh-TW" altLang="en-US" b="1" dirty="0" smtClean="0"/>
              <a:t>專案的分類</a:t>
            </a:r>
            <a:endParaRPr lang="en-US" altLang="zh-TW" b="1" dirty="0" smtClean="0"/>
          </a:p>
          <a:p>
            <a:pPr lvl="1"/>
            <a:r>
              <a:rPr lang="zh-TW" altLang="en-US" dirty="0" smtClean="0"/>
              <a:t>承諾型</a:t>
            </a:r>
            <a:r>
              <a:rPr lang="en-US" altLang="zh-TW" dirty="0" smtClean="0"/>
              <a:t>(</a:t>
            </a:r>
            <a:r>
              <a:rPr lang="zh-TW" altLang="en-US" dirty="0" smtClean="0"/>
              <a:t>緊張型</a:t>
            </a:r>
            <a:r>
              <a:rPr lang="en-US" altLang="zh-TW" dirty="0" smtClean="0"/>
              <a:t>/</a:t>
            </a:r>
            <a:r>
              <a:rPr lang="zh-TW" altLang="en-US" dirty="0" smtClean="0"/>
              <a:t>必要型</a:t>
            </a:r>
            <a:r>
              <a:rPr lang="en-US" altLang="zh-TW" dirty="0" smtClean="0"/>
              <a:t>)</a:t>
            </a:r>
          </a:p>
          <a:p>
            <a:pPr lvl="1"/>
            <a:r>
              <a:rPr lang="zh-TW" altLang="en-US" dirty="0" smtClean="0"/>
              <a:t>操作型</a:t>
            </a:r>
            <a:endParaRPr lang="en-US" altLang="zh-TW" dirty="0" smtClean="0"/>
          </a:p>
          <a:p>
            <a:pPr lvl="1"/>
            <a:r>
              <a:rPr lang="zh-TW" altLang="en-US" dirty="0"/>
              <a:t>策略型</a:t>
            </a:r>
            <a:endParaRPr lang="en-US" altLang="zh-TW"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2.3</a:t>
            </a:r>
            <a:endParaRPr lang="zh-TW" altLang="en-US" sz="3600" b="1"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926407"/>
            <a:ext cx="4766327" cy="3526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17</a:t>
            </a:fld>
            <a:endParaRPr lang="en-US" altLang="zh-TW"/>
          </a:p>
        </p:txBody>
      </p:sp>
    </p:spTree>
    <p:extLst>
      <p:ext uri="{BB962C8B-B14F-4D97-AF65-F5344CB8AC3E}">
        <p14:creationId xmlns:p14="http://schemas.microsoft.com/office/powerpoint/2010/main" val="3432084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ln/>
        </p:spPr>
        <p:txBody>
          <a:bodyPr/>
          <a:lstStyle/>
          <a:p>
            <a:r>
              <a:rPr lang="zh-TW" altLang="en-US" dirty="0" smtClean="0"/>
              <a:t>選擇的評估準則</a:t>
            </a:r>
            <a:endParaRPr lang="en-US" altLang="zh-TW" dirty="0"/>
          </a:p>
        </p:txBody>
      </p:sp>
      <p:sp>
        <p:nvSpPr>
          <p:cNvPr id="76803" name="Rectangle 3"/>
          <p:cNvSpPr>
            <a:spLocks noGrp="1" noChangeArrowheads="1"/>
          </p:cNvSpPr>
          <p:nvPr>
            <p:ph idx="1"/>
          </p:nvPr>
        </p:nvSpPr>
        <p:spPr/>
        <p:txBody>
          <a:bodyPr/>
          <a:lstStyle/>
          <a:p>
            <a:r>
              <a:rPr lang="zh-TW" altLang="en-US" dirty="0"/>
              <a:t>專案選擇的評估</a:t>
            </a:r>
            <a:r>
              <a:rPr lang="zh-TW" altLang="en-US" dirty="0" smtClean="0"/>
              <a:t>準則類型</a:t>
            </a:r>
            <a:endParaRPr lang="en-US" altLang="zh-TW" dirty="0">
              <a:ea typeface="新細明體" charset="-120"/>
            </a:endParaRPr>
          </a:p>
          <a:p>
            <a:pPr lvl="1">
              <a:spcBef>
                <a:spcPts val="1200"/>
              </a:spcBef>
            </a:pPr>
            <a:r>
              <a:rPr lang="zh-TW" altLang="en-US" dirty="0" smtClean="0"/>
              <a:t>財務的評估準則</a:t>
            </a:r>
            <a:endParaRPr lang="zh-TW" altLang="en-US" dirty="0"/>
          </a:p>
          <a:p>
            <a:pPr lvl="2"/>
            <a:r>
              <a:rPr lang="zh-TW" altLang="en-US" dirty="0">
                <a:solidFill>
                  <a:schemeClr val="accent1">
                    <a:lumMod val="50000"/>
                  </a:schemeClr>
                </a:solidFill>
              </a:rPr>
              <a:t>還本</a:t>
            </a:r>
            <a:r>
              <a:rPr lang="zh-TW" altLang="en-US" dirty="0" smtClean="0">
                <a:solidFill>
                  <a:schemeClr val="accent1">
                    <a:lumMod val="50000"/>
                  </a:schemeClr>
                </a:solidFill>
              </a:rPr>
              <a:t>期</a:t>
            </a:r>
            <a:r>
              <a:rPr lang="en-US" altLang="zh-TW" dirty="0" smtClean="0">
                <a:solidFill>
                  <a:schemeClr val="accent1">
                    <a:lumMod val="50000"/>
                  </a:schemeClr>
                </a:solidFill>
              </a:rPr>
              <a:t>(payback)</a:t>
            </a:r>
            <a:r>
              <a:rPr lang="zh-TW" altLang="en-US" dirty="0" smtClean="0"/>
              <a:t>模型</a:t>
            </a:r>
            <a:endParaRPr lang="en-US" altLang="zh-TW" dirty="0" smtClean="0"/>
          </a:p>
          <a:p>
            <a:pPr lvl="2"/>
            <a:r>
              <a:rPr lang="zh-TW" altLang="en-US" dirty="0" smtClean="0">
                <a:solidFill>
                  <a:schemeClr val="accent1">
                    <a:lumMod val="50000"/>
                  </a:schemeClr>
                </a:solidFill>
              </a:rPr>
              <a:t>淨</a:t>
            </a:r>
            <a:r>
              <a:rPr lang="zh-TW" altLang="en-US" dirty="0">
                <a:solidFill>
                  <a:schemeClr val="accent1">
                    <a:lumMod val="50000"/>
                  </a:schemeClr>
                </a:solidFill>
                <a:latin typeface="Times New Roman" pitchFamily="18" charset="0"/>
              </a:rPr>
              <a:t>現值</a:t>
            </a:r>
            <a:r>
              <a:rPr lang="en-US" altLang="zh-TW" dirty="0">
                <a:solidFill>
                  <a:schemeClr val="accent1">
                    <a:lumMod val="50000"/>
                  </a:schemeClr>
                </a:solidFill>
                <a:latin typeface="Times New Roman" pitchFamily="18" charset="0"/>
              </a:rPr>
              <a:t>(</a:t>
            </a:r>
            <a:r>
              <a:rPr lang="en-US" altLang="zh-TW" dirty="0" smtClean="0">
                <a:solidFill>
                  <a:schemeClr val="accent1">
                    <a:lumMod val="50000"/>
                  </a:schemeClr>
                </a:solidFill>
                <a:latin typeface="Times New Roman" pitchFamily="18" charset="0"/>
              </a:rPr>
              <a:t>NPV)</a:t>
            </a:r>
            <a:r>
              <a:rPr lang="zh-TW" altLang="en-US" dirty="0" smtClean="0">
                <a:latin typeface="Times New Roman" pitchFamily="18" charset="0"/>
              </a:rPr>
              <a:t>模型</a:t>
            </a:r>
            <a:endParaRPr lang="en-US" altLang="zh-TW" dirty="0">
              <a:latin typeface="Times New Roman" pitchFamily="18" charset="0"/>
            </a:endParaRPr>
          </a:p>
          <a:p>
            <a:pPr lvl="1">
              <a:spcBef>
                <a:spcPts val="1200"/>
              </a:spcBef>
            </a:pPr>
            <a:r>
              <a:rPr lang="zh-TW" altLang="en-US" dirty="0"/>
              <a:t>非</a:t>
            </a:r>
            <a:r>
              <a:rPr lang="zh-TW" altLang="en-US" dirty="0" smtClean="0"/>
              <a:t>財務的評估準則</a:t>
            </a:r>
            <a:endParaRPr lang="en-US" altLang="zh-TW" dirty="0" smtClean="0"/>
          </a:p>
          <a:p>
            <a:pPr lvl="2"/>
            <a:r>
              <a:rPr lang="zh-TW" altLang="en-US" dirty="0">
                <a:solidFill>
                  <a:schemeClr val="accent1">
                    <a:lumMod val="50000"/>
                  </a:schemeClr>
                </a:solidFill>
              </a:rPr>
              <a:t>檢核</a:t>
            </a:r>
            <a:r>
              <a:rPr lang="zh-TW" altLang="en-US" dirty="0" smtClean="0">
                <a:solidFill>
                  <a:schemeClr val="accent1">
                    <a:lumMod val="50000"/>
                  </a:schemeClr>
                </a:solidFill>
              </a:rPr>
              <a:t>清單</a:t>
            </a:r>
            <a:r>
              <a:rPr lang="zh-TW" altLang="en-US" dirty="0" smtClean="0"/>
              <a:t>模型</a:t>
            </a:r>
            <a:endParaRPr lang="en-US" altLang="zh-TW" dirty="0" smtClean="0"/>
          </a:p>
          <a:p>
            <a:pPr lvl="2"/>
            <a:r>
              <a:rPr lang="zh-TW" altLang="en-US" dirty="0">
                <a:solidFill>
                  <a:schemeClr val="accent1">
                    <a:lumMod val="50000"/>
                  </a:schemeClr>
                </a:solidFill>
              </a:rPr>
              <a:t>多重權</a:t>
            </a:r>
            <a:r>
              <a:rPr lang="zh-TW" altLang="en-US" dirty="0" smtClean="0">
                <a:solidFill>
                  <a:schemeClr val="accent1">
                    <a:lumMod val="50000"/>
                  </a:schemeClr>
                </a:solidFill>
              </a:rPr>
              <a:t>重計分</a:t>
            </a:r>
            <a:r>
              <a:rPr lang="zh-TW" altLang="en-US" dirty="0" smtClean="0"/>
              <a:t>模型</a:t>
            </a:r>
            <a:endParaRPr lang="zh-TW" altLang="en-US"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18</a:t>
            </a:fld>
            <a:endParaRPr lang="en-US" altLang="zh-TW"/>
          </a:p>
        </p:txBody>
      </p:sp>
    </p:spTree>
    <p:extLst>
      <p:ext uri="{BB962C8B-B14F-4D97-AF65-F5344CB8AC3E}">
        <p14:creationId xmlns:p14="http://schemas.microsoft.com/office/powerpoint/2010/main" val="1897581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115" name="Rectangle 3"/>
              <p:cNvSpPr>
                <a:spLocks noGrp="1" noChangeArrowheads="1"/>
              </p:cNvSpPr>
              <p:nvPr>
                <p:ph type="body" idx="1"/>
              </p:nvPr>
            </p:nvSpPr>
            <p:spPr>
              <a:xfrm>
                <a:off x="1475656" y="1772816"/>
                <a:ext cx="7344816" cy="3888432"/>
              </a:xfrm>
            </p:spPr>
            <p:txBody>
              <a:bodyPr/>
              <a:lstStyle/>
              <a:p>
                <a:r>
                  <a:rPr lang="zh-TW" altLang="en-US" sz="2800" b="1" dirty="0"/>
                  <a:t>還本期</a:t>
                </a:r>
                <a:r>
                  <a:rPr lang="zh-TW" altLang="en-US" sz="2800" b="1" dirty="0" smtClean="0"/>
                  <a:t>模型</a:t>
                </a:r>
                <a:endParaRPr lang="zh-TW" altLang="en-US" sz="2800" b="1" dirty="0"/>
              </a:p>
              <a:p>
                <a:pPr lvl="1"/>
                <a:r>
                  <a:rPr lang="zh-TW" altLang="en-US" sz="2400" dirty="0"/>
                  <a:t>衡量回收專案投資成本所需的</a:t>
                </a:r>
                <a:r>
                  <a:rPr lang="zh-TW" altLang="en-US" sz="2400" dirty="0" smtClean="0"/>
                  <a:t>時間</a:t>
                </a:r>
                <a:endParaRPr lang="zh-TW" altLang="en-US" sz="2400" dirty="0"/>
              </a:p>
              <a:p>
                <a:pPr lvl="1"/>
                <a:r>
                  <a:rPr lang="zh-TW" altLang="en-US" sz="2400" dirty="0"/>
                  <a:t>最簡單且最廣泛使用的</a:t>
                </a:r>
                <a:r>
                  <a:rPr lang="zh-TW" altLang="en-US" sz="2400" dirty="0" smtClean="0"/>
                  <a:t>模型，</a:t>
                </a:r>
                <a:r>
                  <a:rPr lang="zh-TW" altLang="en-US" sz="2400" dirty="0" smtClean="0">
                    <a:solidFill>
                      <a:schemeClr val="accent1">
                        <a:lumMod val="50000"/>
                      </a:schemeClr>
                    </a:solidFill>
                  </a:rPr>
                  <a:t>還本期愈</a:t>
                </a:r>
                <a:r>
                  <a:rPr lang="zh-TW" altLang="en-US" sz="2400" dirty="0">
                    <a:solidFill>
                      <a:schemeClr val="accent1">
                        <a:lumMod val="50000"/>
                      </a:schemeClr>
                    </a:solidFill>
                  </a:rPr>
                  <a:t>短愈</a:t>
                </a:r>
                <a:r>
                  <a:rPr lang="zh-TW" altLang="en-US" sz="2400" dirty="0" smtClean="0">
                    <a:solidFill>
                      <a:schemeClr val="accent1">
                        <a:lumMod val="50000"/>
                      </a:schemeClr>
                    </a:solidFill>
                  </a:rPr>
                  <a:t>好</a:t>
                </a:r>
                <a:endParaRPr lang="en-US" altLang="zh-TW" sz="2400" dirty="0" smtClean="0">
                  <a:solidFill>
                    <a:schemeClr val="accent1">
                      <a:lumMod val="50000"/>
                    </a:schemeClr>
                  </a:solidFill>
                </a:endParaRPr>
              </a:p>
              <a:p>
                <a:pPr lvl="1"/>
                <a:r>
                  <a:rPr lang="zh-TW" altLang="en-US" sz="2400" dirty="0" smtClean="0"/>
                  <a:t>強調</a:t>
                </a:r>
                <a:r>
                  <a:rPr lang="zh-TW" altLang="en-US" sz="2400" dirty="0"/>
                  <a:t>現金流量</a:t>
                </a:r>
                <a:r>
                  <a:rPr lang="zh-TW" altLang="en-US" sz="2400" dirty="0" smtClean="0"/>
                  <a:t>這個非常</a:t>
                </a:r>
                <a:r>
                  <a:rPr lang="zh-TW" altLang="en-US" sz="2400" dirty="0"/>
                  <a:t>重要的</a:t>
                </a:r>
                <a:r>
                  <a:rPr lang="zh-TW" altLang="en-US" sz="2400" dirty="0" smtClean="0"/>
                  <a:t>商業因素</a:t>
                </a:r>
                <a:endParaRPr lang="en-US" altLang="zh-TW" sz="2400" dirty="0"/>
              </a:p>
              <a:p>
                <a:pPr lvl="1"/>
                <a:r>
                  <a:rPr lang="zh-TW" altLang="en-US" sz="2400" dirty="0"/>
                  <a:t>主要限制</a:t>
                </a:r>
              </a:p>
              <a:p>
                <a:pPr lvl="2"/>
                <a:r>
                  <a:rPr lang="zh-TW" altLang="en-US" sz="2000" dirty="0"/>
                  <a:t>忽略金錢的時間</a:t>
                </a:r>
                <a:r>
                  <a:rPr lang="zh-TW" altLang="en-US" sz="2000" dirty="0" smtClean="0"/>
                  <a:t>價值</a:t>
                </a:r>
                <a:endParaRPr lang="zh-TW" altLang="en-US" sz="2000" dirty="0"/>
              </a:p>
              <a:p>
                <a:pPr lvl="2"/>
                <a:r>
                  <a:rPr lang="zh-TW" altLang="en-US" sz="2000" dirty="0"/>
                  <a:t>假設投資期間內的現金流量</a:t>
                </a:r>
                <a:r>
                  <a:rPr lang="zh-TW" altLang="en-US" sz="2000" dirty="0" smtClean="0"/>
                  <a:t>固定</a:t>
                </a:r>
                <a:r>
                  <a:rPr lang="en-US" altLang="zh-TW" sz="2000" dirty="0"/>
                  <a:t>(</a:t>
                </a:r>
                <a:r>
                  <a:rPr lang="zh-TW" altLang="en-US" sz="2000" dirty="0" smtClean="0"/>
                  <a:t>且沒超出</a:t>
                </a:r>
                <a:r>
                  <a:rPr lang="en-US" altLang="zh-TW" sz="2000" dirty="0" smtClean="0"/>
                  <a:t>)</a:t>
                </a:r>
                <a:endParaRPr lang="en-US" altLang="zh-TW" sz="2000" dirty="0"/>
              </a:p>
              <a:p>
                <a:pPr lvl="2"/>
                <a:r>
                  <a:rPr lang="zh-TW" altLang="en-US" sz="2000" dirty="0" smtClean="0"/>
                  <a:t>不</a:t>
                </a:r>
                <a:r>
                  <a:rPr lang="zh-TW" altLang="en-US" sz="2000" dirty="0"/>
                  <a:t>考慮獲利</a:t>
                </a:r>
                <a:r>
                  <a:rPr lang="zh-TW" altLang="en-US" sz="2000" dirty="0" smtClean="0"/>
                  <a:t>能力</a:t>
                </a:r>
                <a:endParaRPr lang="en-US" altLang="zh-TW" sz="2000" dirty="0" smtClean="0"/>
              </a:p>
              <a:p>
                <a:pPr lvl="1"/>
                <a:r>
                  <a:rPr lang="zh-TW" altLang="en-US" sz="2400" dirty="0" smtClean="0"/>
                  <a:t>公式</a:t>
                </a:r>
                <a:endParaRPr lang="en-US" altLang="zh-TW" sz="2400" dirty="0" smtClean="0"/>
              </a:p>
              <a:p>
                <a:pPr marL="914400" lvl="2" indent="0">
                  <a:buNone/>
                </a:pPr>
                <a:r>
                  <a:rPr lang="zh-TW" altLang="en-US" sz="2000" dirty="0"/>
                  <a:t>還本</a:t>
                </a:r>
                <a:r>
                  <a:rPr lang="zh-TW" altLang="en-US" sz="2000" dirty="0" smtClean="0"/>
                  <a:t>期</a:t>
                </a:r>
                <a:r>
                  <a:rPr lang="en-US" altLang="zh-TW" sz="2000" dirty="0" smtClean="0"/>
                  <a:t>(</a:t>
                </a:r>
                <a:r>
                  <a:rPr lang="zh-TW" altLang="en-US" sz="2000" dirty="0" smtClean="0"/>
                  <a:t>年</a:t>
                </a:r>
                <a:r>
                  <a:rPr lang="en-US" altLang="zh-TW" sz="2000" dirty="0" smtClean="0"/>
                  <a:t>)</a:t>
                </a:r>
                <a:r>
                  <a:rPr lang="zh-TW" altLang="en-US" sz="2000" dirty="0" smtClean="0"/>
                  <a:t>＝估計的專案成本</a:t>
                </a:r>
                <a14:m>
                  <m:oMath xmlns:m="http://schemas.openxmlformats.org/officeDocument/2006/math">
                    <m:r>
                      <a:rPr lang="zh-TW" altLang="en-US" sz="2000" i="1" dirty="0" smtClean="0">
                        <a:latin typeface="Cambria Math"/>
                      </a:rPr>
                      <m:t>╱</m:t>
                    </m:r>
                  </m:oMath>
                </a14:m>
                <a:r>
                  <a:rPr lang="zh-TW" altLang="en-US" sz="2000" dirty="0" smtClean="0"/>
                  <a:t>年度收入</a:t>
                </a:r>
                <a:endParaRPr lang="en-US" altLang="zh-TW" sz="2000" dirty="0"/>
              </a:p>
            </p:txBody>
          </p:sp>
        </mc:Choice>
        <mc:Fallback xmlns="">
          <p:sp>
            <p:nvSpPr>
              <p:cNvPr id="90115" name="Rectangle 3"/>
              <p:cNvSpPr>
                <a:spLocks noGrp="1" noRot="1" noChangeAspect="1" noMove="1" noResize="1" noEditPoints="1" noAdjustHandles="1" noChangeArrowheads="1" noChangeShapeType="1" noTextEdit="1"/>
              </p:cNvSpPr>
              <p:nvPr>
                <p:ph type="body" idx="1"/>
              </p:nvPr>
            </p:nvSpPr>
            <p:spPr>
              <a:xfrm>
                <a:off x="1475656" y="1772816"/>
                <a:ext cx="7344816" cy="3888432"/>
              </a:xfrm>
              <a:blipFill rotWithShape="1">
                <a:blip r:embed="rId2"/>
                <a:stretch>
                  <a:fillRect l="-664" t="-1411" b="-10188"/>
                </a:stretch>
              </a:blipFill>
            </p:spPr>
            <p:txBody>
              <a:bodyPr/>
              <a:lstStyle/>
              <a:p>
                <a:r>
                  <a:rPr lang="zh-TW" altLang="en-US">
                    <a:noFill/>
                  </a:rPr>
                  <a:t> </a:t>
                </a:r>
              </a:p>
            </p:txBody>
          </p:sp>
        </mc:Fallback>
      </mc:AlternateContent>
      <p:sp>
        <p:nvSpPr>
          <p:cNvPr id="90114" name="Rectangle 2"/>
          <p:cNvSpPr>
            <a:spLocks noGrp="1" noChangeArrowheads="1"/>
          </p:cNvSpPr>
          <p:nvPr>
            <p:ph type="title"/>
          </p:nvPr>
        </p:nvSpPr>
        <p:spPr>
          <a:ln/>
        </p:spPr>
        <p:txBody>
          <a:bodyPr/>
          <a:lstStyle/>
          <a:p>
            <a:r>
              <a:rPr lang="zh-TW" altLang="en-US" dirty="0" smtClean="0"/>
              <a:t>財務模型一</a:t>
            </a:r>
            <a:endParaRPr lang="en-US" altLang="zh-TW"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19</a:t>
            </a:fld>
            <a:endParaRPr lang="en-US" altLang="zh-TW"/>
          </a:p>
        </p:txBody>
      </p:sp>
    </p:spTree>
    <p:extLst>
      <p:ext uri="{BB962C8B-B14F-4D97-AF65-F5344CB8AC3E}">
        <p14:creationId xmlns:p14="http://schemas.microsoft.com/office/powerpoint/2010/main" val="1704257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smtClean="0"/>
              <a:t>課程地圖</a:t>
            </a:r>
            <a:endParaRPr lang="zh-TW" altLang="en-US" dirty="0"/>
          </a:p>
        </p:txBody>
      </p:sp>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2</a:t>
            </a:fld>
            <a:endParaRPr lang="en-US" altLang="zh-TW"/>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0" y="1772816"/>
            <a:ext cx="9029700" cy="4076700"/>
          </a:xfrm>
          <a:prstGeom prst="rect">
            <a:avLst/>
          </a:prstGeom>
        </p:spPr>
      </p:pic>
      <p:sp>
        <p:nvSpPr>
          <p:cNvPr id="7" name="矩形 6"/>
          <p:cNvSpPr/>
          <p:nvPr/>
        </p:nvSpPr>
        <p:spPr bwMode="auto">
          <a:xfrm>
            <a:off x="416859" y="5134617"/>
            <a:ext cx="1008529" cy="50405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400" b="1" i="0" u="none" strike="noStrike" cap="none" normalizeH="0" baseline="0" dirty="0" smtClean="0">
                <a:ln>
                  <a:noFill/>
                </a:ln>
                <a:solidFill>
                  <a:schemeClr val="tx2"/>
                </a:solidFill>
                <a:effectLst/>
                <a:latin typeface="微軟正黑體" panose="020B0604030504040204" pitchFamily="34" charset="-120"/>
                <a:ea typeface="微軟正黑體" panose="020B0604030504040204" pitchFamily="34" charset="-120"/>
              </a:rPr>
              <a:t>策略</a:t>
            </a:r>
            <a:endParaRPr kumimoji="1" lang="en-US" altLang="zh-TW" sz="1400" b="1" i="0" u="none" strike="noStrike" cap="none" normalizeH="0" baseline="0" dirty="0" smtClean="0">
              <a:ln>
                <a:noFill/>
              </a:ln>
              <a:solidFill>
                <a:schemeClr val="tx2"/>
              </a:solidFill>
              <a:effectLst/>
              <a:latin typeface="微軟正黑體" panose="020B0604030504040204" pitchFamily="34" charset="-120"/>
              <a:ea typeface="微軟正黑體" panose="020B0604030504040204" pitchFamily="34"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400" b="1" i="0" u="none" strike="noStrike" cap="none" normalizeH="0" baseline="0" dirty="0" smtClean="0">
                <a:ln>
                  <a:noFill/>
                </a:ln>
                <a:solidFill>
                  <a:schemeClr val="tx2"/>
                </a:solidFill>
                <a:effectLst/>
                <a:latin typeface="微軟正黑體" panose="020B0604030504040204" pitchFamily="34" charset="-120"/>
                <a:ea typeface="微軟正黑體" panose="020B0604030504040204" pitchFamily="34" charset="-120"/>
              </a:rPr>
              <a:t>2</a:t>
            </a:r>
            <a:endParaRPr kumimoji="1" lang="zh-TW" altLang="en-US" sz="1400" b="1" i="0" u="none" strike="noStrike" cap="none" normalizeH="0" baseline="0" dirty="0" smtClean="0">
              <a:ln>
                <a:noFill/>
              </a:ln>
              <a:solidFill>
                <a:schemeClr val="tx2"/>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38565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ln/>
        </p:spPr>
        <p:txBody>
          <a:bodyPr/>
          <a:lstStyle/>
          <a:p>
            <a:r>
              <a:rPr lang="zh-TW" altLang="en-US" dirty="0"/>
              <a:t>財務</a:t>
            </a:r>
            <a:r>
              <a:rPr lang="zh-TW" altLang="en-US" dirty="0" smtClean="0"/>
              <a:t>模型二</a:t>
            </a:r>
            <a:endParaRPr lang="en-US" altLang="zh-TW" dirty="0"/>
          </a:p>
        </p:txBody>
      </p:sp>
      <p:sp>
        <p:nvSpPr>
          <p:cNvPr id="91139" name="Rectangle 3"/>
          <p:cNvSpPr>
            <a:spLocks noGrp="1" noChangeArrowheads="1"/>
          </p:cNvSpPr>
          <p:nvPr>
            <p:ph idx="1"/>
          </p:nvPr>
        </p:nvSpPr>
        <p:spPr>
          <a:xfrm>
            <a:off x="1523999" y="1905000"/>
            <a:ext cx="7345363" cy="4114800"/>
          </a:xfrm>
        </p:spPr>
        <p:txBody>
          <a:bodyPr/>
          <a:lstStyle/>
          <a:p>
            <a:pPr>
              <a:spcBef>
                <a:spcPct val="40000"/>
              </a:spcBef>
            </a:pPr>
            <a:r>
              <a:rPr lang="zh-TW" altLang="en-US" sz="2800" b="1" dirty="0"/>
              <a:t>淨現值模型</a:t>
            </a:r>
            <a:endParaRPr lang="en-US" altLang="zh-TW" sz="2800" b="1" dirty="0">
              <a:ea typeface="新細明體" charset="-120"/>
            </a:endParaRPr>
          </a:p>
          <a:p>
            <a:pPr lvl="1"/>
            <a:r>
              <a:rPr lang="zh-TW" altLang="en-US" sz="2400" dirty="0"/>
              <a:t>利用管理單位的</a:t>
            </a:r>
            <a:r>
              <a:rPr lang="zh-TW" altLang="en-US" sz="2400" dirty="0">
                <a:solidFill>
                  <a:schemeClr val="accent1">
                    <a:lumMod val="50000"/>
                  </a:schemeClr>
                </a:solidFill>
              </a:rPr>
              <a:t>最小期望報酬率</a:t>
            </a:r>
            <a:r>
              <a:rPr lang="zh-TW" altLang="en-US" sz="2400" dirty="0" smtClean="0"/>
              <a:t>，也就是</a:t>
            </a:r>
            <a:r>
              <a:rPr lang="zh-TW" altLang="en-US" sz="2400" dirty="0"/>
              <a:t>貼現率</a:t>
            </a:r>
            <a:r>
              <a:rPr lang="en-US" altLang="zh-TW" sz="2400" dirty="0">
                <a:latin typeface="Times New Roman" pitchFamily="18" charset="0"/>
              </a:rPr>
              <a:t>(discount rate</a:t>
            </a:r>
            <a:r>
              <a:rPr lang="en-US" altLang="zh-TW" sz="2400" dirty="0" smtClean="0">
                <a:latin typeface="Times New Roman" pitchFamily="18" charset="0"/>
              </a:rPr>
              <a:t>)</a:t>
            </a:r>
            <a:r>
              <a:rPr lang="zh-TW" altLang="en-US" sz="2400" dirty="0" smtClean="0">
                <a:latin typeface="Times New Roman" pitchFamily="18" charset="0"/>
              </a:rPr>
              <a:t>，</a:t>
            </a:r>
            <a:r>
              <a:rPr lang="zh-TW" altLang="en-US" sz="2400" dirty="0" smtClean="0"/>
              <a:t>來</a:t>
            </a:r>
            <a:r>
              <a:rPr lang="zh-TW" altLang="en-US" sz="2400" dirty="0"/>
              <a:t>計算所有淨現金</a:t>
            </a:r>
            <a:r>
              <a:rPr lang="zh-TW" altLang="en-US" sz="2400" dirty="0" smtClean="0"/>
              <a:t>流入</a:t>
            </a:r>
            <a:r>
              <a:rPr lang="zh-TW" altLang="en-US" sz="2400" dirty="0"/>
              <a:t>的淨值</a:t>
            </a:r>
            <a:r>
              <a:rPr lang="zh-TW" altLang="en-US" sz="2400" dirty="0" smtClean="0"/>
              <a:t>。</a:t>
            </a:r>
            <a:endParaRPr lang="zh-TW" altLang="en-US" sz="2400" dirty="0"/>
          </a:p>
          <a:p>
            <a:pPr lvl="2">
              <a:spcBef>
                <a:spcPts val="1200"/>
              </a:spcBef>
            </a:pPr>
            <a:r>
              <a:rPr lang="zh-TW" altLang="en-US" dirty="0">
                <a:solidFill>
                  <a:schemeClr val="accent1">
                    <a:lumMod val="50000"/>
                  </a:schemeClr>
                </a:solidFill>
                <a:latin typeface="Times New Roman" pitchFamily="18" charset="0"/>
              </a:rPr>
              <a:t>正的</a:t>
            </a:r>
            <a:r>
              <a:rPr lang="en-US" altLang="zh-TW" dirty="0" smtClean="0">
                <a:solidFill>
                  <a:schemeClr val="accent1">
                    <a:lumMod val="50000"/>
                  </a:schemeClr>
                </a:solidFill>
                <a:latin typeface="Times New Roman" pitchFamily="18" charset="0"/>
                <a:ea typeface="新細明體" charset="-120"/>
              </a:rPr>
              <a:t>NPV</a:t>
            </a:r>
          </a:p>
          <a:p>
            <a:pPr lvl="3"/>
            <a:r>
              <a:rPr lang="zh-TW" altLang="en-US" dirty="0" smtClean="0">
                <a:latin typeface="Times New Roman" pitchFamily="18" charset="0"/>
              </a:rPr>
              <a:t>表示</a:t>
            </a:r>
            <a:r>
              <a:rPr lang="zh-TW" altLang="en-US" dirty="0">
                <a:latin typeface="Times New Roman" pitchFamily="18" charset="0"/>
              </a:rPr>
              <a:t>這個專案能夠符合最小期望報酬率</a:t>
            </a:r>
            <a:r>
              <a:rPr lang="zh-TW" altLang="en-US" dirty="0" smtClean="0">
                <a:latin typeface="Times New Roman" pitchFamily="18" charset="0"/>
              </a:rPr>
              <a:t>，</a:t>
            </a:r>
            <a:r>
              <a:rPr lang="en-US" altLang="zh-TW" dirty="0" smtClean="0">
                <a:latin typeface="Times New Roman" pitchFamily="18" charset="0"/>
              </a:rPr>
              <a:t/>
            </a:r>
            <a:br>
              <a:rPr lang="en-US" altLang="zh-TW" dirty="0" smtClean="0">
                <a:latin typeface="Times New Roman" pitchFamily="18" charset="0"/>
              </a:rPr>
            </a:br>
            <a:r>
              <a:rPr lang="zh-TW" altLang="en-US" dirty="0" smtClean="0">
                <a:latin typeface="Times New Roman" pitchFamily="18" charset="0"/>
              </a:rPr>
              <a:t>未來</a:t>
            </a:r>
            <a:r>
              <a:rPr lang="zh-TW" altLang="en-US" dirty="0">
                <a:latin typeface="Times New Roman" pitchFamily="18" charset="0"/>
              </a:rPr>
              <a:t>適合將它列入</a:t>
            </a:r>
            <a:r>
              <a:rPr lang="zh-TW" altLang="en-US" dirty="0" smtClean="0">
                <a:latin typeface="Times New Roman" pitchFamily="18" charset="0"/>
              </a:rPr>
              <a:t>考慮</a:t>
            </a:r>
            <a:endParaRPr lang="zh-TW" altLang="en-US" dirty="0">
              <a:latin typeface="Times New Roman" pitchFamily="18" charset="0"/>
            </a:endParaRPr>
          </a:p>
          <a:p>
            <a:pPr lvl="2">
              <a:spcBef>
                <a:spcPts val="1200"/>
              </a:spcBef>
            </a:pPr>
            <a:r>
              <a:rPr lang="zh-TW" altLang="en-US" dirty="0">
                <a:solidFill>
                  <a:schemeClr val="accent1">
                    <a:lumMod val="50000"/>
                  </a:schemeClr>
                </a:solidFill>
                <a:latin typeface="Times New Roman" pitchFamily="18" charset="0"/>
              </a:rPr>
              <a:t>負的</a:t>
            </a:r>
            <a:r>
              <a:rPr lang="en-US" altLang="zh-TW" dirty="0" smtClean="0">
                <a:solidFill>
                  <a:schemeClr val="accent1">
                    <a:lumMod val="50000"/>
                  </a:schemeClr>
                </a:solidFill>
                <a:latin typeface="Times New Roman" pitchFamily="18" charset="0"/>
                <a:ea typeface="新細明體" charset="-120"/>
              </a:rPr>
              <a:t>NPV</a:t>
            </a:r>
          </a:p>
          <a:p>
            <a:pPr lvl="3"/>
            <a:r>
              <a:rPr lang="zh-TW" altLang="en-US" dirty="0" smtClean="0">
                <a:latin typeface="Times New Roman" pitchFamily="18" charset="0"/>
              </a:rPr>
              <a:t>這個</a:t>
            </a:r>
            <a:r>
              <a:rPr lang="zh-TW" altLang="en-US" dirty="0">
                <a:latin typeface="Times New Roman" pitchFamily="18" charset="0"/>
              </a:rPr>
              <a:t>專案將會被</a:t>
            </a:r>
            <a:r>
              <a:rPr lang="zh-TW" altLang="en-US" dirty="0" smtClean="0">
                <a:latin typeface="Times New Roman" pitchFamily="18" charset="0"/>
              </a:rPr>
              <a:t>否決</a:t>
            </a:r>
            <a:endParaRPr lang="en-US" altLang="zh-TW" dirty="0"/>
          </a:p>
        </p:txBody>
      </p:sp>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20</a:t>
            </a:fld>
            <a:endParaRPr lang="en-US" altLang="zh-TW"/>
          </a:p>
        </p:txBody>
      </p:sp>
    </p:spTree>
    <p:extLst>
      <p:ext uri="{BB962C8B-B14F-4D97-AF65-F5344CB8AC3E}">
        <p14:creationId xmlns:p14="http://schemas.microsoft.com/office/powerpoint/2010/main" val="2094898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box(out)">
                                      <p:cBhvr>
                                        <p:cTn id="7" dur="500"/>
                                        <p:tgtEl>
                                          <p:spTgt spid="91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pRg st="0" end="0"/>
                                            </p:txEl>
                                          </p:spTgt>
                                        </p:tgtEl>
                                        <p:attrNameLst>
                                          <p:attrName>style.visibility</p:attrName>
                                        </p:attrNameLst>
                                      </p:cBhvr>
                                      <p:to>
                                        <p:strVal val="visible"/>
                                      </p:to>
                                    </p:set>
                                    <p:animEffect transition="in" filter="wipe(left)">
                                      <p:cBhvr>
                                        <p:cTn id="12" dur="500"/>
                                        <p:tgtEl>
                                          <p:spTgt spid="9113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1139">
                                            <p:txEl>
                                              <p:pRg st="1" end="1"/>
                                            </p:txEl>
                                          </p:spTgt>
                                        </p:tgtEl>
                                        <p:attrNameLst>
                                          <p:attrName>style.visibility</p:attrName>
                                        </p:attrNameLst>
                                      </p:cBhvr>
                                      <p:to>
                                        <p:strVal val="visible"/>
                                      </p:to>
                                    </p:set>
                                    <p:animEffect transition="in" filter="wipe(left)">
                                      <p:cBhvr>
                                        <p:cTn id="15" dur="500"/>
                                        <p:tgtEl>
                                          <p:spTgt spid="91139">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1139">
                                            <p:txEl>
                                              <p:pRg st="2" end="2"/>
                                            </p:txEl>
                                          </p:spTgt>
                                        </p:tgtEl>
                                        <p:attrNameLst>
                                          <p:attrName>style.visibility</p:attrName>
                                        </p:attrNameLst>
                                      </p:cBhvr>
                                      <p:to>
                                        <p:strVal val="visible"/>
                                      </p:to>
                                    </p:set>
                                    <p:animEffect transition="in" filter="wipe(left)">
                                      <p:cBhvr>
                                        <p:cTn id="18" dur="500"/>
                                        <p:tgtEl>
                                          <p:spTgt spid="91139">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1139">
                                            <p:txEl>
                                              <p:pRg st="3" end="3"/>
                                            </p:txEl>
                                          </p:spTgt>
                                        </p:tgtEl>
                                        <p:attrNameLst>
                                          <p:attrName>style.visibility</p:attrName>
                                        </p:attrNameLst>
                                      </p:cBhvr>
                                      <p:to>
                                        <p:strVal val="visible"/>
                                      </p:to>
                                    </p:set>
                                    <p:animEffect transition="in" filter="wipe(left)">
                                      <p:cBhvr>
                                        <p:cTn id="21" dur="500"/>
                                        <p:tgtEl>
                                          <p:spTgt spid="91139">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1139">
                                            <p:txEl>
                                              <p:pRg st="4" end="4"/>
                                            </p:txEl>
                                          </p:spTgt>
                                        </p:tgtEl>
                                        <p:attrNameLst>
                                          <p:attrName>style.visibility</p:attrName>
                                        </p:attrNameLst>
                                      </p:cBhvr>
                                      <p:to>
                                        <p:strVal val="visible"/>
                                      </p:to>
                                    </p:set>
                                    <p:animEffect transition="in" filter="wipe(left)">
                                      <p:cBhvr>
                                        <p:cTn id="24" dur="500"/>
                                        <p:tgtEl>
                                          <p:spTgt spid="91139">
                                            <p:txEl>
                                              <p:pRg st="4" end="4"/>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animEffect transition="in" filter="wipe(left)">
                                      <p:cBhvr>
                                        <p:cTn id="27"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nimBg="1" autoUpdateAnimBg="0"/>
      <p:bldP spid="9113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ln/>
        </p:spPr>
        <p:txBody>
          <a:bodyPr/>
          <a:lstStyle/>
          <a:p>
            <a:r>
              <a:rPr lang="zh-TW" altLang="en-US" dirty="0"/>
              <a:t>財務</a:t>
            </a:r>
            <a:r>
              <a:rPr lang="zh-TW" altLang="en-US" dirty="0" smtClean="0"/>
              <a:t>模型二</a:t>
            </a:r>
            <a:r>
              <a:rPr lang="en-US" altLang="zh-TW" dirty="0" smtClean="0"/>
              <a:t>(</a:t>
            </a:r>
            <a:r>
              <a:rPr lang="zh-TW" altLang="en-US" dirty="0" smtClean="0"/>
              <a:t>續</a:t>
            </a:r>
            <a:r>
              <a:rPr lang="en-US" altLang="zh-TW" dirty="0" smtClean="0"/>
              <a:t>)</a:t>
            </a:r>
            <a:endParaRPr lang="en-US" altLang="zh-TW" dirty="0"/>
          </a:p>
        </p:txBody>
      </p:sp>
      <p:sp>
        <p:nvSpPr>
          <p:cNvPr id="91139" name="Rectangle 3"/>
          <p:cNvSpPr>
            <a:spLocks noGrp="1" noChangeArrowheads="1"/>
          </p:cNvSpPr>
          <p:nvPr>
            <p:ph idx="1"/>
          </p:nvPr>
        </p:nvSpPr>
        <p:spPr>
          <a:xfrm>
            <a:off x="1523999" y="1905000"/>
            <a:ext cx="7345363" cy="587896"/>
          </a:xfrm>
        </p:spPr>
        <p:txBody>
          <a:bodyPr/>
          <a:lstStyle/>
          <a:p>
            <a:pPr>
              <a:spcBef>
                <a:spcPct val="40000"/>
              </a:spcBef>
            </a:pPr>
            <a:r>
              <a:rPr lang="zh-TW" altLang="en-US" sz="2800" b="1" dirty="0"/>
              <a:t>淨現值</a:t>
            </a:r>
            <a:r>
              <a:rPr lang="zh-TW" altLang="en-US" sz="2800" b="1" dirty="0" smtClean="0"/>
              <a:t>模型</a:t>
            </a:r>
            <a:endParaRPr lang="en-US" altLang="zh-TW" sz="2800" b="1" dirty="0">
              <a:ea typeface="新細明體" charset="-120"/>
            </a:endParaRPr>
          </a:p>
        </p:txBody>
      </p:sp>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solidFill>
                  <a:srgbClr val="336666"/>
                </a:solidFill>
                <a:effectLst>
                  <a:outerShdw blurRad="38100" dist="38100" dir="2700000" algn="tl">
                    <a:srgbClr val="000000">
                      <a:alpha val="43137"/>
                    </a:srgbClr>
                  </a:outerShdw>
                </a:effectLst>
              </a:rPr>
              <a:t>2.4</a:t>
            </a:r>
            <a:endParaRPr lang="zh-TW" altLang="en-US" sz="3600" b="1" dirty="0">
              <a:solidFill>
                <a:srgbClr val="336666"/>
              </a:solidFill>
              <a:effectLst>
                <a:outerShdw blurRad="38100" dist="38100" dir="2700000" algn="tl">
                  <a:srgbClr val="000000">
                    <a:alpha val="43137"/>
                  </a:srgbClr>
                </a:outerShdw>
              </a:effectLst>
            </a:endParaRPr>
          </a:p>
        </p:txBody>
      </p:sp>
      <p:sp>
        <p:nvSpPr>
          <p:cNvPr id="3" name="矩形 2"/>
          <p:cNvSpPr/>
          <p:nvPr/>
        </p:nvSpPr>
        <p:spPr>
          <a:xfrm>
            <a:off x="1763688" y="3789040"/>
            <a:ext cx="6984776" cy="2015936"/>
          </a:xfrm>
          <a:prstGeom prst="rect">
            <a:avLst/>
          </a:prstGeom>
        </p:spPr>
        <p:txBody>
          <a:bodyPr wrap="square">
            <a:spAutoFit/>
          </a:bodyPr>
          <a:lstStyle/>
          <a:p>
            <a:pPr algn="just">
              <a:spcAft>
                <a:spcPts val="200"/>
              </a:spcAft>
            </a:pPr>
            <a:r>
              <a:rPr lang="zh-TW" altLang="zh-TW" sz="2400" dirty="0">
                <a:solidFill>
                  <a:schemeClr val="tx2"/>
                </a:solidFill>
                <a:latin typeface="微軟正黑體" panose="020B0604030504040204" pitchFamily="34" charset="-120"/>
                <a:ea typeface="微軟正黑體" panose="020B0604030504040204" pitchFamily="34" charset="-120"/>
                <a:cs typeface="Times New Roman"/>
              </a:rPr>
              <a:t>在這個公式中， </a:t>
            </a:r>
            <a:endParaRPr lang="zh-TW" altLang="zh-TW" sz="3200" dirty="0">
              <a:solidFill>
                <a:schemeClr val="tx2"/>
              </a:solidFill>
              <a:latin typeface="微軟正黑體" panose="020B0604030504040204" pitchFamily="34" charset="-120"/>
              <a:ea typeface="微軟正黑體" panose="020B0604030504040204" pitchFamily="34" charset="-120"/>
              <a:cs typeface="Times New Roman"/>
            </a:endParaRPr>
          </a:p>
          <a:p>
            <a:pPr marL="622300" indent="-349250" algn="just">
              <a:spcAft>
                <a:spcPts val="200"/>
              </a:spcAft>
            </a:pPr>
            <a:r>
              <a:rPr lang="en-US" altLang="zh-TW" sz="2400" dirty="0">
                <a:solidFill>
                  <a:schemeClr val="tx2"/>
                </a:solidFill>
                <a:latin typeface="微軟正黑體" panose="020B0604030504040204" pitchFamily="34" charset="-120"/>
                <a:ea typeface="微軟正黑體" panose="020B0604030504040204" pitchFamily="34" charset="-120"/>
                <a:cs typeface="Times New Roman"/>
              </a:rPr>
              <a:t>I</a:t>
            </a:r>
            <a:r>
              <a:rPr lang="en-US" altLang="zh-TW" sz="1000" dirty="0">
                <a:solidFill>
                  <a:schemeClr val="tx2"/>
                </a:solidFill>
                <a:latin typeface="微軟正黑體" panose="020B0604030504040204" pitchFamily="34" charset="-120"/>
                <a:ea typeface="微軟正黑體" panose="020B0604030504040204" pitchFamily="34" charset="-120"/>
                <a:cs typeface="Times New Roman"/>
              </a:rPr>
              <a:t>0 </a:t>
            </a:r>
            <a:r>
              <a:rPr lang="en-US" altLang="zh-TW" sz="2400" dirty="0">
                <a:solidFill>
                  <a:schemeClr val="tx2"/>
                </a:solidFill>
                <a:latin typeface="微軟正黑體" panose="020B0604030504040204" pitchFamily="34" charset="-120"/>
                <a:ea typeface="微軟正黑體" panose="020B0604030504040204" pitchFamily="34" charset="-120"/>
                <a:cs typeface="Times New Roman"/>
              </a:rPr>
              <a:t>= </a:t>
            </a:r>
            <a:r>
              <a:rPr lang="zh-TW" altLang="zh-TW" sz="2400" dirty="0">
                <a:solidFill>
                  <a:schemeClr val="tx2"/>
                </a:solidFill>
                <a:latin typeface="微軟正黑體" panose="020B0604030504040204" pitchFamily="34" charset="-120"/>
                <a:ea typeface="微軟正黑體" panose="020B0604030504040204" pitchFamily="34" charset="-120"/>
                <a:cs typeface="....m..."/>
              </a:rPr>
              <a:t>初始投資〔（</a:t>
            </a:r>
            <a:r>
              <a:rPr lang="en-US" altLang="zh-TW" sz="2400" dirty="0">
                <a:solidFill>
                  <a:schemeClr val="tx2"/>
                </a:solidFill>
                <a:latin typeface="微軟正黑體" panose="020B0604030504040204" pitchFamily="34" charset="-120"/>
                <a:ea typeface="微軟正黑體" panose="020B0604030504040204" pitchFamily="34" charset="-120"/>
                <a:cs typeface="Times New Roman"/>
              </a:rPr>
              <a:t>initial investment</a:t>
            </a:r>
            <a:r>
              <a:rPr lang="zh-TW" altLang="zh-TW" sz="2400" dirty="0">
                <a:solidFill>
                  <a:schemeClr val="tx2"/>
                </a:solidFill>
                <a:latin typeface="微軟正黑體" panose="020B0604030504040204" pitchFamily="34" charset="-120"/>
                <a:ea typeface="微軟正黑體" panose="020B0604030504040204" pitchFamily="34" charset="-120"/>
                <a:cs typeface="....m..."/>
              </a:rPr>
              <a:t>），因為它是一筆支出，所以數字是負的〕</a:t>
            </a:r>
            <a:endParaRPr lang="zh-TW" altLang="zh-TW" sz="3200" dirty="0">
              <a:solidFill>
                <a:schemeClr val="tx2"/>
              </a:solidFill>
              <a:latin typeface="微軟正黑體" panose="020B0604030504040204" pitchFamily="34" charset="-120"/>
              <a:ea typeface="微軟正黑體" panose="020B0604030504040204" pitchFamily="34" charset="-120"/>
              <a:cs typeface="Times New Roman"/>
            </a:endParaRPr>
          </a:p>
          <a:p>
            <a:pPr indent="279400" algn="just">
              <a:spcAft>
                <a:spcPts val="200"/>
              </a:spcAft>
            </a:pPr>
            <a:r>
              <a:rPr lang="en-US" altLang="zh-TW" sz="2400" dirty="0">
                <a:solidFill>
                  <a:schemeClr val="tx2"/>
                </a:solidFill>
                <a:latin typeface="微軟正黑體" panose="020B0604030504040204" pitchFamily="34" charset="-120"/>
                <a:ea typeface="微軟正黑體" panose="020B0604030504040204" pitchFamily="34" charset="-120"/>
                <a:cs typeface="Times New Roman"/>
              </a:rPr>
              <a:t>F</a:t>
            </a:r>
            <a:r>
              <a:rPr lang="en-US" altLang="zh-TW" sz="1000" dirty="0">
                <a:solidFill>
                  <a:schemeClr val="tx2"/>
                </a:solidFill>
                <a:latin typeface="微軟正黑體" panose="020B0604030504040204" pitchFamily="34" charset="-120"/>
                <a:ea typeface="微軟正黑體" panose="020B0604030504040204" pitchFamily="34" charset="-120"/>
                <a:cs typeface="Times New Roman"/>
              </a:rPr>
              <a:t>t </a:t>
            </a:r>
            <a:r>
              <a:rPr lang="en-US" altLang="zh-TW" sz="2400" dirty="0">
                <a:solidFill>
                  <a:schemeClr val="tx2"/>
                </a:solidFill>
                <a:latin typeface="微軟正黑體" panose="020B0604030504040204" pitchFamily="34" charset="-120"/>
                <a:ea typeface="微軟正黑體" panose="020B0604030504040204" pitchFamily="34" charset="-120"/>
                <a:cs typeface="Times New Roman"/>
              </a:rPr>
              <a:t>= </a:t>
            </a:r>
            <a:r>
              <a:rPr lang="zh-TW" altLang="zh-TW" sz="2400" dirty="0">
                <a:solidFill>
                  <a:schemeClr val="tx2"/>
                </a:solidFill>
                <a:latin typeface="微軟正黑體" panose="020B0604030504040204" pitchFamily="34" charset="-120"/>
                <a:ea typeface="微軟正黑體" panose="020B0604030504040204" pitchFamily="34" charset="-120"/>
                <a:cs typeface="....m..."/>
              </a:rPr>
              <a:t>期間</a:t>
            </a:r>
            <a:r>
              <a:rPr lang="en-US" altLang="zh-TW" sz="2400" i="1" dirty="0">
                <a:solidFill>
                  <a:schemeClr val="tx2"/>
                </a:solidFill>
                <a:latin typeface="微軟正黑體" panose="020B0604030504040204" pitchFamily="34" charset="-120"/>
                <a:ea typeface="微軟正黑體" panose="020B0604030504040204" pitchFamily="34" charset="-120"/>
                <a:cs typeface="Times New Roman"/>
              </a:rPr>
              <a:t>t </a:t>
            </a:r>
            <a:r>
              <a:rPr lang="zh-TW" altLang="zh-TW" sz="2400" dirty="0">
                <a:solidFill>
                  <a:schemeClr val="tx2"/>
                </a:solidFill>
                <a:latin typeface="微軟正黑體" panose="020B0604030504040204" pitchFamily="34" charset="-120"/>
                <a:ea typeface="微軟正黑體" panose="020B0604030504040204" pitchFamily="34" charset="-120"/>
                <a:cs typeface="....m..."/>
              </a:rPr>
              <a:t>內的淨現金流量</a:t>
            </a:r>
            <a:r>
              <a:rPr lang="en-US" altLang="zh-TW" sz="2400" dirty="0">
                <a:solidFill>
                  <a:schemeClr val="tx2"/>
                </a:solidFill>
                <a:latin typeface="微軟正黑體" panose="020B0604030504040204" pitchFamily="34" charset="-120"/>
                <a:ea typeface="微軟正黑體" panose="020B0604030504040204" pitchFamily="34" charset="-120"/>
                <a:cs typeface="....m..."/>
              </a:rPr>
              <a:t> </a:t>
            </a:r>
            <a:endParaRPr lang="zh-TW" altLang="zh-TW" sz="3200" dirty="0">
              <a:solidFill>
                <a:schemeClr val="tx2"/>
              </a:solidFill>
              <a:latin typeface="微軟正黑體" panose="020B0604030504040204" pitchFamily="34" charset="-120"/>
              <a:ea typeface="微軟正黑體" panose="020B0604030504040204" pitchFamily="34" charset="-120"/>
              <a:cs typeface="Times New Roman"/>
            </a:endParaRPr>
          </a:p>
          <a:p>
            <a:pPr>
              <a:spcAft>
                <a:spcPts val="0"/>
              </a:spcAft>
            </a:pPr>
            <a:r>
              <a:rPr lang="zh-TW" altLang="en-US" sz="2400" i="1" kern="100" dirty="0" smtClean="0">
                <a:solidFill>
                  <a:schemeClr val="tx2"/>
                </a:solidFill>
                <a:latin typeface="微軟正黑體" panose="020B0604030504040204" pitchFamily="34" charset="-120"/>
                <a:ea typeface="微軟正黑體" panose="020B0604030504040204" pitchFamily="34" charset="-120"/>
                <a:cs typeface="Times New Roman"/>
              </a:rPr>
              <a:t>    </a:t>
            </a:r>
            <a:r>
              <a:rPr lang="en-US" altLang="zh-TW" sz="2400" i="1" kern="100" dirty="0" smtClean="0">
                <a:solidFill>
                  <a:schemeClr val="tx2"/>
                </a:solidFill>
                <a:latin typeface="微軟正黑體" panose="020B0604030504040204" pitchFamily="34" charset="-120"/>
                <a:ea typeface="微軟正黑體" panose="020B0604030504040204" pitchFamily="34" charset="-120"/>
                <a:cs typeface="Times New Roman"/>
              </a:rPr>
              <a:t>k </a:t>
            </a:r>
            <a:r>
              <a:rPr lang="en-US" altLang="zh-TW" sz="2400" kern="100" dirty="0">
                <a:solidFill>
                  <a:schemeClr val="tx2"/>
                </a:solidFill>
                <a:latin typeface="微軟正黑體" panose="020B0604030504040204" pitchFamily="34" charset="-120"/>
                <a:ea typeface="微軟正黑體" panose="020B0604030504040204" pitchFamily="34" charset="-120"/>
                <a:cs typeface="Times New Roman"/>
              </a:rPr>
              <a:t>= </a:t>
            </a:r>
            <a:r>
              <a:rPr lang="zh-TW" altLang="zh-TW" sz="2400" kern="100" dirty="0">
                <a:solidFill>
                  <a:schemeClr val="tx2"/>
                </a:solidFill>
                <a:latin typeface="微軟正黑體" panose="020B0604030504040204" pitchFamily="34" charset="-120"/>
                <a:ea typeface="微軟正黑體" panose="020B0604030504040204" pitchFamily="34" charset="-120"/>
                <a:cs typeface="....m..."/>
              </a:rPr>
              <a:t>必須達成的報酬率</a:t>
            </a:r>
            <a:endParaRPr lang="zh-TW" altLang="zh-TW" sz="3200" kern="100" dirty="0">
              <a:solidFill>
                <a:schemeClr val="tx2"/>
              </a:solidFill>
              <a:effectLst/>
              <a:latin typeface="微軟正黑體" panose="020B0604030504040204" pitchFamily="34" charset="-120"/>
              <a:ea typeface="微軟正黑體" panose="020B0604030504040204" pitchFamily="34" charset="-120"/>
              <a:cs typeface="Times New Roman"/>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636912"/>
            <a:ext cx="3745235" cy="990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5765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box(out)">
                                      <p:cBhvr>
                                        <p:cTn id="7" dur="500"/>
                                        <p:tgtEl>
                                          <p:spTgt spid="91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pRg st="0" end="0"/>
                                            </p:txEl>
                                          </p:spTgt>
                                        </p:tgtEl>
                                        <p:attrNameLst>
                                          <p:attrName>style.visibility</p:attrName>
                                        </p:attrNameLst>
                                      </p:cBhvr>
                                      <p:to>
                                        <p:strVal val="visible"/>
                                      </p:to>
                                    </p:set>
                                    <p:animEffect transition="in" filter="wipe(left)">
                                      <p:cBhvr>
                                        <p:cTn id="12" dur="500"/>
                                        <p:tgtEl>
                                          <p:spTgt spid="91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nimBg="1" autoUpdateAnimBg="0"/>
      <p:bldP spid="911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524000" y="190500"/>
            <a:ext cx="7296472" cy="1527175"/>
          </a:xfrm>
          <a:ln/>
        </p:spPr>
        <p:txBody>
          <a:bodyPr/>
          <a:lstStyle/>
          <a:p>
            <a:r>
              <a:rPr lang="zh-TW" altLang="en-US" sz="3200" dirty="0" smtClean="0"/>
              <a:t>使用還本期與淨</a:t>
            </a:r>
            <a:r>
              <a:rPr lang="zh-TW" altLang="en-US" sz="3200" dirty="0"/>
              <a:t>現值</a:t>
            </a:r>
            <a:r>
              <a:rPr lang="zh-TW" altLang="en-US" sz="3200" dirty="0" smtClean="0"/>
              <a:t>法來</a:t>
            </a:r>
            <a:r>
              <a:rPr lang="zh-TW" altLang="en-US" sz="3200" dirty="0"/>
              <a:t>比較兩個專案</a:t>
            </a:r>
          </a:p>
        </p:txBody>
      </p:sp>
      <p:sp>
        <p:nvSpPr>
          <p:cNvPr id="114693" name="Text Box 5"/>
          <p:cNvSpPr txBox="1">
            <a:spLocks noChangeArrowheads="1"/>
          </p:cNvSpPr>
          <p:nvPr/>
        </p:nvSpPr>
        <p:spPr bwMode="auto">
          <a:xfrm>
            <a:off x="7864475" y="5897563"/>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TW" altLang="en-US" sz="2000" b="1">
                <a:solidFill>
                  <a:schemeClr val="bg1"/>
                </a:solidFill>
                <a:ea typeface="新細明體" charset="-120"/>
              </a:rPr>
              <a:t>圖表 </a:t>
            </a:r>
            <a:r>
              <a:rPr lang="en-US" altLang="zh-TW" sz="2000" b="1">
                <a:solidFill>
                  <a:schemeClr val="bg1"/>
                </a:solidFill>
                <a:ea typeface="新細明體" charset="-120"/>
              </a:rPr>
              <a:t>2.3</a:t>
            </a:r>
            <a:endParaRPr lang="en-US" altLang="zh-TW" sz="2000" b="1">
              <a:solidFill>
                <a:schemeClr val="bg1"/>
              </a:solidFill>
              <a:ea typeface="新細明體" charset="-120"/>
              <a:cs typeface="Arial" charset="0"/>
            </a:endParaRPr>
          </a:p>
        </p:txBody>
      </p:sp>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2" name="矩形 1"/>
          <p:cNvSpPr/>
          <p:nvPr/>
        </p:nvSpPr>
        <p:spPr>
          <a:xfrm>
            <a:off x="1475656" y="2348880"/>
            <a:ext cx="7200800" cy="3108543"/>
          </a:xfrm>
          <a:prstGeom prst="rect">
            <a:avLst/>
          </a:prstGeom>
        </p:spPr>
        <p:txBody>
          <a:bodyPr wrap="square">
            <a:spAutoFit/>
          </a:bodyPr>
          <a:lstStyle/>
          <a:p>
            <a:pPr marL="1343025" indent="-1343025" algn="just"/>
            <a:r>
              <a:rPr lang="zh-TW" altLang="en-US" sz="2800" dirty="0" smtClean="0">
                <a:solidFill>
                  <a:schemeClr val="tx2"/>
                </a:solidFill>
                <a:latin typeface="微軟正黑體" panose="020B0604030504040204" pitchFamily="34" charset="-120"/>
                <a:ea typeface="微軟正黑體" panose="020B0604030504040204" pitchFamily="34" charset="-120"/>
              </a:rPr>
              <a:t>專案</a:t>
            </a:r>
            <a:r>
              <a:rPr lang="en-US" altLang="zh-TW" sz="2800" b="1" dirty="0">
                <a:solidFill>
                  <a:schemeClr val="tx2"/>
                </a:solidFill>
                <a:latin typeface="微軟正黑體" panose="020B0604030504040204" pitchFamily="34" charset="-120"/>
                <a:ea typeface="微軟正黑體" panose="020B0604030504040204" pitchFamily="34" charset="-120"/>
              </a:rPr>
              <a:t>A</a:t>
            </a:r>
            <a:r>
              <a:rPr lang="zh-TW" altLang="en-US" sz="2800" dirty="0">
                <a:solidFill>
                  <a:schemeClr val="tx2"/>
                </a:solidFill>
                <a:latin typeface="微軟正黑體" panose="020B0604030504040204" pitchFamily="34" charset="-120"/>
                <a:ea typeface="微軟正黑體" panose="020B0604030504040204" pitchFamily="34" charset="-120"/>
              </a:rPr>
              <a:t>：初期投資</a:t>
            </a:r>
            <a:r>
              <a:rPr lang="en-US" altLang="zh-TW" sz="2800" dirty="0" smtClean="0">
                <a:solidFill>
                  <a:schemeClr val="tx2"/>
                </a:solidFill>
                <a:latin typeface="微軟正黑體" panose="020B0604030504040204" pitchFamily="34" charset="-120"/>
                <a:ea typeface="微軟正黑體" panose="020B0604030504040204" pitchFamily="34" charset="-120"/>
              </a:rPr>
              <a:t>700,000</a:t>
            </a:r>
            <a:r>
              <a:rPr lang="zh-TW" altLang="en-US" sz="2800" dirty="0" smtClean="0">
                <a:solidFill>
                  <a:schemeClr val="tx2"/>
                </a:solidFill>
                <a:latin typeface="微軟正黑體" panose="020B0604030504040204" pitchFamily="34" charset="-120"/>
                <a:ea typeface="微軟正黑體" panose="020B0604030504040204" pitchFamily="34" charset="-120"/>
              </a:rPr>
              <a:t>美元</a:t>
            </a:r>
            <a:r>
              <a:rPr lang="zh-TW" altLang="en-US" sz="2800" dirty="0">
                <a:solidFill>
                  <a:schemeClr val="tx2"/>
                </a:solidFill>
                <a:latin typeface="微軟正黑體" panose="020B0604030504040204" pitchFamily="34" charset="-120"/>
                <a:ea typeface="微軟正黑體" panose="020B0604030504040204" pitchFamily="34" charset="-120"/>
              </a:rPr>
              <a:t>，並</a:t>
            </a:r>
            <a:r>
              <a:rPr lang="zh-TW" altLang="en-US" sz="2800" dirty="0" smtClean="0">
                <a:solidFill>
                  <a:schemeClr val="tx2"/>
                </a:solidFill>
                <a:latin typeface="微軟正黑體" panose="020B0604030504040204" pitchFamily="34" charset="-120"/>
                <a:ea typeface="微軟正黑體" panose="020B0604030504040204" pitchFamily="34" charset="-120"/>
              </a:rPr>
              <a:t>在</a:t>
            </a:r>
            <a:r>
              <a:rPr lang="en-US" altLang="zh-TW" sz="2800" dirty="0" smtClean="0">
                <a:solidFill>
                  <a:schemeClr val="tx2"/>
                </a:solidFill>
                <a:latin typeface="微軟正黑體" panose="020B0604030504040204" pitchFamily="34" charset="-120"/>
                <a:ea typeface="微軟正黑體" panose="020B0604030504040204" pitchFamily="34" charset="-120"/>
              </a:rPr>
              <a:t>5</a:t>
            </a:r>
            <a:r>
              <a:rPr lang="zh-TW" altLang="en-US" sz="2800" dirty="0" smtClean="0">
                <a:solidFill>
                  <a:schemeClr val="tx2"/>
                </a:solidFill>
                <a:latin typeface="微軟正黑體" panose="020B0604030504040204" pitchFamily="34" charset="-120"/>
                <a:ea typeface="微軟正黑體" panose="020B0604030504040204" pitchFamily="34" charset="-120"/>
              </a:rPr>
              <a:t>年內</a:t>
            </a:r>
            <a:r>
              <a:rPr lang="zh-TW" altLang="en-US" sz="2800" dirty="0">
                <a:solidFill>
                  <a:schemeClr val="tx2"/>
                </a:solidFill>
                <a:latin typeface="微軟正黑體" panose="020B0604030504040204" pitchFamily="34" charset="-120"/>
                <a:ea typeface="微軟正黑體" panose="020B0604030504040204" pitchFamily="34" charset="-120"/>
              </a:rPr>
              <a:t>，每年各會有</a:t>
            </a:r>
            <a:r>
              <a:rPr lang="en-US" altLang="zh-TW" sz="2800" dirty="0" smtClean="0">
                <a:solidFill>
                  <a:schemeClr val="tx2"/>
                </a:solidFill>
                <a:latin typeface="微軟正黑體" panose="020B0604030504040204" pitchFamily="34" charset="-120"/>
                <a:ea typeface="微軟正黑體" panose="020B0604030504040204" pitchFamily="34" charset="-120"/>
              </a:rPr>
              <a:t>225,000</a:t>
            </a:r>
            <a:r>
              <a:rPr lang="zh-TW" altLang="en-US" sz="2800" dirty="0" smtClean="0">
                <a:solidFill>
                  <a:schemeClr val="tx2"/>
                </a:solidFill>
                <a:latin typeface="微軟正黑體" panose="020B0604030504040204" pitchFamily="34" charset="-120"/>
                <a:ea typeface="微軟正黑體" panose="020B0604030504040204" pitchFamily="34" charset="-120"/>
              </a:rPr>
              <a:t>美元</a:t>
            </a:r>
            <a:r>
              <a:rPr lang="zh-TW" altLang="en-US" sz="2800" dirty="0">
                <a:solidFill>
                  <a:schemeClr val="tx2"/>
                </a:solidFill>
                <a:latin typeface="微軟正黑體" panose="020B0604030504040204" pitchFamily="34" charset="-120"/>
                <a:ea typeface="微軟正黑體" panose="020B0604030504040204" pitchFamily="34" charset="-120"/>
              </a:rPr>
              <a:t>的專案現金</a:t>
            </a:r>
            <a:r>
              <a:rPr lang="zh-TW" altLang="en-US" sz="2800" dirty="0" smtClean="0">
                <a:solidFill>
                  <a:schemeClr val="tx2"/>
                </a:solidFill>
                <a:latin typeface="微軟正黑體" panose="020B0604030504040204" pitchFamily="34" charset="-120"/>
                <a:ea typeface="微軟正黑體" panose="020B0604030504040204" pitchFamily="34" charset="-120"/>
              </a:rPr>
              <a:t>流量</a:t>
            </a:r>
            <a:endParaRPr lang="en-US" altLang="zh-TW" sz="2800" dirty="0" smtClean="0">
              <a:solidFill>
                <a:schemeClr val="tx2"/>
              </a:solidFill>
              <a:latin typeface="微軟正黑體" panose="020B0604030504040204" pitchFamily="34" charset="-120"/>
              <a:ea typeface="微軟正黑體" panose="020B0604030504040204" pitchFamily="34" charset="-120"/>
            </a:endParaRPr>
          </a:p>
          <a:p>
            <a:pPr algn="just"/>
            <a:endParaRPr lang="zh-TW" altLang="en-US" sz="2800" dirty="0">
              <a:solidFill>
                <a:schemeClr val="tx2"/>
              </a:solidFill>
              <a:latin typeface="微軟正黑體" panose="020B0604030504040204" pitchFamily="34" charset="-120"/>
              <a:ea typeface="微軟正黑體" panose="020B0604030504040204" pitchFamily="34" charset="-120"/>
            </a:endParaRPr>
          </a:p>
          <a:p>
            <a:pPr marL="1343025" indent="-1343025" algn="just"/>
            <a:r>
              <a:rPr lang="zh-TW" altLang="en-US" sz="2800" dirty="0">
                <a:solidFill>
                  <a:schemeClr val="tx2"/>
                </a:solidFill>
                <a:latin typeface="微軟正黑體" panose="020B0604030504040204" pitchFamily="34" charset="-120"/>
                <a:ea typeface="微軟正黑體" panose="020B0604030504040204" pitchFamily="34" charset="-120"/>
              </a:rPr>
              <a:t>專案</a:t>
            </a:r>
            <a:r>
              <a:rPr lang="en-US" altLang="zh-TW" sz="2800" b="1" dirty="0">
                <a:solidFill>
                  <a:schemeClr val="tx2"/>
                </a:solidFill>
                <a:latin typeface="微軟正黑體" panose="020B0604030504040204" pitchFamily="34" charset="-120"/>
                <a:ea typeface="微軟正黑體" panose="020B0604030504040204" pitchFamily="34" charset="-120"/>
              </a:rPr>
              <a:t>B</a:t>
            </a:r>
            <a:r>
              <a:rPr lang="zh-TW" altLang="en-US" sz="2800" dirty="0">
                <a:solidFill>
                  <a:schemeClr val="tx2"/>
                </a:solidFill>
                <a:latin typeface="微軟正黑體" panose="020B0604030504040204" pitchFamily="34" charset="-120"/>
                <a:ea typeface="微軟正黑體" panose="020B0604030504040204" pitchFamily="34" charset="-120"/>
              </a:rPr>
              <a:t>：初期投資</a:t>
            </a:r>
            <a:r>
              <a:rPr lang="en-US" altLang="zh-TW" sz="2800" dirty="0" smtClean="0">
                <a:solidFill>
                  <a:schemeClr val="tx2"/>
                </a:solidFill>
                <a:latin typeface="微軟正黑體" panose="020B0604030504040204" pitchFamily="34" charset="-120"/>
                <a:ea typeface="微軟正黑體" panose="020B0604030504040204" pitchFamily="34" charset="-120"/>
              </a:rPr>
              <a:t>400,000</a:t>
            </a:r>
            <a:r>
              <a:rPr lang="zh-TW" altLang="en-US" sz="2800" dirty="0" smtClean="0">
                <a:solidFill>
                  <a:schemeClr val="tx2"/>
                </a:solidFill>
                <a:latin typeface="微軟正黑體" panose="020B0604030504040204" pitchFamily="34" charset="-120"/>
                <a:ea typeface="微軟正黑體" panose="020B0604030504040204" pitchFamily="34" charset="-120"/>
              </a:rPr>
              <a:t>美元</a:t>
            </a:r>
            <a:r>
              <a:rPr lang="zh-TW" altLang="en-US" sz="2800" dirty="0">
                <a:solidFill>
                  <a:schemeClr val="tx2"/>
                </a:solidFill>
                <a:latin typeface="微軟正黑體" panose="020B0604030504040204" pitchFamily="34" charset="-120"/>
                <a:ea typeface="微軟正黑體" panose="020B0604030504040204" pitchFamily="34" charset="-120"/>
              </a:rPr>
              <a:t>，並在</a:t>
            </a:r>
            <a:r>
              <a:rPr lang="en-US" altLang="zh-TW" sz="2800" dirty="0" smtClean="0">
                <a:solidFill>
                  <a:schemeClr val="tx2"/>
                </a:solidFill>
                <a:latin typeface="微軟正黑體" panose="020B0604030504040204" pitchFamily="34" charset="-120"/>
                <a:ea typeface="微軟正黑體" panose="020B0604030504040204" pitchFamily="34" charset="-120"/>
              </a:rPr>
              <a:t>5</a:t>
            </a:r>
            <a:r>
              <a:rPr lang="zh-TW" altLang="en-US" sz="2800" dirty="0" smtClean="0">
                <a:solidFill>
                  <a:schemeClr val="tx2"/>
                </a:solidFill>
                <a:latin typeface="微軟正黑體" panose="020B0604030504040204" pitchFamily="34" charset="-120"/>
                <a:ea typeface="微軟正黑體" panose="020B0604030504040204" pitchFamily="34" charset="-120"/>
              </a:rPr>
              <a:t>年內</a:t>
            </a:r>
            <a:r>
              <a:rPr lang="zh-TW" altLang="en-US" sz="2800" dirty="0">
                <a:solidFill>
                  <a:schemeClr val="tx2"/>
                </a:solidFill>
                <a:latin typeface="微軟正黑體" panose="020B0604030504040204" pitchFamily="34" charset="-120"/>
                <a:ea typeface="微軟正黑體" panose="020B0604030504040204" pitchFamily="34" charset="-120"/>
              </a:rPr>
              <a:t>，每年各會有</a:t>
            </a:r>
            <a:r>
              <a:rPr lang="en-US" altLang="zh-TW" sz="2800" dirty="0" smtClean="0">
                <a:solidFill>
                  <a:schemeClr val="tx2"/>
                </a:solidFill>
                <a:latin typeface="微軟正黑體" panose="020B0604030504040204" pitchFamily="34" charset="-120"/>
                <a:ea typeface="微軟正黑體" panose="020B0604030504040204" pitchFamily="34" charset="-120"/>
              </a:rPr>
              <a:t>110,000</a:t>
            </a:r>
            <a:r>
              <a:rPr lang="zh-TW" altLang="en-US" sz="2800" dirty="0" smtClean="0">
                <a:solidFill>
                  <a:schemeClr val="tx2"/>
                </a:solidFill>
                <a:latin typeface="微軟正黑體" panose="020B0604030504040204" pitchFamily="34" charset="-120"/>
                <a:ea typeface="微軟正黑體" panose="020B0604030504040204" pitchFamily="34" charset="-120"/>
              </a:rPr>
              <a:t>美元</a:t>
            </a:r>
            <a:r>
              <a:rPr lang="zh-TW" altLang="en-US" sz="2800" dirty="0">
                <a:solidFill>
                  <a:schemeClr val="tx2"/>
                </a:solidFill>
                <a:latin typeface="微軟正黑體" panose="020B0604030504040204" pitchFamily="34" charset="-120"/>
                <a:ea typeface="微軟正黑體" panose="020B0604030504040204" pitchFamily="34" charset="-120"/>
              </a:rPr>
              <a:t>的專案現金</a:t>
            </a:r>
            <a:r>
              <a:rPr lang="zh-TW" altLang="en-US" sz="2800" dirty="0" smtClean="0">
                <a:solidFill>
                  <a:schemeClr val="tx2"/>
                </a:solidFill>
                <a:latin typeface="微軟正黑體" panose="020B0604030504040204" pitchFamily="34" charset="-120"/>
                <a:ea typeface="微軟正黑體" panose="020B0604030504040204" pitchFamily="34" charset="-120"/>
              </a:rPr>
              <a:t>流量</a:t>
            </a:r>
            <a:endParaRPr lang="zh-TW" altLang="en-US" sz="2800" dirty="0">
              <a:solidFill>
                <a:schemeClr val="tx2"/>
              </a:solidFill>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22</a:t>
            </a:fld>
            <a:endParaRPr lang="en-US" altLang="zh-TW"/>
          </a:p>
        </p:txBody>
      </p:sp>
    </p:spTree>
    <p:extLst>
      <p:ext uri="{BB962C8B-B14F-4D97-AF65-F5344CB8AC3E}">
        <p14:creationId xmlns:p14="http://schemas.microsoft.com/office/powerpoint/2010/main" val="2304570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Text Box 5"/>
          <p:cNvSpPr txBox="1">
            <a:spLocks noChangeArrowheads="1"/>
          </p:cNvSpPr>
          <p:nvPr/>
        </p:nvSpPr>
        <p:spPr bwMode="auto">
          <a:xfrm>
            <a:off x="7864475" y="5897563"/>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TW" altLang="en-US" sz="2000" b="1">
                <a:solidFill>
                  <a:schemeClr val="bg1"/>
                </a:solidFill>
                <a:ea typeface="新細明體" charset="-120"/>
              </a:rPr>
              <a:t>圖表 </a:t>
            </a:r>
            <a:r>
              <a:rPr lang="en-US" altLang="zh-TW" sz="2000" b="1">
                <a:solidFill>
                  <a:schemeClr val="bg1"/>
                </a:solidFill>
                <a:ea typeface="新細明體" charset="-120"/>
              </a:rPr>
              <a:t>2.3</a:t>
            </a:r>
            <a:endParaRPr lang="en-US" altLang="zh-TW" sz="2000" b="1">
              <a:solidFill>
                <a:schemeClr val="bg1"/>
              </a:solidFill>
              <a:ea typeface="新細明體" charset="-120"/>
              <a:cs typeface="Arial" charset="0"/>
            </a:endParaRPr>
          </a:p>
        </p:txBody>
      </p:sp>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2" name="標題 1"/>
          <p:cNvSpPr>
            <a:spLocks noGrp="1"/>
          </p:cNvSpPr>
          <p:nvPr>
            <p:ph type="title"/>
          </p:nvPr>
        </p:nvSpPr>
        <p:spPr/>
        <p:txBody>
          <a:bodyPr/>
          <a:lstStyle/>
          <a:p>
            <a:r>
              <a:rPr lang="zh-TW" altLang="en-US" dirty="0"/>
              <a:t>以</a:t>
            </a:r>
            <a:r>
              <a:rPr lang="zh-TW" altLang="en-US" dirty="0" smtClean="0"/>
              <a:t>還本期法比較兩專案</a:t>
            </a:r>
            <a:endParaRPr lang="zh-TW"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44824"/>
            <a:ext cx="9143999" cy="3970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2"/>
          </p:nvPr>
        </p:nvSpPr>
        <p:spPr/>
        <p:txBody>
          <a:bodyPr/>
          <a:lstStyle/>
          <a:p>
            <a:pPr>
              <a:defRPr/>
            </a:pPr>
            <a:fld id="{E3D726E5-C770-425B-980D-DC5664D377B3}" type="slidenum">
              <a:rPr lang="zh-TW" altLang="en-US" smtClean="0"/>
              <a:pPr>
                <a:defRPr/>
              </a:pPr>
              <a:t>23</a:t>
            </a:fld>
            <a:endParaRPr lang="en-US" altLang="zh-TW"/>
          </a:p>
        </p:txBody>
      </p:sp>
    </p:spTree>
    <p:extLst>
      <p:ext uri="{BB962C8B-B14F-4D97-AF65-F5344CB8AC3E}">
        <p14:creationId xmlns:p14="http://schemas.microsoft.com/office/powerpoint/2010/main" val="1508796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Text Box 5"/>
          <p:cNvSpPr txBox="1">
            <a:spLocks noChangeArrowheads="1"/>
          </p:cNvSpPr>
          <p:nvPr/>
        </p:nvSpPr>
        <p:spPr bwMode="auto">
          <a:xfrm>
            <a:off x="7864475" y="5897563"/>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TW" altLang="en-US" sz="2000" b="1">
                <a:solidFill>
                  <a:schemeClr val="bg1"/>
                </a:solidFill>
                <a:ea typeface="新細明體" charset="-120"/>
              </a:rPr>
              <a:t>圖表 </a:t>
            </a:r>
            <a:r>
              <a:rPr lang="en-US" altLang="zh-TW" sz="2000" b="1">
                <a:solidFill>
                  <a:schemeClr val="bg1"/>
                </a:solidFill>
                <a:ea typeface="新細明體" charset="-120"/>
              </a:rPr>
              <a:t>2.3</a:t>
            </a:r>
            <a:endParaRPr lang="en-US" altLang="zh-TW" sz="2000" b="1">
              <a:solidFill>
                <a:schemeClr val="bg1"/>
              </a:solidFill>
              <a:ea typeface="新細明體" charset="-120"/>
              <a:cs typeface="Arial" charset="0"/>
            </a:endParaRPr>
          </a:p>
        </p:txBody>
      </p:sp>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2" name="標題 1"/>
          <p:cNvSpPr>
            <a:spLocks noGrp="1"/>
          </p:cNvSpPr>
          <p:nvPr>
            <p:ph type="title"/>
          </p:nvPr>
        </p:nvSpPr>
        <p:spPr/>
        <p:txBody>
          <a:bodyPr/>
          <a:lstStyle/>
          <a:p>
            <a:r>
              <a:rPr lang="zh-TW" altLang="en-US" dirty="0" smtClean="0"/>
              <a:t>以</a:t>
            </a:r>
            <a:r>
              <a:rPr lang="zh-TW" altLang="en-US" dirty="0"/>
              <a:t>淨現值</a:t>
            </a:r>
            <a:r>
              <a:rPr lang="zh-TW" altLang="en-US" dirty="0" smtClean="0"/>
              <a:t>法比較兩專案</a:t>
            </a:r>
            <a:endParaRPr lang="zh-TW"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7" y="1834602"/>
            <a:ext cx="9126417" cy="4261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2"/>
          </p:nvPr>
        </p:nvSpPr>
        <p:spPr/>
        <p:txBody>
          <a:bodyPr/>
          <a:lstStyle/>
          <a:p>
            <a:pPr>
              <a:defRPr/>
            </a:pPr>
            <a:fld id="{E3D726E5-C770-425B-980D-DC5664D377B3}" type="slidenum">
              <a:rPr lang="zh-TW" altLang="en-US" smtClean="0"/>
              <a:pPr>
                <a:defRPr/>
              </a:pPr>
              <a:t>24</a:t>
            </a:fld>
            <a:endParaRPr lang="en-US" altLang="zh-TW"/>
          </a:p>
        </p:txBody>
      </p:sp>
    </p:spTree>
    <p:extLst>
      <p:ext uri="{BB962C8B-B14F-4D97-AF65-F5344CB8AC3E}">
        <p14:creationId xmlns:p14="http://schemas.microsoft.com/office/powerpoint/2010/main" val="22239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ln/>
        </p:spPr>
        <p:txBody>
          <a:bodyPr/>
          <a:lstStyle/>
          <a:p>
            <a:r>
              <a:rPr lang="zh-TW" altLang="en-US" dirty="0"/>
              <a:t>非</a:t>
            </a:r>
            <a:r>
              <a:rPr lang="zh-TW" altLang="en-US" dirty="0" smtClean="0"/>
              <a:t>財務的評估準則</a:t>
            </a:r>
            <a:endParaRPr lang="en-US" altLang="zh-TW" dirty="0"/>
          </a:p>
        </p:txBody>
      </p:sp>
      <p:sp>
        <p:nvSpPr>
          <p:cNvPr id="101379" name="Rectangle 3"/>
          <p:cNvSpPr>
            <a:spLocks noGrp="1" noChangeArrowheads="1"/>
          </p:cNvSpPr>
          <p:nvPr>
            <p:ph idx="1"/>
          </p:nvPr>
        </p:nvSpPr>
        <p:spPr>
          <a:xfrm>
            <a:off x="1475656" y="1772816"/>
            <a:ext cx="7010400" cy="3528392"/>
          </a:xfrm>
        </p:spPr>
        <p:txBody>
          <a:bodyPr/>
          <a:lstStyle/>
          <a:p>
            <a:r>
              <a:rPr lang="zh-TW" altLang="en-US" sz="2800" dirty="0" smtClean="0"/>
              <a:t>指不屬於直接財務利潤的選擇準則，</a:t>
            </a:r>
            <a:r>
              <a:rPr lang="en-US" altLang="zh-TW" sz="2800" dirty="0" smtClean="0"/>
              <a:t/>
            </a:r>
            <a:br>
              <a:rPr lang="en-US" altLang="zh-TW" sz="2800" dirty="0" smtClean="0"/>
            </a:br>
            <a:r>
              <a:rPr lang="zh-TW" altLang="en-US" sz="2800" dirty="0" smtClean="0"/>
              <a:t>例如：</a:t>
            </a:r>
            <a:endParaRPr lang="en-US" altLang="zh-TW" sz="2800" dirty="0" smtClean="0"/>
          </a:p>
          <a:p>
            <a:pPr lvl="1"/>
            <a:r>
              <a:rPr lang="zh-TW" altLang="en-US" sz="2400" dirty="0" smtClean="0"/>
              <a:t>為了</a:t>
            </a:r>
            <a:r>
              <a:rPr lang="zh-TW" altLang="en-US" sz="2400" dirty="0"/>
              <a:t>獲取較大的市場占有</a:t>
            </a:r>
            <a:r>
              <a:rPr lang="zh-TW" altLang="en-US" sz="2400" dirty="0" smtClean="0"/>
              <a:t>率</a:t>
            </a:r>
            <a:endParaRPr lang="en-US" altLang="zh-TW" sz="2400" dirty="0">
              <a:ea typeface="新細明體" charset="-120"/>
            </a:endParaRPr>
          </a:p>
          <a:p>
            <a:pPr lvl="1"/>
            <a:r>
              <a:rPr lang="zh-TW" altLang="en-US" sz="2400" dirty="0"/>
              <a:t>為了讓競爭對手難以進入</a:t>
            </a:r>
            <a:r>
              <a:rPr lang="zh-TW" altLang="en-US" sz="2400" dirty="0" smtClean="0"/>
              <a:t>市場</a:t>
            </a:r>
            <a:endParaRPr lang="en-US" altLang="zh-TW" sz="2400" dirty="0">
              <a:ea typeface="新細明體" charset="-120"/>
            </a:endParaRPr>
          </a:p>
          <a:p>
            <a:pPr lvl="1"/>
            <a:r>
              <a:rPr lang="zh-TW" altLang="en-US" sz="2400" dirty="0"/>
              <a:t>為了發展一種促銷</a:t>
            </a:r>
            <a:r>
              <a:rPr lang="zh-TW" altLang="en-US" sz="2400" dirty="0" smtClean="0"/>
              <a:t>產品</a:t>
            </a:r>
            <a:endParaRPr lang="en-US" altLang="zh-TW" sz="2400" dirty="0">
              <a:ea typeface="新細明體" charset="-120"/>
            </a:endParaRPr>
          </a:p>
          <a:p>
            <a:pPr lvl="1"/>
            <a:r>
              <a:rPr lang="zh-TW" altLang="en-US" sz="2400" dirty="0"/>
              <a:t>為了發展要用在下一代產品中的核心</a:t>
            </a:r>
            <a:r>
              <a:rPr lang="zh-TW" altLang="en-US" sz="2400" dirty="0" smtClean="0"/>
              <a:t>技術</a:t>
            </a:r>
            <a:endParaRPr lang="zh-TW" altLang="en-US" sz="2400" dirty="0"/>
          </a:p>
          <a:p>
            <a:pPr lvl="1"/>
            <a:r>
              <a:rPr lang="zh-TW" altLang="en-US" sz="2400" dirty="0"/>
              <a:t>為了降低對不可靠之供應商的</a:t>
            </a:r>
            <a:r>
              <a:rPr lang="zh-TW" altLang="en-US" sz="2400" dirty="0" smtClean="0"/>
              <a:t>依賴</a:t>
            </a:r>
            <a:endParaRPr lang="zh-TW" altLang="en-US" sz="2400" dirty="0"/>
          </a:p>
          <a:p>
            <a:pPr lvl="1"/>
            <a:r>
              <a:rPr lang="zh-TW" altLang="en-US" sz="2400" dirty="0"/>
              <a:t>為了防止政府干預與</a:t>
            </a:r>
            <a:r>
              <a:rPr lang="zh-TW" altLang="en-US" sz="2400" dirty="0" smtClean="0"/>
              <a:t>規範</a:t>
            </a:r>
            <a:endParaRPr lang="en-US" altLang="zh-TW" sz="2400"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1661755" y="5445224"/>
            <a:ext cx="6726669" cy="830997"/>
          </a:xfrm>
          <a:prstGeom prst="rect">
            <a:avLst/>
          </a:prstGeom>
          <a:solidFill>
            <a:srgbClr val="FFFF00"/>
          </a:solidFill>
          <a:ln w="19050">
            <a:solidFill>
              <a:schemeClr val="accent1"/>
            </a:solidFill>
          </a:ln>
        </p:spPr>
        <p:txBody>
          <a:bodyPr wrap="square">
            <a:spAutoFit/>
          </a:bodyPr>
          <a:lstStyle/>
          <a:p>
            <a:pPr>
              <a:spcBef>
                <a:spcPts val="600"/>
              </a:spcBef>
            </a:pPr>
            <a:r>
              <a:rPr lang="zh-TW" altLang="en-US" sz="2400" dirty="0" smtClean="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因為沒有任何單一的準則可以反映出策略顯著性，</a:t>
            </a:r>
            <a:r>
              <a:rPr lang="en-US" altLang="zh-TW" sz="2400" dirty="0" smtClean="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
            </a:r>
            <a:br>
              <a:rPr lang="en-US" altLang="zh-TW" sz="2400" dirty="0" smtClean="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br>
            <a:r>
              <a:rPr lang="zh-TW" altLang="en-US" sz="2400" dirty="0" smtClean="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所以專案組合的管理需要</a:t>
            </a:r>
            <a:r>
              <a:rPr lang="zh-TW" altLang="en-US" sz="2400" dirty="0" smtClean="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多重準則</a:t>
            </a:r>
            <a:r>
              <a:rPr lang="zh-TW" altLang="en-US" sz="2400" dirty="0" smtClean="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的選擇模型。</a:t>
            </a:r>
            <a:endPar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25</a:t>
            </a:fld>
            <a:endParaRPr lang="en-US" altLang="zh-TW"/>
          </a:p>
        </p:txBody>
      </p:sp>
    </p:spTree>
    <p:extLst>
      <p:ext uri="{BB962C8B-B14F-4D97-AF65-F5344CB8AC3E}">
        <p14:creationId xmlns:p14="http://schemas.microsoft.com/office/powerpoint/2010/main" val="3694650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ln/>
        </p:spPr>
        <p:txBody>
          <a:bodyPr/>
          <a:lstStyle/>
          <a:p>
            <a:r>
              <a:rPr lang="zh-TW" altLang="en-US"/>
              <a:t>檢核清單模型</a:t>
            </a:r>
            <a:endParaRPr lang="en-US" altLang="zh-TW"/>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p:txBody>
          <a:bodyPr/>
          <a:lstStyle/>
          <a:p>
            <a:r>
              <a:rPr lang="zh-TW" altLang="en-US" sz="2400" dirty="0" smtClean="0"/>
              <a:t>這是在進行專案選擇時</a:t>
            </a:r>
            <a:r>
              <a:rPr lang="zh-TW" altLang="en-US" sz="2400" dirty="0" smtClean="0">
                <a:solidFill>
                  <a:schemeClr val="accent1">
                    <a:lumMod val="50000"/>
                  </a:schemeClr>
                </a:solidFill>
              </a:rPr>
              <a:t>最常使用的方法</a:t>
            </a:r>
            <a:endParaRPr lang="en-US" altLang="zh-TW" sz="2400" dirty="0" smtClean="0">
              <a:solidFill>
                <a:schemeClr val="accent1">
                  <a:lumMod val="50000"/>
                </a:schemeClr>
              </a:solidFill>
            </a:endParaRPr>
          </a:p>
          <a:p>
            <a:r>
              <a:rPr lang="zh-TW" altLang="en-US" sz="2400" dirty="0" smtClean="0"/>
              <a:t>使用</a:t>
            </a:r>
            <a:r>
              <a:rPr lang="zh-TW" altLang="en-US" sz="2400" dirty="0" smtClean="0">
                <a:solidFill>
                  <a:schemeClr val="accent1">
                    <a:lumMod val="50000"/>
                  </a:schemeClr>
                </a:solidFill>
              </a:rPr>
              <a:t>一系列的問題</a:t>
            </a:r>
            <a:r>
              <a:rPr lang="zh-TW" altLang="en-US" sz="2400" dirty="0" smtClean="0"/>
              <a:t>來檢視</a:t>
            </a:r>
            <a:r>
              <a:rPr lang="zh-TW" altLang="en-US" sz="2400" dirty="0" smtClean="0">
                <a:solidFill>
                  <a:schemeClr val="accent1">
                    <a:lumMod val="50000"/>
                  </a:schemeClr>
                </a:solidFill>
              </a:rPr>
              <a:t>備選專案</a:t>
            </a:r>
            <a:r>
              <a:rPr lang="zh-TW" altLang="en-US" sz="2400" dirty="0" smtClean="0"/>
              <a:t>，</a:t>
            </a:r>
            <a:r>
              <a:rPr lang="en-US" altLang="zh-TW" sz="2400" dirty="0" smtClean="0"/>
              <a:t/>
            </a:r>
            <a:br>
              <a:rPr lang="en-US" altLang="zh-TW" sz="2400" dirty="0" smtClean="0"/>
            </a:br>
            <a:r>
              <a:rPr lang="zh-TW" altLang="en-US" sz="2400" dirty="0"/>
              <a:t>以</a:t>
            </a:r>
            <a:r>
              <a:rPr lang="zh-TW" altLang="en-US" sz="2400" dirty="0" smtClean="0"/>
              <a:t>決定要接受或否決。</a:t>
            </a:r>
            <a:endParaRPr lang="en-US" altLang="zh-TW" sz="2400" dirty="0" smtClean="0"/>
          </a:p>
          <a:p>
            <a:r>
              <a:rPr lang="zh-TW" altLang="en-US" sz="2400" dirty="0"/>
              <a:t>優點</a:t>
            </a:r>
            <a:r>
              <a:rPr lang="zh-TW" altLang="en-US" sz="2400" dirty="0" smtClean="0"/>
              <a:t>：針對很多不同類型專案做評選時，給予相當大的</a:t>
            </a:r>
            <a:r>
              <a:rPr lang="zh-TW" altLang="en-US" sz="2400" dirty="0" smtClean="0">
                <a:solidFill>
                  <a:schemeClr val="accent1">
                    <a:lumMod val="50000"/>
                  </a:schemeClr>
                </a:solidFill>
              </a:rPr>
              <a:t>彈性</a:t>
            </a:r>
            <a:r>
              <a:rPr lang="zh-TW" altLang="en-US" sz="2400" dirty="0" smtClean="0"/>
              <a:t>，</a:t>
            </a:r>
            <a:r>
              <a:rPr lang="zh-TW" altLang="en-US" sz="2400" dirty="0" smtClean="0">
                <a:solidFill>
                  <a:schemeClr val="accent1">
                    <a:lumMod val="50000"/>
                  </a:schemeClr>
                </a:solidFill>
              </a:rPr>
              <a:t>要在不同部門或不同區域間使用也很方便</a:t>
            </a:r>
            <a:r>
              <a:rPr lang="zh-TW" altLang="en-US" sz="2400" dirty="0" smtClean="0"/>
              <a:t>。</a:t>
            </a:r>
            <a:endParaRPr lang="en-US" altLang="zh-TW" sz="2400" dirty="0" smtClean="0"/>
          </a:p>
          <a:p>
            <a:r>
              <a:rPr lang="zh-TW" altLang="en-US" sz="2400" dirty="0"/>
              <a:t>缺點</a:t>
            </a:r>
            <a:r>
              <a:rPr lang="zh-TW" altLang="en-US" sz="2400" dirty="0" smtClean="0"/>
              <a:t>：無法回答備選專案對組織的相對重要性或價值，也</a:t>
            </a:r>
            <a:r>
              <a:rPr lang="zh-TW" altLang="en-US" sz="2400" dirty="0" smtClean="0">
                <a:solidFill>
                  <a:schemeClr val="accent1">
                    <a:lumMod val="50000"/>
                  </a:schemeClr>
                </a:solidFill>
              </a:rPr>
              <a:t>無法在備選專案間做比較</a:t>
            </a:r>
            <a:r>
              <a:rPr lang="zh-TW" altLang="en-US" sz="2400" dirty="0" smtClean="0"/>
              <a:t>，</a:t>
            </a:r>
            <a:r>
              <a:rPr lang="zh-TW" altLang="en-US" sz="2400" dirty="0" smtClean="0">
                <a:solidFill>
                  <a:schemeClr val="accent1">
                    <a:lumMod val="50000"/>
                  </a:schemeClr>
                </a:solidFill>
              </a:rPr>
              <a:t>要針對專案重要性進行排序和排定優先順序有所困難</a:t>
            </a:r>
            <a:r>
              <a:rPr lang="zh-TW" altLang="en-US" sz="2400" dirty="0" smtClean="0"/>
              <a:t>。</a:t>
            </a:r>
            <a:endParaRPr lang="zh-TW" altLang="en-US" sz="2400" dirty="0"/>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26</a:t>
            </a:fld>
            <a:endParaRPr lang="en-US" altLang="zh-TW"/>
          </a:p>
        </p:txBody>
      </p:sp>
    </p:spTree>
    <p:extLst>
      <p:ext uri="{BB962C8B-B14F-4D97-AF65-F5344CB8AC3E}">
        <p14:creationId xmlns:p14="http://schemas.microsoft.com/office/powerpoint/2010/main" val="1870379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27</a:t>
            </a:fld>
            <a:endParaRPr lang="en-US" altLang="zh-TW"/>
          </a:p>
        </p:txBody>
      </p:sp>
      <p:sp>
        <p:nvSpPr>
          <p:cNvPr id="3" name="內容版面配置區 2"/>
          <p:cNvSpPr>
            <a:spLocks noGrp="1"/>
          </p:cNvSpPr>
          <p:nvPr>
            <p:ph idx="1"/>
          </p:nvPr>
        </p:nvSpPr>
        <p:spPr/>
        <p:txBody>
          <a:bodyPr/>
          <a:lstStyle/>
          <a:p>
            <a:endParaRPr lang="zh-TW"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802" y="260648"/>
            <a:ext cx="7189208"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9753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ln/>
        </p:spPr>
        <p:txBody>
          <a:bodyPr/>
          <a:lstStyle/>
          <a:p>
            <a:r>
              <a:rPr lang="zh-TW" altLang="en-US" dirty="0" smtClean="0"/>
              <a:t>多重權重</a:t>
            </a:r>
            <a:r>
              <a:rPr lang="zh-TW" altLang="en-US" dirty="0"/>
              <a:t>計分</a:t>
            </a:r>
            <a:r>
              <a:rPr lang="zh-TW" altLang="en-US" dirty="0" smtClean="0"/>
              <a:t>模型</a:t>
            </a:r>
            <a:endParaRPr lang="en-US" altLang="zh-TW"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p:txBody>
          <a:bodyPr/>
          <a:lstStyle/>
          <a:p>
            <a:r>
              <a:rPr lang="zh-TW" altLang="en-US" sz="2400" dirty="0" smtClean="0"/>
              <a:t>使用</a:t>
            </a:r>
            <a:r>
              <a:rPr lang="zh-TW" altLang="en-US" sz="2400" dirty="0" smtClean="0">
                <a:solidFill>
                  <a:schemeClr val="accent1">
                    <a:lumMod val="50000"/>
                  </a:schemeClr>
                </a:solidFill>
              </a:rPr>
              <a:t>加權後的選擇評估準則</a:t>
            </a:r>
            <a:r>
              <a:rPr lang="zh-TW" altLang="en-US" sz="2400" dirty="0" smtClean="0"/>
              <a:t>來評估專案計畫書</a:t>
            </a:r>
            <a:endParaRPr lang="en-US" altLang="zh-TW" sz="2400" dirty="0" smtClean="0"/>
          </a:p>
          <a:p>
            <a:pPr lvl="1"/>
            <a:r>
              <a:rPr lang="zh-TW" altLang="en-US" sz="2000" dirty="0" smtClean="0"/>
              <a:t>一般會包括質性及</a:t>
            </a:r>
            <a:r>
              <a:rPr lang="en-US" altLang="zh-TW" sz="2000" dirty="0" smtClean="0">
                <a:latin typeface="新細明體"/>
                <a:ea typeface="新細明體"/>
              </a:rPr>
              <a:t>╱</a:t>
            </a:r>
            <a:r>
              <a:rPr lang="zh-TW" altLang="en-US" sz="2000" dirty="0" smtClean="0"/>
              <a:t>或量化的</a:t>
            </a:r>
            <a:r>
              <a:rPr lang="zh-TW" altLang="en-US" sz="2000" dirty="0" smtClean="0">
                <a:solidFill>
                  <a:schemeClr val="accent1">
                    <a:lumMod val="50000"/>
                  </a:schemeClr>
                </a:solidFill>
              </a:rPr>
              <a:t>選擇評估準則</a:t>
            </a:r>
            <a:r>
              <a:rPr lang="zh-TW" altLang="en-US" sz="2000" dirty="0" smtClean="0"/>
              <a:t>，</a:t>
            </a:r>
            <a:r>
              <a:rPr lang="en-US" altLang="zh-TW" sz="2000" dirty="0" smtClean="0"/>
              <a:t/>
            </a:r>
            <a:br>
              <a:rPr lang="en-US" altLang="zh-TW" sz="2000" dirty="0" smtClean="0"/>
            </a:br>
            <a:r>
              <a:rPr lang="zh-TW" altLang="en-US" sz="2000" dirty="0" smtClean="0"/>
              <a:t>每個選擇評估準則都被賦予一個</a:t>
            </a:r>
            <a:r>
              <a:rPr lang="zh-TW" altLang="en-US" sz="2000" dirty="0" smtClean="0">
                <a:solidFill>
                  <a:schemeClr val="accent1">
                    <a:lumMod val="50000"/>
                  </a:schemeClr>
                </a:solidFill>
              </a:rPr>
              <a:t>權重</a:t>
            </a:r>
            <a:r>
              <a:rPr lang="zh-TW" altLang="en-US" sz="2000" dirty="0" smtClean="0"/>
              <a:t>，</a:t>
            </a:r>
            <a:r>
              <a:rPr lang="en-US" altLang="zh-TW" sz="2000" dirty="0" smtClean="0"/>
              <a:t/>
            </a:r>
            <a:br>
              <a:rPr lang="en-US" altLang="zh-TW" sz="2000" dirty="0" smtClean="0"/>
            </a:br>
            <a:r>
              <a:rPr lang="zh-TW" altLang="en-US" sz="2000" dirty="0" smtClean="0"/>
              <a:t>然後針對每個選擇評估準則對專案的重要性，</a:t>
            </a:r>
            <a:r>
              <a:rPr lang="en-US" altLang="zh-TW" sz="2000" dirty="0" smtClean="0"/>
              <a:t/>
            </a:r>
            <a:br>
              <a:rPr lang="en-US" altLang="zh-TW" sz="2000" dirty="0" smtClean="0"/>
            </a:br>
            <a:r>
              <a:rPr lang="zh-TW" altLang="en-US" sz="2000" dirty="0" smtClean="0"/>
              <a:t>個別給予一個</a:t>
            </a:r>
            <a:r>
              <a:rPr lang="zh-TW" altLang="en-US" sz="2000" dirty="0" smtClean="0">
                <a:solidFill>
                  <a:schemeClr val="accent1">
                    <a:lumMod val="50000"/>
                  </a:schemeClr>
                </a:solidFill>
              </a:rPr>
              <a:t>重要性分數</a:t>
            </a:r>
            <a:r>
              <a:rPr lang="zh-TW" altLang="en-US" sz="2000" dirty="0" smtClean="0"/>
              <a:t>，</a:t>
            </a:r>
            <a:r>
              <a:rPr lang="en-US" altLang="zh-TW" sz="2000" dirty="0" smtClean="0"/>
              <a:t/>
            </a:r>
            <a:br>
              <a:rPr lang="en-US" altLang="zh-TW" sz="2000" dirty="0" smtClean="0"/>
            </a:br>
            <a:r>
              <a:rPr lang="zh-TW" altLang="en-US" sz="2000" dirty="0" smtClean="0">
                <a:solidFill>
                  <a:schemeClr val="accent1">
                    <a:lumMod val="50000"/>
                  </a:schemeClr>
                </a:solidFill>
              </a:rPr>
              <a:t>將權重與重要性分數相乘後加總</a:t>
            </a:r>
            <a:r>
              <a:rPr lang="zh-TW" altLang="en-US" sz="2000" dirty="0" smtClean="0"/>
              <a:t>，</a:t>
            </a:r>
            <a:r>
              <a:rPr lang="en-US" altLang="zh-TW" sz="2000" dirty="0" smtClean="0"/>
              <a:t/>
            </a:r>
            <a:br>
              <a:rPr lang="en-US" altLang="zh-TW" sz="2000" dirty="0" smtClean="0"/>
            </a:br>
            <a:r>
              <a:rPr lang="zh-TW" altLang="en-US" sz="2000" dirty="0" smtClean="0"/>
              <a:t>就可以得到這個專案的總成績。</a:t>
            </a:r>
            <a:endParaRPr lang="en-US" altLang="zh-TW" sz="2000" dirty="0" smtClean="0"/>
          </a:p>
          <a:p>
            <a:r>
              <a:rPr lang="zh-TW" altLang="en-US" sz="2400" dirty="0"/>
              <a:t>專案之間可用加權後的分數來做</a:t>
            </a:r>
            <a:r>
              <a:rPr lang="zh-TW" altLang="en-US" sz="2400" dirty="0" smtClean="0">
                <a:solidFill>
                  <a:schemeClr val="accent1">
                    <a:lumMod val="50000"/>
                  </a:schemeClr>
                </a:solidFill>
              </a:rPr>
              <a:t>比較</a:t>
            </a:r>
            <a:endParaRPr lang="en-US" altLang="zh-TW" sz="2400" dirty="0" smtClean="0">
              <a:solidFill>
                <a:schemeClr val="accent1">
                  <a:lumMod val="50000"/>
                </a:schemeClr>
              </a:solidFill>
            </a:endParaRPr>
          </a:p>
          <a:p>
            <a:r>
              <a:rPr lang="zh-TW" altLang="en-US" sz="2400" dirty="0"/>
              <a:t>選擇的評估準則必須</a:t>
            </a:r>
            <a:r>
              <a:rPr lang="zh-TW" altLang="en-US" sz="2400" dirty="0" smtClean="0"/>
              <a:t>能反映</a:t>
            </a:r>
            <a:r>
              <a:rPr lang="zh-TW" altLang="en-US" sz="2400" dirty="0" smtClean="0">
                <a:solidFill>
                  <a:schemeClr val="accent1">
                    <a:lumMod val="50000"/>
                  </a:schemeClr>
                </a:solidFill>
              </a:rPr>
              <a:t>組織的關鍵成功因素</a:t>
            </a:r>
            <a:endParaRPr lang="en-US" altLang="zh-TW" sz="2400" dirty="0" smtClean="0">
              <a:solidFill>
                <a:schemeClr val="accent1">
                  <a:lumMod val="50000"/>
                </a:schemeClr>
              </a:solidFill>
            </a:endParaRPr>
          </a:p>
          <a:p>
            <a:r>
              <a:rPr lang="zh-TW" altLang="en-US" sz="2400" dirty="0" smtClean="0"/>
              <a:t>專案計畫書由</a:t>
            </a:r>
            <a:r>
              <a:rPr lang="zh-TW" altLang="en-US" sz="2400" dirty="0" smtClean="0">
                <a:solidFill>
                  <a:schemeClr val="accent1">
                    <a:lumMod val="50000"/>
                  </a:schemeClr>
                </a:solidFill>
              </a:rPr>
              <a:t>專案優先權團隊</a:t>
            </a:r>
            <a:r>
              <a:rPr lang="en-US" altLang="zh-TW" sz="2400" dirty="0" smtClean="0">
                <a:solidFill>
                  <a:schemeClr val="accent1">
                    <a:lumMod val="50000"/>
                  </a:schemeClr>
                </a:solidFill>
              </a:rPr>
              <a:t>(priority team)</a:t>
            </a:r>
            <a:r>
              <a:rPr lang="zh-TW" altLang="en-US" sz="2400" dirty="0" smtClean="0"/>
              <a:t>或專案辦公室進行審查</a:t>
            </a:r>
            <a:endParaRPr lang="zh-TW" altLang="en-US" sz="2400" dirty="0"/>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28</a:t>
            </a:fld>
            <a:endParaRPr lang="en-US" altLang="zh-TW"/>
          </a:p>
        </p:txBody>
      </p:sp>
    </p:spTree>
    <p:extLst>
      <p:ext uri="{BB962C8B-B14F-4D97-AF65-F5344CB8AC3E}">
        <p14:creationId xmlns:p14="http://schemas.microsoft.com/office/powerpoint/2010/main" val="6410851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535" y="150096"/>
            <a:ext cx="7323201" cy="6211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2.4</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55C0109F-A531-4183-9F08-39EE8347B4F1}" type="slidenum">
              <a:rPr lang="zh-TW" altLang="en-US" smtClean="0"/>
              <a:pPr>
                <a:defRPr/>
              </a:pPr>
              <a:t>29</a:t>
            </a:fld>
            <a:endParaRPr lang="en-US" altLang="zh-TW"/>
          </a:p>
        </p:txBody>
      </p:sp>
    </p:spTree>
    <p:extLst>
      <p:ext uri="{BB962C8B-B14F-4D97-AF65-F5344CB8AC3E}">
        <p14:creationId xmlns:p14="http://schemas.microsoft.com/office/powerpoint/2010/main" val="2390761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3</a:t>
            </a:fld>
            <a:endParaRPr lang="en-US" altLang="zh-TW"/>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5" y="332656"/>
            <a:ext cx="7200800" cy="2330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p:nvPr/>
        </p:nvSpPr>
        <p:spPr>
          <a:xfrm>
            <a:off x="1691680" y="3356992"/>
            <a:ext cx="6840760" cy="954107"/>
          </a:xfrm>
          <a:prstGeom prst="rect">
            <a:avLst/>
          </a:prstGeom>
          <a:noFill/>
        </p:spPr>
        <p:txBody>
          <a:bodyPr wrap="square" rtlCol="0">
            <a:spAutoFit/>
          </a:bodyPr>
          <a:lstStyle/>
          <a:p>
            <a:r>
              <a:rPr lang="zh-TW" altLang="en-US" sz="2800" b="1" dirty="0" smtClean="0">
                <a:latin typeface="微軟正黑體" panose="020B0604030504040204" pitchFamily="34" charset="-120"/>
                <a:ea typeface="微軟正黑體" panose="020B0604030504040204" pitchFamily="34" charset="-120"/>
              </a:rPr>
              <a:t>策略</a:t>
            </a:r>
            <a:r>
              <a:rPr lang="zh-TW" altLang="en-US" sz="2800" b="1" dirty="0">
                <a:latin typeface="微軟正黑體" panose="020B0604030504040204" pitchFamily="34" charset="-120"/>
                <a:ea typeface="微軟正黑體" panose="020B0604030504040204" pitchFamily="34" charset="-120"/>
              </a:rPr>
              <a:t>透過專案而被實現，每個專案都應該與組織策略有清楚的連結。</a:t>
            </a:r>
          </a:p>
        </p:txBody>
      </p:sp>
    </p:spTree>
    <p:extLst>
      <p:ext uri="{BB962C8B-B14F-4D97-AF65-F5344CB8AC3E}">
        <p14:creationId xmlns:p14="http://schemas.microsoft.com/office/powerpoint/2010/main" val="9047464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ln/>
        </p:spPr>
        <p:txBody>
          <a:bodyPr/>
          <a:lstStyle/>
          <a:p>
            <a:r>
              <a:rPr lang="zh-TW" altLang="en-US" dirty="0" smtClean="0"/>
              <a:t>應用選擇模型</a:t>
            </a:r>
            <a:endParaRPr lang="en-US" altLang="zh-TW" dirty="0"/>
          </a:p>
        </p:txBody>
      </p:sp>
      <p:sp>
        <p:nvSpPr>
          <p:cNvPr id="77827" name="Rectangle 3"/>
          <p:cNvSpPr>
            <a:spLocks noGrp="1" noChangeArrowheads="1"/>
          </p:cNvSpPr>
          <p:nvPr>
            <p:ph idx="1"/>
          </p:nvPr>
        </p:nvSpPr>
        <p:spPr>
          <a:xfrm>
            <a:off x="1524000" y="1905000"/>
            <a:ext cx="7224464" cy="3684240"/>
          </a:xfrm>
        </p:spPr>
        <p:txBody>
          <a:bodyPr/>
          <a:lstStyle/>
          <a:p>
            <a:pPr>
              <a:spcBef>
                <a:spcPct val="40000"/>
              </a:spcBef>
            </a:pPr>
            <a:r>
              <a:rPr lang="zh-TW" altLang="en-US" sz="2800" b="1" dirty="0"/>
              <a:t>專案分類</a:t>
            </a:r>
            <a:endParaRPr lang="en-US" altLang="zh-TW" sz="2800" b="1" dirty="0">
              <a:ea typeface="新細明體" charset="-120"/>
            </a:endParaRPr>
          </a:p>
          <a:p>
            <a:pPr lvl="1"/>
            <a:r>
              <a:rPr lang="zh-TW" altLang="en-US" sz="2400" dirty="0" smtClean="0"/>
              <a:t>不同類型專案並不需要完全相同的選擇準則</a:t>
            </a:r>
            <a:endParaRPr lang="en-US" altLang="zh-TW" sz="2400" dirty="0" smtClean="0"/>
          </a:p>
          <a:p>
            <a:pPr lvl="1"/>
            <a:r>
              <a:rPr lang="zh-TW" altLang="en-US" sz="2400" dirty="0"/>
              <a:t>最重要的選擇準則</a:t>
            </a:r>
            <a:r>
              <a:rPr lang="zh-TW" altLang="en-US" sz="2400" dirty="0" smtClean="0"/>
              <a:t>是：</a:t>
            </a:r>
            <a:r>
              <a:rPr lang="zh-TW" altLang="en-US" sz="2400" dirty="0" smtClean="0">
                <a:solidFill>
                  <a:schemeClr val="accent1">
                    <a:lumMod val="50000"/>
                  </a:schemeClr>
                </a:solidFill>
              </a:rPr>
              <a:t>專案須與組織策略適配</a:t>
            </a:r>
            <a:endParaRPr lang="en-US" altLang="zh-TW" sz="2400" dirty="0">
              <a:solidFill>
                <a:schemeClr val="accent1">
                  <a:lumMod val="50000"/>
                </a:schemeClr>
              </a:solidFill>
              <a:ea typeface="新細明體" charset="-120"/>
            </a:endParaRPr>
          </a:p>
          <a:p>
            <a:pPr>
              <a:spcBef>
                <a:spcPct val="40000"/>
              </a:spcBef>
            </a:pPr>
            <a:r>
              <a:rPr lang="zh-TW" altLang="en-US" sz="2800" b="1" dirty="0" smtClean="0"/>
              <a:t>選擇模型</a:t>
            </a:r>
            <a:endParaRPr lang="zh-TW" altLang="en-US" sz="2800" b="1" dirty="0"/>
          </a:p>
          <a:p>
            <a:pPr lvl="1">
              <a:spcBef>
                <a:spcPts val="600"/>
              </a:spcBef>
            </a:pPr>
            <a:r>
              <a:rPr lang="zh-TW" altLang="en-US" sz="2400" dirty="0" smtClean="0"/>
              <a:t>過去，</a:t>
            </a:r>
            <a:r>
              <a:rPr lang="zh-TW" altLang="en-US" sz="2400" dirty="0" smtClean="0">
                <a:solidFill>
                  <a:schemeClr val="accent1">
                    <a:lumMod val="50000"/>
                  </a:schemeClr>
                </a:solidFill>
              </a:rPr>
              <a:t>財務準則</a:t>
            </a:r>
            <a:r>
              <a:rPr lang="zh-TW" altLang="en-US" sz="2400" dirty="0" smtClean="0"/>
              <a:t>幾乎是唯一的選擇準則</a:t>
            </a:r>
            <a:endParaRPr lang="en-US" altLang="zh-TW" sz="2400" dirty="0" smtClean="0"/>
          </a:p>
          <a:p>
            <a:pPr lvl="1">
              <a:spcBef>
                <a:spcPts val="600"/>
              </a:spcBef>
            </a:pPr>
            <a:r>
              <a:rPr lang="zh-TW" altLang="en-US" sz="2400" dirty="0" smtClean="0"/>
              <a:t>今日，專案的選擇已演變到包含</a:t>
            </a:r>
            <a:r>
              <a:rPr lang="zh-TW" altLang="en-US" sz="2400" dirty="0" smtClean="0">
                <a:solidFill>
                  <a:schemeClr val="accent1">
                    <a:lumMod val="50000"/>
                  </a:schemeClr>
                </a:solidFill>
              </a:rPr>
              <a:t>多重選擇準則</a:t>
            </a:r>
            <a:endParaRPr lang="en-US" altLang="zh-TW" sz="2400" dirty="0" smtClean="0">
              <a:solidFill>
                <a:schemeClr val="accent1">
                  <a:lumMod val="50000"/>
                </a:schemeClr>
              </a:solidFill>
            </a:endParaRPr>
          </a:p>
          <a:p>
            <a:pPr lvl="1">
              <a:spcBef>
                <a:spcPts val="600"/>
              </a:spcBef>
            </a:pPr>
            <a:r>
              <a:rPr lang="zh-TW" altLang="en-US" sz="2400" dirty="0"/>
              <a:t>管理高層感興趣的</a:t>
            </a:r>
            <a:r>
              <a:rPr lang="zh-TW" altLang="en-US" sz="2400" dirty="0" smtClean="0"/>
              <a:t>是要</a:t>
            </a:r>
            <a:r>
              <a:rPr lang="zh-TW" altLang="en-US" sz="2400" dirty="0" smtClean="0">
                <a:solidFill>
                  <a:schemeClr val="accent1">
                    <a:lumMod val="50000"/>
                  </a:schemeClr>
                </a:solidFill>
              </a:rPr>
              <a:t>找到潛在的專案組合</a:t>
            </a:r>
            <a:endParaRPr lang="en-US" altLang="zh-TW" sz="2400" dirty="0" smtClean="0">
              <a:solidFill>
                <a:schemeClr val="accent1">
                  <a:lumMod val="50000"/>
                </a:schemeClr>
              </a:solidFill>
            </a:endParaRPr>
          </a:p>
          <a:p>
            <a:pPr lvl="2">
              <a:spcBef>
                <a:spcPts val="600"/>
              </a:spcBef>
            </a:pPr>
            <a:r>
              <a:rPr lang="zh-TW" altLang="en-US" sz="2000" dirty="0">
                <a:solidFill>
                  <a:schemeClr val="accent1">
                    <a:lumMod val="50000"/>
                  </a:schemeClr>
                </a:solidFill>
              </a:rPr>
              <a:t>加權計分準則法</a:t>
            </a:r>
            <a:r>
              <a:rPr lang="zh-TW" altLang="en-US" sz="2000" dirty="0"/>
              <a:t>是</a:t>
            </a:r>
            <a:r>
              <a:rPr lang="zh-TW" altLang="en-US" sz="2000" dirty="0" smtClean="0"/>
              <a:t>達成這些需求的最佳可行方法</a:t>
            </a:r>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2.5</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1619672" y="5820072"/>
            <a:ext cx="6912768" cy="461665"/>
          </a:xfrm>
          <a:prstGeom prst="rect">
            <a:avLst/>
          </a:prstGeom>
          <a:solidFill>
            <a:srgbClr val="FFFF00"/>
          </a:solidFill>
          <a:ln w="19050">
            <a:solidFill>
              <a:schemeClr val="accent1"/>
            </a:solidFill>
          </a:ln>
        </p:spPr>
        <p:txBody>
          <a:bodyPr wrap="square">
            <a:spAutoFit/>
          </a:bodyPr>
          <a:lstStyle/>
          <a:p>
            <a:pPr lvl="1">
              <a:spcBef>
                <a:spcPts val="600"/>
              </a:spcBef>
            </a:pPr>
            <a:r>
              <a:rPr lang="zh-TW" altLang="en-US" sz="2400" dirty="0">
                <a:solidFill>
                  <a:srgbClr val="FF0000"/>
                </a:solidFill>
                <a:latin typeface="微軟正黑體" panose="020B0604030504040204" pitchFamily="34" charset="-120"/>
                <a:ea typeface="微軟正黑體" panose="020B0604030504040204" pitchFamily="34" charset="-120"/>
              </a:rPr>
              <a:t>專案選擇</a:t>
            </a:r>
            <a:r>
              <a:rPr lang="zh-TW" altLang="en-US" sz="2400" dirty="0">
                <a:latin typeface="微軟正黑體" panose="020B0604030504040204" pitchFamily="34" charset="-120"/>
                <a:ea typeface="微軟正黑體" panose="020B0604030504040204" pitchFamily="34" charset="-120"/>
              </a:rPr>
              <a:t>是組織未來要成功的最重要決策</a:t>
            </a:r>
            <a:r>
              <a:rPr lang="zh-TW" altLang="en-US" sz="2400" dirty="0" smtClean="0">
                <a:latin typeface="微軟正黑體" panose="020B0604030504040204" pitchFamily="34" charset="-120"/>
                <a:ea typeface="微軟正黑體" panose="020B0604030504040204" pitchFamily="34" charset="-120"/>
              </a:rPr>
              <a:t>指引。</a:t>
            </a:r>
            <a:endParaRPr lang="zh-TW" altLang="en-US" sz="2400" dirty="0">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30</a:t>
            </a:fld>
            <a:endParaRPr lang="en-US" altLang="zh-TW"/>
          </a:p>
        </p:txBody>
      </p:sp>
    </p:spTree>
    <p:extLst>
      <p:ext uri="{BB962C8B-B14F-4D97-AF65-F5344CB8AC3E}">
        <p14:creationId xmlns:p14="http://schemas.microsoft.com/office/powerpoint/2010/main" val="3163774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ln/>
        </p:spPr>
        <p:txBody>
          <a:bodyPr/>
          <a:lstStyle/>
          <a:p>
            <a:r>
              <a:rPr lang="zh-TW" altLang="en-US" dirty="0"/>
              <a:t>專案計畫書</a:t>
            </a:r>
            <a:endParaRPr lang="en-US" altLang="zh-TW" dirty="0"/>
          </a:p>
        </p:txBody>
      </p:sp>
      <p:sp>
        <p:nvSpPr>
          <p:cNvPr id="81923" name="Rectangle 3"/>
          <p:cNvSpPr>
            <a:spLocks noGrp="1" noChangeArrowheads="1"/>
          </p:cNvSpPr>
          <p:nvPr>
            <p:ph idx="1"/>
          </p:nvPr>
        </p:nvSpPr>
        <p:spPr>
          <a:xfrm>
            <a:off x="1547664" y="1772816"/>
            <a:ext cx="7440488" cy="4464496"/>
          </a:xfrm>
        </p:spPr>
        <p:txBody>
          <a:bodyPr/>
          <a:lstStyle/>
          <a:p>
            <a:r>
              <a:rPr lang="zh-TW" altLang="en-US" sz="2800" b="1" dirty="0"/>
              <a:t>專案計劃書的徵求</a:t>
            </a:r>
            <a:endParaRPr lang="en-US" altLang="zh-TW" sz="2800" b="1" dirty="0"/>
          </a:p>
          <a:p>
            <a:pPr lvl="1"/>
            <a:r>
              <a:rPr lang="zh-TW" altLang="en-US" sz="2400" dirty="0" smtClean="0"/>
              <a:t>在擁有清楚的選擇方法來選出適當專案時，</a:t>
            </a:r>
            <a:r>
              <a:rPr lang="en-US" altLang="zh-TW" sz="2400" dirty="0" smtClean="0"/>
              <a:t/>
            </a:r>
            <a:br>
              <a:rPr lang="en-US" altLang="zh-TW" sz="2400" dirty="0" smtClean="0"/>
            </a:br>
            <a:r>
              <a:rPr lang="zh-TW" altLang="en-US" sz="2400" dirty="0" smtClean="0"/>
              <a:t>就可以開始徵求專案計畫書。</a:t>
            </a:r>
            <a:endParaRPr lang="en-US" altLang="zh-TW" sz="2400" dirty="0" smtClean="0"/>
          </a:p>
          <a:p>
            <a:pPr>
              <a:spcBef>
                <a:spcPts val="1800"/>
              </a:spcBef>
            </a:pPr>
            <a:r>
              <a:rPr lang="zh-TW" altLang="en-US" sz="2800" b="1" dirty="0" smtClean="0"/>
              <a:t>專案</a:t>
            </a:r>
            <a:r>
              <a:rPr lang="zh-TW" altLang="en-US" sz="2800" b="1" dirty="0"/>
              <a:t>計畫書的</a:t>
            </a:r>
            <a:r>
              <a:rPr lang="zh-TW" altLang="en-US" sz="2800" b="1" dirty="0" smtClean="0"/>
              <a:t>來源</a:t>
            </a:r>
            <a:endParaRPr lang="en-US" altLang="zh-TW" sz="2800" b="1" dirty="0" smtClean="0"/>
          </a:p>
          <a:p>
            <a:pPr lvl="1"/>
            <a:r>
              <a:rPr lang="zh-TW" altLang="en-US" sz="2400" dirty="0" smtClean="0"/>
              <a:t>組織</a:t>
            </a:r>
            <a:r>
              <a:rPr lang="zh-TW" altLang="en-US" sz="2400" dirty="0" smtClean="0">
                <a:solidFill>
                  <a:schemeClr val="accent1">
                    <a:lumMod val="50000"/>
                  </a:schemeClr>
                </a:solidFill>
              </a:rPr>
              <a:t>內部</a:t>
            </a:r>
            <a:endParaRPr lang="zh-TW" altLang="en-US" sz="2400" dirty="0">
              <a:solidFill>
                <a:schemeClr val="accent1">
                  <a:lumMod val="50000"/>
                </a:schemeClr>
              </a:solidFill>
            </a:endParaRPr>
          </a:p>
          <a:p>
            <a:pPr lvl="1"/>
            <a:r>
              <a:rPr lang="zh-TW" altLang="en-US" sz="2400" dirty="0" smtClean="0">
                <a:solidFill>
                  <a:schemeClr val="accent1">
                    <a:lumMod val="50000"/>
                  </a:schemeClr>
                </a:solidFill>
              </a:rPr>
              <a:t>公開徵求</a:t>
            </a:r>
            <a:r>
              <a:rPr lang="zh-TW" altLang="en-US" sz="2400" dirty="0" smtClean="0"/>
              <a:t>專案構想</a:t>
            </a:r>
            <a:endParaRPr lang="en-US" altLang="zh-TW" sz="2400" dirty="0" smtClean="0"/>
          </a:p>
          <a:p>
            <a:pPr lvl="2"/>
            <a:r>
              <a:rPr lang="zh-TW" altLang="zh-TW" sz="2000" dirty="0" smtClean="0"/>
              <a:t>發</a:t>
            </a:r>
            <a:r>
              <a:rPr lang="zh-TW" altLang="zh-TW" sz="2000" dirty="0" smtClean="0">
                <a:solidFill>
                  <a:schemeClr val="accent1">
                    <a:lumMod val="50000"/>
                  </a:schemeClr>
                </a:solidFill>
              </a:rPr>
              <a:t>邀</a:t>
            </a:r>
            <a:r>
              <a:rPr lang="zh-TW" altLang="zh-TW" sz="2000" dirty="0">
                <a:solidFill>
                  <a:schemeClr val="accent1">
                    <a:lumMod val="50000"/>
                  </a:schemeClr>
                </a:solidFill>
              </a:rPr>
              <a:t>標</a:t>
            </a:r>
            <a:r>
              <a:rPr lang="zh-TW" altLang="zh-TW" sz="2000" dirty="0" smtClean="0">
                <a:solidFill>
                  <a:schemeClr val="accent1">
                    <a:lumMod val="50000"/>
                  </a:schemeClr>
                </a:solidFill>
              </a:rPr>
              <a:t>書</a:t>
            </a:r>
            <a:r>
              <a:rPr lang="en-US" altLang="zh-TW" sz="2000" dirty="0" smtClean="0">
                <a:solidFill>
                  <a:schemeClr val="accent1">
                    <a:lumMod val="50000"/>
                  </a:schemeClr>
                </a:solidFill>
              </a:rPr>
              <a:t>(RFP)</a:t>
            </a:r>
            <a:r>
              <a:rPr lang="zh-TW" altLang="zh-TW" sz="2000" dirty="0" smtClean="0"/>
              <a:t>給</a:t>
            </a:r>
            <a:r>
              <a:rPr lang="zh-TW" altLang="en-US" sz="2000" dirty="0" smtClean="0"/>
              <a:t>有經驗的</a:t>
            </a:r>
            <a:r>
              <a:rPr lang="zh-TW" altLang="zh-TW" sz="2000" dirty="0" smtClean="0"/>
              <a:t>承包商</a:t>
            </a:r>
            <a:r>
              <a:rPr lang="zh-TW" altLang="zh-TW" sz="2000" dirty="0"/>
              <a:t>或進駐</a:t>
            </a:r>
            <a:r>
              <a:rPr lang="zh-TW" altLang="zh-TW" sz="2000" dirty="0" smtClean="0"/>
              <a:t>廠</a:t>
            </a:r>
            <a:r>
              <a:rPr lang="zh-TW" altLang="en-US" sz="2000" dirty="0" smtClean="0"/>
              <a:t>商</a:t>
            </a:r>
            <a:endParaRPr lang="en-US" altLang="zh-TW" sz="2000" dirty="0" smtClean="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2.5</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31</a:t>
            </a:fld>
            <a:endParaRPr lang="en-US" altLang="zh-TW"/>
          </a:p>
        </p:txBody>
      </p:sp>
    </p:spTree>
    <p:extLst>
      <p:ext uri="{BB962C8B-B14F-4D97-AF65-F5344CB8AC3E}">
        <p14:creationId xmlns:p14="http://schemas.microsoft.com/office/powerpoint/2010/main" val="4265157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6" y="620688"/>
            <a:ext cx="7736223" cy="5652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875" name="Text Box 3"/>
          <p:cNvSpPr txBox="1">
            <a:spLocks noChangeArrowheads="1"/>
          </p:cNvSpPr>
          <p:nvPr/>
        </p:nvSpPr>
        <p:spPr bwMode="auto">
          <a:xfrm>
            <a:off x="6400800" y="5715000"/>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TW" altLang="en-US" sz="2000" b="1">
                <a:solidFill>
                  <a:schemeClr val="bg1"/>
                </a:solidFill>
                <a:ea typeface="新細明體" charset="-120"/>
              </a:rPr>
              <a:t>圖 </a:t>
            </a:r>
            <a:r>
              <a:rPr lang="en-US" altLang="zh-TW" sz="2000" b="1">
                <a:solidFill>
                  <a:schemeClr val="bg1"/>
                </a:solidFill>
                <a:ea typeface="新細明體" charset="-120"/>
              </a:rPr>
              <a:t>2.4A</a:t>
            </a:r>
            <a:endParaRPr lang="en-US" altLang="zh-TW" sz="2000" b="1">
              <a:solidFill>
                <a:schemeClr val="bg1"/>
              </a:solidFill>
              <a:ea typeface="新細明體" charset="-120"/>
              <a:cs typeface="Arial" charset="0"/>
            </a:endParaRPr>
          </a:p>
        </p:txBody>
      </p:sp>
      <p:sp>
        <p:nvSpPr>
          <p:cNvPr id="6" name="文字方塊 5"/>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2.5</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55C0109F-A531-4183-9F08-39EE8347B4F1}" type="slidenum">
              <a:rPr lang="zh-TW" altLang="en-US" smtClean="0"/>
              <a:pPr>
                <a:defRPr/>
              </a:pPr>
              <a:t>32</a:t>
            </a:fld>
            <a:endParaRPr lang="en-US" altLang="zh-TW"/>
          </a:p>
        </p:txBody>
      </p:sp>
    </p:spTree>
    <p:extLst>
      <p:ext uri="{BB962C8B-B14F-4D97-AF65-F5344CB8AC3E}">
        <p14:creationId xmlns:p14="http://schemas.microsoft.com/office/powerpoint/2010/main" val="3299348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6400800" y="5715000"/>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TW" altLang="en-US" sz="2000" b="1">
                <a:solidFill>
                  <a:schemeClr val="bg1"/>
                </a:solidFill>
                <a:ea typeface="新細明體" charset="-120"/>
              </a:rPr>
              <a:t>圖 </a:t>
            </a:r>
            <a:r>
              <a:rPr lang="en-US" altLang="zh-TW" sz="2000" b="1">
                <a:solidFill>
                  <a:schemeClr val="bg1"/>
                </a:solidFill>
                <a:ea typeface="新細明體" charset="-120"/>
              </a:rPr>
              <a:t>2.4A</a:t>
            </a:r>
            <a:endParaRPr lang="en-US" altLang="zh-TW" sz="2000" b="1">
              <a:solidFill>
                <a:schemeClr val="bg1"/>
              </a:solidFill>
              <a:ea typeface="新細明體" charset="-120"/>
              <a:cs typeface="Arial" charset="0"/>
            </a:endParaRPr>
          </a:p>
        </p:txBody>
      </p:sp>
      <p:sp>
        <p:nvSpPr>
          <p:cNvPr id="6" name="文字方塊 5"/>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2.5</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55C0109F-A531-4183-9F08-39EE8347B4F1}" type="slidenum">
              <a:rPr lang="zh-TW" altLang="en-US" smtClean="0"/>
              <a:pPr>
                <a:defRPr/>
              </a:pPr>
              <a:t>33</a:t>
            </a:fld>
            <a:endParaRPr lang="en-US" altLang="zh-TW"/>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1988840"/>
            <a:ext cx="6990128" cy="3177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09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6400800" y="5715000"/>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TW" altLang="en-US" sz="2000" b="1">
                <a:solidFill>
                  <a:schemeClr val="bg1"/>
                </a:solidFill>
                <a:ea typeface="新細明體" charset="-120"/>
              </a:rPr>
              <a:t>圖 </a:t>
            </a:r>
            <a:r>
              <a:rPr lang="en-US" altLang="zh-TW" sz="2000" b="1">
                <a:solidFill>
                  <a:schemeClr val="bg1"/>
                </a:solidFill>
                <a:ea typeface="新細明體" charset="-120"/>
              </a:rPr>
              <a:t>2.4A</a:t>
            </a:r>
            <a:endParaRPr lang="en-US" altLang="zh-TW" sz="2000" b="1">
              <a:solidFill>
                <a:schemeClr val="bg1"/>
              </a:solidFill>
              <a:ea typeface="新細明體" charset="-120"/>
              <a:cs typeface="Arial" charset="0"/>
            </a:endParaRPr>
          </a:p>
        </p:txBody>
      </p:sp>
      <p:sp>
        <p:nvSpPr>
          <p:cNvPr id="6" name="文字方塊 5"/>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2.5</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55C0109F-A531-4183-9F08-39EE8347B4F1}" type="slidenum">
              <a:rPr lang="zh-TW" altLang="en-US" smtClean="0"/>
              <a:pPr>
                <a:defRPr/>
              </a:pPr>
              <a:t>34</a:t>
            </a:fld>
            <a:endParaRPr lang="en-US" altLang="zh-TW"/>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6632"/>
            <a:ext cx="6120680" cy="6323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0744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ln/>
        </p:spPr>
        <p:txBody>
          <a:bodyPr/>
          <a:lstStyle/>
          <a:p>
            <a:r>
              <a:rPr lang="zh-TW" altLang="en-US" dirty="0"/>
              <a:t>專案計畫</a:t>
            </a:r>
            <a:r>
              <a:rPr lang="zh-TW" altLang="en-US" dirty="0" smtClean="0"/>
              <a:t>書</a:t>
            </a:r>
            <a:r>
              <a:rPr lang="en-US" altLang="zh-TW" dirty="0" smtClean="0"/>
              <a:t>(</a:t>
            </a:r>
            <a:r>
              <a:rPr lang="zh-TW" altLang="en-US" dirty="0" smtClean="0"/>
              <a:t>續</a:t>
            </a:r>
            <a:r>
              <a:rPr lang="en-US" altLang="zh-TW" dirty="0" smtClean="0"/>
              <a:t>)</a:t>
            </a:r>
            <a:endParaRPr lang="en-US" altLang="zh-TW" dirty="0"/>
          </a:p>
        </p:txBody>
      </p:sp>
      <p:sp>
        <p:nvSpPr>
          <p:cNvPr id="81923" name="Rectangle 3"/>
          <p:cNvSpPr>
            <a:spLocks noGrp="1" noChangeArrowheads="1"/>
          </p:cNvSpPr>
          <p:nvPr>
            <p:ph idx="1"/>
          </p:nvPr>
        </p:nvSpPr>
        <p:spPr>
          <a:xfrm>
            <a:off x="1524000" y="1905000"/>
            <a:ext cx="7440488" cy="4114800"/>
          </a:xfrm>
        </p:spPr>
        <p:txBody>
          <a:bodyPr/>
          <a:lstStyle/>
          <a:p>
            <a:pPr>
              <a:spcBef>
                <a:spcPts val="1800"/>
              </a:spcBef>
            </a:pPr>
            <a:r>
              <a:rPr lang="zh-TW" altLang="en-US" b="1" dirty="0"/>
              <a:t>計畫書評等與專案選擇</a:t>
            </a:r>
            <a:endParaRPr lang="en-US" altLang="zh-TW" b="1" dirty="0">
              <a:ea typeface="新細明體" charset="-120"/>
            </a:endParaRPr>
          </a:p>
          <a:p>
            <a:pPr lvl="1"/>
            <a:r>
              <a:rPr lang="zh-TW" altLang="en-US" dirty="0"/>
              <a:t>以</a:t>
            </a:r>
            <a:r>
              <a:rPr lang="zh-TW" altLang="en-US" dirty="0">
                <a:solidFill>
                  <a:schemeClr val="accent1">
                    <a:lumMod val="50000"/>
                  </a:schemeClr>
                </a:solidFill>
              </a:rPr>
              <a:t>結構化的流程</a:t>
            </a:r>
            <a:r>
              <a:rPr lang="zh-TW" altLang="en-US" dirty="0"/>
              <a:t>挑出</a:t>
            </a:r>
            <a:r>
              <a:rPr lang="zh-TW" altLang="en-US" dirty="0">
                <a:solidFill>
                  <a:schemeClr val="accent1">
                    <a:lumMod val="50000"/>
                  </a:schemeClr>
                </a:solidFill>
              </a:rPr>
              <a:t>最能增加價值</a:t>
            </a:r>
            <a:r>
              <a:rPr lang="zh-TW" altLang="en-US" dirty="0"/>
              <a:t>的</a:t>
            </a:r>
            <a:r>
              <a:rPr lang="zh-TW" altLang="en-US" dirty="0" smtClean="0"/>
              <a:t>專案</a:t>
            </a:r>
            <a:endParaRPr lang="en-US" altLang="zh-TW" dirty="0" smtClean="0"/>
          </a:p>
          <a:p>
            <a:pPr>
              <a:spcBef>
                <a:spcPts val="1800"/>
              </a:spcBef>
            </a:pPr>
            <a:r>
              <a:rPr lang="zh-TW" altLang="en-US" b="1" dirty="0"/>
              <a:t>排定優先權的</a:t>
            </a:r>
            <a:r>
              <a:rPr lang="zh-TW" altLang="en-US" b="1" dirty="0" smtClean="0"/>
              <a:t>責任</a:t>
            </a:r>
            <a:endParaRPr lang="en-US" altLang="zh-TW" b="1" dirty="0" smtClean="0"/>
          </a:p>
          <a:p>
            <a:pPr lvl="1"/>
            <a:r>
              <a:rPr lang="zh-TW" altLang="en-US" dirty="0" smtClean="0"/>
              <a:t>排定優先權令管理者感到不舒服</a:t>
            </a:r>
            <a:endParaRPr lang="en-US" altLang="zh-TW" dirty="0" smtClean="0"/>
          </a:p>
          <a:p>
            <a:pPr lvl="2"/>
            <a:r>
              <a:rPr lang="zh-TW" altLang="en-US" dirty="0" smtClean="0"/>
              <a:t>意味</a:t>
            </a:r>
            <a:r>
              <a:rPr lang="zh-TW" altLang="en-US" dirty="0"/>
              <a:t>著紀律、可說明性、責任、限制</a:t>
            </a:r>
            <a:r>
              <a:rPr lang="zh-TW" altLang="en-US" dirty="0" smtClean="0"/>
              <a:t>、</a:t>
            </a:r>
            <a:r>
              <a:rPr lang="en-US" altLang="zh-TW" dirty="0" smtClean="0"/>
              <a:t/>
            </a:r>
            <a:br>
              <a:rPr lang="en-US" altLang="zh-TW" dirty="0" smtClean="0"/>
            </a:br>
            <a:r>
              <a:rPr lang="zh-TW" altLang="en-US" dirty="0" smtClean="0"/>
              <a:t>彈性</a:t>
            </a:r>
            <a:r>
              <a:rPr lang="zh-TW" altLang="en-US" dirty="0"/>
              <a:t>減少及權力的</a:t>
            </a:r>
            <a:r>
              <a:rPr lang="zh-TW" altLang="en-US" dirty="0" smtClean="0"/>
              <a:t>損失</a:t>
            </a:r>
            <a:endParaRPr lang="en-US" altLang="zh-TW" dirty="0" smtClean="0"/>
          </a:p>
          <a:p>
            <a:pPr lvl="1"/>
            <a:r>
              <a:rPr lang="zh-TW" altLang="en-US" dirty="0"/>
              <a:t>設定優先權是高階管理者的工作</a:t>
            </a:r>
            <a:endParaRPr lang="en-US" altLang="zh-TW"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2.5</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35</a:t>
            </a:fld>
            <a:endParaRPr lang="en-US" altLang="zh-TW"/>
          </a:p>
        </p:txBody>
      </p:sp>
    </p:spTree>
    <p:extLst>
      <p:ext uri="{BB962C8B-B14F-4D97-AF65-F5344CB8AC3E}">
        <p14:creationId xmlns:p14="http://schemas.microsoft.com/office/powerpoint/2010/main" val="2541411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373" y="439796"/>
            <a:ext cx="7643344" cy="591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2.5</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36</a:t>
            </a:fld>
            <a:endParaRPr lang="en-US" altLang="zh-TW"/>
          </a:p>
        </p:txBody>
      </p:sp>
    </p:spTree>
    <p:extLst>
      <p:ext uri="{BB962C8B-B14F-4D97-AF65-F5344CB8AC3E}">
        <p14:creationId xmlns:p14="http://schemas.microsoft.com/office/powerpoint/2010/main" val="3101983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2.5</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37</a:t>
            </a:fld>
            <a:endParaRPr lang="en-US" altLang="zh-TW"/>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0"/>
            <a:ext cx="5512032" cy="6418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7098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ln/>
        </p:spPr>
        <p:txBody>
          <a:bodyPr/>
          <a:lstStyle/>
          <a:p>
            <a:r>
              <a:rPr lang="zh-TW" altLang="en-US"/>
              <a:t>管理組合系統</a:t>
            </a:r>
            <a:endParaRPr lang="en-US" altLang="zh-TW"/>
          </a:p>
        </p:txBody>
      </p:sp>
      <p:sp>
        <p:nvSpPr>
          <p:cNvPr id="117763" name="Rectangle 3"/>
          <p:cNvSpPr>
            <a:spLocks noGrp="1" noChangeArrowheads="1"/>
          </p:cNvSpPr>
          <p:nvPr>
            <p:ph idx="1"/>
          </p:nvPr>
        </p:nvSpPr>
        <p:spPr>
          <a:xfrm>
            <a:off x="1475656" y="1700808"/>
            <a:ext cx="7272808" cy="4608512"/>
          </a:xfrm>
        </p:spPr>
        <p:txBody>
          <a:bodyPr/>
          <a:lstStyle/>
          <a:p>
            <a:pPr>
              <a:lnSpc>
                <a:spcPct val="90000"/>
              </a:lnSpc>
            </a:pPr>
            <a:r>
              <a:rPr lang="zh-TW" altLang="en-US" sz="2800" b="1" dirty="0"/>
              <a:t>高階管理者</a:t>
            </a:r>
            <a:r>
              <a:rPr lang="zh-TW" altLang="en-US" sz="2800" b="1" dirty="0" smtClean="0"/>
              <a:t>輸入</a:t>
            </a:r>
            <a:r>
              <a:rPr lang="en-US" altLang="zh-TW" sz="2800" b="1" dirty="0" smtClean="0"/>
              <a:t>(</a:t>
            </a:r>
            <a:r>
              <a:rPr lang="zh-TW" altLang="en-US" sz="2800" b="1" dirty="0" smtClean="0"/>
              <a:t>小型</a:t>
            </a:r>
            <a:r>
              <a:rPr lang="zh-TW" altLang="en-US" sz="2800" b="1" dirty="0"/>
              <a:t>組織適用</a:t>
            </a:r>
            <a:r>
              <a:rPr lang="en-US" altLang="zh-TW" sz="2800" b="1" dirty="0"/>
              <a:t>)</a:t>
            </a:r>
            <a:endParaRPr lang="en-US" altLang="zh-TW" sz="2800" b="1" dirty="0">
              <a:ea typeface="新細明體" charset="-120"/>
            </a:endParaRPr>
          </a:p>
          <a:p>
            <a:pPr lvl="1">
              <a:lnSpc>
                <a:spcPct val="90000"/>
              </a:lnSpc>
            </a:pPr>
            <a:r>
              <a:rPr lang="zh-TW" altLang="zh-TW" sz="2400" dirty="0"/>
              <a:t>須提供</a:t>
            </a:r>
            <a:r>
              <a:rPr lang="zh-TW" altLang="zh-TW" sz="2400" dirty="0" smtClean="0"/>
              <a:t>建立選</a:t>
            </a:r>
            <a:r>
              <a:rPr lang="zh-TW" altLang="en-US" sz="2400" dirty="0" smtClean="0"/>
              <a:t>擇</a:t>
            </a:r>
            <a:r>
              <a:rPr lang="zh-TW" altLang="zh-TW" sz="2400" dirty="0" smtClean="0"/>
              <a:t>準則</a:t>
            </a:r>
            <a:r>
              <a:rPr lang="zh-TW" altLang="zh-TW" sz="2400" dirty="0"/>
              <a:t>的指導，以使這些準則能與組織策略強力地</a:t>
            </a:r>
            <a:r>
              <a:rPr lang="zh-TW" altLang="zh-TW" sz="2400" dirty="0" smtClean="0"/>
              <a:t>連結</a:t>
            </a:r>
            <a:r>
              <a:rPr lang="zh-TW" altLang="en-US" sz="2400" dirty="0"/>
              <a:t>。</a:t>
            </a:r>
            <a:endParaRPr lang="en-US" altLang="zh-TW" sz="2400" dirty="0">
              <a:ea typeface="新細明體" charset="-120"/>
            </a:endParaRPr>
          </a:p>
          <a:p>
            <a:pPr lvl="1">
              <a:lnSpc>
                <a:spcPct val="90000"/>
              </a:lnSpc>
            </a:pPr>
            <a:r>
              <a:rPr lang="zh-TW" altLang="en-US" sz="2400" dirty="0"/>
              <a:t>須決定希望如何在不同類型的專案間協調組織的可用資源（人力與資本）。</a:t>
            </a:r>
          </a:p>
          <a:p>
            <a:pPr>
              <a:lnSpc>
                <a:spcPct val="90000"/>
              </a:lnSpc>
              <a:spcBef>
                <a:spcPts val="1800"/>
              </a:spcBef>
            </a:pPr>
            <a:r>
              <a:rPr lang="zh-TW" altLang="en-US" sz="2800" b="1" dirty="0"/>
              <a:t>治理團隊</a:t>
            </a:r>
            <a:r>
              <a:rPr lang="zh-TW" altLang="en-US" sz="2800" b="1" dirty="0" smtClean="0"/>
              <a:t>的責任</a:t>
            </a:r>
            <a:r>
              <a:rPr lang="en-US" altLang="zh-TW" sz="2800" b="1" dirty="0" smtClean="0"/>
              <a:t>(</a:t>
            </a:r>
            <a:r>
              <a:rPr lang="zh-TW" altLang="en-US" sz="2800" b="1" dirty="0" smtClean="0"/>
              <a:t>大型組織適用</a:t>
            </a:r>
            <a:r>
              <a:rPr lang="en-US" altLang="zh-TW" sz="2800" b="1" dirty="0" smtClean="0"/>
              <a:t>)</a:t>
            </a:r>
            <a:endParaRPr lang="en-US" altLang="zh-TW" sz="2800" b="1" dirty="0"/>
          </a:p>
          <a:p>
            <a:pPr lvl="1">
              <a:lnSpc>
                <a:spcPct val="90000"/>
              </a:lnSpc>
            </a:pPr>
            <a:r>
              <a:rPr lang="zh-TW" altLang="en-US" sz="2400" dirty="0" smtClean="0"/>
              <a:t>治理團隊或優先權辦公室負責發布專案</a:t>
            </a:r>
            <a:r>
              <a:rPr lang="zh-TW" altLang="en-US" sz="2400" dirty="0"/>
              <a:t>的</a:t>
            </a:r>
            <a:r>
              <a:rPr lang="zh-TW" altLang="en-US" sz="2400" dirty="0" smtClean="0"/>
              <a:t>優先權，並確保</a:t>
            </a:r>
            <a:r>
              <a:rPr lang="zh-TW" altLang="en-US" sz="2400" dirty="0"/>
              <a:t>流程公開、避免權力政治的干預</a:t>
            </a:r>
            <a:r>
              <a:rPr lang="zh-TW" altLang="en-US" sz="2400" dirty="0" smtClean="0"/>
              <a:t>。</a:t>
            </a:r>
            <a:endParaRPr lang="en-US" altLang="zh-TW" sz="2400" dirty="0" smtClean="0"/>
          </a:p>
          <a:p>
            <a:pPr lvl="1">
              <a:lnSpc>
                <a:spcPct val="90000"/>
              </a:lnSpc>
            </a:pPr>
            <a:r>
              <a:rPr lang="zh-TW" altLang="en-US" sz="2400" dirty="0"/>
              <a:t>隨時間推移，評估組合中專案進行的情形。</a:t>
            </a:r>
            <a:endParaRPr lang="en-US" altLang="zh-TW" sz="2400" dirty="0"/>
          </a:p>
          <a:p>
            <a:pPr lvl="1">
              <a:lnSpc>
                <a:spcPct val="90000"/>
              </a:lnSpc>
            </a:pPr>
            <a:r>
              <a:rPr lang="zh-TW" altLang="en-US" sz="2400" dirty="0"/>
              <a:t>持續掃描外部</a:t>
            </a:r>
            <a:r>
              <a:rPr lang="zh-TW" altLang="en-US" sz="2400" dirty="0" smtClean="0"/>
              <a:t>環境以決定</a:t>
            </a:r>
            <a:r>
              <a:rPr lang="zh-TW" altLang="en-US" sz="2400" dirty="0"/>
              <a:t>組織焦點與選擇準則是否需要改變。</a:t>
            </a:r>
            <a:endParaRPr lang="en-US" altLang="zh-TW" sz="2400"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2.6</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38</a:t>
            </a:fld>
            <a:endParaRPr lang="en-US" altLang="zh-TW"/>
          </a:p>
        </p:txBody>
      </p:sp>
    </p:spTree>
    <p:extLst>
      <p:ext uri="{BB962C8B-B14F-4D97-AF65-F5344CB8AC3E}">
        <p14:creationId xmlns:p14="http://schemas.microsoft.com/office/powerpoint/2010/main" val="10482883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Rectangle 6"/>
          <p:cNvSpPr>
            <a:spLocks noGrp="1" noChangeArrowheads="1"/>
          </p:cNvSpPr>
          <p:nvPr>
            <p:ph type="title"/>
          </p:nvPr>
        </p:nvSpPr>
        <p:spPr>
          <a:xfrm>
            <a:off x="1524000" y="190500"/>
            <a:ext cx="7368480" cy="1527175"/>
          </a:xfrm>
          <a:ln/>
        </p:spPr>
        <p:txBody>
          <a:bodyPr/>
          <a:lstStyle/>
          <a:p>
            <a:r>
              <a:rPr lang="zh-TW" altLang="en-US" dirty="0" smtClean="0"/>
              <a:t>以專案風險的角度來平衡組合</a:t>
            </a:r>
            <a:endParaRPr lang="en-US" altLang="zh-TW" dirty="0"/>
          </a:p>
        </p:txBody>
      </p:sp>
      <p:sp>
        <p:nvSpPr>
          <p:cNvPr id="93191" name="Rectangle 7"/>
          <p:cNvSpPr>
            <a:spLocks noGrp="1" noChangeArrowheads="1"/>
          </p:cNvSpPr>
          <p:nvPr>
            <p:ph idx="1"/>
          </p:nvPr>
        </p:nvSpPr>
        <p:spPr/>
        <p:txBody>
          <a:bodyPr/>
          <a:lstStyle/>
          <a:p>
            <a:pPr>
              <a:lnSpc>
                <a:spcPct val="90000"/>
              </a:lnSpc>
            </a:pPr>
            <a:r>
              <a:rPr lang="zh-TW" altLang="en-US" sz="2800" dirty="0" smtClean="0"/>
              <a:t>優先權團隊的主要任務之一是要在類型</a:t>
            </a:r>
            <a:r>
              <a:rPr lang="en-US" altLang="zh-TW" sz="2800" dirty="0" smtClean="0"/>
              <a:t>(type)</a:t>
            </a:r>
            <a:r>
              <a:rPr lang="zh-TW" altLang="en-US" sz="2800" dirty="0" smtClean="0"/>
              <a:t>、風險</a:t>
            </a:r>
            <a:r>
              <a:rPr lang="en-US" altLang="zh-TW" sz="2800" dirty="0" smtClean="0"/>
              <a:t>(risk)</a:t>
            </a:r>
            <a:r>
              <a:rPr lang="zh-TW" altLang="en-US" sz="2800" dirty="0" smtClean="0"/>
              <a:t>及資源需求</a:t>
            </a:r>
            <a:r>
              <a:rPr lang="en-US" altLang="zh-TW" sz="2800" dirty="0" smtClean="0"/>
              <a:t>(resource demand)</a:t>
            </a:r>
            <a:r>
              <a:rPr lang="zh-TW" altLang="en-US" sz="2800" dirty="0" smtClean="0"/>
              <a:t>間取得專案的平衡。</a:t>
            </a:r>
            <a:endParaRPr lang="en-US" altLang="zh-TW" sz="2800" dirty="0" smtClean="0"/>
          </a:p>
          <a:p>
            <a:pPr>
              <a:lnSpc>
                <a:spcPct val="90000"/>
              </a:lnSpc>
              <a:spcBef>
                <a:spcPts val="1800"/>
              </a:spcBef>
            </a:pPr>
            <a:r>
              <a:rPr lang="zh-TW" altLang="en-US" b="1" dirty="0"/>
              <a:t>與專案有關的風險有兩種</a:t>
            </a:r>
            <a:r>
              <a:rPr lang="zh-TW" altLang="en-US" b="1" dirty="0" smtClean="0"/>
              <a:t>：</a:t>
            </a:r>
            <a:endParaRPr lang="en-US" altLang="zh-TW" b="1" dirty="0" smtClean="0"/>
          </a:p>
          <a:p>
            <a:pPr lvl="1">
              <a:lnSpc>
                <a:spcPct val="90000"/>
              </a:lnSpc>
            </a:pPr>
            <a:r>
              <a:rPr lang="zh-TW" altLang="en-US" dirty="0">
                <a:solidFill>
                  <a:schemeClr val="accent1">
                    <a:lumMod val="50000"/>
                  </a:schemeClr>
                </a:solidFill>
              </a:rPr>
              <a:t>與專案組合整體有關的</a:t>
            </a:r>
            <a:r>
              <a:rPr lang="zh-TW" altLang="en-US" dirty="0" smtClean="0">
                <a:solidFill>
                  <a:schemeClr val="accent1">
                    <a:lumMod val="50000"/>
                  </a:schemeClr>
                </a:solidFill>
              </a:rPr>
              <a:t>風險</a:t>
            </a:r>
            <a:endParaRPr lang="en-US" altLang="zh-TW" dirty="0"/>
          </a:p>
          <a:p>
            <a:pPr lvl="2">
              <a:lnSpc>
                <a:spcPct val="90000"/>
              </a:lnSpc>
            </a:pPr>
            <a:r>
              <a:rPr lang="zh-TW" altLang="en-US" dirty="0" smtClean="0"/>
              <a:t>會反映出組織的風險剖面</a:t>
            </a:r>
            <a:r>
              <a:rPr lang="en-US" altLang="zh-TW" dirty="0" smtClean="0"/>
              <a:t>(risk profile)</a:t>
            </a:r>
          </a:p>
          <a:p>
            <a:pPr lvl="1">
              <a:lnSpc>
                <a:spcPct val="90000"/>
              </a:lnSpc>
            </a:pPr>
            <a:r>
              <a:rPr lang="zh-TW" altLang="en-US" dirty="0">
                <a:solidFill>
                  <a:schemeClr val="accent1">
                    <a:lumMod val="50000"/>
                  </a:schemeClr>
                </a:solidFill>
              </a:rPr>
              <a:t>個別專案</a:t>
            </a:r>
            <a:r>
              <a:rPr lang="zh-TW" altLang="en-US" dirty="0" smtClean="0">
                <a:solidFill>
                  <a:schemeClr val="accent1">
                    <a:lumMod val="50000"/>
                  </a:schemeClr>
                </a:solidFill>
              </a:rPr>
              <a:t>風險</a:t>
            </a:r>
            <a:endParaRPr lang="en-US" altLang="zh-TW" dirty="0" smtClean="0">
              <a:solidFill>
                <a:schemeClr val="accent1">
                  <a:lumMod val="50000"/>
                </a:schemeClr>
              </a:solidFill>
            </a:endParaRPr>
          </a:p>
          <a:p>
            <a:pPr lvl="2">
              <a:lnSpc>
                <a:spcPct val="90000"/>
              </a:lnSpc>
            </a:pPr>
            <a:r>
              <a:rPr lang="zh-TW" altLang="en-US" dirty="0" smtClean="0"/>
              <a:t>會抑制專案的執行</a:t>
            </a:r>
            <a:endParaRPr lang="en-US" altLang="zh-TW"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2.6</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39</a:t>
            </a:fld>
            <a:endParaRPr lang="en-US" altLang="zh-TW"/>
          </a:p>
        </p:txBody>
      </p:sp>
    </p:spTree>
    <p:extLst>
      <p:ext uri="{BB962C8B-B14F-4D97-AF65-F5344CB8AC3E}">
        <p14:creationId xmlns:p14="http://schemas.microsoft.com/office/powerpoint/2010/main" val="710497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本章</a:t>
            </a:r>
            <a:r>
              <a:rPr lang="zh-TW" altLang="en-US" dirty="0" smtClean="0"/>
              <a:t>大綱</a:t>
            </a:r>
            <a:endParaRPr lang="zh-TW" altLang="en-US" dirty="0"/>
          </a:p>
        </p:txBody>
      </p:sp>
      <p:sp>
        <p:nvSpPr>
          <p:cNvPr id="3" name="內容版面配置區 2"/>
          <p:cNvSpPr>
            <a:spLocks noGrp="1"/>
          </p:cNvSpPr>
          <p:nvPr>
            <p:ph idx="1"/>
          </p:nvPr>
        </p:nvSpPr>
        <p:spPr/>
        <p:txBody>
          <a:bodyPr/>
          <a:lstStyle/>
          <a:p>
            <a:r>
              <a:rPr lang="en-US" altLang="zh-TW" dirty="0" smtClean="0"/>
              <a:t>2.1 </a:t>
            </a:r>
            <a:r>
              <a:rPr lang="zh-TW" altLang="en-US" dirty="0" smtClean="0"/>
              <a:t>策略管理流程概觀</a:t>
            </a:r>
            <a:endParaRPr lang="en-US" altLang="zh-TW" dirty="0" smtClean="0"/>
          </a:p>
          <a:p>
            <a:r>
              <a:rPr lang="en-US" altLang="zh-TW" dirty="0" smtClean="0"/>
              <a:t>2.2 </a:t>
            </a:r>
            <a:r>
              <a:rPr lang="zh-TW" altLang="en-US" dirty="0" smtClean="0"/>
              <a:t>專案組合管理系統之需求</a:t>
            </a:r>
            <a:endParaRPr lang="en-US" altLang="zh-TW" dirty="0" smtClean="0"/>
          </a:p>
          <a:p>
            <a:r>
              <a:rPr lang="en-US" altLang="zh-TW" dirty="0" smtClean="0"/>
              <a:t>2.3 </a:t>
            </a:r>
            <a:r>
              <a:rPr lang="zh-TW" altLang="en-US" dirty="0" smtClean="0"/>
              <a:t>專案組合管理系統</a:t>
            </a:r>
            <a:endParaRPr lang="en-US" altLang="zh-TW" dirty="0" smtClean="0"/>
          </a:p>
          <a:p>
            <a:r>
              <a:rPr lang="en-US" altLang="zh-TW" dirty="0" smtClean="0"/>
              <a:t>2.4 </a:t>
            </a:r>
            <a:r>
              <a:rPr lang="zh-TW" altLang="en-US" dirty="0" smtClean="0"/>
              <a:t>選擇的評估準則</a:t>
            </a:r>
            <a:endParaRPr lang="en-US" altLang="zh-TW" dirty="0" smtClean="0"/>
          </a:p>
          <a:p>
            <a:r>
              <a:rPr lang="en-US" altLang="zh-TW" dirty="0" smtClean="0"/>
              <a:t>2.5 </a:t>
            </a:r>
            <a:r>
              <a:rPr lang="zh-TW" altLang="en-US" dirty="0" smtClean="0"/>
              <a:t>應用選擇模型</a:t>
            </a:r>
            <a:endParaRPr lang="en-US" altLang="zh-TW" dirty="0" smtClean="0"/>
          </a:p>
          <a:p>
            <a:r>
              <a:rPr lang="en-US" altLang="zh-TW" dirty="0" smtClean="0"/>
              <a:t>2.6 </a:t>
            </a:r>
            <a:r>
              <a:rPr lang="zh-TW" altLang="en-US" smtClean="0"/>
              <a:t>管理組合系統</a:t>
            </a:r>
            <a:endParaRPr lang="zh-TW" altLang="en-US" dirty="0"/>
          </a:p>
        </p:txBody>
      </p:sp>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4</a:t>
            </a:fld>
            <a:endParaRPr lang="en-US" altLang="zh-TW"/>
          </a:p>
        </p:txBody>
      </p:sp>
    </p:spTree>
    <p:extLst>
      <p:ext uri="{BB962C8B-B14F-4D97-AF65-F5344CB8AC3E}">
        <p14:creationId xmlns:p14="http://schemas.microsoft.com/office/powerpoint/2010/main" val="12529968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Rectangle 6"/>
          <p:cNvSpPr>
            <a:spLocks noGrp="1" noChangeArrowheads="1"/>
          </p:cNvSpPr>
          <p:nvPr>
            <p:ph type="title"/>
          </p:nvPr>
        </p:nvSpPr>
        <p:spPr>
          <a:ln/>
        </p:spPr>
        <p:txBody>
          <a:bodyPr/>
          <a:lstStyle/>
          <a:p>
            <a:r>
              <a:rPr lang="zh-TW" altLang="en-US" dirty="0" smtClean="0"/>
              <a:t>診斷專案組合的矩陣</a:t>
            </a:r>
            <a:endParaRPr lang="en-US" altLang="zh-TW" dirty="0"/>
          </a:p>
        </p:txBody>
      </p:sp>
      <p:sp>
        <p:nvSpPr>
          <p:cNvPr id="93191" name="Rectangle 7"/>
          <p:cNvSpPr>
            <a:spLocks noGrp="1" noChangeArrowheads="1"/>
          </p:cNvSpPr>
          <p:nvPr>
            <p:ph idx="1"/>
          </p:nvPr>
        </p:nvSpPr>
        <p:spPr>
          <a:xfrm>
            <a:off x="1547664" y="1772816"/>
            <a:ext cx="7368480" cy="4114800"/>
          </a:xfrm>
        </p:spPr>
        <p:txBody>
          <a:bodyPr/>
          <a:lstStyle/>
          <a:p>
            <a:pPr>
              <a:lnSpc>
                <a:spcPct val="90000"/>
              </a:lnSpc>
            </a:pPr>
            <a:r>
              <a:rPr lang="zh-TW" altLang="en-US" sz="2800" dirty="0" smtClean="0"/>
              <a:t>依照專案的</a:t>
            </a:r>
            <a:r>
              <a:rPr lang="zh-TW" altLang="en-US" sz="2800" dirty="0" smtClean="0">
                <a:solidFill>
                  <a:schemeClr val="accent1">
                    <a:lumMod val="50000"/>
                  </a:schemeClr>
                </a:solidFill>
              </a:rPr>
              <a:t>困難程度</a:t>
            </a:r>
            <a:r>
              <a:rPr lang="zh-TW" altLang="en-US" sz="2800" dirty="0" smtClean="0"/>
              <a:t>與</a:t>
            </a:r>
            <a:r>
              <a:rPr lang="zh-TW" altLang="en-US" sz="2800" dirty="0" smtClean="0">
                <a:solidFill>
                  <a:schemeClr val="accent1">
                    <a:lumMod val="50000"/>
                  </a:schemeClr>
                </a:solidFill>
              </a:rPr>
              <a:t>商務價值</a:t>
            </a:r>
            <a:r>
              <a:rPr lang="zh-TW" altLang="en-US" sz="2800" dirty="0" smtClean="0"/>
              <a:t>，</a:t>
            </a:r>
            <a:r>
              <a:rPr lang="en-US" altLang="zh-TW" sz="2800" dirty="0" smtClean="0"/>
              <a:t/>
            </a:r>
            <a:br>
              <a:rPr lang="en-US" altLang="zh-TW" sz="2800" dirty="0" smtClean="0"/>
            </a:br>
            <a:r>
              <a:rPr lang="zh-TW" altLang="en-US" sz="2800" dirty="0" smtClean="0"/>
              <a:t>專案可區分成四種不同的基本型態：</a:t>
            </a:r>
            <a:endParaRPr lang="en-US" altLang="zh-TW" sz="2800" dirty="0" smtClean="0"/>
          </a:p>
          <a:p>
            <a:pPr lvl="1">
              <a:lnSpc>
                <a:spcPct val="90000"/>
              </a:lnSpc>
            </a:pPr>
            <a:r>
              <a:rPr lang="zh-TW" altLang="en-US" sz="2400" b="1" dirty="0" smtClean="0">
                <a:solidFill>
                  <a:schemeClr val="accent1">
                    <a:lumMod val="50000"/>
                  </a:schemeClr>
                </a:solidFill>
              </a:rPr>
              <a:t>生計</a:t>
            </a:r>
            <a:r>
              <a:rPr lang="zh-TW" altLang="en-US" sz="2400" b="1" dirty="0">
                <a:solidFill>
                  <a:schemeClr val="accent1">
                    <a:lumMod val="50000"/>
                  </a:schemeClr>
                </a:solidFill>
              </a:rPr>
              <a:t>型</a:t>
            </a:r>
            <a:r>
              <a:rPr lang="en-US" altLang="zh-TW" sz="2400" b="1" dirty="0" smtClean="0">
                <a:solidFill>
                  <a:schemeClr val="accent1">
                    <a:lumMod val="50000"/>
                  </a:schemeClr>
                </a:solidFill>
                <a:latin typeface="Times New Roman" pitchFamily="18" charset="0"/>
              </a:rPr>
              <a:t>(bread </a:t>
            </a:r>
            <a:r>
              <a:rPr lang="en-US" altLang="zh-TW" sz="2400" b="1" dirty="0">
                <a:solidFill>
                  <a:schemeClr val="accent1">
                    <a:lumMod val="50000"/>
                  </a:schemeClr>
                </a:solidFill>
                <a:latin typeface="Times New Roman" pitchFamily="18" charset="0"/>
              </a:rPr>
              <a:t>and butter)</a:t>
            </a:r>
            <a:r>
              <a:rPr lang="zh-TW" altLang="en-US" sz="2400" b="1" dirty="0">
                <a:solidFill>
                  <a:schemeClr val="accent1">
                    <a:lumMod val="50000"/>
                  </a:schemeClr>
                </a:solidFill>
              </a:rPr>
              <a:t>專案</a:t>
            </a:r>
            <a:endParaRPr lang="en-US" altLang="zh-TW" sz="2400" b="1" dirty="0">
              <a:solidFill>
                <a:schemeClr val="accent1">
                  <a:lumMod val="50000"/>
                </a:schemeClr>
              </a:solidFill>
              <a:ea typeface="新細明體" charset="-120"/>
            </a:endParaRPr>
          </a:p>
          <a:p>
            <a:pPr lvl="2">
              <a:lnSpc>
                <a:spcPct val="90000"/>
              </a:lnSpc>
            </a:pPr>
            <a:r>
              <a:rPr lang="zh-TW" altLang="en-US" sz="2000" dirty="0"/>
              <a:t>牽涉改進現有產品與</a:t>
            </a:r>
            <a:r>
              <a:rPr lang="zh-TW" altLang="en-US" sz="2000" dirty="0" smtClean="0"/>
              <a:t>服務</a:t>
            </a:r>
            <a:endParaRPr lang="en-US" altLang="zh-TW" sz="2000" dirty="0">
              <a:ea typeface="新細明體" charset="-120"/>
            </a:endParaRPr>
          </a:p>
          <a:p>
            <a:pPr lvl="1">
              <a:lnSpc>
                <a:spcPct val="90000"/>
              </a:lnSpc>
              <a:spcBef>
                <a:spcPts val="1200"/>
              </a:spcBef>
            </a:pPr>
            <a:r>
              <a:rPr lang="zh-TW" altLang="en-US" sz="2400" b="1" dirty="0">
                <a:solidFill>
                  <a:schemeClr val="accent1">
                    <a:lumMod val="50000"/>
                  </a:schemeClr>
                </a:solidFill>
              </a:rPr>
              <a:t>傑出型</a:t>
            </a:r>
            <a:r>
              <a:rPr lang="en-US" altLang="zh-TW" sz="2400" b="1" dirty="0" smtClean="0">
                <a:solidFill>
                  <a:schemeClr val="accent1">
                    <a:lumMod val="50000"/>
                  </a:schemeClr>
                </a:solidFill>
              </a:rPr>
              <a:t>(pearls</a:t>
            </a:r>
            <a:r>
              <a:rPr lang="en-US" altLang="zh-TW" sz="2400" b="1" dirty="0">
                <a:solidFill>
                  <a:schemeClr val="accent1">
                    <a:lumMod val="50000"/>
                  </a:schemeClr>
                </a:solidFill>
              </a:rPr>
              <a:t>)</a:t>
            </a:r>
            <a:r>
              <a:rPr lang="zh-TW" altLang="en-US" sz="2400" b="1" dirty="0">
                <a:solidFill>
                  <a:schemeClr val="accent1">
                    <a:lumMod val="50000"/>
                  </a:schemeClr>
                </a:solidFill>
              </a:rPr>
              <a:t>專案</a:t>
            </a:r>
          </a:p>
          <a:p>
            <a:pPr lvl="2">
              <a:lnSpc>
                <a:spcPct val="90000"/>
              </a:lnSpc>
            </a:pPr>
            <a:r>
              <a:rPr lang="zh-TW" altLang="en-US" sz="2000" dirty="0"/>
              <a:t>利用被證實的科技發展而產生的革命性商務</a:t>
            </a:r>
            <a:r>
              <a:rPr lang="zh-TW" altLang="en-US" sz="2000" dirty="0" smtClean="0"/>
              <a:t>提升</a:t>
            </a:r>
            <a:endParaRPr lang="zh-TW" altLang="en-US" sz="2000" dirty="0"/>
          </a:p>
          <a:p>
            <a:pPr lvl="1">
              <a:lnSpc>
                <a:spcPct val="90000"/>
              </a:lnSpc>
              <a:spcBef>
                <a:spcPts val="1200"/>
              </a:spcBef>
            </a:pPr>
            <a:r>
              <a:rPr lang="zh-TW" altLang="en-US" sz="2400" b="1" dirty="0">
                <a:solidFill>
                  <a:schemeClr val="accent1">
                    <a:lumMod val="50000"/>
                  </a:schemeClr>
                </a:solidFill>
              </a:rPr>
              <a:t>沉默型</a:t>
            </a:r>
            <a:r>
              <a:rPr lang="en-US" altLang="zh-TW" sz="2400" b="1" dirty="0" smtClean="0">
                <a:solidFill>
                  <a:schemeClr val="accent1">
                    <a:lumMod val="50000"/>
                  </a:schemeClr>
                </a:solidFill>
              </a:rPr>
              <a:t>(oysters</a:t>
            </a:r>
            <a:r>
              <a:rPr lang="en-US" altLang="zh-TW" sz="2400" b="1" dirty="0">
                <a:solidFill>
                  <a:schemeClr val="accent1">
                    <a:lumMod val="50000"/>
                  </a:schemeClr>
                </a:solidFill>
              </a:rPr>
              <a:t>)</a:t>
            </a:r>
            <a:r>
              <a:rPr lang="zh-TW" altLang="en-US" sz="2400" b="1" dirty="0">
                <a:solidFill>
                  <a:schemeClr val="accent1">
                    <a:lumMod val="50000"/>
                  </a:schemeClr>
                </a:solidFill>
              </a:rPr>
              <a:t>專案</a:t>
            </a:r>
          </a:p>
          <a:p>
            <a:pPr lvl="2">
              <a:lnSpc>
                <a:spcPct val="90000"/>
              </a:lnSpc>
            </a:pPr>
            <a:r>
              <a:rPr lang="zh-TW" altLang="en-US" sz="2000" dirty="0"/>
              <a:t>挾帶有高度商業利益的技術</a:t>
            </a:r>
            <a:r>
              <a:rPr lang="zh-TW" altLang="en-US" sz="2000" dirty="0" smtClean="0"/>
              <a:t>突破</a:t>
            </a:r>
            <a:endParaRPr lang="en-US" altLang="zh-TW" sz="2000" dirty="0"/>
          </a:p>
          <a:p>
            <a:pPr lvl="1">
              <a:lnSpc>
                <a:spcPct val="90000"/>
              </a:lnSpc>
              <a:spcBef>
                <a:spcPts val="1200"/>
              </a:spcBef>
            </a:pPr>
            <a:r>
              <a:rPr lang="zh-TW" altLang="en-US" sz="2400" b="1" dirty="0">
                <a:solidFill>
                  <a:schemeClr val="accent1">
                    <a:lumMod val="50000"/>
                  </a:schemeClr>
                </a:solidFill>
              </a:rPr>
              <a:t>累贅型</a:t>
            </a:r>
            <a:r>
              <a:rPr lang="en-US" altLang="zh-TW" sz="2400" b="1" dirty="0" smtClean="0">
                <a:solidFill>
                  <a:schemeClr val="accent1">
                    <a:lumMod val="50000"/>
                  </a:schemeClr>
                </a:solidFill>
              </a:rPr>
              <a:t>(white </a:t>
            </a:r>
            <a:r>
              <a:rPr lang="en-US" altLang="zh-TW" sz="2400" b="1" dirty="0">
                <a:solidFill>
                  <a:schemeClr val="accent1">
                    <a:lumMod val="50000"/>
                  </a:schemeClr>
                </a:solidFill>
              </a:rPr>
              <a:t>elephants)</a:t>
            </a:r>
            <a:r>
              <a:rPr lang="zh-TW" altLang="en-US" sz="2400" b="1" dirty="0">
                <a:solidFill>
                  <a:schemeClr val="accent1">
                    <a:lumMod val="50000"/>
                  </a:schemeClr>
                </a:solidFill>
              </a:rPr>
              <a:t>專案</a:t>
            </a:r>
            <a:endParaRPr lang="en-US" altLang="zh-TW" sz="2400" b="1" dirty="0">
              <a:solidFill>
                <a:schemeClr val="accent1">
                  <a:lumMod val="50000"/>
                </a:schemeClr>
              </a:solidFill>
            </a:endParaRPr>
          </a:p>
          <a:p>
            <a:pPr lvl="2">
              <a:lnSpc>
                <a:spcPct val="90000"/>
              </a:lnSpc>
            </a:pPr>
            <a:r>
              <a:rPr lang="zh-TW" altLang="en-US" sz="2000" dirty="0"/>
              <a:t>一度讓人覺得有前途，但後來卻不再可行的</a:t>
            </a:r>
            <a:r>
              <a:rPr lang="zh-TW" altLang="en-US" sz="2000" dirty="0" smtClean="0"/>
              <a:t>專案</a:t>
            </a:r>
            <a:endParaRPr lang="en-US" altLang="zh-TW" sz="2000"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2.6</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40</a:t>
            </a:fld>
            <a:endParaRPr lang="en-US" altLang="zh-TW"/>
          </a:p>
        </p:txBody>
      </p:sp>
    </p:spTree>
    <p:extLst>
      <p:ext uri="{BB962C8B-B14F-4D97-AF65-F5344CB8AC3E}">
        <p14:creationId xmlns:p14="http://schemas.microsoft.com/office/powerpoint/2010/main" val="3905337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ln/>
        </p:spPr>
        <p:txBody>
          <a:bodyPr/>
          <a:lstStyle/>
          <a:p>
            <a:r>
              <a:rPr lang="zh-TW" altLang="en-US"/>
              <a:t>關鍵詞彙</a:t>
            </a:r>
            <a:endParaRPr lang="en-US" altLang="zh-TW"/>
          </a:p>
        </p:txBody>
      </p:sp>
      <p:sp>
        <p:nvSpPr>
          <p:cNvPr id="2" name="內容版面配置區 1"/>
          <p:cNvSpPr>
            <a:spLocks noGrp="1"/>
          </p:cNvSpPr>
          <p:nvPr>
            <p:ph idx="1"/>
          </p:nvPr>
        </p:nvSpPr>
        <p:spPr>
          <a:xfrm>
            <a:off x="1475656" y="1772816"/>
            <a:ext cx="7010400" cy="4476328"/>
          </a:xfrm>
        </p:spPr>
        <p:txBody>
          <a:bodyPr/>
          <a:lstStyle/>
          <a:p>
            <a:pPr>
              <a:buFontTx/>
              <a:buChar char="•"/>
            </a:pPr>
            <a:r>
              <a:rPr lang="en-US" altLang="zh-TW" sz="2400" dirty="0">
                <a:latin typeface="Times New Roman" panose="02020603050405020304" pitchFamily="18" charset="0"/>
                <a:cs typeface="Times New Roman" panose="02020603050405020304" pitchFamily="18" charset="0"/>
              </a:rPr>
              <a:t>implementation </a:t>
            </a:r>
            <a:r>
              <a:rPr lang="en-US" altLang="zh-TW" sz="2400" dirty="0" smtClean="0">
                <a:latin typeface="Times New Roman" panose="02020603050405020304" pitchFamily="18" charset="0"/>
                <a:cs typeface="Times New Roman" panose="02020603050405020304" pitchFamily="18" charset="0"/>
              </a:rPr>
              <a:t>gap </a:t>
            </a:r>
            <a:r>
              <a:rPr lang="zh-TW" altLang="en-US" sz="2400" dirty="0" smtClean="0">
                <a:latin typeface="Times New Roman" panose="02020603050405020304" pitchFamily="18" charset="0"/>
                <a:cs typeface="Times New Roman" panose="02020603050405020304" pitchFamily="18" charset="0"/>
              </a:rPr>
              <a:t>執行落差</a:t>
            </a:r>
            <a:endParaRPr lang="en-US" altLang="zh-TW" sz="2400" dirty="0" smtClean="0">
              <a:latin typeface="Times New Roman" panose="02020603050405020304" pitchFamily="18" charset="0"/>
              <a:cs typeface="Times New Roman" panose="02020603050405020304" pitchFamily="18" charset="0"/>
            </a:endParaRPr>
          </a:p>
          <a:p>
            <a:pPr>
              <a:buFontTx/>
              <a:buChar char="•"/>
            </a:pPr>
            <a:r>
              <a:rPr lang="en-US" altLang="zh-TW" sz="2400" dirty="0">
                <a:latin typeface="Times New Roman" panose="02020603050405020304" pitchFamily="18" charset="0"/>
                <a:cs typeface="Times New Roman" panose="02020603050405020304" pitchFamily="18" charset="0"/>
              </a:rPr>
              <a:t>organizational </a:t>
            </a:r>
            <a:r>
              <a:rPr lang="en-US" altLang="zh-TW" sz="2400" dirty="0" smtClean="0">
                <a:latin typeface="Times New Roman" panose="02020603050405020304" pitchFamily="18" charset="0"/>
                <a:cs typeface="Times New Roman" panose="02020603050405020304" pitchFamily="18" charset="0"/>
              </a:rPr>
              <a:t>politics </a:t>
            </a:r>
            <a:r>
              <a:rPr lang="zh-TW" altLang="en-US" sz="2400" dirty="0" smtClean="0">
                <a:latin typeface="Times New Roman" panose="02020603050405020304" pitchFamily="18" charset="0"/>
                <a:cs typeface="Times New Roman" panose="02020603050405020304" pitchFamily="18" charset="0"/>
              </a:rPr>
              <a:t>組織政治</a:t>
            </a:r>
            <a:endParaRPr lang="en-US" altLang="zh-TW" sz="2400" dirty="0" smtClean="0">
              <a:latin typeface="Times New Roman" panose="02020603050405020304" pitchFamily="18" charset="0"/>
              <a:cs typeface="Times New Roman" panose="02020603050405020304" pitchFamily="18" charset="0"/>
            </a:endParaRPr>
          </a:p>
          <a:p>
            <a:pPr>
              <a:buFontTx/>
              <a:buChar char="•"/>
            </a:pPr>
            <a:r>
              <a:rPr lang="en-US" altLang="zh-TW" sz="2400" dirty="0">
                <a:latin typeface="Times New Roman" panose="02020603050405020304" pitchFamily="18" charset="0"/>
                <a:cs typeface="Times New Roman" panose="02020603050405020304" pitchFamily="18" charset="0"/>
              </a:rPr>
              <a:t>net present </a:t>
            </a:r>
            <a:r>
              <a:rPr lang="en-US" altLang="zh-TW" sz="2400" dirty="0" smtClean="0">
                <a:latin typeface="Times New Roman" panose="02020603050405020304" pitchFamily="18" charset="0"/>
                <a:cs typeface="Times New Roman" panose="02020603050405020304" pitchFamily="18" charset="0"/>
              </a:rPr>
              <a:t>value (NPV)</a:t>
            </a:r>
            <a:r>
              <a:rPr lang="zh-TW" altLang="en-US" sz="2400" dirty="0" smtClean="0">
                <a:latin typeface="Times New Roman" panose="02020603050405020304" pitchFamily="18" charset="0"/>
                <a:cs typeface="Times New Roman" panose="02020603050405020304" pitchFamily="18" charset="0"/>
              </a:rPr>
              <a:t> 淨現值</a:t>
            </a:r>
            <a:endParaRPr lang="en-US" altLang="zh-TW" sz="2400" dirty="0" smtClean="0">
              <a:latin typeface="Times New Roman" panose="02020603050405020304" pitchFamily="18" charset="0"/>
              <a:cs typeface="Times New Roman" panose="02020603050405020304" pitchFamily="18" charset="0"/>
            </a:endParaRPr>
          </a:p>
          <a:p>
            <a:pPr>
              <a:buFontTx/>
              <a:buChar char="•"/>
            </a:pPr>
            <a:r>
              <a:rPr lang="en-US" altLang="zh-TW" sz="2400" dirty="0" smtClean="0">
                <a:latin typeface="Times New Roman" panose="02020603050405020304" pitchFamily="18" charset="0"/>
                <a:cs typeface="Times New Roman" panose="02020603050405020304" pitchFamily="18" charset="0"/>
              </a:rPr>
              <a:t>payback </a:t>
            </a:r>
            <a:r>
              <a:rPr lang="zh-TW" altLang="en-US" sz="2400" dirty="0" smtClean="0">
                <a:latin typeface="Times New Roman" panose="02020603050405020304" pitchFamily="18" charset="0"/>
                <a:cs typeface="Times New Roman" panose="02020603050405020304" pitchFamily="18" charset="0"/>
              </a:rPr>
              <a:t>還本期</a:t>
            </a:r>
            <a:endParaRPr lang="en-US" altLang="zh-TW" sz="2400" dirty="0" smtClean="0">
              <a:latin typeface="Times New Roman" panose="02020603050405020304" pitchFamily="18" charset="0"/>
              <a:cs typeface="Times New Roman" panose="02020603050405020304" pitchFamily="18" charset="0"/>
            </a:endParaRPr>
          </a:p>
          <a:p>
            <a:pPr>
              <a:buFontTx/>
              <a:buChar char="•"/>
            </a:pPr>
            <a:r>
              <a:rPr lang="en-US" altLang="zh-TW" sz="2400" dirty="0" smtClean="0">
                <a:latin typeface="Times New Roman" panose="02020603050405020304" pitchFamily="18" charset="0"/>
                <a:cs typeface="Times New Roman" panose="02020603050405020304" pitchFamily="18" charset="0"/>
              </a:rPr>
              <a:t>priority system </a:t>
            </a:r>
            <a:r>
              <a:rPr lang="zh-TW" altLang="en-US" sz="2400" dirty="0" smtClean="0">
                <a:latin typeface="Times New Roman" panose="02020603050405020304" pitchFamily="18" charset="0"/>
                <a:cs typeface="Times New Roman" panose="02020603050405020304" pitchFamily="18" charset="0"/>
              </a:rPr>
              <a:t>優先權系統</a:t>
            </a:r>
            <a:endParaRPr lang="en-US" altLang="zh-TW" sz="2400" dirty="0" smtClean="0">
              <a:latin typeface="Times New Roman" panose="02020603050405020304" pitchFamily="18" charset="0"/>
              <a:cs typeface="Times New Roman" panose="02020603050405020304" pitchFamily="18" charset="0"/>
            </a:endParaRPr>
          </a:p>
          <a:p>
            <a:pPr>
              <a:buFontTx/>
              <a:buChar char="•"/>
            </a:pPr>
            <a:r>
              <a:rPr lang="en-US" altLang="zh-TW" sz="2400" dirty="0">
                <a:latin typeface="Times New Roman" panose="02020603050405020304" pitchFamily="18" charset="0"/>
                <a:cs typeface="Times New Roman" panose="02020603050405020304" pitchFamily="18" charset="0"/>
              </a:rPr>
              <a:t>sacred </a:t>
            </a:r>
            <a:r>
              <a:rPr lang="en-US" altLang="zh-TW" sz="2400" dirty="0" smtClean="0">
                <a:latin typeface="Times New Roman" panose="02020603050405020304" pitchFamily="18" charset="0"/>
                <a:cs typeface="Times New Roman" panose="02020603050405020304" pitchFamily="18" charset="0"/>
              </a:rPr>
              <a:t>cow</a:t>
            </a:r>
            <a:r>
              <a:rPr lang="zh-TW" altLang="en-US" sz="2400" dirty="0" smtClean="0">
                <a:latin typeface="Times New Roman" panose="02020603050405020304" pitchFamily="18" charset="0"/>
                <a:cs typeface="Times New Roman" panose="02020603050405020304" pitchFamily="18" charset="0"/>
              </a:rPr>
              <a:t> 聖</a:t>
            </a:r>
            <a:r>
              <a:rPr lang="zh-TW" altLang="en-US" sz="2400" dirty="0">
                <a:latin typeface="Times New Roman" panose="02020603050405020304" pitchFamily="18" charset="0"/>
                <a:cs typeface="Times New Roman" panose="02020603050405020304" pitchFamily="18" charset="0"/>
              </a:rPr>
              <a:t>牛</a:t>
            </a:r>
            <a:endParaRPr lang="en-US" altLang="zh-TW" sz="2400" dirty="0" smtClean="0">
              <a:latin typeface="Times New Roman" panose="02020603050405020304" pitchFamily="18" charset="0"/>
              <a:cs typeface="Times New Roman" panose="02020603050405020304" pitchFamily="18" charset="0"/>
            </a:endParaRPr>
          </a:p>
          <a:p>
            <a:pPr>
              <a:buFontTx/>
              <a:buChar char="•"/>
            </a:pPr>
            <a:r>
              <a:rPr lang="en-US" altLang="zh-TW" sz="2400" dirty="0">
                <a:latin typeface="Times New Roman" panose="02020603050405020304" pitchFamily="18" charset="0"/>
                <a:cs typeface="Times New Roman" panose="02020603050405020304" pitchFamily="18" charset="0"/>
              </a:rPr>
              <a:t>priority </a:t>
            </a:r>
            <a:r>
              <a:rPr lang="en-US" altLang="zh-TW" sz="2400" dirty="0" smtClean="0">
                <a:latin typeface="Times New Roman" panose="02020603050405020304" pitchFamily="18" charset="0"/>
                <a:cs typeface="Times New Roman" panose="02020603050405020304" pitchFamily="18" charset="0"/>
              </a:rPr>
              <a:t>team</a:t>
            </a:r>
            <a:r>
              <a:rPr lang="zh-TW" altLang="en-US" sz="2400" dirty="0" smtClean="0">
                <a:latin typeface="Times New Roman" panose="02020603050405020304" pitchFamily="18" charset="0"/>
                <a:cs typeface="Times New Roman" panose="02020603050405020304" pitchFamily="18" charset="0"/>
              </a:rPr>
              <a:t> 優先權</a:t>
            </a:r>
            <a:r>
              <a:rPr lang="zh-TW" altLang="en-US" sz="2400" dirty="0">
                <a:latin typeface="Times New Roman" panose="02020603050405020304" pitchFamily="18" charset="0"/>
                <a:cs typeface="Times New Roman" panose="02020603050405020304" pitchFamily="18" charset="0"/>
              </a:rPr>
              <a:t>團隊　</a:t>
            </a:r>
            <a:endParaRPr lang="en-US" altLang="zh-TW" sz="2400" dirty="0">
              <a:latin typeface="Times New Roman" panose="02020603050405020304" pitchFamily="18" charset="0"/>
              <a:cs typeface="Times New Roman" panose="02020603050405020304" pitchFamily="18" charset="0"/>
            </a:endParaRPr>
          </a:p>
          <a:p>
            <a:pPr>
              <a:buFontTx/>
              <a:buChar char="•"/>
            </a:pPr>
            <a:r>
              <a:rPr lang="en-US" altLang="zh-TW" sz="2400" dirty="0">
                <a:latin typeface="Times New Roman" panose="02020603050405020304" pitchFamily="18" charset="0"/>
                <a:cs typeface="Times New Roman" panose="02020603050405020304" pitchFamily="18" charset="0"/>
              </a:rPr>
              <a:t>strategic management </a:t>
            </a:r>
            <a:r>
              <a:rPr lang="en-US" altLang="zh-TW" sz="2400" dirty="0" smtClean="0">
                <a:latin typeface="Times New Roman" panose="02020603050405020304" pitchFamily="18" charset="0"/>
                <a:cs typeface="Times New Roman" panose="02020603050405020304" pitchFamily="18" charset="0"/>
              </a:rPr>
              <a:t>process</a:t>
            </a:r>
            <a:r>
              <a:rPr lang="zh-TW" altLang="en-US" sz="2400" dirty="0" smtClean="0">
                <a:latin typeface="Times New Roman" panose="02020603050405020304" pitchFamily="18" charset="0"/>
                <a:cs typeface="Times New Roman" panose="02020603050405020304" pitchFamily="18" charset="0"/>
              </a:rPr>
              <a:t> 策略</a:t>
            </a:r>
            <a:r>
              <a:rPr lang="zh-TW" altLang="en-US" sz="2400" dirty="0">
                <a:latin typeface="Times New Roman" panose="02020603050405020304" pitchFamily="18" charset="0"/>
                <a:cs typeface="Times New Roman" panose="02020603050405020304" pitchFamily="18" charset="0"/>
              </a:rPr>
              <a:t>管理</a:t>
            </a:r>
            <a:r>
              <a:rPr lang="zh-TW" altLang="en-US" sz="2400" dirty="0" smtClean="0">
                <a:latin typeface="Times New Roman" panose="02020603050405020304" pitchFamily="18" charset="0"/>
                <a:cs typeface="Times New Roman" panose="02020603050405020304" pitchFamily="18" charset="0"/>
              </a:rPr>
              <a:t>流程</a:t>
            </a:r>
            <a:r>
              <a:rPr lang="zh-TW" altLang="en-US" sz="2400" dirty="0">
                <a:latin typeface="Times New Roman" panose="02020603050405020304" pitchFamily="18" charset="0"/>
                <a:cs typeface="Times New Roman" panose="02020603050405020304" pitchFamily="18" charset="0"/>
              </a:rPr>
              <a:t>　</a:t>
            </a:r>
            <a:endParaRPr lang="en-US" altLang="zh-TW" sz="2400" dirty="0">
              <a:latin typeface="Times New Roman" panose="02020603050405020304" pitchFamily="18" charset="0"/>
              <a:cs typeface="Times New Roman" panose="02020603050405020304" pitchFamily="18" charset="0"/>
            </a:endParaRPr>
          </a:p>
          <a:p>
            <a:pPr>
              <a:buFontTx/>
              <a:buChar char="•"/>
            </a:pPr>
            <a:r>
              <a:rPr lang="en-US" altLang="zh-TW" sz="2400" dirty="0">
                <a:latin typeface="Times New Roman" panose="02020603050405020304" pitchFamily="18" charset="0"/>
                <a:cs typeface="Times New Roman" panose="02020603050405020304" pitchFamily="18" charset="0"/>
              </a:rPr>
              <a:t>project </a:t>
            </a:r>
            <a:r>
              <a:rPr lang="en-US" altLang="zh-TW" sz="2400" dirty="0" smtClean="0">
                <a:latin typeface="Times New Roman" panose="02020603050405020304" pitchFamily="18" charset="0"/>
                <a:cs typeface="Times New Roman" panose="02020603050405020304" pitchFamily="18" charset="0"/>
              </a:rPr>
              <a:t>portfolio</a:t>
            </a:r>
            <a:r>
              <a:rPr lang="zh-TW" altLang="en-US" sz="2400" dirty="0" smtClean="0">
                <a:latin typeface="Times New Roman" panose="02020603050405020304" pitchFamily="18" charset="0"/>
                <a:cs typeface="Times New Roman" panose="02020603050405020304" pitchFamily="18" charset="0"/>
              </a:rPr>
              <a:t> 專案</a:t>
            </a:r>
            <a:r>
              <a:rPr lang="zh-TW" altLang="en-US" sz="2400" dirty="0">
                <a:latin typeface="Times New Roman" panose="02020603050405020304" pitchFamily="18" charset="0"/>
                <a:cs typeface="Times New Roman" panose="02020603050405020304" pitchFamily="18" charset="0"/>
              </a:rPr>
              <a:t>組合　　</a:t>
            </a:r>
            <a:endParaRPr lang="en-US" altLang="zh-TW" sz="2400" dirty="0">
              <a:latin typeface="Times New Roman" panose="02020603050405020304" pitchFamily="18" charset="0"/>
              <a:cs typeface="Times New Roman" panose="02020603050405020304" pitchFamily="18" charset="0"/>
            </a:endParaRPr>
          </a:p>
          <a:p>
            <a:pPr>
              <a:buFontTx/>
              <a:buChar char="•"/>
            </a:pPr>
            <a:r>
              <a:rPr lang="en-US" altLang="zh-TW" sz="2400" dirty="0">
                <a:latin typeface="Times New Roman" panose="02020603050405020304" pitchFamily="18" charset="0"/>
                <a:cs typeface="Times New Roman" panose="02020603050405020304" pitchFamily="18" charset="0"/>
              </a:rPr>
              <a:t>project screening </a:t>
            </a:r>
            <a:r>
              <a:rPr lang="en-US" altLang="zh-TW" sz="2400" dirty="0" smtClean="0">
                <a:latin typeface="Times New Roman" panose="02020603050405020304" pitchFamily="18" charset="0"/>
                <a:cs typeface="Times New Roman" panose="02020603050405020304" pitchFamily="18" charset="0"/>
              </a:rPr>
              <a:t>matrix</a:t>
            </a:r>
            <a:r>
              <a:rPr lang="zh-TW" altLang="en-US" sz="2400" dirty="0" smtClean="0">
                <a:latin typeface="Times New Roman" panose="02020603050405020304" pitchFamily="18" charset="0"/>
                <a:cs typeface="Times New Roman" panose="02020603050405020304" pitchFamily="18" charset="0"/>
              </a:rPr>
              <a:t> 專案</a:t>
            </a:r>
            <a:r>
              <a:rPr lang="zh-TW" altLang="en-US" sz="2400" dirty="0">
                <a:latin typeface="Times New Roman" panose="02020603050405020304" pitchFamily="18" charset="0"/>
                <a:cs typeface="Times New Roman" panose="02020603050405020304" pitchFamily="18" charset="0"/>
              </a:rPr>
              <a:t>篩選</a:t>
            </a:r>
            <a:r>
              <a:rPr lang="zh-TW" altLang="en-US" sz="2400" dirty="0" smtClean="0">
                <a:latin typeface="Times New Roman" panose="02020603050405020304" pitchFamily="18" charset="0"/>
                <a:cs typeface="Times New Roman" panose="02020603050405020304" pitchFamily="18" charset="0"/>
              </a:rPr>
              <a:t>矩陣</a:t>
            </a:r>
            <a:endParaRPr lang="zh-TW" altLang="en-US" sz="2400" dirty="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41</a:t>
            </a:fld>
            <a:endParaRPr lang="en-US" altLang="zh-TW"/>
          </a:p>
        </p:txBody>
      </p:sp>
    </p:spTree>
    <p:extLst>
      <p:ext uri="{BB962C8B-B14F-4D97-AF65-F5344CB8AC3E}">
        <p14:creationId xmlns:p14="http://schemas.microsoft.com/office/powerpoint/2010/main" val="1747896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課前引言</a:t>
            </a:r>
            <a:endParaRPr lang="zh-TW" altLang="en-US" dirty="0"/>
          </a:p>
        </p:txBody>
      </p:sp>
      <p:sp>
        <p:nvSpPr>
          <p:cNvPr id="3" name="內容版面配置區 2"/>
          <p:cNvSpPr>
            <a:spLocks noGrp="1"/>
          </p:cNvSpPr>
          <p:nvPr>
            <p:ph idx="1"/>
          </p:nvPr>
        </p:nvSpPr>
        <p:spPr>
          <a:xfrm>
            <a:off x="1524000" y="1905000"/>
            <a:ext cx="7368480" cy="4114800"/>
          </a:xfrm>
        </p:spPr>
        <p:txBody>
          <a:bodyPr/>
          <a:lstStyle/>
          <a:p>
            <a:r>
              <a:rPr lang="zh-TW" altLang="en-US" sz="2800" b="1" dirty="0" smtClean="0"/>
              <a:t>策略與專案</a:t>
            </a:r>
            <a:endParaRPr lang="en-US" altLang="zh-TW" sz="2800" b="1" dirty="0" smtClean="0"/>
          </a:p>
          <a:p>
            <a:pPr lvl="1"/>
            <a:r>
              <a:rPr lang="zh-TW" altLang="en-US" sz="2400" dirty="0" smtClean="0">
                <a:solidFill>
                  <a:schemeClr val="accent1">
                    <a:lumMod val="50000"/>
                  </a:schemeClr>
                </a:solidFill>
              </a:rPr>
              <a:t>策略</a:t>
            </a:r>
            <a:r>
              <a:rPr lang="zh-TW" altLang="en-US" sz="2400" dirty="0" smtClean="0"/>
              <a:t>在根本上決定了組織將如何競爭</a:t>
            </a:r>
            <a:endParaRPr lang="en-US" altLang="zh-TW" sz="2400" dirty="0" smtClean="0"/>
          </a:p>
          <a:p>
            <a:pPr lvl="1"/>
            <a:r>
              <a:rPr lang="zh-TW" altLang="en-US" sz="2400" dirty="0" smtClean="0"/>
              <a:t>組織利用</a:t>
            </a:r>
            <a:r>
              <a:rPr lang="zh-TW" altLang="en-US" sz="2400" dirty="0" smtClean="0">
                <a:solidFill>
                  <a:schemeClr val="accent1">
                    <a:lumMod val="50000"/>
                  </a:schemeClr>
                </a:solidFill>
              </a:rPr>
              <a:t>專案</a:t>
            </a:r>
            <a:r>
              <a:rPr lang="zh-TW" altLang="en-US" sz="2400" dirty="0" smtClean="0"/>
              <a:t>將策略轉換為成功所需的新產品、服務和流程</a:t>
            </a:r>
            <a:endParaRPr lang="en-US" altLang="zh-TW" sz="2400" dirty="0" smtClean="0"/>
          </a:p>
          <a:p>
            <a:pPr lvl="1"/>
            <a:r>
              <a:rPr lang="zh-TW" altLang="en-US" sz="2400" dirty="0" smtClean="0"/>
              <a:t>專案</a:t>
            </a:r>
            <a:r>
              <a:rPr lang="zh-TW" altLang="en-US" sz="2400" dirty="0"/>
              <a:t>與</a:t>
            </a:r>
            <a:r>
              <a:rPr lang="zh-TW" altLang="en-US" sz="2400" dirty="0" smtClean="0"/>
              <a:t>組織策略目標之</a:t>
            </a:r>
            <a:r>
              <a:rPr lang="zh-TW" altLang="en-US" sz="2400" dirty="0" smtClean="0">
                <a:solidFill>
                  <a:schemeClr val="accent1">
                    <a:lumMod val="50000"/>
                  </a:schemeClr>
                </a:solidFill>
              </a:rPr>
              <a:t>校準</a:t>
            </a:r>
            <a:r>
              <a:rPr lang="zh-TW" altLang="en-US" sz="2400" dirty="0" smtClean="0"/>
              <a:t>是專案成功關鍵</a:t>
            </a:r>
            <a:endParaRPr lang="en-US" altLang="zh-TW" sz="2400" dirty="0" smtClean="0"/>
          </a:p>
          <a:p>
            <a:pPr>
              <a:spcBef>
                <a:spcPts val="1200"/>
              </a:spcBef>
            </a:pPr>
            <a:r>
              <a:rPr lang="zh-TW" altLang="en-US" sz="2800" b="1" dirty="0" smtClean="0"/>
              <a:t>為什麼</a:t>
            </a:r>
            <a:r>
              <a:rPr lang="zh-TW" altLang="en-US" sz="2800" b="1" dirty="0"/>
              <a:t>專案經理需要瞭解</a:t>
            </a:r>
            <a:r>
              <a:rPr lang="zh-TW" altLang="en-US" sz="2800" b="1" dirty="0" smtClean="0"/>
              <a:t>策略？</a:t>
            </a:r>
            <a:endParaRPr lang="en-US" altLang="zh-TW" sz="2800" b="1" dirty="0" smtClean="0"/>
          </a:p>
          <a:p>
            <a:pPr lvl="1"/>
            <a:r>
              <a:rPr lang="zh-TW" altLang="en-US" sz="2400" dirty="0" smtClean="0"/>
              <a:t>為了</a:t>
            </a:r>
            <a:r>
              <a:rPr lang="zh-TW" altLang="en-US" sz="2400" dirty="0"/>
              <a:t>要做出適當的</a:t>
            </a:r>
            <a:r>
              <a:rPr lang="zh-TW" altLang="en-US" sz="2400" dirty="0">
                <a:solidFill>
                  <a:schemeClr val="accent1">
                    <a:lumMod val="50000"/>
                  </a:schemeClr>
                </a:solidFill>
              </a:rPr>
              <a:t>決策</a:t>
            </a:r>
            <a:r>
              <a:rPr lang="zh-TW" altLang="en-US" sz="2400" dirty="0"/>
              <a:t>與</a:t>
            </a:r>
            <a:r>
              <a:rPr lang="zh-TW" altLang="en-US" sz="2400" dirty="0" smtClean="0">
                <a:solidFill>
                  <a:schemeClr val="accent1">
                    <a:lumMod val="50000"/>
                  </a:schemeClr>
                </a:solidFill>
              </a:rPr>
              <a:t>調整</a:t>
            </a:r>
            <a:endParaRPr lang="zh-TW" altLang="en-US" sz="2400" dirty="0">
              <a:solidFill>
                <a:schemeClr val="accent1">
                  <a:lumMod val="50000"/>
                </a:schemeClr>
              </a:solidFill>
            </a:endParaRPr>
          </a:p>
          <a:p>
            <a:pPr lvl="1"/>
            <a:r>
              <a:rPr lang="zh-TW" altLang="en-US" sz="2400" dirty="0"/>
              <a:t>為了要能夠扮演好</a:t>
            </a:r>
            <a:r>
              <a:rPr lang="zh-TW" altLang="en-US" sz="2400" dirty="0">
                <a:solidFill>
                  <a:schemeClr val="accent1">
                    <a:lumMod val="50000"/>
                  </a:schemeClr>
                </a:solidFill>
              </a:rPr>
              <a:t>專案辯護者</a:t>
            </a:r>
            <a:r>
              <a:rPr lang="zh-TW" altLang="en-US" sz="2400" dirty="0"/>
              <a:t>的</a:t>
            </a:r>
            <a:r>
              <a:rPr lang="zh-TW" altLang="en-US" sz="2400" dirty="0" smtClean="0"/>
              <a:t>角色</a:t>
            </a:r>
            <a:endParaRPr lang="en-US" altLang="zh-TW" sz="2400" dirty="0"/>
          </a:p>
        </p:txBody>
      </p:sp>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5</a:t>
            </a:fld>
            <a:endParaRPr lang="en-US" altLang="zh-TW"/>
          </a:p>
        </p:txBody>
      </p:sp>
    </p:spTree>
    <p:extLst>
      <p:ext uri="{BB962C8B-B14F-4D97-AF65-F5344CB8AC3E}">
        <p14:creationId xmlns:p14="http://schemas.microsoft.com/office/powerpoint/2010/main" val="902988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a:lstStyle/>
          <a:p>
            <a:r>
              <a:rPr lang="zh-TW" altLang="en-US"/>
              <a:t>策略管理流程概觀</a:t>
            </a:r>
            <a:endParaRPr lang="en-US" altLang="zh-TW"/>
          </a:p>
        </p:txBody>
      </p:sp>
      <p:sp>
        <p:nvSpPr>
          <p:cNvPr id="67587" name="Rectangle 3"/>
          <p:cNvSpPr>
            <a:spLocks noGrp="1" noChangeArrowheads="1"/>
          </p:cNvSpPr>
          <p:nvPr>
            <p:ph idx="1"/>
          </p:nvPr>
        </p:nvSpPr>
        <p:spPr>
          <a:xfrm>
            <a:off x="1524000" y="1905000"/>
            <a:ext cx="7010400" cy="1740024"/>
          </a:xfrm>
        </p:spPr>
        <p:txBody>
          <a:bodyPr/>
          <a:lstStyle/>
          <a:p>
            <a:r>
              <a:rPr lang="zh-TW" altLang="en-US" b="1" dirty="0"/>
              <a:t>策略</a:t>
            </a:r>
            <a:r>
              <a:rPr lang="zh-TW" altLang="en-US" b="1" dirty="0" smtClean="0"/>
              <a:t>管理的兩個主要構面</a:t>
            </a:r>
            <a:endParaRPr lang="en-US" altLang="zh-TW" b="1" dirty="0">
              <a:ea typeface="新細明體" charset="-120"/>
            </a:endParaRPr>
          </a:p>
          <a:p>
            <a:pPr lvl="1"/>
            <a:r>
              <a:rPr lang="zh-TW" altLang="en-US" dirty="0" smtClean="0"/>
              <a:t>回應</a:t>
            </a:r>
            <a:r>
              <a:rPr lang="zh-TW" altLang="en-US" dirty="0"/>
              <a:t>外部環境的</a:t>
            </a:r>
            <a:r>
              <a:rPr lang="zh-TW" altLang="en-US" dirty="0" smtClean="0"/>
              <a:t>變化</a:t>
            </a:r>
            <a:endParaRPr lang="en-US" altLang="zh-TW" dirty="0" smtClean="0"/>
          </a:p>
          <a:p>
            <a:pPr lvl="1"/>
            <a:r>
              <a:rPr lang="zh-TW" altLang="en-US" dirty="0" smtClean="0"/>
              <a:t>分派</a:t>
            </a:r>
            <a:r>
              <a:rPr lang="zh-TW" altLang="en-US" dirty="0"/>
              <a:t>組織的稀有</a:t>
            </a:r>
            <a:r>
              <a:rPr lang="zh-TW" altLang="en-US" dirty="0" smtClean="0"/>
              <a:t>資源</a:t>
            </a:r>
            <a:endParaRPr lang="en-US" altLang="zh-TW" dirty="0" smtClean="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2.1</a:t>
            </a:r>
            <a:endParaRPr lang="zh-TW" altLang="en-US" sz="3600" b="1" dirty="0">
              <a:effectLst>
                <a:outerShdw blurRad="38100" dist="38100" dir="2700000" algn="tl">
                  <a:srgbClr val="000000">
                    <a:alpha val="43137"/>
                  </a:srgbClr>
                </a:outerShdw>
              </a:effectLst>
            </a:endParaRPr>
          </a:p>
        </p:txBody>
      </p:sp>
      <p:sp>
        <p:nvSpPr>
          <p:cNvPr id="2" name="矩形 1"/>
          <p:cNvSpPr/>
          <p:nvPr/>
        </p:nvSpPr>
        <p:spPr>
          <a:xfrm>
            <a:off x="1835696" y="4077072"/>
            <a:ext cx="6624736" cy="1200329"/>
          </a:xfrm>
          <a:prstGeom prst="rect">
            <a:avLst/>
          </a:prstGeom>
          <a:solidFill>
            <a:srgbClr val="FFFF00"/>
          </a:solidFill>
          <a:ln w="19050">
            <a:solidFill>
              <a:schemeClr val="accent1"/>
            </a:solidFill>
          </a:ln>
        </p:spPr>
        <p:txBody>
          <a:bodyPr wrap="square">
            <a:spAutoFit/>
          </a:bodyPr>
          <a:lstStyle/>
          <a:p>
            <a:pPr>
              <a:spcBef>
                <a:spcPts val="600"/>
              </a:spcBef>
            </a:pPr>
            <a:r>
              <a:rPr lang="zh-TW" altLang="en-US"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策略管理需在使命</a:t>
            </a:r>
            <a:r>
              <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(mission)</a:t>
            </a:r>
            <a:r>
              <a:rPr lang="zh-TW" altLang="en-US"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、目標</a:t>
            </a:r>
            <a:r>
              <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(goal)</a:t>
            </a:r>
            <a:r>
              <a:rPr lang="zh-TW" altLang="en-US"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、目的</a:t>
            </a:r>
            <a:r>
              <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(objective)</a:t>
            </a:r>
            <a:r>
              <a:rPr lang="zh-TW" altLang="en-US"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、策略</a:t>
            </a:r>
            <a:r>
              <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(strategy)</a:t>
            </a:r>
            <a:r>
              <a:rPr lang="zh-TW" altLang="en-US"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及執行</a:t>
            </a:r>
            <a:r>
              <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(implementation)</a:t>
            </a:r>
            <a:r>
              <a:rPr lang="zh-TW" altLang="en-US"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rPr>
              <a:t>之間建立強力的連結。</a:t>
            </a:r>
            <a:endParaRPr lang="en-US" altLang="zh-TW" sz="2400" dirty="0">
              <a:solidFill>
                <a:schemeClr val="tx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6</a:t>
            </a:fld>
            <a:endParaRPr lang="en-US" altLang="zh-TW"/>
          </a:p>
        </p:txBody>
      </p:sp>
    </p:spTree>
    <p:extLst>
      <p:ext uri="{BB962C8B-B14F-4D97-AF65-F5344CB8AC3E}">
        <p14:creationId xmlns:p14="http://schemas.microsoft.com/office/powerpoint/2010/main" val="594875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6492875" y="5807075"/>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TW" altLang="en-US" sz="2000" b="1">
                <a:solidFill>
                  <a:schemeClr val="bg1"/>
                </a:solidFill>
                <a:ea typeface="新細明體" charset="-120"/>
              </a:rPr>
              <a:t>圖 </a:t>
            </a:r>
            <a:r>
              <a:rPr lang="en-US" altLang="zh-TW" sz="2000" b="1">
                <a:solidFill>
                  <a:schemeClr val="bg1"/>
                </a:solidFill>
                <a:ea typeface="新細明體" charset="-120"/>
              </a:rPr>
              <a:t>2.</a:t>
            </a:r>
            <a:r>
              <a:rPr lang="en-US" altLang="zh-TW" sz="2000" b="1">
                <a:solidFill>
                  <a:schemeClr val="bg1"/>
                </a:solidFill>
                <a:ea typeface="新細明體" charset="-120"/>
                <a:cs typeface="Arial" charset="0"/>
              </a:rPr>
              <a:t>1</a:t>
            </a:r>
          </a:p>
        </p:txBody>
      </p:sp>
      <p:sp>
        <p:nvSpPr>
          <p:cNvPr id="7" name="文字方塊 6"/>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2.1</a:t>
            </a:r>
            <a:endParaRPr lang="zh-TW" altLang="en-US" sz="3600" b="1" dirty="0">
              <a:effectLst>
                <a:outerShdw blurRad="38100" dist="38100" dir="2700000" algn="tl">
                  <a:srgbClr val="000000">
                    <a:alpha val="43137"/>
                  </a:srgbClr>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0"/>
            <a:ext cx="6126498" cy="6432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投影片編號版面配置區 1"/>
          <p:cNvSpPr>
            <a:spLocks noGrp="1"/>
          </p:cNvSpPr>
          <p:nvPr>
            <p:ph type="sldNum" sz="quarter" idx="12"/>
          </p:nvPr>
        </p:nvSpPr>
        <p:spPr/>
        <p:txBody>
          <a:bodyPr/>
          <a:lstStyle/>
          <a:p>
            <a:pPr>
              <a:defRPr/>
            </a:pPr>
            <a:fld id="{E3D726E5-C770-425B-980D-DC5664D377B3}" type="slidenum">
              <a:rPr lang="zh-TW" altLang="en-US" smtClean="0"/>
              <a:pPr>
                <a:defRPr/>
              </a:pPr>
              <a:t>7</a:t>
            </a:fld>
            <a:endParaRPr lang="en-US" altLang="zh-TW"/>
          </a:p>
        </p:txBody>
      </p:sp>
    </p:spTree>
    <p:extLst>
      <p:ext uri="{BB962C8B-B14F-4D97-AF65-F5344CB8AC3E}">
        <p14:creationId xmlns:p14="http://schemas.microsoft.com/office/powerpoint/2010/main" val="2181611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lstStyle/>
          <a:p>
            <a:r>
              <a:rPr lang="zh-TW" altLang="en-US"/>
              <a:t>策略管理流程（續）</a:t>
            </a:r>
            <a:endParaRPr lang="en-US" altLang="zh-TW"/>
          </a:p>
        </p:txBody>
      </p:sp>
      <p:sp>
        <p:nvSpPr>
          <p:cNvPr id="69635" name="Rectangle 3"/>
          <p:cNvSpPr>
            <a:spLocks noGrp="1" noChangeArrowheads="1"/>
          </p:cNvSpPr>
          <p:nvPr>
            <p:ph type="body" idx="1"/>
          </p:nvPr>
        </p:nvSpPr>
        <p:spPr/>
        <p:txBody>
          <a:bodyPr/>
          <a:lstStyle/>
          <a:p>
            <a:pPr marL="441325" indent="-441325"/>
            <a:r>
              <a:rPr lang="zh-TW" altLang="en-US" dirty="0"/>
              <a:t>策略管理流程的四個活動</a:t>
            </a:r>
            <a:endParaRPr lang="en-US" altLang="zh-TW" dirty="0">
              <a:ea typeface="新細明體" charset="-120"/>
            </a:endParaRPr>
          </a:p>
          <a:p>
            <a:pPr marL="993775" lvl="1" indent="-373063"/>
            <a:r>
              <a:rPr lang="zh-TW" altLang="en-US" dirty="0">
                <a:latin typeface="Times New Roman" pitchFamily="18" charset="0"/>
              </a:rPr>
              <a:t>檢視與定義組織</a:t>
            </a:r>
            <a:r>
              <a:rPr lang="zh-TW" altLang="en-US" dirty="0" smtClean="0">
                <a:latin typeface="Times New Roman" pitchFamily="18" charset="0"/>
              </a:rPr>
              <a:t>使命</a:t>
            </a:r>
            <a:endParaRPr lang="zh-TW" altLang="en-US" dirty="0">
              <a:latin typeface="Times New Roman" pitchFamily="18" charset="0"/>
            </a:endParaRPr>
          </a:p>
          <a:p>
            <a:pPr marL="993775" lvl="1" indent="-373063"/>
            <a:r>
              <a:rPr lang="zh-TW" altLang="en-US" dirty="0">
                <a:latin typeface="Times New Roman" pitchFamily="18" charset="0"/>
              </a:rPr>
              <a:t>分析與制定策略</a:t>
            </a:r>
          </a:p>
          <a:p>
            <a:pPr marL="993775" lvl="1" indent="-373063"/>
            <a:r>
              <a:rPr lang="zh-TW" altLang="en-US" dirty="0">
                <a:latin typeface="Times New Roman" pitchFamily="18" charset="0"/>
              </a:rPr>
              <a:t>設定目的以達成</a:t>
            </a:r>
            <a:r>
              <a:rPr lang="zh-TW" altLang="en-US" dirty="0" smtClean="0">
                <a:latin typeface="Times New Roman" pitchFamily="18" charset="0"/>
              </a:rPr>
              <a:t>策略</a:t>
            </a:r>
            <a:endParaRPr lang="zh-TW" altLang="en-US" dirty="0">
              <a:latin typeface="Times New Roman" pitchFamily="18" charset="0"/>
            </a:endParaRPr>
          </a:p>
          <a:p>
            <a:pPr marL="993775" lvl="1" indent="-373063"/>
            <a:r>
              <a:rPr lang="zh-TW" altLang="en-US" dirty="0">
                <a:latin typeface="Times New Roman" pitchFamily="18" charset="0"/>
              </a:rPr>
              <a:t>透過專案來執行</a:t>
            </a:r>
            <a:r>
              <a:rPr lang="zh-TW" altLang="en-US" dirty="0" smtClean="0">
                <a:latin typeface="Times New Roman" pitchFamily="18" charset="0"/>
              </a:rPr>
              <a:t>策略</a:t>
            </a:r>
            <a:endParaRPr lang="en-US" altLang="zh-TW" dirty="0">
              <a:latin typeface="Times New Roman" pitchFamily="18" charset="0"/>
            </a:endParaRPr>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2.1</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8</a:t>
            </a:fld>
            <a:endParaRPr lang="en-US" altLang="zh-TW"/>
          </a:p>
        </p:txBody>
      </p:sp>
    </p:spTree>
    <p:extLst>
      <p:ext uri="{BB962C8B-B14F-4D97-AF65-F5344CB8AC3E}">
        <p14:creationId xmlns:p14="http://schemas.microsoft.com/office/powerpoint/2010/main" val="2826141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lstStyle/>
          <a:p>
            <a:r>
              <a:rPr lang="zh-TW" altLang="en-US" dirty="0"/>
              <a:t>策略管理</a:t>
            </a:r>
            <a:r>
              <a:rPr lang="zh-TW" altLang="en-US" dirty="0" smtClean="0"/>
              <a:t>流程</a:t>
            </a:r>
            <a:r>
              <a:rPr lang="zh-TW" altLang="en-US" dirty="0"/>
              <a:t>之活動</a:t>
            </a:r>
            <a:r>
              <a:rPr lang="zh-TW" altLang="en-US" dirty="0" smtClean="0"/>
              <a:t>一</a:t>
            </a:r>
            <a:endParaRPr lang="en-US" altLang="zh-TW" dirty="0"/>
          </a:p>
        </p:txBody>
      </p:sp>
      <p:sp>
        <p:nvSpPr>
          <p:cNvPr id="69635" name="Rectangle 3"/>
          <p:cNvSpPr>
            <a:spLocks noGrp="1" noChangeArrowheads="1"/>
          </p:cNvSpPr>
          <p:nvPr>
            <p:ph type="body" idx="1"/>
          </p:nvPr>
        </p:nvSpPr>
        <p:spPr/>
        <p:txBody>
          <a:bodyPr/>
          <a:lstStyle/>
          <a:p>
            <a:pPr marL="593725" indent="-373063"/>
            <a:r>
              <a:rPr lang="zh-TW" altLang="en-US" sz="2800" b="1" dirty="0" smtClean="0">
                <a:latin typeface="Times New Roman" pitchFamily="18" charset="0"/>
              </a:rPr>
              <a:t>檢視</a:t>
            </a:r>
            <a:r>
              <a:rPr lang="zh-TW" altLang="en-US" sz="2800" b="1" dirty="0">
                <a:latin typeface="Times New Roman" pitchFamily="18" charset="0"/>
              </a:rPr>
              <a:t>與定義組織</a:t>
            </a:r>
            <a:r>
              <a:rPr lang="zh-TW" altLang="en-US" sz="2800" b="1" dirty="0" smtClean="0">
                <a:latin typeface="Times New Roman" pitchFamily="18" charset="0"/>
              </a:rPr>
              <a:t>使命</a:t>
            </a:r>
            <a:endParaRPr lang="en-US" altLang="zh-TW" sz="2800" b="1" dirty="0" smtClean="0">
              <a:latin typeface="Times New Roman" pitchFamily="18" charset="0"/>
            </a:endParaRPr>
          </a:p>
          <a:p>
            <a:pPr marL="993775" lvl="1" indent="-373063"/>
            <a:r>
              <a:rPr lang="zh-TW" altLang="en-US" sz="2400" dirty="0">
                <a:latin typeface="Times New Roman" pitchFamily="18" charset="0"/>
              </a:rPr>
              <a:t>使命定義</a:t>
            </a:r>
            <a:r>
              <a:rPr lang="zh-TW" altLang="en-US" sz="2400" dirty="0" smtClean="0">
                <a:latin typeface="Times New Roman" pitchFamily="18" charset="0"/>
              </a:rPr>
              <a:t>了「我們想要成為什麼？」</a:t>
            </a:r>
            <a:r>
              <a:rPr lang="en-US" altLang="zh-TW" sz="2400" dirty="0" smtClean="0">
                <a:latin typeface="Times New Roman" pitchFamily="18" charset="0"/>
              </a:rPr>
              <a:t/>
            </a:r>
            <a:br>
              <a:rPr lang="en-US" altLang="zh-TW" sz="2400" dirty="0" smtClean="0">
                <a:latin typeface="Times New Roman" pitchFamily="18" charset="0"/>
              </a:rPr>
            </a:br>
            <a:r>
              <a:rPr lang="zh-TW" altLang="en-US" sz="2400" dirty="0" smtClean="0">
                <a:latin typeface="Times New Roman" pitchFamily="18" charset="0"/>
              </a:rPr>
              <a:t>或組織存在的理由</a:t>
            </a:r>
            <a:endParaRPr lang="en-US" altLang="zh-TW" sz="2400" dirty="0" smtClean="0">
              <a:latin typeface="Times New Roman" pitchFamily="18" charset="0"/>
            </a:endParaRPr>
          </a:p>
          <a:p>
            <a:pPr marL="993775" lvl="1" indent="-373063"/>
            <a:r>
              <a:rPr lang="zh-TW" altLang="en-US" sz="2400" dirty="0">
                <a:latin typeface="Times New Roman" pitchFamily="18" charset="0"/>
              </a:rPr>
              <a:t>使命</a:t>
            </a:r>
            <a:r>
              <a:rPr lang="zh-TW" altLang="en-US" sz="2400" dirty="0" smtClean="0">
                <a:latin typeface="Times New Roman" pitchFamily="18" charset="0"/>
              </a:rPr>
              <a:t>描述定義組織範疇，典型構成要素有：</a:t>
            </a:r>
            <a:endParaRPr lang="en-US" altLang="zh-TW" sz="2400" dirty="0" smtClean="0">
              <a:latin typeface="Times New Roman" pitchFamily="18" charset="0"/>
            </a:endParaRPr>
          </a:p>
          <a:p>
            <a:pPr marL="1393825" lvl="2" indent="-373063"/>
            <a:r>
              <a:rPr lang="zh-TW" altLang="en-US" sz="2000" dirty="0" smtClean="0">
                <a:latin typeface="Times New Roman" pitchFamily="18" charset="0"/>
              </a:rPr>
              <a:t>主要產品與服務</a:t>
            </a:r>
            <a:endParaRPr lang="en-US" altLang="zh-TW" sz="2000" dirty="0" smtClean="0">
              <a:latin typeface="Times New Roman" pitchFamily="18" charset="0"/>
            </a:endParaRPr>
          </a:p>
          <a:p>
            <a:pPr marL="1393825" lvl="2" indent="-373063"/>
            <a:r>
              <a:rPr lang="zh-TW" altLang="en-US" sz="2000" dirty="0">
                <a:latin typeface="Times New Roman" pitchFamily="18" charset="0"/>
              </a:rPr>
              <a:t>目標客戶與</a:t>
            </a:r>
            <a:r>
              <a:rPr lang="zh-TW" altLang="en-US" sz="2000" dirty="0" smtClean="0">
                <a:latin typeface="Times New Roman" pitchFamily="18" charset="0"/>
              </a:rPr>
              <a:t>市場</a:t>
            </a:r>
            <a:endParaRPr lang="en-US" altLang="zh-TW" sz="2000" dirty="0" smtClean="0">
              <a:latin typeface="Times New Roman" pitchFamily="18" charset="0"/>
            </a:endParaRPr>
          </a:p>
          <a:p>
            <a:pPr marL="1393825" lvl="2" indent="-373063"/>
            <a:r>
              <a:rPr lang="zh-TW" altLang="en-US" sz="2000" dirty="0">
                <a:latin typeface="Times New Roman" pitchFamily="18" charset="0"/>
              </a:rPr>
              <a:t>地理</a:t>
            </a:r>
            <a:r>
              <a:rPr lang="zh-TW" altLang="en-US" sz="2000" dirty="0" smtClean="0">
                <a:latin typeface="Times New Roman" pitchFamily="18" charset="0"/>
              </a:rPr>
              <a:t>範圍</a:t>
            </a:r>
            <a:endParaRPr lang="en-US" altLang="zh-TW" sz="2000" dirty="0" smtClean="0">
              <a:latin typeface="Times New Roman" pitchFamily="18" charset="0"/>
            </a:endParaRPr>
          </a:p>
          <a:p>
            <a:pPr marL="993775" lvl="1" indent="-373063"/>
            <a:r>
              <a:rPr lang="zh-TW" altLang="en-US" sz="2400" dirty="0" smtClean="0">
                <a:latin typeface="Times New Roman" pitchFamily="18" charset="0"/>
              </a:rPr>
              <a:t>使命</a:t>
            </a:r>
            <a:r>
              <a:rPr lang="zh-TW" altLang="en-US" sz="2400" dirty="0">
                <a:latin typeface="Times New Roman" pitchFamily="18" charset="0"/>
              </a:rPr>
              <a:t>描述鮮少</a:t>
            </a:r>
            <a:r>
              <a:rPr lang="zh-TW" altLang="en-US" sz="2400" dirty="0" smtClean="0">
                <a:latin typeface="Times New Roman" pitchFamily="18" charset="0"/>
              </a:rPr>
              <a:t>改變</a:t>
            </a:r>
            <a:endParaRPr lang="en-US" altLang="zh-TW" sz="2400" dirty="0" smtClean="0">
              <a:latin typeface="Times New Roman" pitchFamily="18" charset="0"/>
            </a:endParaRPr>
          </a:p>
          <a:p>
            <a:pPr marL="993775" lvl="1" indent="-373063"/>
            <a:r>
              <a:rPr lang="zh-TW" altLang="en-US" sz="2400" dirty="0" smtClean="0">
                <a:latin typeface="Times New Roman" pitchFamily="18" charset="0"/>
              </a:rPr>
              <a:t>較</a:t>
            </a:r>
            <a:r>
              <a:rPr lang="zh-TW" altLang="en-US" sz="2400" dirty="0">
                <a:latin typeface="Times New Roman" pitchFamily="18" charset="0"/>
              </a:rPr>
              <a:t>具體</a:t>
            </a:r>
            <a:r>
              <a:rPr lang="zh-TW" altLang="en-US" sz="2400" dirty="0" smtClean="0">
                <a:latin typeface="Times New Roman" pitchFamily="18" charset="0"/>
              </a:rPr>
              <a:t>的使命描述能產生較好的結果</a:t>
            </a:r>
            <a:endParaRPr lang="zh-TW" altLang="en-US" sz="2400" dirty="0">
              <a:latin typeface="Times New Roman" pitchFamily="18" charset="0"/>
            </a:endParaRPr>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2.1</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9</a:t>
            </a:fld>
            <a:endParaRPr lang="en-US" altLang="zh-TW"/>
          </a:p>
        </p:txBody>
      </p:sp>
    </p:spTree>
    <p:extLst>
      <p:ext uri="{BB962C8B-B14F-4D97-AF65-F5344CB8AC3E}">
        <p14:creationId xmlns:p14="http://schemas.microsoft.com/office/powerpoint/2010/main" val="4254160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人力資源管理主題">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人力資源管理主題">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BFD1AD"/>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人力資源管理主題</Template>
  <TotalTime>489</TotalTime>
  <Words>1632</Words>
  <Application>Microsoft Office PowerPoint</Application>
  <PresentationFormat>如螢幕大小 (4:3)</PresentationFormat>
  <Paragraphs>297</Paragraphs>
  <Slides>41</Slides>
  <Notes>0</Notes>
  <HiddenSlides>0</HiddenSlides>
  <MMClips>0</MMClips>
  <ScaleCrop>false</ScaleCrop>
  <HeadingPairs>
    <vt:vector size="4" baseType="variant">
      <vt:variant>
        <vt:lpstr>佈景主題</vt:lpstr>
      </vt:variant>
      <vt:variant>
        <vt:i4>2</vt:i4>
      </vt:variant>
      <vt:variant>
        <vt:lpstr>投影片標題</vt:lpstr>
      </vt:variant>
      <vt:variant>
        <vt:i4>41</vt:i4>
      </vt:variant>
    </vt:vector>
  </HeadingPairs>
  <TitlesOfParts>
    <vt:vector size="43" baseType="lpstr">
      <vt:lpstr>人力資源管理主題</vt:lpstr>
      <vt:lpstr>1_人力資源管理主題</vt:lpstr>
      <vt:lpstr>PowerPoint 簡報</vt:lpstr>
      <vt:lpstr>課程地圖</vt:lpstr>
      <vt:lpstr>PowerPoint 簡報</vt:lpstr>
      <vt:lpstr>本章大綱</vt:lpstr>
      <vt:lpstr>課前引言</vt:lpstr>
      <vt:lpstr>策略管理流程概觀</vt:lpstr>
      <vt:lpstr>PowerPoint 簡報</vt:lpstr>
      <vt:lpstr>策略管理流程（續）</vt:lpstr>
      <vt:lpstr>策略管理流程之活動一</vt:lpstr>
      <vt:lpstr>策略管理流程之活動二</vt:lpstr>
      <vt:lpstr>策略管理流程之活動三</vt:lpstr>
      <vt:lpstr>目的之特徵</vt:lpstr>
      <vt:lpstr>策略管理流程之活動四</vt:lpstr>
      <vt:lpstr>專案組合管理系統之需求</vt:lpstr>
      <vt:lpstr>專案組合管理的好處(示例2.2)</vt:lpstr>
      <vt:lpstr>專案組合管理系統</vt:lpstr>
      <vt:lpstr>專案組合管理系統(續)</vt:lpstr>
      <vt:lpstr>選擇的評估準則</vt:lpstr>
      <vt:lpstr>財務模型一</vt:lpstr>
      <vt:lpstr>財務模型二</vt:lpstr>
      <vt:lpstr>財務模型二(續)</vt:lpstr>
      <vt:lpstr>使用還本期與淨現值法來比較兩個專案</vt:lpstr>
      <vt:lpstr>以還本期法比較兩專案</vt:lpstr>
      <vt:lpstr>以淨現值法比較兩專案</vt:lpstr>
      <vt:lpstr>非財務的評估準則</vt:lpstr>
      <vt:lpstr>檢核清單模型</vt:lpstr>
      <vt:lpstr>PowerPoint 簡報</vt:lpstr>
      <vt:lpstr>多重權重計分模型</vt:lpstr>
      <vt:lpstr>PowerPoint 簡報</vt:lpstr>
      <vt:lpstr>應用選擇模型</vt:lpstr>
      <vt:lpstr>專案計畫書</vt:lpstr>
      <vt:lpstr>PowerPoint 簡報</vt:lpstr>
      <vt:lpstr>PowerPoint 簡報</vt:lpstr>
      <vt:lpstr>PowerPoint 簡報</vt:lpstr>
      <vt:lpstr>專案計畫書(續)</vt:lpstr>
      <vt:lpstr>PowerPoint 簡報</vt:lpstr>
      <vt:lpstr>PowerPoint 簡報</vt:lpstr>
      <vt:lpstr>管理組合系統</vt:lpstr>
      <vt:lpstr>以專案風險的角度來平衡組合</vt:lpstr>
      <vt:lpstr>診斷專案組合的矩陣</vt:lpstr>
      <vt:lpstr>關鍵詞彙</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Chen, Chun-Chieh</dc:creator>
  <cp:lastModifiedBy>Chen, Chun-Chieh</cp:lastModifiedBy>
  <cp:revision>41</cp:revision>
  <dcterms:created xsi:type="dcterms:W3CDTF">2014-12-10T06:33:33Z</dcterms:created>
  <dcterms:modified xsi:type="dcterms:W3CDTF">2015-01-23T10:19:35Z</dcterms:modified>
</cp:coreProperties>
</file>