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2"/>
  </p:notesMasterIdLst>
  <p:sldIdLst>
    <p:sldId id="257" r:id="rId2"/>
    <p:sldId id="260" r:id="rId3"/>
    <p:sldId id="259" r:id="rId4"/>
    <p:sldId id="258" r:id="rId5"/>
    <p:sldId id="269" r:id="rId6"/>
    <p:sldId id="271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97" r:id="rId16"/>
    <p:sldId id="283" r:id="rId17"/>
    <p:sldId id="284" r:id="rId18"/>
    <p:sldId id="285" r:id="rId19"/>
    <p:sldId id="287" r:id="rId20"/>
    <p:sldId id="298" r:id="rId21"/>
    <p:sldId id="299" r:id="rId22"/>
    <p:sldId id="289" r:id="rId23"/>
    <p:sldId id="300" r:id="rId24"/>
    <p:sldId id="302" r:id="rId25"/>
    <p:sldId id="291" r:id="rId26"/>
    <p:sldId id="301" r:id="rId27"/>
    <p:sldId id="292" r:id="rId28"/>
    <p:sldId id="293" r:id="rId29"/>
    <p:sldId id="294" r:id="rId30"/>
    <p:sldId id="295" r:id="rId31"/>
  </p:sldIdLst>
  <p:sldSz cx="9144000" cy="6858000" type="screen4x3"/>
  <p:notesSz cx="6858000" cy="9028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7C9B1-FA92-4162-A14C-F00B343D9084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77863"/>
            <a:ext cx="45116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0C384-F917-440F-B34F-1A7581ABC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93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77-010E-4DFC-8375-71C362437D7C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D2530-0028-4C33-95C9-AC7B397DC79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453337"/>
            <a:ext cx="9144000" cy="404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5" name="Rectangle 55"/>
          <p:cNvSpPr>
            <a:spLocks noChangeArrowheads="1"/>
          </p:cNvSpPr>
          <p:nvPr userDrawn="1"/>
        </p:nvSpPr>
        <p:spPr bwMode="auto">
          <a:xfrm>
            <a:off x="5762625" y="6525344"/>
            <a:ext cx="338137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僅供用書教師使用，版權所有，侵害必究</a:t>
            </a:r>
            <a:r>
              <a:rPr lang="en-US" altLang="zh-TW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© 2015</a:t>
            </a:r>
          </a:p>
        </p:txBody>
      </p:sp>
      <p:pic>
        <p:nvPicPr>
          <p:cNvPr id="16" name="圖片_x0020_5" descr="image0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525344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04B2E-5F5B-4F41-B3A2-A478EE4D57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A097D-B34B-4C63-8A85-30C42B0E394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9AF1-FEBC-46C3-B103-777396C20A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按一下圖示以新增美工 圖案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58D54-C158-4582-A5D8-476CC16BEF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標題，美工圖案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按一下圖示以新增美工 圖案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75CF-7597-44B4-A8E3-413D5D3B9C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E68FB-9A8A-4397-8838-C3032507BAB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14B0-2BC4-4489-9712-C2F2821CCB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2C9E5-8820-43A9-9E83-76E6E83D87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3AA51-94CE-4E5A-8FFD-63491E5BB07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726E5-C770-425B-980D-DC5664D377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0109F-A531-4183-9F08-39EE8347B4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21A8-B844-401C-876C-0ECF601C839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E686-C783-4F53-B5C9-3827F4ECDA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100000">
              <a:srgbClr val="E6D78A"/>
            </a:gs>
            <a:gs pos="99000">
              <a:schemeClr val="bg2">
                <a:lumMod val="60000"/>
                <a:lumOff val="40000"/>
                <a:alpha val="12000"/>
              </a:schemeClr>
            </a:gs>
            <a:gs pos="100000">
              <a:srgbClr val="E6D78A"/>
            </a:gs>
            <a:gs pos="100000">
              <a:srgbClr val="C7AC4C"/>
            </a:gs>
            <a:gs pos="100000">
              <a:srgbClr val="E6DCA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8745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068144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fld id="{A2ED2530-0028-4C33-95C9-AC7B397DC7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6453337"/>
            <a:ext cx="9144000" cy="404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5762625" y="6525344"/>
            <a:ext cx="338137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僅供用書教師使用，版權所有，侵害必究</a:t>
            </a:r>
            <a:r>
              <a:rPr lang="en-US" altLang="zh-TW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© 2015</a:t>
            </a:r>
          </a:p>
        </p:txBody>
      </p:sp>
      <p:pic>
        <p:nvPicPr>
          <p:cNvPr id="18" name="圖片_x0020_5" descr="image0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525344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rgbClr val="00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kumimoji="1" sz="3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8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557491" y="1757990"/>
            <a:ext cx="647280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TW" altLang="en-US" sz="4800" b="1" kern="0" dirty="0" smtClean="0">
                <a:ln w="9525" cmpd="sng">
                  <a:noFill/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組織：</a:t>
            </a:r>
            <a:r>
              <a:rPr lang="zh-TW" altLang="en-US" sz="4800" b="1" kern="0" dirty="0">
                <a:ln w="9525" cmpd="sng">
                  <a:noFill/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結構與</a:t>
            </a:r>
            <a:r>
              <a:rPr lang="zh-TW" altLang="en-US" sz="4800" b="1" kern="0" dirty="0" smtClean="0">
                <a:ln w="9525" cmpd="sng">
                  <a:noFill/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文化</a:t>
            </a:r>
            <a:endParaRPr lang="en-US" altLang="zh-TW" sz="4800" b="1" kern="0" dirty="0" smtClean="0">
              <a:ln w="9525" cmpd="sng">
                <a:noFill/>
                <a:prstDash val="solid"/>
                <a:miter lim="800000"/>
              </a:ln>
              <a:solidFill>
                <a:schemeClr val="bg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56" y="260648"/>
            <a:ext cx="3525391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Chapter 3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41" y="2852936"/>
            <a:ext cx="2305434" cy="31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Rectangl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專責</a:t>
            </a:r>
            <a:r>
              <a:rPr lang="zh-TW" altLang="en-US" dirty="0" smtClean="0"/>
              <a:t>團隊式的專案安排</a:t>
            </a:r>
            <a:endParaRPr lang="en-US" altLang="zh-TW" dirty="0"/>
          </a:p>
        </p:txBody>
      </p:sp>
      <p:sp>
        <p:nvSpPr>
          <p:cNvPr id="28689" name="Rectangle 104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團隊</a:t>
            </a:r>
            <a:r>
              <a:rPr lang="zh-TW" altLang="en-US" dirty="0"/>
              <a:t>的運作彷彿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獨立於母組織各部門之外</a:t>
            </a:r>
            <a:r>
              <a:rPr lang="zh-TW" altLang="en-US" dirty="0"/>
              <a:t>的單位，並由</a:t>
            </a:r>
            <a:r>
              <a:rPr lang="zh-TW" altLang="en-US" dirty="0" smtClean="0"/>
              <a:t>一個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全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職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的專案經理</a:t>
            </a:r>
            <a:r>
              <a:rPr lang="zh-TW" altLang="en-US" dirty="0"/>
              <a:t>領導。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專案型組織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projectized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zh-TW" altLang="en-US" dirty="0" smtClean="0"/>
              <a:t>以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專案</a:t>
            </a:r>
            <a:r>
              <a:rPr lang="zh-TW" altLang="en-US" dirty="0" smtClean="0"/>
              <a:t>為主要企業</a:t>
            </a:r>
            <a:r>
              <a:rPr lang="zh-TW" altLang="en-US" dirty="0"/>
              <a:t>經營</a:t>
            </a:r>
            <a:r>
              <a:rPr lang="zh-TW" altLang="en-US" dirty="0" smtClean="0"/>
              <a:t>形式的公司，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整個公司就是設計來支援專案</a:t>
            </a:r>
            <a:r>
              <a:rPr lang="zh-TW" altLang="en-US" dirty="0" smtClean="0"/>
              <a:t>團隊，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組織主要由負責特定專案工作的半獨立團隊集合所構成，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傳統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功能部門</a:t>
            </a:r>
            <a:r>
              <a:rPr lang="zh-TW" altLang="en-US" dirty="0" smtClean="0"/>
              <a:t>負責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協助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支援</a:t>
            </a:r>
            <a:r>
              <a:rPr lang="zh-TW" altLang="en-US" dirty="0" smtClean="0"/>
              <a:t>這些專案</a:t>
            </a:r>
            <a:r>
              <a:rPr lang="zh-TW" altLang="en-US" dirty="0" smtClean="0"/>
              <a:t>團隊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6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" y="1700809"/>
            <a:ext cx="9046133" cy="4568478"/>
          </a:xfrm>
          <a:prstGeom prst="rect">
            <a:avLst/>
          </a:prstGeom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 dirty="0" smtClean="0"/>
              <a:t>專責的專案團隊</a:t>
            </a:r>
            <a:endParaRPr lang="en-US" altLang="zh-TW" dirty="0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7407275" y="5897563"/>
            <a:ext cx="127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 b="1">
                <a:solidFill>
                  <a:schemeClr val="bg1"/>
                </a:solidFill>
                <a:ea typeface="新細明體" charset="-120"/>
              </a:rPr>
              <a:t>圖 </a:t>
            </a: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3.2</a:t>
            </a:r>
            <a:endParaRPr lang="en-US" altLang="zh-TW" sz="2000" b="1">
              <a:solidFill>
                <a:schemeClr val="bg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726E5-C770-425B-980D-DC5664D377B3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29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 dirty="0" smtClean="0"/>
              <a:t>專案型組織</a:t>
            </a:r>
            <a:r>
              <a:rPr lang="zh-TW" altLang="en-US" dirty="0"/>
              <a:t>結構</a:t>
            </a:r>
            <a:endParaRPr lang="en-US" altLang="zh-TW" dirty="0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8112125" y="5807075"/>
            <a:ext cx="103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 b="1">
                <a:solidFill>
                  <a:schemeClr val="bg1"/>
                </a:solidFill>
                <a:ea typeface="新細明體" charset="-120"/>
              </a:rPr>
              <a:t>圖 </a:t>
            </a: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3.3</a:t>
            </a:r>
            <a:endParaRPr lang="en-US" altLang="zh-TW" sz="2000" b="1">
              <a:solidFill>
                <a:schemeClr val="bg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49" y="1412776"/>
            <a:ext cx="7430156" cy="494423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726E5-C770-425B-980D-DC5664D377B3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3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mtClean="0"/>
              <a:t>專責專案</a:t>
            </a:r>
            <a:r>
              <a:rPr lang="zh-TW" altLang="en-US" dirty="0" smtClean="0"/>
              <a:t>團隊</a:t>
            </a:r>
            <a:r>
              <a:rPr lang="zh-TW" altLang="en-US" dirty="0"/>
              <a:t>的優缺點</a:t>
            </a:r>
            <a:endParaRPr lang="en-US" altLang="zh-TW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優點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簡單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快速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凝聚力</a:t>
            </a: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跨功能整合</a:t>
            </a:r>
            <a:endParaRPr lang="en-US" altLang="zh-TW" sz="2800" b="1" dirty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105400" y="1905000"/>
            <a:ext cx="3859088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缺點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昂貴</a:t>
            </a: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內部鬥爭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有限的技術專長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專案結束後的難題</a:t>
            </a:r>
            <a:endParaRPr lang="en-US" altLang="zh-TW" sz="28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2C9E5-8820-43A9-9E83-76E6E83D8772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34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 smtClean="0"/>
              <a:t>矩陣型配置的專案安排</a:t>
            </a: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475656" y="1916832"/>
                <a:ext cx="7488832" cy="4114800"/>
              </a:xfrm>
            </p:spPr>
            <p:txBody>
              <a:bodyPr/>
              <a:lstStyle/>
              <a:p>
                <a:r>
                  <a:rPr lang="zh-TW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矩陣</a:t>
                </a:r>
                <a:r>
                  <a:rPr lang="en-US" altLang="zh-TW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(matrix)</a:t>
                </a:r>
                <a:r>
                  <a:rPr lang="zh-TW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管理</a:t>
                </a:r>
                <a:r>
                  <a:rPr lang="zh-TW" altLang="en-US" dirty="0"/>
                  <a:t>是一種混合的組織形式，其中水平的專案管理結構「覆蓋」在正常的功能式層級架構之上</a:t>
                </a:r>
                <a:r>
                  <a:rPr lang="zh-TW" altLang="en-US" dirty="0" smtClean="0"/>
                  <a:t>。</a:t>
                </a:r>
                <a:endParaRPr lang="zh-TW" altLang="en-US" dirty="0"/>
              </a:p>
              <a:p>
                <a:r>
                  <a:rPr lang="zh-TW" altLang="en-US" dirty="0"/>
                  <a:t>有</a:t>
                </a:r>
                <a:r>
                  <a:rPr lang="zh-TW" altLang="en-US" dirty="0" smtClean="0"/>
                  <a:t>兩</a:t>
                </a:r>
                <a:r>
                  <a:rPr lang="zh-TW" altLang="en-US" dirty="0"/>
                  <a:t>條指揮</a:t>
                </a:r>
                <a:r>
                  <a:rPr lang="zh-TW" altLang="en-US" dirty="0" smtClean="0"/>
                  <a:t>鏈：</a:t>
                </a:r>
                <a:r>
                  <a:rPr lang="zh-TW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功能線</a:t>
                </a:r>
                <a:r>
                  <a:rPr lang="zh-TW" altLang="en-US" dirty="0" smtClean="0"/>
                  <a:t>、</a:t>
                </a:r>
                <a:r>
                  <a:rPr lang="zh-TW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專案線</a:t>
                </a:r>
                <a:endParaRPr lang="en-US" altLang="zh-TW" dirty="0">
                  <a:solidFill>
                    <a:schemeClr val="accent1">
                      <a:lumMod val="50000"/>
                    </a:schemeClr>
                  </a:solidFill>
                  <a:ea typeface="新細明體" charset="-120"/>
                </a:endParaRPr>
              </a:p>
              <a:p>
                <a:r>
                  <a:rPr lang="zh-TW" altLang="en-US" dirty="0" smtClean="0"/>
                  <a:t>參與者</a:t>
                </a:r>
                <a:r>
                  <a:rPr lang="zh-TW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同時</a:t>
                </a:r>
                <a:r>
                  <a:rPr lang="zh-TW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向功能部門經理與專案經理</a:t>
                </a:r>
                <a:r>
                  <a:rPr lang="zh-TW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報告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最佳化</a:t>
                </a:r>
                <a:r>
                  <a:rPr lang="zh-TW" altLang="en-US" dirty="0"/>
                  <a:t>資源的使用</a:t>
                </a:r>
                <a:endParaRPr lang="en-US" altLang="zh-TW" sz="3000" dirty="0">
                  <a:ea typeface="新細明體" charset="-120"/>
                </a:endParaRPr>
              </a:p>
              <a:p>
                <a:pPr lvl="1"/>
                <a:r>
                  <a:rPr lang="zh-TW" altLang="en-US" sz="2000" dirty="0"/>
                  <a:t>允許參與者邊執行</a:t>
                </a:r>
                <a:r>
                  <a:rPr lang="zh-TW" alt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日常例行</a:t>
                </a:r>
                <a:r>
                  <a:rPr lang="zh-TW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事務</a:t>
                </a:r>
                <a:r>
                  <a:rPr lang="zh-TW" altLang="en-US" sz="2000" dirty="0" smtClean="0"/>
                  <a:t>，邊</a:t>
                </a:r>
                <a:r>
                  <a:rPr lang="zh-TW" altLang="en-US" sz="2000" dirty="0"/>
                  <a:t>參與</a:t>
                </a:r>
                <a:r>
                  <a:rPr lang="zh-TW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多重專案</a:t>
                </a:r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TW" altLang="en-US" sz="2000" dirty="0" smtClean="0"/>
                  <a:t>透過建立與</a:t>
                </a:r>
                <a:r>
                  <a:rPr lang="zh-TW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合法化專案經理的職權</a:t>
                </a:r>
                <a:r>
                  <a:rPr lang="zh-TW" altLang="en-US" sz="2000" dirty="0" smtClean="0"/>
                  <a:t>，來達到更</a:t>
                </a:r>
                <a:r>
                  <a:rPr lang="zh-TW" altLang="en-US" sz="2000" dirty="0"/>
                  <a:t>好的</a:t>
                </a:r>
                <a:r>
                  <a:rPr lang="zh-TW" altLang="en-US" sz="2000" dirty="0" smtClean="0"/>
                  <a:t>整合</a:t>
                </a:r>
                <a:endParaRPr lang="en-US" altLang="zh-TW" sz="2000" dirty="0" smtClean="0"/>
              </a:p>
              <a:p>
                <a:pPr lvl="1"/>
                <a:r>
                  <a:rPr lang="zh-TW" altLang="en-US" sz="2000" dirty="0"/>
                  <a:t>提供一個</a:t>
                </a:r>
                <a:r>
                  <a:rPr lang="zh-TW" altLang="en-US" sz="2000" dirty="0" smtClean="0"/>
                  <a:t>介於</a:t>
                </a:r>
                <a:r>
                  <a:rPr lang="zh-TW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功能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╱</m:t>
                    </m:r>
                  </m:oMath>
                </a14:m>
                <a:r>
                  <a:rPr lang="zh-TW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技術專長</a:t>
                </a:r>
                <a:r>
                  <a:rPr lang="zh-TW" altLang="en-US" sz="2000" dirty="0" smtClean="0"/>
                  <a:t>與</a:t>
                </a:r>
                <a:r>
                  <a:rPr lang="zh-TW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專案需求</a:t>
                </a:r>
                <a:r>
                  <a:rPr lang="zh-TW" altLang="en-US" sz="2000" dirty="0" smtClean="0"/>
                  <a:t>之間的雙重聚焦</a:t>
                </a:r>
                <a:endParaRPr lang="en-US" altLang="zh-TW" sz="2000" dirty="0"/>
              </a:p>
            </p:txBody>
          </p:sp>
        </mc:Choice>
        <mc:Fallback>
          <p:sp>
            <p:nvSpPr>
              <p:cNvPr id="1034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5656" y="1916832"/>
                <a:ext cx="7488832" cy="4114800"/>
              </a:xfrm>
              <a:blipFill rotWithShape="1">
                <a:blip r:embed="rId2"/>
                <a:stretch>
                  <a:fillRect l="-651" t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10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 smtClean="0"/>
              <a:t>矩陣型組織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73097" cy="434692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726E5-C770-425B-980D-DC5664D377B3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1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r>
              <a:rPr lang="zh-TW" altLang="en-US" sz="3600"/>
              <a:t>專案經理與功能部門經理</a:t>
            </a:r>
            <a:br>
              <a:rPr lang="zh-TW" altLang="en-US" sz="3600"/>
            </a:br>
            <a:r>
              <a:rPr lang="zh-TW" altLang="en-US" sz="3600"/>
              <a:t>在矩陣式結構中的責任分割</a:t>
            </a:r>
            <a:endParaRPr lang="en-US" altLang="zh-TW" sz="3600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864475" y="4618038"/>
            <a:ext cx="127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 b="1">
                <a:solidFill>
                  <a:schemeClr val="bg1"/>
                </a:solidFill>
                <a:ea typeface="新細明體" charset="-120"/>
              </a:rPr>
              <a:t>表 </a:t>
            </a: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3.1</a:t>
            </a:r>
            <a:endParaRPr lang="en-US" altLang="zh-TW" sz="2000" b="1">
              <a:solidFill>
                <a:schemeClr val="bg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959392" cy="231247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726E5-C770-425B-980D-DC5664D377B3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不同的矩陣</a:t>
            </a:r>
            <a:r>
              <a:rPr lang="zh-TW" altLang="en-US" dirty="0" smtClean="0"/>
              <a:t>形類型</a:t>
            </a:r>
            <a:endParaRPr lang="en-US" altLang="zh-TW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368480" cy="4114800"/>
          </a:xfrm>
        </p:spPr>
        <p:txBody>
          <a:bodyPr/>
          <a:lstStyle/>
          <a:p>
            <a:r>
              <a:rPr lang="zh-TW" altLang="en-US" dirty="0" smtClean="0"/>
              <a:t>弱矩陣</a:t>
            </a:r>
            <a:r>
              <a:rPr lang="en-US" altLang="zh-TW" dirty="0" smtClean="0"/>
              <a:t>(weak matrix)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 smtClean="0"/>
              <a:t>類似於功能型組織，但有正式指派的專案經理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職權</a:t>
            </a:r>
            <a:r>
              <a:rPr lang="zh-TW" altLang="en-US" dirty="0"/>
              <a:t>偏向功能部門經理，專案經理只有間接</a:t>
            </a:r>
            <a:r>
              <a:rPr lang="zh-TW" altLang="en-US" dirty="0" smtClean="0"/>
              <a:t>職權</a:t>
            </a:r>
            <a:endParaRPr lang="zh-TW" altLang="en-US" dirty="0">
              <a:ea typeface="新細明體" charset="-120"/>
            </a:endParaRPr>
          </a:p>
          <a:p>
            <a:r>
              <a:rPr lang="zh-TW" altLang="en-US" dirty="0" smtClean="0"/>
              <a:t>平衡矩陣</a:t>
            </a:r>
            <a:r>
              <a:rPr lang="en-US" altLang="zh-TW" dirty="0" smtClean="0"/>
              <a:t>(balanced matrix)</a:t>
            </a:r>
            <a:endParaRPr lang="zh-TW" altLang="en-US" sz="3400" dirty="0">
              <a:ea typeface="新細明體" charset="-120"/>
            </a:endParaRPr>
          </a:p>
          <a:p>
            <a:pPr lvl="1"/>
            <a:r>
              <a:rPr lang="zh-TW" altLang="en-US" dirty="0"/>
              <a:t>傳統式的矩陣式配置，由專案經理設定整體計畫，而由功能部門經理決定工作如何</a:t>
            </a:r>
            <a:r>
              <a:rPr lang="zh-TW" altLang="en-US" dirty="0" smtClean="0"/>
              <a:t>進行</a:t>
            </a:r>
            <a:endParaRPr lang="zh-TW" altLang="en-US" dirty="0">
              <a:ea typeface="新細明體" charset="-120"/>
            </a:endParaRPr>
          </a:p>
          <a:p>
            <a:r>
              <a:rPr lang="zh-TW" altLang="en-US" dirty="0" smtClean="0"/>
              <a:t>強矩陣</a:t>
            </a:r>
            <a:r>
              <a:rPr lang="en-US" altLang="zh-TW" dirty="0" smtClean="0"/>
              <a:t>(strong matrix)</a:t>
            </a:r>
            <a:endParaRPr lang="en-US" altLang="zh-TW" sz="3400" dirty="0">
              <a:ea typeface="新細明體" charset="-120"/>
            </a:endParaRPr>
          </a:p>
          <a:p>
            <a:pPr lvl="1"/>
            <a:r>
              <a:rPr lang="zh-TW" altLang="en-US" dirty="0"/>
              <a:t>類似一個專案團隊，在這個團隊中，專案經理擁有廣大的控制權，而功能部門經理則類似是這個專案的分</a:t>
            </a:r>
            <a:r>
              <a:rPr lang="zh-TW" altLang="en-US" dirty="0" smtClean="0"/>
              <a:t>包商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79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矩陣式的專案安排</a:t>
            </a:r>
            <a:endParaRPr lang="en-US" altLang="zh-TW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優點</a:t>
            </a:r>
          </a:p>
          <a:p>
            <a:pPr lvl="1"/>
            <a:r>
              <a:rPr lang="zh-TW" altLang="en-US" sz="2800" b="1" dirty="0"/>
              <a:t>有效率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強力的專案焦點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專案結束後較容易移轉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較具彈性</a:t>
            </a:r>
            <a:endParaRPr lang="en-US" altLang="zh-TW" sz="2800" b="1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缺點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非功能性的衝突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內鬥</a:t>
            </a: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緊張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緩慢</a:t>
            </a:r>
            <a:endParaRPr lang="en-US" altLang="zh-TW" sz="28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2C9E5-8820-43A9-9E83-76E6E83D8772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44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/>
              <a:t>何謂</a:t>
            </a:r>
            <a:r>
              <a:rPr lang="zh-TW" altLang="en-US" dirty="0" smtClean="0"/>
              <a:t>適當</a:t>
            </a:r>
            <a:r>
              <a:rPr lang="zh-TW" altLang="en-US" dirty="0"/>
              <a:t>的專案管理結構</a:t>
            </a:r>
            <a:endParaRPr lang="en-US" altLang="zh-TW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組織應採何種專案結構，無正確答案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專案</a:t>
            </a:r>
            <a:r>
              <a:rPr lang="zh-TW" altLang="en-US" dirty="0"/>
              <a:t>成功與專案經理所擁有的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專案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自治權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職權</a:t>
            </a:r>
            <a:r>
              <a:rPr lang="zh-TW" altLang="en-US" dirty="0" smtClean="0"/>
              <a:t>有直接關係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最好的系統</a:t>
            </a:r>
            <a:r>
              <a:rPr lang="zh-TW" altLang="en-US" dirty="0"/>
              <a:t>須</a:t>
            </a:r>
            <a:r>
              <a:rPr lang="zh-TW" altLang="en-US" dirty="0" smtClean="0"/>
              <a:t>能平衡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專案需求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母組織需求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無論在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組織</a:t>
            </a:r>
            <a:r>
              <a:rPr lang="zh-TW" altLang="en-US" dirty="0"/>
              <a:t>層次或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專案</a:t>
            </a:r>
            <a:r>
              <a:rPr lang="zh-TW" altLang="en-US" dirty="0"/>
              <a:t>層次，都需要考慮相當多的</a:t>
            </a:r>
            <a:r>
              <a:rPr lang="zh-TW" altLang="en-US" dirty="0" smtClean="0"/>
              <a:t>議題</a:t>
            </a:r>
            <a:endParaRPr lang="en-US" altLang="zh-TW" dirty="0" smtClean="0"/>
          </a:p>
        </p:txBody>
      </p:sp>
      <p:pic>
        <p:nvPicPr>
          <p:cNvPr id="109581" name="Picture 13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56" y="4221088"/>
            <a:ext cx="2760043" cy="183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2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課程地圖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" y="1772816"/>
            <a:ext cx="9029700" cy="4076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425388" y="4005064"/>
            <a:ext cx="1089211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endParaRPr kumimoji="1" lang="en-US" altLang="zh-TW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565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/>
              <a:t>何謂</a:t>
            </a:r>
            <a:r>
              <a:rPr lang="zh-TW" altLang="en-US" dirty="0" smtClean="0"/>
              <a:t>適當</a:t>
            </a:r>
            <a:r>
              <a:rPr lang="zh-TW" altLang="en-US" dirty="0"/>
              <a:t>的專案管理結構</a:t>
            </a:r>
            <a:endParaRPr lang="en-US" altLang="zh-TW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dirty="0" smtClean="0"/>
              <a:t>組織</a:t>
            </a:r>
            <a:r>
              <a:rPr lang="zh-TW" altLang="en-US" dirty="0"/>
              <a:t>的考量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專案管理對公司的成功有多重要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？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有多少比例的核心工作會牽涉到專案？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zh-TW" altLang="en-US" dirty="0" smtClean="0"/>
              <a:t>若超過</a:t>
            </a:r>
            <a:r>
              <a:rPr lang="en-US" altLang="zh-TW" dirty="0"/>
              <a:t>75</a:t>
            </a:r>
            <a:r>
              <a:rPr lang="en-US" altLang="zh-TW" dirty="0" smtClean="0"/>
              <a:t>%</a:t>
            </a:r>
            <a:r>
              <a:rPr lang="zh-TW" altLang="en-US" dirty="0" smtClean="0"/>
              <a:t>的工作會涉及</a:t>
            </a:r>
            <a:r>
              <a:rPr lang="zh-TW" altLang="en-US" dirty="0"/>
              <a:t>專案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就應考慮完全專案化的</a:t>
            </a:r>
            <a:r>
              <a:rPr lang="zh-TW" altLang="en-US" dirty="0" smtClean="0"/>
              <a:t>組織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資源的可利用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性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zh-TW" altLang="en-US" dirty="0" smtClean="0"/>
              <a:t>無法提供專用關鍵人員給專案的組織，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採用矩陣系統會比較</a:t>
            </a:r>
            <a:r>
              <a:rPr lang="zh-TW" altLang="en-US" dirty="0" smtClean="0"/>
              <a:t>適合</a:t>
            </a:r>
            <a:endParaRPr lang="en-US" altLang="zh-TW" dirty="0"/>
          </a:p>
          <a:p>
            <a:pPr lvl="2"/>
            <a:r>
              <a:rPr lang="zh-TW" altLang="en-US" dirty="0"/>
              <a:t>當組織內部資源不足時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則可建立專責專案團隊，但將專案工作委</a:t>
            </a:r>
            <a:r>
              <a:rPr lang="zh-TW" altLang="en-US" dirty="0" smtClean="0"/>
              <a:t>外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3201" y="5818881"/>
            <a:ext cx="7128792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組織必須診斷目前的狀況，並判斷必須進行的變更。</a:t>
            </a: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09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何謂</a:t>
            </a:r>
            <a:r>
              <a:rPr lang="zh-TW" altLang="en-US" dirty="0" smtClean="0"/>
              <a:t>適當</a:t>
            </a:r>
            <a:r>
              <a:rPr lang="zh-TW" altLang="en-US" dirty="0"/>
              <a:t>的專案管理結構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專案考量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專案</a:t>
            </a:r>
            <a:r>
              <a:rPr lang="zh-TW" altLang="en-US" dirty="0" smtClean="0"/>
              <a:t>規模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策略上的</a:t>
            </a:r>
            <a:r>
              <a:rPr lang="zh-TW" altLang="en-US" dirty="0" smtClean="0"/>
              <a:t>重要性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新奇與創新的必要</a:t>
            </a:r>
            <a:r>
              <a:rPr lang="zh-TW" altLang="en-US" dirty="0" smtClean="0"/>
              <a:t>性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整合的必要性（牽涉到的部門數目） </a:t>
            </a:r>
          </a:p>
          <a:p>
            <a:pPr lvl="1"/>
            <a:r>
              <a:rPr lang="zh-TW" altLang="en-US" dirty="0"/>
              <a:t>環境複雜度（外部介面數目） </a:t>
            </a:r>
          </a:p>
          <a:p>
            <a:pPr lvl="1"/>
            <a:r>
              <a:rPr lang="zh-TW" altLang="en-US" dirty="0"/>
              <a:t>預算與時間</a:t>
            </a:r>
            <a:r>
              <a:rPr lang="zh-TW" altLang="en-US" dirty="0" smtClean="0"/>
              <a:t>限制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資源需求的</a:t>
            </a:r>
            <a:r>
              <a:rPr lang="zh-TW" altLang="en-US" dirty="0" smtClean="0"/>
              <a:t>穩定性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14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組織文化</a:t>
            </a:r>
            <a:endParaRPr lang="en-US" altLang="zh-TW"/>
          </a:p>
        </p:txBody>
      </p:sp>
      <p:sp>
        <p:nvSpPr>
          <p:cNvPr id="11163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專案管理結構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組織文化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專案成功</a:t>
            </a:r>
            <a:r>
              <a:rPr lang="zh-TW" altLang="en-US" dirty="0" smtClean="0"/>
              <a:t>之間的確有很強烈的</a:t>
            </a:r>
            <a:r>
              <a:rPr lang="zh-TW" altLang="en-US" dirty="0" smtClean="0"/>
              <a:t>連結</a:t>
            </a:r>
            <a:endParaRPr lang="en-US" altLang="zh-TW" dirty="0" smtClean="0"/>
          </a:p>
          <a:p>
            <a:pPr>
              <a:spcBef>
                <a:spcPct val="50000"/>
              </a:spcBef>
            </a:pPr>
            <a:r>
              <a:rPr lang="zh-TW" altLang="en-US" dirty="0"/>
              <a:t>何謂組織</a:t>
            </a:r>
            <a:r>
              <a:rPr lang="zh-TW" altLang="en-US" dirty="0" smtClean="0"/>
              <a:t>文化</a:t>
            </a:r>
            <a:r>
              <a:rPr lang="en-US" altLang="zh-TW" dirty="0" smtClean="0"/>
              <a:t>(organizational culture)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 smtClean="0"/>
              <a:t>組織文化是</a:t>
            </a:r>
            <a:r>
              <a:rPr lang="zh-TW" altLang="en-US" dirty="0"/>
              <a:t>指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一套共享的規範、信念、價值觀及假設的系統</a:t>
            </a:r>
            <a:r>
              <a:rPr lang="zh-TW" altLang="en-US" dirty="0"/>
              <a:t>，它將人們結合在一起，進而建立共享的意義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文化反映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組織的個性</a:t>
            </a:r>
            <a:r>
              <a:rPr lang="zh-TW" altLang="en-US" dirty="0"/>
              <a:t>，就像人的個性，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可以協助我們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預測組織成員的態度與行為</a:t>
            </a:r>
            <a:r>
              <a:rPr lang="zh-TW" altLang="en-US" dirty="0"/>
              <a:t>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90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組織</a:t>
            </a:r>
            <a:r>
              <a:rPr lang="zh-TW" altLang="en-US" dirty="0" smtClean="0"/>
              <a:t>文化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1575048" y="2422376"/>
            <a:ext cx="3429000" cy="331088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zh-TW" altLang="en-US" dirty="0" smtClean="0"/>
              <a:t>成員認同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/>
              <a:t>團隊</a:t>
            </a:r>
            <a:r>
              <a:rPr lang="zh-TW" altLang="en-US" dirty="0" smtClean="0"/>
              <a:t>重點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/>
              <a:t>管理</a:t>
            </a:r>
            <a:r>
              <a:rPr lang="zh-TW" altLang="en-US" dirty="0" smtClean="0"/>
              <a:t>焦點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/>
              <a:t>單位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/>
              <a:t>控制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283968" y="2386980"/>
            <a:ext cx="3429000" cy="331088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zh-TW" altLang="en-US" dirty="0" smtClean="0"/>
              <a:t>風險容忍度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/>
              <a:t>獎賞</a:t>
            </a:r>
            <a:r>
              <a:rPr lang="zh-TW" altLang="en-US" dirty="0" smtClean="0"/>
              <a:t>標準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衝突容忍度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手段或目的導向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/>
              <a:t>開放系統焦點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03648" y="1700808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zh-TW" altLang="en-US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組織文化的本質由</a:t>
            </a:r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個主要特徵聚集而成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2C9E5-8820-43A9-9E83-76E6E83D8772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31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2C9E5-8820-43A9-9E83-76E6E83D8772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44" y="762963"/>
            <a:ext cx="7092643" cy="504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6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 smtClean="0"/>
              <a:t>組織文化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文化在組織的重要功能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提供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認同感</a:t>
            </a:r>
            <a:r>
              <a:rPr lang="zh-TW" altLang="en-US" b="1" dirty="0"/>
              <a:t>給組織成員</a:t>
            </a:r>
          </a:p>
          <a:p>
            <a:pPr lvl="1"/>
            <a:r>
              <a:rPr lang="zh-TW" altLang="en-US" b="1" dirty="0"/>
              <a:t>有助於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合法化組織的管理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系統</a:t>
            </a:r>
            <a:endParaRPr lang="en-US" altLang="zh-TW" sz="2600" b="1" dirty="0">
              <a:solidFill>
                <a:schemeClr val="accent1">
                  <a:lumMod val="50000"/>
                </a:schemeClr>
              </a:solidFill>
              <a:ea typeface="新細明體" charset="-120"/>
            </a:endParaRPr>
          </a:p>
          <a:p>
            <a:pPr lvl="1"/>
            <a:r>
              <a:rPr lang="zh-TW" altLang="en-US" b="1" dirty="0"/>
              <a:t>釐清並增強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行為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標準</a:t>
            </a:r>
            <a:endParaRPr lang="en-US" altLang="zh-TW" b="1" dirty="0"/>
          </a:p>
          <a:p>
            <a:pPr>
              <a:spcBef>
                <a:spcPts val="1800"/>
              </a:spcBef>
            </a:pP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次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文化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反文化</a:t>
            </a:r>
            <a:r>
              <a:rPr lang="zh-TW" altLang="en-US" dirty="0"/>
              <a:t>滲透</a:t>
            </a:r>
            <a:r>
              <a:rPr lang="zh-TW" altLang="en-US" dirty="0" smtClean="0"/>
              <a:t>的程度會影響組織文化的強度及組織文化影響成員行為與回應的</a:t>
            </a:r>
            <a:r>
              <a:rPr lang="zh-TW" altLang="en-US" dirty="0" smtClean="0"/>
              <a:t>程度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2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辨識文化特徵</a:t>
            </a:r>
            <a:endParaRPr lang="en-US" altLang="zh-TW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研究</a:t>
            </a:r>
            <a:r>
              <a:rPr lang="zh-TW" altLang="en-US" dirty="0"/>
              <a:t>組織的實體</a:t>
            </a:r>
            <a:r>
              <a:rPr lang="zh-TW" altLang="en-US" dirty="0" smtClean="0"/>
              <a:t>特徵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/>
              <a:t>閱讀組織的相關</a:t>
            </a:r>
            <a:r>
              <a:rPr lang="zh-TW" altLang="en-US" dirty="0" smtClean="0"/>
              <a:t>文獻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/>
              <a:t>觀察人們在組織內如何</a:t>
            </a:r>
            <a:r>
              <a:rPr lang="zh-TW" altLang="en-US" dirty="0" smtClean="0"/>
              <a:t>互動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/>
              <a:t>詮釋組織周遭的故事</a:t>
            </a:r>
            <a:r>
              <a:rPr lang="zh-TW" altLang="en-US" dirty="0" smtClean="0"/>
              <a:t>與傳說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218238" y="5715000"/>
            <a:ext cx="127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 b="1">
                <a:solidFill>
                  <a:schemeClr val="bg1"/>
                </a:solidFill>
                <a:ea typeface="新細明體" charset="-120"/>
              </a:rPr>
              <a:t>圖 </a:t>
            </a: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3.7</a:t>
            </a:r>
            <a:endParaRPr lang="en-US" altLang="zh-TW" sz="2000" b="1">
              <a:solidFill>
                <a:schemeClr val="bg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2169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組織文化診斷試算表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05" y="1484784"/>
            <a:ext cx="6771429" cy="4896544"/>
          </a:xfr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47" name="Rectangle 3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組織文化對專案安排的影響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99300" cy="4114800"/>
          </a:xfrm>
        </p:spPr>
        <p:txBody>
          <a:bodyPr/>
          <a:lstStyle/>
          <a:p>
            <a:r>
              <a:rPr lang="zh-TW" altLang="en-US" dirty="0" smtClean="0"/>
              <a:t>專案經理必須有能力在多個可能互異的組織文化中工作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能與母組織的文化</a:t>
            </a:r>
            <a:r>
              <a:rPr lang="zh-TW" altLang="en-US" dirty="0" smtClean="0"/>
              <a:t>及各部門的子</a:t>
            </a:r>
            <a:r>
              <a:rPr lang="zh-TW" altLang="en-US" dirty="0"/>
              <a:t>文化</a:t>
            </a:r>
            <a:r>
              <a:rPr lang="zh-TW" altLang="en-US" dirty="0" smtClean="0"/>
              <a:t>互動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/>
              <a:t>必須與專案的委託人或客戶組織</a:t>
            </a:r>
            <a:r>
              <a:rPr lang="zh-TW" altLang="en-US" dirty="0" smtClean="0"/>
              <a:t>互動</a:t>
            </a:r>
            <a:endParaRPr lang="zh-TW" altLang="en-US" dirty="0"/>
          </a:p>
          <a:p>
            <a:pPr lvl="1"/>
            <a:r>
              <a:rPr lang="zh-TW" altLang="en-US" dirty="0"/>
              <a:t>必須能與各種和專案有關的組織進行不同程度的</a:t>
            </a:r>
            <a:r>
              <a:rPr lang="zh-TW" altLang="en-US" dirty="0" smtClean="0"/>
              <a:t>互動</a:t>
            </a:r>
            <a:endParaRPr lang="en-US" altLang="zh-TW" dirty="0" smtClean="0"/>
          </a:p>
        </p:txBody>
      </p:sp>
      <p:pic>
        <p:nvPicPr>
          <p:cNvPr id="115729" name="Picture 17" descr="j01986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343400"/>
            <a:ext cx="23145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98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218238" y="5715000"/>
            <a:ext cx="127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 b="1">
                <a:solidFill>
                  <a:schemeClr val="bg1"/>
                </a:solidFill>
                <a:ea typeface="新細明體" charset="-120"/>
              </a:rPr>
              <a:t>圖 </a:t>
            </a: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3.8</a:t>
            </a:r>
            <a:endParaRPr lang="en-US" altLang="zh-TW" sz="2000" b="1">
              <a:solidFill>
                <a:schemeClr val="bg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3600" dirty="0"/>
              <a:t>組織文化構面對專案管理的支援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12776"/>
            <a:ext cx="4168776" cy="4927797"/>
          </a:xfr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64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0900"/>
            <a:ext cx="7272808" cy="230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691680" y="3356992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型管理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確實很有用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，但它有時真的很難用；所有的矩陣型管理者都必須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保持健康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，並服用克補（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Stress-Tabs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  <a:p>
            <a:pPr algn="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某專案經理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96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關鍵詞彙</a:t>
            </a:r>
            <a:endParaRPr lang="en-US" altLang="zh-TW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4000" y="1905000"/>
            <a:ext cx="7296472" cy="4114800"/>
          </a:xfrm>
        </p:spPr>
        <p:txBody>
          <a:bodyPr/>
          <a:lstStyle/>
          <a:p>
            <a:pPr>
              <a:buClr>
                <a:schemeClr val="bg1"/>
              </a:buClr>
              <a:buFont typeface="Webdings" pitchFamily="18" charset="2"/>
              <a:buChar char="&lt;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平衡矩陣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ebdings" pitchFamily="18" charset="2"/>
              <a:buChar char="&lt;"/>
            </a:pP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projectized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 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專案型組織 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ebdings" pitchFamily="18" charset="2"/>
              <a:buChar char="&lt;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專責的專案團隊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ebdings" pitchFamily="18" charset="2"/>
              <a:buChar char="&lt;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office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專案辦公室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ebdings" pitchFamily="18" charset="2"/>
              <a:buChar char="&lt;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矩陣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ebdings" pitchFamily="18" charset="2"/>
              <a:buChar char="&lt;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matrix 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強矩陣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ebdings" pitchFamily="18" charset="2"/>
              <a:buChar char="&lt;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 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組織文化　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ebdings" pitchFamily="18" charset="2"/>
              <a:buChar char="&lt;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弱矩陣</a:t>
            </a:r>
            <a:r>
              <a:rPr lang="zh-TW" altLang="en-US" sz="2800" dirty="0"/>
              <a:t>　</a:t>
            </a:r>
            <a:endParaRPr lang="en-US" altLang="zh-TW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9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3.1 </a:t>
            </a:r>
            <a:r>
              <a:rPr lang="zh-TW" altLang="en-US" dirty="0" smtClean="0"/>
              <a:t>專案管理結構</a:t>
            </a:r>
            <a:endParaRPr lang="en-US" altLang="zh-TW" dirty="0" smtClean="0"/>
          </a:p>
          <a:p>
            <a:r>
              <a:rPr lang="en-US" altLang="zh-TW" dirty="0" smtClean="0"/>
              <a:t>3.2 </a:t>
            </a:r>
            <a:r>
              <a:rPr lang="zh-TW" altLang="en-US" dirty="0" smtClean="0"/>
              <a:t>何謂適當的專案管理結構？</a:t>
            </a:r>
            <a:endParaRPr lang="en-US" altLang="zh-TW" dirty="0" smtClean="0"/>
          </a:p>
          <a:p>
            <a:r>
              <a:rPr lang="en-US" altLang="zh-TW" dirty="0" smtClean="0"/>
              <a:t>3.3 </a:t>
            </a:r>
            <a:r>
              <a:rPr lang="zh-TW" altLang="en-US" dirty="0" smtClean="0"/>
              <a:t>組織文化</a:t>
            </a:r>
            <a:endParaRPr lang="en-US" altLang="zh-TW" dirty="0" smtClean="0"/>
          </a:p>
          <a:p>
            <a:r>
              <a:rPr lang="en-US" altLang="zh-TW" dirty="0" smtClean="0"/>
              <a:t>3.4 </a:t>
            </a:r>
            <a:r>
              <a:rPr lang="zh-TW" altLang="en-US" smtClean="0"/>
              <a:t>組織文化對專案安排的影響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29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課前引言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188296"/>
          </a:xfrm>
        </p:spPr>
        <p:txBody>
          <a:bodyPr/>
          <a:lstStyle/>
          <a:p>
            <a:r>
              <a:rPr lang="zh-TW" altLang="en-US" dirty="0"/>
              <a:t>三種常見的專案管理結構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功能型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組織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專責的專案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團隊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矩陣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型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 smtClean="0"/>
              <a:t>即使是結構</a:t>
            </a:r>
            <a:r>
              <a:rPr lang="zh-TW" altLang="en-US" dirty="0"/>
              <a:t>相似的組織</a:t>
            </a:r>
            <a:r>
              <a:rPr lang="zh-TW" altLang="en-US" dirty="0" smtClean="0"/>
              <a:t>，其專案</a:t>
            </a:r>
            <a:r>
              <a:rPr lang="zh-TW" altLang="en-US" dirty="0"/>
              <a:t>管理的方式</a:t>
            </a:r>
            <a:r>
              <a:rPr lang="zh-TW" altLang="en-US" dirty="0" smtClean="0"/>
              <a:t>還是會因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組織文化</a:t>
            </a:r>
            <a:r>
              <a:rPr lang="zh-TW" altLang="en-US" dirty="0" smtClean="0"/>
              <a:t>不同而有所</a:t>
            </a:r>
            <a:r>
              <a:rPr lang="zh-TW" altLang="en-US" dirty="0" smtClean="0"/>
              <a:t>差異</a:t>
            </a:r>
            <a:endParaRPr lang="en-US" altLang="zh-TW" dirty="0" smtClean="0"/>
          </a:p>
          <a:p>
            <a:r>
              <a:rPr lang="zh-TW" altLang="en-US" dirty="0"/>
              <a:t>組織文化就是組織的</a:t>
            </a:r>
            <a:r>
              <a:rPr lang="zh-TW" altLang="en-US" dirty="0" smtClean="0"/>
              <a:t>個性</a:t>
            </a:r>
            <a:r>
              <a:rPr lang="en-US" altLang="zh-TW" dirty="0" smtClean="0"/>
              <a:t>(personality)</a:t>
            </a:r>
          </a:p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專案管理結構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組織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文化</a:t>
            </a:r>
            <a:r>
              <a:rPr lang="zh-TW" altLang="en-US" dirty="0" smtClean="0"/>
              <a:t>均是構成專案執行環境的主要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03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專案管理結構</a:t>
            </a:r>
            <a:endParaRPr lang="en-US" altLang="zh-TW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專案管理系統提供一個在母組織內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發起與執行專案活動的架構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一個好的系統可以</a:t>
            </a:r>
            <a:r>
              <a:rPr lang="zh-TW" altLang="en-US" dirty="0" smtClean="0"/>
              <a:t>透過界定專案和母組織在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職權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資源配置</a:t>
            </a:r>
            <a:r>
              <a:rPr lang="zh-TW" altLang="en-US" dirty="0" smtClean="0"/>
              <a:t>及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最後專案成果整合到主流作業</a:t>
            </a:r>
            <a:r>
              <a:rPr lang="zh-TW" altLang="en-US" dirty="0" smtClean="0"/>
              <a:t>等項目的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銜接介面</a:t>
            </a:r>
            <a:r>
              <a:rPr lang="zh-TW" altLang="en-US" dirty="0" smtClean="0"/>
              <a:t>，來適當平衡母組織與專案間的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pic>
        <p:nvPicPr>
          <p:cNvPr id="68616" name="Picture 8" descr="j02158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93096"/>
            <a:ext cx="2711533" cy="19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 smtClean="0"/>
              <a:t>功能型組織的專案安排</a:t>
            </a:r>
            <a:endParaRPr lang="zh-TW" alt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433231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dirty="0" smtClean="0"/>
              <a:t>在組織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現存的功能層級</a:t>
            </a:r>
            <a:r>
              <a:rPr lang="zh-TW" altLang="en-US" dirty="0" smtClean="0"/>
              <a:t>下簡單地管理專案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專案</a:t>
            </a:r>
            <a:r>
              <a:rPr lang="zh-TW" altLang="en-US" dirty="0"/>
              <a:t>的</a:t>
            </a:r>
            <a:r>
              <a:rPr lang="zh-TW" altLang="en-US" dirty="0" smtClean="0"/>
              <a:t>各部分</a:t>
            </a:r>
            <a:r>
              <a:rPr lang="zh-TW" altLang="en-US" dirty="0"/>
              <a:t>被委託給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不同功能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單位執行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TW" altLang="en-US" dirty="0" smtClean="0"/>
              <a:t>透過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正常管理管道</a:t>
            </a:r>
            <a:r>
              <a:rPr lang="zh-TW" altLang="en-US" dirty="0"/>
              <a:t>來維持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協調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TW" altLang="en-US" dirty="0"/>
              <a:t>整個專案在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正式化的層級</a:t>
            </a:r>
            <a:r>
              <a:rPr lang="zh-TW" altLang="en-US" dirty="0"/>
              <a:t>裡被</a:t>
            </a:r>
            <a:r>
              <a:rPr lang="zh-TW" altLang="en-US" dirty="0" smtClean="0"/>
              <a:t>管理，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變成管理高層工作計畫的</a:t>
            </a:r>
            <a:r>
              <a:rPr lang="zh-TW" altLang="en-US" dirty="0" smtClean="0"/>
              <a:t>一部分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選用時機</a:t>
            </a:r>
            <a:endParaRPr lang="en-US" altLang="zh-TW" dirty="0" smtClean="0"/>
          </a:p>
          <a:p>
            <a:pPr lvl="1">
              <a:spcBef>
                <a:spcPts val="600"/>
              </a:spcBef>
            </a:pPr>
            <a:r>
              <a:rPr lang="zh-TW" altLang="en-US" dirty="0" smtClean="0"/>
              <a:t>當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某功能部門對專案的完成扮演主導角色</a:t>
            </a:r>
            <a:r>
              <a:rPr lang="zh-TW" altLang="en-US" dirty="0"/>
              <a:t>，或是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對專案的成功有主要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利益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6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 dirty="0" smtClean="0"/>
              <a:t>功能型組織</a:t>
            </a:r>
            <a:endParaRPr lang="en-US" altLang="zh-TW" dirty="0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680325" y="5807075"/>
            <a:ext cx="127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 b="1" dirty="0">
                <a:solidFill>
                  <a:schemeClr val="bg1"/>
                </a:solidFill>
                <a:ea typeface="新細明體" charset="-120"/>
              </a:rPr>
              <a:t>圖 </a:t>
            </a:r>
            <a:r>
              <a:rPr lang="en-US" altLang="zh-TW" sz="2000" b="1" dirty="0">
                <a:solidFill>
                  <a:schemeClr val="bg1"/>
                </a:solidFill>
                <a:ea typeface="新細明體" charset="-120"/>
              </a:rPr>
              <a:t>3.1</a:t>
            </a:r>
            <a:endParaRPr lang="en-US" altLang="zh-TW" sz="2000" b="1" dirty="0">
              <a:solidFill>
                <a:schemeClr val="bg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" y="1871641"/>
            <a:ext cx="9016677" cy="364941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726E5-C770-425B-980D-DC5664D377B3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78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 smtClean="0"/>
              <a:t>功能型組織的優缺點</a:t>
            </a:r>
            <a:endParaRPr lang="en-US" altLang="zh-TW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優點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不會</a:t>
            </a:r>
            <a:r>
              <a:rPr lang="zh-TW" altLang="en-US" sz="2800" b="1" dirty="0" smtClean="0"/>
              <a:t>改變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有彈性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深入的專門技術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專案結束後的升遷容易</a:t>
            </a:r>
            <a:endParaRPr lang="en-US" altLang="zh-TW" sz="2800" b="1" dirty="0"/>
          </a:p>
        </p:txBody>
      </p:sp>
      <p:sp>
        <p:nvSpPr>
          <p:cNvPr id="10138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缺點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失焦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整合不當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/>
              <a:t>緩慢</a:t>
            </a:r>
            <a:endParaRPr lang="en-US" altLang="zh-TW" sz="2800" b="1" dirty="0">
              <a:ea typeface="新細明體" charset="-120"/>
            </a:endParaRPr>
          </a:p>
          <a:p>
            <a:pPr lvl="1">
              <a:spcBef>
                <a:spcPct val="50000"/>
              </a:spcBef>
            </a:pPr>
            <a:r>
              <a:rPr lang="zh-TW" altLang="en-US" sz="2800" b="1" dirty="0" smtClean="0"/>
              <a:t>缺乏</a:t>
            </a:r>
            <a:r>
              <a:rPr lang="zh-TW" altLang="en-US" sz="2800" b="1" dirty="0"/>
              <a:t>歸屬感</a:t>
            </a:r>
            <a:endParaRPr lang="en-US" altLang="zh-TW" sz="28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2C9E5-8820-43A9-9E83-76E6E83D8772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8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力資源管理主題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BFD1A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1409</TotalTime>
  <Words>1072</Words>
  <Application>Microsoft Office PowerPoint</Application>
  <PresentationFormat>如螢幕大小 (4:3)</PresentationFormat>
  <Paragraphs>215</Paragraphs>
  <Slides>30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人力資源管理主題</vt:lpstr>
      <vt:lpstr>PowerPoint 簡報</vt:lpstr>
      <vt:lpstr>課程地圖</vt:lpstr>
      <vt:lpstr>PowerPoint 簡報</vt:lpstr>
      <vt:lpstr>本章大綱</vt:lpstr>
      <vt:lpstr>課前引言</vt:lpstr>
      <vt:lpstr>專案管理結構</vt:lpstr>
      <vt:lpstr>功能型組織的專案安排</vt:lpstr>
      <vt:lpstr>功能型組織</vt:lpstr>
      <vt:lpstr>功能型組織的優缺點</vt:lpstr>
      <vt:lpstr>專責團隊式的專案安排</vt:lpstr>
      <vt:lpstr>專責的專案團隊</vt:lpstr>
      <vt:lpstr>專案型組織結構</vt:lpstr>
      <vt:lpstr>專責專案團隊的優缺點</vt:lpstr>
      <vt:lpstr>矩陣型配置的專案安排</vt:lpstr>
      <vt:lpstr>矩陣型組織</vt:lpstr>
      <vt:lpstr>專案經理與功能部門經理 在矩陣式結構中的責任分割</vt:lpstr>
      <vt:lpstr>不同的矩陣形類型</vt:lpstr>
      <vt:lpstr>矩陣式的專案安排</vt:lpstr>
      <vt:lpstr>何謂適當的專案管理結構</vt:lpstr>
      <vt:lpstr>何謂適當的專案管理結構</vt:lpstr>
      <vt:lpstr>何謂適當的專案管理結構(續)</vt:lpstr>
      <vt:lpstr>組織文化</vt:lpstr>
      <vt:lpstr>組織文化(續)</vt:lpstr>
      <vt:lpstr>PowerPoint 簡報</vt:lpstr>
      <vt:lpstr>組織文化(續)</vt:lpstr>
      <vt:lpstr>辨識文化特徵</vt:lpstr>
      <vt:lpstr>組織文化診斷試算表</vt:lpstr>
      <vt:lpstr>組織文化對專案安排的影響</vt:lpstr>
      <vt:lpstr>組織文化構面對專案管理的支援</vt:lpstr>
      <vt:lpstr>關鍵詞彙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Chun-Chieh</dc:creator>
  <cp:lastModifiedBy>Chen, Chun-Chieh</cp:lastModifiedBy>
  <cp:revision>26</cp:revision>
  <dcterms:created xsi:type="dcterms:W3CDTF">2014-12-10T06:33:33Z</dcterms:created>
  <dcterms:modified xsi:type="dcterms:W3CDTF">2015-01-23T10:15:09Z</dcterms:modified>
</cp:coreProperties>
</file>