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sldIdLst>
    <p:sldId id="257" r:id="rId2"/>
    <p:sldId id="260" r:id="rId3"/>
    <p:sldId id="261" r:id="rId4"/>
    <p:sldId id="258" r:id="rId5"/>
    <p:sldId id="297" r:id="rId6"/>
    <p:sldId id="273" r:id="rId7"/>
    <p:sldId id="274" r:id="rId8"/>
    <p:sldId id="275" r:id="rId9"/>
    <p:sldId id="298" r:id="rId10"/>
    <p:sldId id="29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0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301" r:id="rId31"/>
    <p:sldId id="271" r:id="rId32"/>
    <p:sldId id="302" r:id="rId33"/>
    <p:sldId id="295" r:id="rId34"/>
    <p:sldId id="296" r:id="rId35"/>
  </p:sldIdLst>
  <p:sldSz cx="9144000" cy="6858000" type="screen4x3"/>
  <p:notesSz cx="6858000" cy="9028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E8575-F30F-483F-9742-0DDFDEBC23AB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C3244-ED59-4272-A5D5-46F28E47F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2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D2530-0028-4C33-95C9-AC7B397DC79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5" name="Rectangle 55"/>
          <p:cNvSpPr>
            <a:spLocks noChangeArrowheads="1"/>
          </p:cNvSpPr>
          <p:nvPr userDrawn="1"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6" name="圖片_x0020_5" descr="image0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04B2E-5F5B-4F41-B3A2-A478EE4D57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A097D-B34B-4C63-8A85-30C42B0E39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9AF1-FEBC-46C3-B103-777396C20A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8D54-C158-4582-A5D8-476CC16BEF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按一下圖示以新增美工 圖案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75CF-7597-44B4-A8E3-413D5D3B9C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7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E68FB-9A8A-4397-8838-C3032507BA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14B0-2BC4-4489-9712-C2F2821CCB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2C9E5-8820-43A9-9E83-76E6E83D87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3AA51-94CE-4E5A-8FFD-63491E5BB0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26E5-C770-425B-980D-DC5664D377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109F-A531-4183-9F08-39EE8347B4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21A8-B844-401C-876C-0ECF601C83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E686-C783-4F53-B5C9-3827F4ECDA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100000">
              <a:schemeClr val="bg2">
                <a:alpha val="20000"/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8745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068144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fld id="{A2ED2530-0028-4C33-95C9-AC7B397DC7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6453337"/>
            <a:ext cx="9144000" cy="404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5762625" y="6525344"/>
            <a:ext cx="338137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僅供用書教師使用，版權所有，侵害必究</a:t>
            </a:r>
            <a:r>
              <a:rPr lang="en-US" altLang="zh-TW" sz="1200" b="1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© 2015</a:t>
            </a:r>
          </a:p>
        </p:txBody>
      </p:sp>
      <p:pic>
        <p:nvPicPr>
          <p:cNvPr id="18" name="圖片_x0020_5" descr="image0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525344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rgbClr val="00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kumimoji="1" sz="3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57491" y="1757990"/>
            <a:ext cx="64728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¢"/>
              <a:defRPr kumimoji="1"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en-US" sz="4800" b="1" kern="0" dirty="0" smtClean="0">
                <a:ln w="9525" cmpd="sng">
                  <a:noFill/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定義專案</a:t>
            </a:r>
            <a:endParaRPr lang="en-US" altLang="zh-TW" sz="4800" b="1" kern="0" dirty="0" smtClean="0">
              <a:ln w="9525" cmpd="sng">
                <a:noFill/>
                <a:prstDash val="solid"/>
                <a:miter lim="800000"/>
              </a:ln>
              <a:solidFill>
                <a:schemeClr val="bg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56" y="260648"/>
            <a:ext cx="3525391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Chapter 4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41" y="2852936"/>
            <a:ext cx="2305434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範疇檢核</a:t>
            </a:r>
            <a:r>
              <a:rPr lang="zh-TW" altLang="en-US" dirty="0" smtClean="0"/>
              <a:t>清單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6648400" cy="4548336"/>
          </a:xfrm>
          <a:noFill/>
          <a:ln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/>
              <a:t>. </a:t>
            </a:r>
            <a:r>
              <a:rPr lang="zh-TW" altLang="en-US" dirty="0"/>
              <a:t>技術</a:t>
            </a:r>
            <a:r>
              <a:rPr lang="zh-TW" altLang="en-US" dirty="0"/>
              <a:t>需求</a:t>
            </a:r>
            <a:endParaRPr lang="en-US" altLang="zh-TW" dirty="0"/>
          </a:p>
          <a:p>
            <a:pPr marL="857250" lvl="1" indent="-457200"/>
            <a:r>
              <a:rPr lang="zh-TW" altLang="en-US" dirty="0">
                <a:latin typeface="Times New Roman" pitchFamily="18" charset="0"/>
              </a:rPr>
              <a:t>確保妥善執行</a:t>
            </a:r>
          </a:p>
          <a:p>
            <a:pPr marL="0" indent="0">
              <a:buNone/>
            </a:pPr>
            <a:r>
              <a:rPr lang="en-US" altLang="zh-TW" dirty="0"/>
              <a:t>5. </a:t>
            </a:r>
            <a:r>
              <a:rPr lang="zh-TW" altLang="en-US" dirty="0"/>
              <a:t>限制</a:t>
            </a:r>
            <a:r>
              <a:rPr lang="zh-TW" altLang="en-US" dirty="0"/>
              <a:t>與例外</a:t>
            </a:r>
            <a:endParaRPr lang="en-US" altLang="zh-TW" dirty="0"/>
          </a:p>
          <a:p>
            <a:pPr marL="857250" lvl="1" indent="-457200"/>
            <a:r>
              <a:rPr lang="zh-TW" altLang="en-US" dirty="0" smtClean="0">
                <a:latin typeface="Times New Roman" pitchFamily="18" charset="0"/>
              </a:rPr>
              <a:t>例外：藉由陳述什麼事項不被包含在專案範疇內，來更進一步定義專案的界線</a:t>
            </a:r>
            <a:endParaRPr lang="en-US" altLang="zh-TW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en-US" altLang="zh-TW" dirty="0"/>
              <a:t>. </a:t>
            </a:r>
            <a:r>
              <a:rPr lang="zh-TW" altLang="en-US" dirty="0"/>
              <a:t>顧客檢閱</a:t>
            </a:r>
            <a:endParaRPr lang="en-US" altLang="zh-TW" dirty="0"/>
          </a:p>
          <a:p>
            <a:pPr marL="857250" lvl="1" indent="-457200"/>
            <a:r>
              <a:rPr lang="zh-TW" altLang="en-US" dirty="0" smtClean="0">
                <a:latin typeface="Times New Roman" pitchFamily="18" charset="0"/>
              </a:rPr>
              <a:t>完成範疇清單後，須與顧客一同檢閱</a:t>
            </a:r>
            <a:endParaRPr lang="en-US" altLang="zh-TW" dirty="0" smtClean="0">
              <a:latin typeface="Times New Roman" pitchFamily="18" charset="0"/>
            </a:endParaRPr>
          </a:p>
          <a:p>
            <a:pPr marL="857250" lvl="1" indent="-457200"/>
            <a:r>
              <a:rPr lang="zh-TW" altLang="en-US" dirty="0" smtClean="0">
                <a:latin typeface="Times New Roman" pitchFamily="18" charset="0"/>
              </a:rPr>
              <a:t>關心</a:t>
            </a:r>
            <a:r>
              <a:rPr lang="zh-TW" altLang="en-US" dirty="0">
                <a:latin typeface="Times New Roman" pitchFamily="18" charset="0"/>
              </a:rPr>
              <a:t>的是瞭解與</a:t>
            </a:r>
            <a:r>
              <a:rPr lang="zh-TW" altLang="en-US" dirty="0" smtClean="0">
                <a:latin typeface="Times New Roman" pitchFamily="18" charset="0"/>
              </a:rPr>
              <a:t>認同專案的預期</a:t>
            </a:r>
            <a:endParaRPr lang="en-US" altLang="zh-TW" dirty="0" smtClean="0">
              <a:latin typeface="Times New Roman" pitchFamily="18" charset="0"/>
            </a:endParaRPr>
          </a:p>
          <a:p>
            <a:pPr marL="857250" lvl="1" indent="-457200"/>
            <a:r>
              <a:rPr lang="zh-TW" altLang="en-US" dirty="0">
                <a:latin typeface="Times New Roman" pitchFamily="18" charset="0"/>
              </a:rPr>
              <a:t>以免顧客索賠或誤解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 dirty="0"/>
              <a:t>專案</a:t>
            </a:r>
            <a:r>
              <a:rPr lang="zh-TW" altLang="en-US" sz="4000" dirty="0" smtClean="0"/>
              <a:t>範疇相關名詞</a:t>
            </a:r>
            <a:r>
              <a:rPr lang="zh-TW" altLang="en-US" sz="4000" dirty="0"/>
              <a:t>與定義</a:t>
            </a:r>
            <a:endParaRPr lang="en-US" altLang="zh-TW" sz="4000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68480" cy="4114800"/>
          </a:xfrm>
        </p:spPr>
        <p:txBody>
          <a:bodyPr/>
          <a:lstStyle/>
          <a:p>
            <a:r>
              <a:rPr lang="zh-TW" altLang="en-US" dirty="0" smtClean="0"/>
              <a:t>範疇</a:t>
            </a:r>
            <a:r>
              <a:rPr lang="zh-TW" altLang="en-US" dirty="0" smtClean="0"/>
              <a:t>描述</a:t>
            </a:r>
            <a:r>
              <a:rPr lang="en-US" altLang="zh-TW" dirty="0" smtClean="0"/>
              <a:t>(scope statement)</a:t>
            </a:r>
            <a:endParaRPr lang="en-US" altLang="zh-TW" dirty="0"/>
          </a:p>
          <a:p>
            <a:pPr lvl="1"/>
            <a:r>
              <a:rPr lang="zh-TW" altLang="en-US" dirty="0"/>
              <a:t>也稱為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工作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條款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(SOW)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cs typeface="+mn-cs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/>
              <a:t>專案</a:t>
            </a:r>
            <a:r>
              <a:rPr lang="zh-TW" altLang="en-US" dirty="0" smtClean="0"/>
              <a:t>章程</a:t>
            </a:r>
            <a:r>
              <a:rPr lang="en-US" altLang="zh-TW" dirty="0" smtClean="0"/>
              <a:t>(project charter)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是一份專案範疇描述擴充版本的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文件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用來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賦予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專案經理起始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領導一個專案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職權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/>
              <a:t>範疇</a:t>
            </a:r>
            <a:r>
              <a:rPr lang="zh-TW" altLang="en-US" dirty="0" smtClean="0"/>
              <a:t>蔓延</a:t>
            </a:r>
            <a:r>
              <a:rPr lang="en-US" altLang="zh-TW" dirty="0" smtClean="0"/>
              <a:t>(scope creep)</a:t>
            </a:r>
            <a:endParaRPr lang="en-US" altLang="zh-TW" dirty="0"/>
          </a:p>
          <a:p>
            <a:pPr lvl="1"/>
            <a:r>
              <a:rPr lang="zh-TW" altLang="en-US" dirty="0"/>
              <a:t>專案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範疇隨著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時間不斷擴張</a:t>
            </a:r>
            <a:r>
              <a:rPr lang="zh-TW" altLang="en-US" dirty="0"/>
              <a:t>的</a:t>
            </a:r>
            <a:r>
              <a:rPr lang="zh-TW" altLang="en-US" dirty="0" smtClean="0"/>
              <a:t>傾向</a:t>
            </a:r>
            <a:endParaRPr lang="en-US" altLang="zh-TW" dirty="0" smtClean="0"/>
          </a:p>
          <a:p>
            <a:pPr lvl="1"/>
            <a:r>
              <a:rPr lang="zh-TW" altLang="en-US" dirty="0"/>
              <a:t>通常起因</a:t>
            </a:r>
            <a:r>
              <a:rPr lang="zh-TW" altLang="en-US" dirty="0" smtClean="0"/>
              <a:t>於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需求、規格及優先權的改變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2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/>
              <a:t>步驟二：建立專案優先權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772816"/>
            <a:ext cx="7344816" cy="4608512"/>
          </a:xfrm>
        </p:spPr>
        <p:txBody>
          <a:bodyPr/>
          <a:lstStyle/>
          <a:p>
            <a:r>
              <a:rPr lang="zh-TW" altLang="en-US" dirty="0"/>
              <a:t>專案管理權衡</a:t>
            </a:r>
          </a:p>
          <a:p>
            <a:pPr lvl="1"/>
            <a:r>
              <a:rPr lang="zh-TW" altLang="en-US" dirty="0"/>
              <a:t>在成本、時間、績效的相對重要性之間變化</a:t>
            </a:r>
            <a:endParaRPr lang="en-US" altLang="zh-TW" dirty="0"/>
          </a:p>
          <a:p>
            <a:pPr lvl="2"/>
            <a:r>
              <a:rPr lang="zh-TW" altLang="en-US" dirty="0">
                <a:cs typeface="Arial" charset="0"/>
              </a:rPr>
              <a:t>成本</a:t>
            </a:r>
            <a:r>
              <a:rPr lang="en-US" altLang="zh-TW" dirty="0">
                <a:cs typeface="Arial" charset="0"/>
              </a:rPr>
              <a:t>—</a:t>
            </a:r>
            <a:r>
              <a:rPr lang="zh-TW" altLang="en-US" dirty="0">
                <a:cs typeface="Arial" charset="0"/>
              </a:rPr>
              <a:t>預算</a:t>
            </a:r>
          </a:p>
          <a:p>
            <a:pPr lvl="2"/>
            <a:r>
              <a:rPr lang="zh-TW" altLang="en-US" dirty="0"/>
              <a:t>時間</a:t>
            </a:r>
            <a:r>
              <a:rPr lang="en-US" altLang="zh-TW" dirty="0"/>
              <a:t>—</a:t>
            </a:r>
            <a:r>
              <a:rPr lang="zh-TW" altLang="en-US" dirty="0"/>
              <a:t>時程</a:t>
            </a:r>
          </a:p>
          <a:p>
            <a:pPr lvl="2"/>
            <a:r>
              <a:rPr lang="zh-TW" altLang="en-US" dirty="0"/>
              <a:t>績效</a:t>
            </a:r>
            <a:r>
              <a:rPr lang="en-US" altLang="zh-TW" dirty="0"/>
              <a:t>—</a:t>
            </a:r>
            <a:r>
              <a:rPr lang="zh-TW" altLang="en-US" dirty="0" smtClean="0"/>
              <a:t>範</a:t>
            </a:r>
            <a:r>
              <a:rPr lang="zh-TW" altLang="en-US" dirty="0"/>
              <a:t>疇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建立專案的優先權</a:t>
            </a:r>
          </a:p>
          <a:p>
            <a:pPr lvl="1"/>
            <a:r>
              <a:rPr lang="zh-TW" altLang="en-US" dirty="0" smtClean="0"/>
              <a:t>限制</a:t>
            </a:r>
            <a:r>
              <a:rPr lang="zh-TW" altLang="en-US" dirty="0"/>
              <a:t>：</a:t>
            </a:r>
            <a:r>
              <a:rPr lang="zh-TW" altLang="en-US" dirty="0" smtClean="0"/>
              <a:t>原有</a:t>
            </a:r>
            <a:r>
              <a:rPr lang="zh-TW" altLang="en-US" dirty="0"/>
              <a:t>的參數被</a:t>
            </a:r>
            <a:r>
              <a:rPr lang="zh-TW" altLang="en-US" dirty="0" smtClean="0"/>
              <a:t>固定</a:t>
            </a:r>
            <a:endParaRPr lang="zh-TW" altLang="en-US" dirty="0"/>
          </a:p>
          <a:p>
            <a:pPr lvl="1"/>
            <a:r>
              <a:rPr lang="zh-TW" altLang="en-US" dirty="0" smtClean="0"/>
              <a:t>加強</a:t>
            </a:r>
            <a:r>
              <a:rPr lang="zh-TW" altLang="en-US" dirty="0"/>
              <a:t>：</a:t>
            </a:r>
            <a:r>
              <a:rPr lang="zh-TW" altLang="en-US" dirty="0" smtClean="0"/>
              <a:t>最佳化</a:t>
            </a:r>
            <a:r>
              <a:rPr lang="zh-TW" altLang="en-US" dirty="0"/>
              <a:t>其中一個評估</a:t>
            </a:r>
            <a:r>
              <a:rPr lang="zh-TW" altLang="en-US" dirty="0" smtClean="0"/>
              <a:t>準則</a:t>
            </a:r>
            <a:endParaRPr lang="zh-TW" altLang="en-US" dirty="0"/>
          </a:p>
          <a:p>
            <a:pPr lvl="1"/>
            <a:r>
              <a:rPr lang="zh-TW" altLang="en-US" dirty="0" smtClean="0"/>
              <a:t>接受</a:t>
            </a:r>
            <a:r>
              <a:rPr lang="zh-TW" altLang="en-US" dirty="0"/>
              <a:t>：</a:t>
            </a:r>
            <a:r>
              <a:rPr lang="zh-TW" altLang="en-US" dirty="0" smtClean="0"/>
              <a:t>減少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</a:t>
            </a:r>
            <a:r>
              <a:rPr lang="zh-TW" altLang="en-US" dirty="0"/>
              <a:t>不</a:t>
            </a:r>
            <a:r>
              <a:rPr lang="zh-TW" altLang="en-US" dirty="0" smtClean="0"/>
              <a:t>符合</a:t>
            </a:r>
            <a:r>
              <a:rPr lang="en-US" altLang="zh-TW" dirty="0" smtClean="0"/>
              <a:t>)</a:t>
            </a:r>
            <a:r>
              <a:rPr lang="zh-TW" altLang="en-US" dirty="0" smtClean="0"/>
              <a:t>參數</a:t>
            </a:r>
            <a:r>
              <a:rPr lang="zh-TW" altLang="en-US" dirty="0"/>
              <a:t>的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在專案開始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之前</a:t>
            </a:r>
            <a:r>
              <a:rPr lang="zh-TW" altLang="en-US" dirty="0" smtClean="0"/>
              <a:t>先發展專案決策優先權矩陣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7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專案管理權衡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3"/>
            <a:ext cx="4248472" cy="327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5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/>
              <a:t>專案優先權矩陣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83" y="1916832"/>
            <a:ext cx="51625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81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步驟三：設計工作分解結構</a:t>
            </a: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3000" dirty="0"/>
              <a:t>工作分解</a:t>
            </a:r>
            <a:r>
              <a:rPr lang="zh-TW" altLang="en-US" sz="3000" dirty="0" smtClean="0"/>
              <a:t>結構</a:t>
            </a:r>
            <a:r>
              <a:rPr lang="en-US" altLang="zh-TW" sz="3000" dirty="0" smtClean="0"/>
              <a:t>(WBS)</a:t>
            </a:r>
            <a:endParaRPr lang="en-US" altLang="zh-TW" sz="3000" dirty="0"/>
          </a:p>
          <a:p>
            <a:pPr lvl="1">
              <a:spcBef>
                <a:spcPct val="50000"/>
              </a:spcBef>
            </a:pPr>
            <a:r>
              <a:rPr lang="zh-TW" altLang="en-US" sz="2800" dirty="0"/>
              <a:t>是一張專案</a:t>
            </a:r>
            <a:r>
              <a:rPr lang="zh-TW" altLang="en-US" sz="2800" dirty="0" smtClean="0"/>
              <a:t>地圖</a:t>
            </a:r>
            <a:endParaRPr lang="en-US" altLang="zh-TW" sz="2800" dirty="0">
              <a:ea typeface="新細明體" charset="-120"/>
            </a:endParaRPr>
          </a:p>
          <a:p>
            <a:pPr lvl="1"/>
            <a:r>
              <a:rPr lang="zh-TW" altLang="en-US" sz="2800" dirty="0"/>
              <a:t>幫助專案</a:t>
            </a:r>
            <a:r>
              <a:rPr lang="zh-TW" altLang="en-US" sz="2800" dirty="0" smtClean="0"/>
              <a:t>經理</a:t>
            </a:r>
            <a:endParaRPr lang="en-US" altLang="zh-TW" sz="2800" dirty="0" smtClean="0"/>
          </a:p>
          <a:p>
            <a:pPr lvl="2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確保所有產品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與工作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單元都已被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清楚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定義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整合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專案與目前的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組織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建立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控制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基礎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sz="2800" dirty="0"/>
              <a:t>是一張</a:t>
            </a:r>
            <a:r>
              <a:rPr lang="zh-TW" altLang="en-US" sz="2800" dirty="0" smtClean="0"/>
              <a:t>可呈現</a:t>
            </a:r>
            <a:r>
              <a:rPr lang="zh-TW" altLang="en-US" sz="2800" dirty="0"/>
              <a:t>不同層級細節的專案概</a:t>
            </a:r>
            <a:r>
              <a:rPr lang="zh-TW" altLang="en-US" sz="2800" dirty="0" smtClean="0"/>
              <a:t>圖</a:t>
            </a:r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0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sz="4000" dirty="0"/>
              <a:t>工作分解結構的層級</a:t>
            </a:r>
            <a:r>
              <a:rPr lang="zh-TW" altLang="en-US" sz="4000" dirty="0" smtClean="0"/>
              <a:t>式分解</a:t>
            </a:r>
            <a:endParaRPr lang="en-US" altLang="zh-TW" sz="4000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578475" y="5715000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 i="0">
                <a:solidFill>
                  <a:schemeClr val="bg1"/>
                </a:solidFill>
                <a:ea typeface="新細明體" charset="-120"/>
              </a:rPr>
              <a:t>圖 </a:t>
            </a:r>
            <a:r>
              <a:rPr lang="en-US" altLang="zh-TW" sz="2000" b="1" i="0">
                <a:solidFill>
                  <a:schemeClr val="bg1"/>
                </a:solidFill>
                <a:ea typeface="新細明體" charset="-120"/>
              </a:rPr>
              <a:t>4.3</a:t>
            </a:r>
            <a:endParaRPr lang="en-US" altLang="zh-TW" sz="2000" b="1" i="0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4653"/>
            <a:ext cx="5184576" cy="503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3600" dirty="0"/>
              <a:t>工作分解結構如何幫助專案經理</a:t>
            </a:r>
            <a:endParaRPr lang="en-US" altLang="zh-TW" sz="3600" dirty="0"/>
          </a:p>
        </p:txBody>
      </p:sp>
      <p:sp>
        <p:nvSpPr>
          <p:cNvPr id="102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協助</a:t>
            </a:r>
            <a:r>
              <a:rPr lang="zh-TW" altLang="en-US" dirty="0"/>
              <a:t>評估專案生命週期中組織各層級的成本、時間與技術</a:t>
            </a:r>
            <a:r>
              <a:rPr lang="zh-TW" altLang="en-US" dirty="0" smtClean="0"/>
              <a:t>表現</a:t>
            </a:r>
            <a:endParaRPr lang="en-US" altLang="zh-TW" sz="2900" dirty="0">
              <a:ea typeface="新細明體" charset="-120"/>
            </a:endParaRPr>
          </a:p>
          <a:p>
            <a:r>
              <a:rPr lang="zh-TW" altLang="en-US" dirty="0"/>
              <a:t>提供適合於各階層管理者的有用</a:t>
            </a:r>
            <a:r>
              <a:rPr lang="zh-TW" altLang="en-US" dirty="0" smtClean="0"/>
              <a:t>資訊</a:t>
            </a:r>
            <a:endParaRPr lang="zh-TW" altLang="en-US" sz="2900" dirty="0">
              <a:ea typeface="新細明體" charset="-120"/>
            </a:endParaRPr>
          </a:p>
          <a:p>
            <a:r>
              <a:rPr lang="zh-TW" altLang="en-US" dirty="0"/>
              <a:t>協助發展組織分解結構，以指派專案職責給組織單位或</a:t>
            </a:r>
            <a:r>
              <a:rPr lang="zh-TW" altLang="en-US" dirty="0" smtClean="0"/>
              <a:t>個人</a:t>
            </a:r>
            <a:endParaRPr lang="en-US" altLang="zh-TW" sz="2900" dirty="0">
              <a:ea typeface="新細明體" charset="-120"/>
            </a:endParaRPr>
          </a:p>
          <a:p>
            <a:r>
              <a:rPr lang="zh-TW" altLang="en-US" dirty="0"/>
              <a:t>使</a:t>
            </a:r>
            <a:r>
              <a:rPr lang="zh-TW" altLang="en-US" dirty="0" smtClean="0"/>
              <a:t>績效可以組織部門或所完成的工作為單位來衡量</a:t>
            </a:r>
            <a:endParaRPr lang="en-US" altLang="zh-TW" dirty="0"/>
          </a:p>
          <a:p>
            <a:r>
              <a:rPr lang="zh-TW" altLang="en-US" dirty="0"/>
              <a:t>定義溝通管道</a:t>
            </a:r>
            <a:r>
              <a:rPr lang="zh-TW" altLang="en-US" dirty="0" smtClean="0"/>
              <a:t>，協助</a:t>
            </a:r>
            <a:r>
              <a:rPr lang="zh-TW" altLang="en-US" dirty="0"/>
              <a:t>專案所牽涉之眾多部門間的相互瞭解與</a:t>
            </a:r>
            <a:r>
              <a:rPr lang="zh-TW" altLang="en-US" dirty="0" smtClean="0"/>
              <a:t>合作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8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/>
              <a:t>工作分解結構</a:t>
            </a:r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2622"/>
            <a:ext cx="7110536" cy="4569314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dirty="0" smtClean="0"/>
              <a:t>包</a:t>
            </a:r>
            <a:r>
              <a:rPr lang="en-US" altLang="zh-TW" dirty="0" smtClean="0"/>
              <a:t>(work package)</a:t>
            </a:r>
            <a:endParaRPr lang="en-US" altLang="zh-TW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1844824"/>
            <a:ext cx="7010400" cy="4476328"/>
          </a:xfrm>
        </p:spPr>
        <p:txBody>
          <a:bodyPr/>
          <a:lstStyle/>
          <a:p>
            <a:r>
              <a:rPr lang="zh-TW" altLang="en-US" dirty="0"/>
              <a:t>工作分解結構中的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最低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層級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短暫工期</a:t>
            </a:r>
            <a:r>
              <a:rPr lang="zh-TW" altLang="en-US" dirty="0"/>
              <a:t>的任務</a:t>
            </a:r>
            <a:endParaRPr lang="en-US" altLang="zh-TW" dirty="0"/>
          </a:p>
          <a:p>
            <a:r>
              <a:rPr lang="zh-TW" altLang="en-US" dirty="0"/>
              <a:t>擁有明確的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起始點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終止點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/>
              <a:t>耗費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資源</a:t>
            </a:r>
            <a:r>
              <a:rPr lang="zh-TW" altLang="en-US" dirty="0"/>
              <a:t>，且有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成本</a:t>
            </a:r>
            <a:r>
              <a:rPr lang="zh-TW" altLang="en-US" dirty="0" smtClean="0"/>
              <a:t>支出</a:t>
            </a:r>
            <a:endParaRPr lang="en-US" altLang="zh-TW" dirty="0" smtClean="0"/>
          </a:p>
          <a:p>
            <a:r>
              <a:rPr lang="zh-TW" altLang="en-US" dirty="0"/>
              <a:t>工作包的管理者必須負責監視工作包</a:t>
            </a:r>
            <a:endParaRPr lang="en-US" altLang="zh-TW" dirty="0"/>
          </a:p>
          <a:p>
            <a:pPr lvl="1"/>
            <a:r>
              <a:rPr lang="zh-TW" altLang="en-US" dirty="0"/>
              <a:t>是否及時完成？</a:t>
            </a:r>
            <a:endParaRPr lang="en-US" altLang="zh-TW" dirty="0"/>
          </a:p>
          <a:p>
            <a:pPr lvl="1"/>
            <a:r>
              <a:rPr lang="zh-TW" altLang="en-US" dirty="0"/>
              <a:t>是否在預算之內？</a:t>
            </a:r>
            <a:endParaRPr lang="en-US" altLang="zh-TW" dirty="0"/>
          </a:p>
          <a:p>
            <a:pPr lvl="1"/>
            <a:r>
              <a:rPr lang="zh-TW" altLang="en-US" dirty="0"/>
              <a:t>是否符合技術規格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規劃、排程與控制專案的基本單位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2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課程地圖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" y="1772816"/>
            <a:ext cx="9029700" cy="4076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680882" y="2915851"/>
            <a:ext cx="820271" cy="68796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定義專案</a:t>
            </a:r>
            <a:endParaRPr kumimoji="1" lang="en-US" altLang="zh-TW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56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工作</a:t>
            </a:r>
            <a:r>
              <a:rPr lang="zh-TW" altLang="en-US" dirty="0" smtClean="0"/>
              <a:t>包</a:t>
            </a:r>
            <a:r>
              <a:rPr lang="en-US" altLang="zh-TW" dirty="0" smtClean="0"/>
              <a:t>(work package)(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68480" cy="4114800"/>
          </a:xfrm>
        </p:spPr>
        <p:txBody>
          <a:bodyPr/>
          <a:lstStyle/>
          <a:p>
            <a:r>
              <a:rPr lang="zh-TW" altLang="en-US" dirty="0" smtClean="0"/>
              <a:t>工作</a:t>
            </a:r>
            <a:r>
              <a:rPr lang="zh-TW" altLang="en-US" dirty="0"/>
              <a:t>包是輸出導向的，它：</a:t>
            </a:r>
            <a:endParaRPr lang="zh-TW" altLang="en-US" dirty="0">
              <a:ea typeface="新細明體" charset="-12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/>
              <a:t>定義</a:t>
            </a:r>
            <a:r>
              <a:rPr lang="zh-TW" altLang="en-US" dirty="0" smtClean="0"/>
              <a:t>工作 </a:t>
            </a:r>
            <a:r>
              <a:rPr lang="en-US" altLang="zh-TW" dirty="0" smtClean="0"/>
              <a:t>[</a:t>
            </a:r>
            <a:r>
              <a:rPr lang="zh-TW" altLang="en-US" dirty="0" smtClean="0"/>
              <a:t>什麼</a:t>
            </a:r>
            <a:r>
              <a:rPr lang="en-US" altLang="zh-TW" dirty="0" smtClean="0"/>
              <a:t>(what)]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確認完成工作包所需的</a:t>
            </a:r>
            <a:r>
              <a:rPr lang="zh-TW" altLang="en-US" dirty="0" smtClean="0"/>
              <a:t>時間 </a:t>
            </a:r>
            <a:r>
              <a:rPr lang="en-US" altLang="zh-TW" dirty="0" smtClean="0"/>
              <a:t>[</a:t>
            </a:r>
            <a:r>
              <a:rPr lang="zh-TW" altLang="en-US" dirty="0" smtClean="0"/>
              <a:t>多久</a:t>
            </a:r>
            <a:r>
              <a:rPr lang="en-US" altLang="zh-TW" dirty="0" smtClean="0"/>
              <a:t>(how long)]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確認完成工作包所需</a:t>
            </a:r>
            <a:r>
              <a:rPr lang="zh-TW" altLang="en-US" dirty="0" smtClean="0"/>
              <a:t>的時程化預算 </a:t>
            </a:r>
            <a:r>
              <a:rPr lang="en-US" altLang="zh-TW" dirty="0" smtClean="0"/>
              <a:t>[</a:t>
            </a:r>
            <a:r>
              <a:rPr lang="zh-TW" altLang="en-US" dirty="0" smtClean="0"/>
              <a:t>成本</a:t>
            </a:r>
            <a:r>
              <a:rPr lang="en-US" altLang="zh-TW" dirty="0" smtClean="0"/>
              <a:t>(cost)</a:t>
            </a:r>
            <a:r>
              <a:rPr lang="en-US" altLang="zh-TW" dirty="0" smtClean="0">
                <a:latin typeface="Times New Roman" pitchFamily="18" charset="0"/>
              </a:rPr>
              <a:t>]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確認完成工作包所需的</a:t>
            </a:r>
            <a:r>
              <a:rPr lang="zh-TW" altLang="en-US" dirty="0" smtClean="0"/>
              <a:t>資源</a:t>
            </a:r>
            <a:r>
              <a:rPr lang="en-US" altLang="zh-TW" dirty="0"/>
              <a:t>[</a:t>
            </a:r>
            <a:r>
              <a:rPr lang="zh-TW" altLang="en-US" dirty="0" smtClean="0"/>
              <a:t>多少</a:t>
            </a:r>
            <a:r>
              <a:rPr lang="en-US" altLang="zh-TW" dirty="0" smtClean="0"/>
              <a:t>(how much)</a:t>
            </a:r>
            <a:r>
              <a:rPr lang="en-US" altLang="zh-TW" dirty="0" smtClean="0">
                <a:latin typeface="Times New Roman" pitchFamily="18" charset="0"/>
              </a:rPr>
              <a:t>]</a:t>
            </a:r>
            <a:endParaRPr lang="zh-TW" altLang="en-US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確認每個人所需負責的工作</a:t>
            </a:r>
            <a:r>
              <a:rPr lang="zh-TW" altLang="en-US" dirty="0" smtClean="0"/>
              <a:t>單位</a:t>
            </a:r>
            <a:r>
              <a:rPr lang="en-US" altLang="zh-TW" dirty="0"/>
              <a:t>[</a:t>
            </a:r>
            <a:r>
              <a:rPr lang="zh-TW" altLang="en-US" dirty="0" smtClean="0"/>
              <a:t>誰</a:t>
            </a:r>
            <a:r>
              <a:rPr lang="en-US" altLang="zh-TW" dirty="0" smtClean="0"/>
              <a:t>(who)]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確認檢核點以衡量工作的</a:t>
            </a:r>
            <a:r>
              <a:rPr lang="zh-TW" altLang="en-US" dirty="0" smtClean="0"/>
              <a:t>進行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55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6648400" cy="1527175"/>
          </a:xfrm>
          <a:ln/>
        </p:spPr>
        <p:txBody>
          <a:bodyPr/>
          <a:lstStyle/>
          <a:p>
            <a:r>
              <a:rPr lang="zh-TW" altLang="en-US" sz="4000" dirty="0"/>
              <a:t>步驟四：將工作分解結構與組織做整合</a:t>
            </a:r>
            <a:endParaRPr lang="en-US" altLang="zh-TW" sz="40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組織分解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(OBS)</a:t>
            </a:r>
            <a:endParaRPr lang="en-US" altLang="zh-TW" dirty="0"/>
          </a:p>
          <a:p>
            <a:pPr lvl="1"/>
            <a:r>
              <a:rPr lang="zh-TW" altLang="en-US" dirty="0"/>
              <a:t>描繪公司應如何</a:t>
            </a:r>
            <a:r>
              <a:rPr lang="zh-TW" altLang="en-US" dirty="0" smtClean="0"/>
              <a:t>組織以</a:t>
            </a:r>
            <a:r>
              <a:rPr lang="zh-TW" altLang="en-US" dirty="0"/>
              <a:t>履行工作</a:t>
            </a:r>
            <a:r>
              <a:rPr lang="zh-TW" altLang="en-US" dirty="0" smtClean="0"/>
              <a:t>責任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分派成本帳戶內的工作包責任給最低階的組織單位</a:t>
            </a:r>
            <a:endParaRPr lang="en-US" altLang="zh-TW" dirty="0" smtClean="0"/>
          </a:p>
          <a:p>
            <a:pPr lvl="1"/>
            <a:r>
              <a:rPr lang="zh-TW" altLang="en-US" dirty="0"/>
              <a:t>目的</a:t>
            </a:r>
          </a:p>
          <a:p>
            <a:pPr lvl="2"/>
            <a:r>
              <a:rPr lang="zh-TW" altLang="en-US" dirty="0"/>
              <a:t>提供一個用來彙總各組織單位工作績效的</a:t>
            </a:r>
            <a:r>
              <a:rPr lang="zh-TW" altLang="en-US" dirty="0" smtClean="0"/>
              <a:t>架構</a:t>
            </a:r>
            <a:endParaRPr lang="zh-TW" altLang="en-US" dirty="0"/>
          </a:p>
          <a:p>
            <a:pPr lvl="2"/>
            <a:r>
              <a:rPr lang="zh-TW" altLang="en-US" dirty="0"/>
              <a:t>確認各組織單位對工作包所應擔負的責任</a:t>
            </a:r>
          </a:p>
          <a:p>
            <a:pPr lvl="2"/>
            <a:r>
              <a:rPr lang="zh-TW" altLang="en-US" dirty="0"/>
              <a:t>將組織單位緊繫於成本控制</a:t>
            </a:r>
            <a:r>
              <a:rPr lang="zh-TW" altLang="en-US" dirty="0" smtClean="0"/>
              <a:t>帳戶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優點是可以被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整合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工作包</a:t>
            </a:r>
            <a:r>
              <a:rPr lang="zh-TW" altLang="en-US" dirty="0" smtClean="0"/>
              <a:t>與組織單位的交會點形成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成本帳戶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0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82563" y="5989638"/>
            <a:ext cx="823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b="1" i="0">
                <a:solidFill>
                  <a:schemeClr val="bg1"/>
                </a:solidFill>
                <a:ea typeface="新細明體" charset="-120"/>
              </a:rPr>
              <a:t>圖</a:t>
            </a:r>
            <a:r>
              <a:rPr lang="en-US" altLang="zh-TW" sz="2000" b="1" i="0">
                <a:solidFill>
                  <a:schemeClr val="bg1"/>
                </a:solidFill>
                <a:ea typeface="新細明體" charset="-120"/>
              </a:rPr>
              <a:t>4.5</a:t>
            </a:r>
            <a:endParaRPr lang="en-US" altLang="zh-TW" sz="2000" b="1" i="0">
              <a:solidFill>
                <a:schemeClr val="bg1"/>
              </a:solidFill>
              <a:ea typeface="新細明體" charset="-120"/>
              <a:cs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96472" cy="1527175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algn="l"/>
            <a:r>
              <a:rPr lang="zh-TW" altLang="en-US" sz="3600" dirty="0"/>
              <a:t>整合工作分解結構和組織分解結構</a:t>
            </a:r>
            <a:endParaRPr lang="en-US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56" y="1412776"/>
            <a:ext cx="7567500" cy="4775299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3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 descr="BS0159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65104"/>
            <a:ext cx="1656184" cy="16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 dirty="0"/>
              <a:t>步驟五：為資訊系統進行工作分解結構編碼</a:t>
            </a:r>
            <a:endParaRPr lang="en-US" altLang="zh-TW" sz="4000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工作分解結構編碼系統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zh-TW" altLang="en-US" dirty="0" smtClean="0"/>
              <a:t>用來定義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工作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分解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結構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組織單位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工作包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預算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成本資訊中的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層級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組成單元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實務上最常用的架構是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數字縮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排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工作分解結構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字典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(WBS dictionary)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6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工作分解結構編碼</a:t>
            </a:r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35832"/>
            <a:ext cx="4498405" cy="504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程序分解結構</a:t>
            </a: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772816"/>
            <a:ext cx="7224464" cy="46805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dirty="0" smtClean="0"/>
              <a:t>程序導向</a:t>
            </a:r>
            <a:r>
              <a:rPr lang="en-US" altLang="zh-TW" dirty="0" smtClean="0"/>
              <a:t>(process-oriented)</a:t>
            </a:r>
            <a:r>
              <a:rPr lang="zh-TW" altLang="en-US" dirty="0" smtClean="0"/>
              <a:t>的</a:t>
            </a:r>
            <a:r>
              <a:rPr lang="zh-TW" altLang="en-US" dirty="0"/>
              <a:t>專案</a:t>
            </a:r>
            <a:endParaRPr lang="en-US" altLang="zh-TW" sz="2600" dirty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zh-TW" altLang="en-US" dirty="0"/>
              <a:t>交付標的是一系列</a:t>
            </a:r>
            <a:r>
              <a:rPr lang="zh-TW" altLang="en-US" dirty="0" smtClean="0"/>
              <a:t>的步驟或階段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隨</a:t>
            </a:r>
            <a:r>
              <a:rPr lang="zh-TW" altLang="en-US" dirty="0"/>
              <a:t>時間</a:t>
            </a:r>
            <a:r>
              <a:rPr lang="zh-TW" altLang="en-US" dirty="0" smtClean="0"/>
              <a:t>進化的，</a:t>
            </a:r>
            <a:r>
              <a:rPr lang="zh-TW" altLang="en-US" dirty="0"/>
              <a:t>每個階段都會影響</a:t>
            </a:r>
            <a:r>
              <a:rPr lang="zh-TW" altLang="en-US" dirty="0" smtClean="0"/>
              <a:t>下個階段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zh-TW" altLang="en-US" dirty="0"/>
              <a:t>被績效需求驅動</a:t>
            </a:r>
            <a:endParaRPr lang="en-US" altLang="zh-TW" sz="2400" dirty="0"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zh-TW" altLang="en-US" dirty="0"/>
              <a:t>程序分解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(PBS)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以階段而不以交付標的來組織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交付</a:t>
            </a:r>
            <a:r>
              <a:rPr lang="zh-TW" altLang="en-US" dirty="0"/>
              <a:t>標的被當成是要轉移到下一階段必須達成的</a:t>
            </a:r>
            <a:r>
              <a:rPr lang="zh-TW" altLang="en-US" dirty="0" smtClean="0"/>
              <a:t>產出</a:t>
            </a:r>
            <a:endParaRPr lang="zh-TW" altLang="en-US" sz="2400" dirty="0"/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階段離開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(phase </a:t>
            </a:r>
            <a:r>
              <a:rPr lang="en-US" altLang="zh-TW" dirty="0" smtClean="0"/>
              <a:t>exit </a:t>
            </a:r>
            <a:r>
              <a:rPr lang="en-US" altLang="zh-TW" dirty="0" smtClean="0"/>
              <a:t>requirement)</a:t>
            </a:r>
            <a:r>
              <a:rPr lang="zh-TW" altLang="en-US" dirty="0" smtClean="0"/>
              <a:t>清單</a:t>
            </a:r>
            <a:endParaRPr lang="zh-TW" altLang="en-US" sz="2400" dirty="0"/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lang="zh-TW" altLang="en-US" dirty="0" smtClean="0"/>
              <a:t>必須有交付</a:t>
            </a:r>
            <a:r>
              <a:rPr lang="zh-TW" altLang="en-US" dirty="0"/>
              <a:t>標</a:t>
            </a:r>
            <a:r>
              <a:rPr lang="zh-TW" altLang="en-US" dirty="0" smtClean="0"/>
              <a:t>的才能離開前一階段及開始下個新階段</a:t>
            </a:r>
            <a:endParaRPr lang="zh-TW" altLang="en-US" dirty="0"/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lang="zh-TW" altLang="en-US" dirty="0" smtClean="0"/>
              <a:t>透過品質</a:t>
            </a:r>
            <a:r>
              <a:rPr lang="zh-TW" altLang="en-US" dirty="0"/>
              <a:t>查</a:t>
            </a:r>
            <a:r>
              <a:rPr lang="zh-TW" altLang="en-US" dirty="0" smtClean="0"/>
              <a:t>核點來</a:t>
            </a:r>
            <a:r>
              <a:rPr lang="zh-TW" altLang="en-US" dirty="0"/>
              <a:t>確保交付標</a:t>
            </a:r>
            <a:r>
              <a:rPr lang="zh-TW" altLang="en-US" dirty="0" smtClean="0"/>
              <a:t>的的完成</a:t>
            </a:r>
            <a:r>
              <a:rPr lang="zh-TW" altLang="en-US" dirty="0"/>
              <a:t>與</a:t>
            </a:r>
            <a:r>
              <a:rPr lang="zh-TW" altLang="en-US" dirty="0" smtClean="0"/>
              <a:t>正確</a:t>
            </a:r>
            <a:endParaRPr lang="zh-TW" altLang="en-US" dirty="0"/>
          </a:p>
          <a:p>
            <a:pPr lvl="2">
              <a:lnSpc>
                <a:spcPct val="80000"/>
              </a:lnSpc>
              <a:spcBef>
                <a:spcPct val="40000"/>
              </a:spcBef>
            </a:pPr>
            <a:r>
              <a:rPr lang="zh-TW" altLang="en-US" dirty="0" smtClean="0"/>
              <a:t>由所有必須承擔責任的利害關係人進行簽收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96472" cy="1527175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0033">
                        <a:gamma/>
                        <a:shade val="46275"/>
                        <a:invGamma/>
                      </a:srgbClr>
                    </a:gs>
                    <a:gs pos="50000">
                      <a:srgbClr val="990033"/>
                    </a:gs>
                    <a:gs pos="100000">
                      <a:srgbClr val="9900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zh-TW" altLang="en-US" dirty="0"/>
              <a:t>軟體開發專案的程序分解結構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51" y="1346126"/>
            <a:ext cx="7145115" cy="508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8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責任矩陣</a:t>
            </a:r>
            <a:endParaRPr lang="en-US" altLang="zh-TW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責任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(RM)</a:t>
            </a:r>
            <a:endParaRPr lang="en-US" altLang="zh-TW" dirty="0"/>
          </a:p>
          <a:p>
            <a:pPr lvl="1"/>
            <a:r>
              <a:rPr lang="zh-TW" altLang="en-US" dirty="0"/>
              <a:t>又稱為線性責任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(liner </a:t>
            </a:r>
            <a:r>
              <a:rPr lang="en-US" altLang="zh-TW" dirty="0" smtClean="0"/>
              <a:t>responsibility </a:t>
            </a:r>
            <a:r>
              <a:rPr lang="en-US" altLang="zh-TW" dirty="0" smtClean="0"/>
              <a:t>chart)</a:t>
            </a:r>
            <a:endParaRPr lang="en-US" altLang="zh-TW" sz="2600" dirty="0">
              <a:ea typeface="新細明體" charset="-120"/>
            </a:endParaRPr>
          </a:p>
          <a:p>
            <a:pPr lvl="1"/>
            <a:r>
              <a:rPr lang="zh-TW" altLang="en-US" dirty="0"/>
              <a:t>摘要描述被完成的</a:t>
            </a:r>
            <a:r>
              <a:rPr lang="zh-TW" altLang="en-US" dirty="0" smtClean="0"/>
              <a:t>任務</a:t>
            </a:r>
            <a:r>
              <a:rPr lang="zh-TW" altLang="en-US" dirty="0"/>
              <a:t>以</a:t>
            </a:r>
            <a:r>
              <a:rPr lang="zh-TW" altLang="en-US" dirty="0" smtClean="0"/>
              <a:t>及</a:t>
            </a:r>
            <a:r>
              <a:rPr lang="zh-TW" altLang="en-US" dirty="0"/>
              <a:t>誰負責專案裡的哪一個</a:t>
            </a:r>
            <a:r>
              <a:rPr lang="zh-TW" altLang="en-US" dirty="0" smtClean="0"/>
              <a:t>部分</a:t>
            </a:r>
            <a:endParaRPr lang="en-US" altLang="zh-TW" sz="2600" dirty="0">
              <a:ea typeface="新細明體" charset="-120"/>
            </a:endParaRPr>
          </a:p>
          <a:p>
            <a:pPr lvl="2"/>
            <a:r>
              <a:rPr lang="zh-TW" altLang="zh-TW" dirty="0"/>
              <a:t>列示所有專案活動以及各活動之負責</a:t>
            </a:r>
            <a:r>
              <a:rPr lang="zh-TW" altLang="zh-TW" dirty="0" smtClean="0"/>
              <a:t>成員</a:t>
            </a:r>
            <a:endParaRPr lang="en-US" altLang="zh-TW" dirty="0">
              <a:ea typeface="新細明體" charset="-120"/>
            </a:endParaRPr>
          </a:p>
          <a:p>
            <a:pPr lvl="2"/>
            <a:r>
              <a:rPr lang="zh-TW" altLang="en-US" dirty="0"/>
              <a:t>闡明介於需要合作的個人與單位之間的關鍵</a:t>
            </a:r>
            <a:r>
              <a:rPr lang="zh-TW" altLang="en-US" dirty="0" smtClean="0"/>
              <a:t>介面</a:t>
            </a:r>
            <a:endParaRPr lang="zh-TW" altLang="en-US" dirty="0"/>
          </a:p>
          <a:p>
            <a:pPr lvl="2"/>
            <a:r>
              <a:rPr lang="zh-TW" altLang="en-US" dirty="0"/>
              <a:t>提供讓所有專案參與者可以自行檢視責任與認同任務的</a:t>
            </a:r>
            <a:r>
              <a:rPr lang="zh-TW" altLang="en-US" dirty="0" smtClean="0"/>
              <a:t>工具</a:t>
            </a:r>
            <a:endParaRPr lang="en-US" altLang="zh-TW" dirty="0">
              <a:ea typeface="新細明體" charset="-120"/>
            </a:endParaRPr>
          </a:p>
          <a:p>
            <a:pPr lvl="2"/>
            <a:r>
              <a:rPr lang="zh-TW" altLang="en-US" dirty="0"/>
              <a:t>幫助每個成員瞭解在執行多個團體涉入的活動時，個人所可運用的職權範圍與</a:t>
            </a:r>
            <a:r>
              <a:rPr lang="zh-TW" altLang="en-US" dirty="0" smtClean="0"/>
              <a:t>類型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0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/>
              <a:t>輸送帶專案的責任矩陣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8119897" cy="3456384"/>
          </a:xfr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93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專案溝通計畫</a:t>
            </a:r>
            <a:endParaRPr lang="en-US" altLang="zh-TW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1772816"/>
            <a:ext cx="7010400" cy="4476328"/>
          </a:xfrm>
        </p:spPr>
        <p:txBody>
          <a:bodyPr/>
          <a:lstStyle/>
          <a:p>
            <a:r>
              <a:rPr lang="zh-TW" altLang="en-US" dirty="0" smtClean="0"/>
              <a:t>專案溝通計畫強調下列核心問題：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什麼</a:t>
            </a:r>
            <a:r>
              <a:rPr lang="zh-TW" altLang="en-US" dirty="0"/>
              <a:t>資訊需要被蒐集，以及何時該被蒐集？</a:t>
            </a:r>
          </a:p>
          <a:p>
            <a:pPr lvl="1"/>
            <a:r>
              <a:rPr lang="zh-TW" altLang="en-US" dirty="0"/>
              <a:t>誰將會收到資訊？</a:t>
            </a:r>
            <a:endParaRPr lang="en-US" altLang="zh-TW" dirty="0"/>
          </a:p>
          <a:p>
            <a:pPr lvl="1"/>
            <a:r>
              <a:rPr lang="zh-TW" altLang="en-US" dirty="0"/>
              <a:t>將採取什麼方法蒐集與儲存資訊？</a:t>
            </a:r>
            <a:endParaRPr lang="en-US" altLang="zh-TW" dirty="0"/>
          </a:p>
          <a:p>
            <a:pPr lvl="1"/>
            <a:r>
              <a:rPr lang="zh-TW" altLang="en-US" dirty="0"/>
              <a:t>假使有限制存在，這些限制是什麼？</a:t>
            </a:r>
            <a:br>
              <a:rPr lang="zh-TW" altLang="en-US" dirty="0"/>
            </a:br>
            <a:r>
              <a:rPr lang="zh-TW" altLang="en-US" dirty="0"/>
              <a:t>誰必須存取特定類型的資訊？</a:t>
            </a:r>
            <a:endParaRPr lang="en-US" altLang="zh-TW" dirty="0"/>
          </a:p>
          <a:p>
            <a:pPr lvl="1"/>
            <a:r>
              <a:rPr lang="zh-TW" altLang="en-US" dirty="0"/>
              <a:t>資訊將於何時進行溝通？</a:t>
            </a:r>
          </a:p>
          <a:p>
            <a:pPr lvl="1"/>
            <a:r>
              <a:rPr lang="zh-TW" altLang="en-US" dirty="0"/>
              <a:t>如何溝通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/>
              <a:t>優點是</a:t>
            </a:r>
            <a:r>
              <a:rPr lang="zh-TW" altLang="en-US" dirty="0" smtClean="0"/>
              <a:t>取代了被動式的</a:t>
            </a:r>
            <a:r>
              <a:rPr lang="zh-TW" altLang="en-US" dirty="0"/>
              <a:t>資訊需求回應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可以自己掌控資訊的流動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726E5-C770-425B-980D-DC5664D377B3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899591" y="2924944"/>
            <a:ext cx="8159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夢想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dream)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利用你的夢想設定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your dream to set a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(Create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考量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(Consider resource)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增強技術與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(Enhance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skills 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abilities)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善用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(Spend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wisely)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開始！有組織性地朝你的目標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邁進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(Start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 Get organized 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go)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⋯⋯就是上述之一開啟了曾經發生的事，小熊維尼如是說。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7488832" cy="261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48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專案溝通</a:t>
            </a:r>
            <a:r>
              <a:rPr lang="zh-TW" altLang="en-US" dirty="0" smtClean="0"/>
              <a:t>計畫遵循的步驟</a:t>
            </a:r>
            <a:endParaRPr lang="en-US" altLang="zh-TW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288" indent="-268288">
              <a:buFont typeface="+mj-lt"/>
              <a:buAutoNum type="arabicPeriod"/>
            </a:pPr>
            <a:r>
              <a:rPr lang="zh-TW" altLang="en-US" dirty="0" smtClean="0"/>
              <a:t>利害關係人分析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定義目標族群</a:t>
            </a:r>
            <a:endParaRPr lang="en-US" altLang="zh-TW" dirty="0" smtClean="0"/>
          </a:p>
          <a:p>
            <a:pPr marL="268288" indent="-268288"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 smtClean="0"/>
              <a:t>資訊需求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一般常見</a:t>
            </a:r>
            <a:r>
              <a:rPr lang="zh-TW" altLang="en-US" dirty="0" smtClean="0"/>
              <a:t>的溝通計畫資訊需求包括：</a:t>
            </a:r>
            <a:endParaRPr lang="en-US" altLang="zh-TW" dirty="0" smtClean="0"/>
          </a:p>
          <a:p>
            <a:pPr lvl="2" indent="-342900"/>
            <a:r>
              <a:rPr lang="zh-TW" altLang="en-US" dirty="0"/>
              <a:t>專案狀態</a:t>
            </a:r>
            <a:r>
              <a:rPr lang="zh-TW" altLang="en-US" dirty="0" smtClean="0"/>
              <a:t>報告    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zh-TW" altLang="en-US" dirty="0" smtClean="0"/>
              <a:t>交付標的相關議題</a:t>
            </a:r>
            <a:endParaRPr lang="en-US" altLang="zh-TW" dirty="0" smtClean="0"/>
          </a:p>
          <a:p>
            <a:pPr lvl="2" indent="-342900"/>
            <a:r>
              <a:rPr lang="zh-TW" altLang="en-US" dirty="0" smtClean="0"/>
              <a:t>範疇變更　　　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zh-TW" altLang="en-US" dirty="0" smtClean="0"/>
              <a:t>專案團隊狀態會議</a:t>
            </a:r>
            <a:endParaRPr lang="en-US" altLang="zh-TW" dirty="0" smtClean="0"/>
          </a:p>
          <a:p>
            <a:pPr lvl="2" indent="-342900"/>
            <a:r>
              <a:rPr lang="zh-TW" altLang="en-US" dirty="0" smtClean="0"/>
              <a:t>上級的決策        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zh-TW" altLang="en-US" dirty="0"/>
              <a:t>已</a:t>
            </a:r>
            <a:r>
              <a:rPr lang="zh-TW" altLang="en-US" dirty="0" smtClean="0"/>
              <a:t>被接受的請求變動</a:t>
            </a:r>
            <a:endParaRPr lang="en-US" altLang="zh-TW" dirty="0" smtClean="0"/>
          </a:p>
          <a:p>
            <a:pPr lvl="2" indent="-342900"/>
            <a:r>
              <a:rPr lang="zh-TW" altLang="en-US" dirty="0" smtClean="0"/>
              <a:t>行動項目            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．</a:t>
            </a:r>
            <a:r>
              <a:rPr lang="zh-TW" altLang="en-US" dirty="0" smtClean="0"/>
              <a:t>里程碑報告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利害關係人溝通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1" y="1941587"/>
            <a:ext cx="6524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專案溝通</a:t>
            </a:r>
            <a:r>
              <a:rPr lang="zh-TW" altLang="en-US" dirty="0" smtClean="0"/>
              <a:t>計畫遵循的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288" indent="-268288">
              <a:buFont typeface="+mj-lt"/>
              <a:buAutoNum type="arabicPeriod" startAt="3"/>
            </a:pPr>
            <a:r>
              <a:rPr lang="zh-TW" altLang="en-US" dirty="0" smtClean="0"/>
              <a:t>資訊</a:t>
            </a:r>
            <a:r>
              <a:rPr lang="zh-TW" altLang="en-US" dirty="0"/>
              <a:t>的</a:t>
            </a:r>
            <a:r>
              <a:rPr lang="zh-TW" altLang="en-US" dirty="0" smtClean="0"/>
              <a:t>來源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資訊存在於何處？該</a:t>
            </a:r>
            <a:r>
              <a:rPr lang="zh-TW" altLang="en-US" dirty="0" smtClean="0"/>
              <a:t>如何蒐集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pPr marL="268288" indent="-268288">
              <a:buFont typeface="+mj-lt"/>
              <a:buAutoNum type="arabicPeriod" startAt="3"/>
            </a:pPr>
            <a:r>
              <a:rPr lang="zh-TW" altLang="en-US" dirty="0"/>
              <a:t>傳播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電子郵件、視訊會議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SharePoint</a:t>
            </a:r>
            <a:r>
              <a:rPr lang="zh-TW" altLang="en-US" dirty="0" smtClean="0"/>
              <a:t>、資料庫分享程式、傳統狀態報告會議、虛擬專案辦公室、影印備份</a:t>
            </a:r>
            <a:r>
              <a:rPr lang="en-US" altLang="zh-TW" dirty="0" smtClean="0"/>
              <a:t>…</a:t>
            </a:r>
          </a:p>
          <a:p>
            <a:pPr marL="268288" indent="-268288">
              <a:buFont typeface="+mj-lt"/>
              <a:buAutoNum type="arabicPeriod" startAt="3"/>
            </a:pPr>
            <a:r>
              <a:rPr lang="zh-TW" altLang="en-US" dirty="0" smtClean="0"/>
              <a:t>權責與時機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確認誰將發出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 indent="-342900"/>
            <a:r>
              <a:rPr lang="zh-TW" altLang="en-US" dirty="0"/>
              <a:t>建立傳播資訊的適當時機與頻率</a:t>
            </a:r>
            <a:endParaRPr lang="en-US" altLang="zh-TW" dirty="0" smtClean="0"/>
          </a:p>
          <a:p>
            <a:pPr marL="268288" indent="-268288">
              <a:buFont typeface="+mj-lt"/>
              <a:buAutoNum type="arabicPeriod" startAt="3"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25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 dirty="0"/>
              <a:t>頁岩</a:t>
            </a:r>
            <a:r>
              <a:rPr lang="zh-TW" altLang="en-US" sz="4000" dirty="0" smtClean="0"/>
              <a:t>油</a:t>
            </a:r>
            <a:r>
              <a:rPr lang="zh-TW" altLang="en-US" sz="4000" dirty="0"/>
              <a:t>研究專案的溝通計畫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851382" cy="407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關鍵詞彙</a:t>
            </a:r>
            <a:endParaRPr lang="en-US" altLang="zh-TW"/>
          </a:p>
        </p:txBody>
      </p:sp>
      <p:sp>
        <p:nvSpPr>
          <p:cNvPr id="116742" name="Rectangle 6"/>
          <p:cNvSpPr>
            <a:spLocks noGrp="1" noChangeArrowheads="1"/>
          </p:cNvSpPr>
          <p:nvPr>
            <p:ph idx="1"/>
          </p:nvPr>
        </p:nvSpPr>
        <p:spPr>
          <a:xfrm>
            <a:off x="1259632" y="1700808"/>
            <a:ext cx="7776864" cy="4680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200" dirty="0"/>
              <a:t>cost </a:t>
            </a:r>
            <a:r>
              <a:rPr lang="en-US" altLang="zh-TW" sz="2200" dirty="0" smtClean="0"/>
              <a:t>account </a:t>
            </a:r>
            <a:r>
              <a:rPr lang="zh-TW" altLang="en-US" sz="2200" dirty="0" smtClean="0"/>
              <a:t>成本帳戶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 smtClean="0"/>
              <a:t>milestone </a:t>
            </a:r>
            <a:r>
              <a:rPr lang="zh-TW" altLang="en-US" sz="2200" dirty="0" smtClean="0"/>
              <a:t>里程碑 </a:t>
            </a:r>
            <a:endParaRPr lang="en-US" altLang="zh-TW" sz="2200" dirty="0" smtClean="0"/>
          </a:p>
          <a:p>
            <a:pPr>
              <a:spcBef>
                <a:spcPts val="300"/>
              </a:spcBef>
            </a:pPr>
            <a:r>
              <a:rPr lang="en-US" altLang="zh-TW" sz="2200" dirty="0"/>
              <a:t>organization breakdown structure </a:t>
            </a:r>
            <a:r>
              <a:rPr lang="en-US" altLang="zh-TW" sz="2200" dirty="0" smtClean="0"/>
              <a:t>(OBS)</a:t>
            </a:r>
            <a:r>
              <a:rPr lang="zh-TW" altLang="en-US" sz="2200" dirty="0" smtClean="0"/>
              <a:t> </a:t>
            </a:r>
            <a:r>
              <a:rPr lang="zh-TW" altLang="en-US" sz="2200" dirty="0" smtClean="0"/>
              <a:t>組織</a:t>
            </a:r>
            <a:r>
              <a:rPr lang="zh-TW" altLang="en-US" sz="2200" dirty="0"/>
              <a:t>分解結構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priority </a:t>
            </a:r>
            <a:r>
              <a:rPr lang="en-US" altLang="zh-TW" sz="2200" dirty="0" smtClean="0"/>
              <a:t>matrix</a:t>
            </a:r>
            <a:r>
              <a:rPr lang="zh-TW" altLang="en-US" sz="2200" dirty="0" smtClean="0"/>
              <a:t> 優先權</a:t>
            </a:r>
            <a:r>
              <a:rPr lang="zh-TW" altLang="en-US" sz="2200" dirty="0"/>
              <a:t>矩陣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 smtClean="0"/>
              <a:t>process </a:t>
            </a:r>
            <a:r>
              <a:rPr lang="en-US" altLang="zh-TW" sz="2200" dirty="0"/>
              <a:t>breakdown structure </a:t>
            </a:r>
            <a:r>
              <a:rPr lang="en-US" altLang="zh-TW" sz="2200" dirty="0" smtClean="0"/>
              <a:t>(PBS)</a:t>
            </a:r>
            <a:r>
              <a:rPr lang="zh-TW" altLang="en-US" sz="2200" dirty="0" smtClean="0"/>
              <a:t> </a:t>
            </a:r>
            <a:r>
              <a:rPr lang="zh-TW" altLang="en-US" sz="2200" dirty="0" smtClean="0"/>
              <a:t>程序</a:t>
            </a:r>
            <a:r>
              <a:rPr lang="zh-TW" altLang="en-US" sz="2200" dirty="0"/>
              <a:t>分解</a:t>
            </a:r>
            <a:r>
              <a:rPr lang="zh-TW" altLang="en-US" sz="2200" dirty="0" smtClean="0"/>
              <a:t>結構</a:t>
            </a:r>
            <a:endParaRPr lang="en-US" altLang="zh-TW" sz="2200" dirty="0" smtClean="0"/>
          </a:p>
          <a:p>
            <a:pPr>
              <a:spcBef>
                <a:spcPts val="300"/>
              </a:spcBef>
            </a:pPr>
            <a:r>
              <a:rPr lang="en-US" altLang="zh-TW" sz="2200" dirty="0"/>
              <a:t>p</a:t>
            </a:r>
            <a:r>
              <a:rPr lang="en-US" altLang="zh-TW" sz="2200" dirty="0" smtClean="0"/>
              <a:t>roject charter </a:t>
            </a:r>
            <a:r>
              <a:rPr lang="zh-TW" altLang="en-US" sz="2200" dirty="0" smtClean="0"/>
              <a:t>專案章程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responsibility matrix </a:t>
            </a:r>
            <a:r>
              <a:rPr lang="en-US" altLang="zh-TW" sz="2200" dirty="0" smtClean="0"/>
              <a:t>(RM) </a:t>
            </a:r>
            <a:r>
              <a:rPr lang="zh-TW" altLang="en-US" sz="2200" dirty="0"/>
              <a:t>責任矩陣 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scope creep</a:t>
            </a:r>
            <a:r>
              <a:rPr lang="zh-TW" altLang="en-US" sz="2200" dirty="0"/>
              <a:t> 範疇蔓延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scope statement</a:t>
            </a:r>
            <a:r>
              <a:rPr lang="zh-TW" altLang="en-US" sz="2200" dirty="0"/>
              <a:t> 範疇描述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WBS</a:t>
            </a:r>
            <a:r>
              <a:rPr lang="zh-TW" altLang="en-US" sz="2200" dirty="0"/>
              <a:t> </a:t>
            </a:r>
            <a:r>
              <a:rPr lang="en-US" altLang="zh-TW" sz="2200" dirty="0"/>
              <a:t>dictionary </a:t>
            </a:r>
            <a:r>
              <a:rPr lang="zh-TW" altLang="en-US" sz="2200" dirty="0"/>
              <a:t>工作分解結構字典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work breakdown structure </a:t>
            </a:r>
            <a:r>
              <a:rPr lang="en-US" altLang="zh-TW" sz="2200" dirty="0" smtClean="0"/>
              <a:t>(WBS)</a:t>
            </a:r>
            <a:r>
              <a:rPr lang="zh-TW" altLang="en-US" sz="2200" dirty="0" smtClean="0"/>
              <a:t> </a:t>
            </a:r>
            <a:r>
              <a:rPr lang="zh-TW" altLang="en-US" sz="2200" dirty="0"/>
              <a:t>工作分解結構</a:t>
            </a:r>
            <a:endParaRPr lang="en-US" altLang="zh-TW" sz="2200" dirty="0"/>
          </a:p>
          <a:p>
            <a:pPr>
              <a:spcBef>
                <a:spcPts val="300"/>
              </a:spcBef>
            </a:pPr>
            <a:r>
              <a:rPr lang="en-US" altLang="zh-TW" sz="2200" dirty="0"/>
              <a:t>work package</a:t>
            </a:r>
            <a:r>
              <a:rPr lang="zh-TW" altLang="en-US" sz="2200" dirty="0"/>
              <a:t> 工作</a:t>
            </a:r>
            <a:r>
              <a:rPr lang="zh-TW" altLang="en-US" sz="2200" dirty="0" smtClean="0"/>
              <a:t>包</a:t>
            </a:r>
            <a:endParaRPr lang="en-US" altLang="zh-TW" sz="2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41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4.1 </a:t>
            </a:r>
            <a:r>
              <a:rPr lang="zh-TW" altLang="en-US" sz="2400" dirty="0" smtClean="0"/>
              <a:t>步驟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定義專案</a:t>
            </a:r>
            <a:r>
              <a:rPr lang="zh-TW" altLang="en-US" sz="2400" dirty="0" smtClean="0"/>
              <a:t>範疇</a:t>
            </a:r>
            <a:endParaRPr lang="en-US" altLang="zh-TW" sz="2400" dirty="0" smtClean="0"/>
          </a:p>
          <a:p>
            <a:r>
              <a:rPr lang="en-US" altLang="zh-TW" sz="2400" dirty="0" smtClean="0"/>
              <a:t>4.2 </a:t>
            </a:r>
            <a:r>
              <a:rPr lang="zh-TW" altLang="en-US" sz="2400" dirty="0" smtClean="0"/>
              <a:t>步驟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建立專案</a:t>
            </a:r>
            <a:r>
              <a:rPr lang="zh-TW" altLang="en-US" sz="2400" dirty="0" smtClean="0"/>
              <a:t>優先權</a:t>
            </a:r>
            <a:endParaRPr lang="en-US" altLang="zh-TW" sz="2400" dirty="0" smtClean="0"/>
          </a:p>
          <a:p>
            <a:r>
              <a:rPr lang="en-US" altLang="zh-TW" sz="2400" dirty="0" smtClean="0"/>
              <a:t>4.3 </a:t>
            </a:r>
            <a:r>
              <a:rPr lang="zh-TW" altLang="en-US" sz="2400" dirty="0" smtClean="0"/>
              <a:t>步驟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：設計工作分解結構</a:t>
            </a:r>
            <a:endParaRPr lang="en-US" altLang="zh-TW" sz="2400" dirty="0" smtClean="0"/>
          </a:p>
          <a:p>
            <a:r>
              <a:rPr lang="en-US" altLang="zh-TW" sz="2400" dirty="0" smtClean="0"/>
              <a:t>4.4 </a:t>
            </a:r>
            <a:r>
              <a:rPr lang="zh-TW" altLang="en-US" sz="2400" dirty="0" smtClean="0"/>
              <a:t>步驟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：將工作分解結構與組織做整合</a:t>
            </a:r>
            <a:endParaRPr lang="en-US" altLang="zh-TW" sz="2400" dirty="0" smtClean="0"/>
          </a:p>
          <a:p>
            <a:r>
              <a:rPr lang="en-US" altLang="zh-TW" sz="2400" dirty="0" smtClean="0"/>
              <a:t>4.5 </a:t>
            </a:r>
            <a:r>
              <a:rPr lang="zh-TW" altLang="en-US" sz="2400" dirty="0" smtClean="0"/>
              <a:t>步驟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：</a:t>
            </a:r>
            <a:r>
              <a:rPr lang="zh-TW" altLang="en-US" sz="2400" dirty="0"/>
              <a:t>為資訊系統進行工作分解結構</a:t>
            </a:r>
            <a:r>
              <a:rPr lang="zh-TW" altLang="en-US" sz="2400" dirty="0" smtClean="0"/>
              <a:t>編碼</a:t>
            </a:r>
            <a:endParaRPr lang="en-US" altLang="zh-TW" sz="2400" dirty="0" smtClean="0"/>
          </a:p>
          <a:p>
            <a:r>
              <a:rPr lang="en-US" altLang="zh-TW" sz="2400" dirty="0" smtClean="0"/>
              <a:t>4.6 </a:t>
            </a:r>
            <a:r>
              <a:rPr lang="zh-TW" altLang="en-US" sz="2400" dirty="0" smtClean="0"/>
              <a:t>責任矩陣</a:t>
            </a:r>
            <a:endParaRPr lang="en-US" altLang="zh-TW" sz="2400" dirty="0" smtClean="0"/>
          </a:p>
          <a:p>
            <a:r>
              <a:rPr lang="en-US" altLang="zh-TW" sz="2400" dirty="0" smtClean="0"/>
              <a:t>4.7 </a:t>
            </a:r>
            <a:r>
              <a:rPr lang="zh-TW" altLang="en-US" sz="2400" dirty="0" smtClean="0"/>
              <a:t>專案溝通計畫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9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課前引言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188296"/>
          </a:xfrm>
        </p:spPr>
        <p:txBody>
          <a:bodyPr/>
          <a:lstStyle/>
          <a:p>
            <a:r>
              <a:rPr lang="zh-TW" altLang="en-US" dirty="0" smtClean="0"/>
              <a:t>當專案經理</a:t>
            </a:r>
            <a:r>
              <a:rPr lang="zh-TW" altLang="en-US" dirty="0"/>
              <a:t>須</a:t>
            </a:r>
            <a:r>
              <a:rPr lang="zh-TW" altLang="en-US" dirty="0" smtClean="0"/>
              <a:t>同時管理許多小型專案或是一個大型且複雜的專案時，需要有結構化方法的</a:t>
            </a:r>
            <a:r>
              <a:rPr lang="zh-TW" altLang="en-US" dirty="0" smtClean="0"/>
              <a:t>幫忙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工作分解結構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基準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(baseline)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程序分解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定義專案的五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步驟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5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104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/>
              <a:t>定義專案</a:t>
            </a:r>
          </a:p>
        </p:txBody>
      </p:sp>
      <p:sp>
        <p:nvSpPr>
          <p:cNvPr id="28691" name="Rectangle 104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步驟一：定義專案</a:t>
            </a:r>
            <a:r>
              <a:rPr lang="zh-TW" altLang="en-US" dirty="0" smtClean="0"/>
              <a:t>範疇</a:t>
            </a:r>
            <a:endParaRPr lang="zh-TW" altLang="en-US" dirty="0"/>
          </a:p>
          <a:p>
            <a:r>
              <a:rPr lang="zh-TW" altLang="en-US" dirty="0"/>
              <a:t>步驟二：建立專案優先權</a:t>
            </a:r>
            <a:endParaRPr lang="en-US" altLang="zh-TW" dirty="0"/>
          </a:p>
          <a:p>
            <a:r>
              <a:rPr lang="zh-TW" altLang="en-US" dirty="0"/>
              <a:t>步驟三：設計工作分解結構</a:t>
            </a:r>
          </a:p>
          <a:p>
            <a:r>
              <a:rPr lang="zh-TW" altLang="en-US" dirty="0"/>
              <a:t>步驟四：將工作分解結構與組織做整合</a:t>
            </a:r>
          </a:p>
          <a:p>
            <a:r>
              <a:rPr lang="zh-TW" altLang="en-US" dirty="0"/>
              <a:t>步驟五：為資訊系統進行工作分解結構編碼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6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sz="4000" dirty="0"/>
              <a:t>步驟一：定義專案</a:t>
            </a:r>
            <a:r>
              <a:rPr lang="zh-TW" altLang="en-US" sz="4000" dirty="0" smtClean="0"/>
              <a:t>範疇</a:t>
            </a:r>
            <a:endParaRPr lang="en-US" altLang="zh-TW" sz="4000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idx="1"/>
          </p:nvPr>
        </p:nvSpPr>
        <p:spPr>
          <a:xfrm>
            <a:off x="1547664" y="1700808"/>
            <a:ext cx="7152456" cy="4548336"/>
          </a:xfrm>
        </p:spPr>
        <p:txBody>
          <a:bodyPr/>
          <a:lstStyle/>
          <a:p>
            <a:r>
              <a:rPr lang="zh-TW" altLang="en-US" sz="2800" dirty="0" smtClean="0"/>
              <a:t>即</a:t>
            </a:r>
            <a:r>
              <a:rPr lang="zh-TW" altLang="en-US" sz="2800" dirty="0" smtClean="0">
                <a:solidFill>
                  <a:schemeClr val="accent1">
                    <a:lumMod val="50000"/>
                  </a:schemeClr>
                </a:solidFill>
              </a:rPr>
              <a:t>設定發展專案計畫的階段</a:t>
            </a:r>
            <a:endParaRPr lang="en-US" altLang="zh-TW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專案範疇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sz="2400" dirty="0" smtClean="0"/>
              <a:t>專案</a:t>
            </a:r>
            <a:r>
              <a:rPr lang="zh-TW" altLang="en-US" sz="2400" dirty="0"/>
              <a:t>任務或最終結果的</a:t>
            </a:r>
            <a:r>
              <a:rPr lang="zh-TW" altLang="en-US" sz="2400" dirty="0" smtClean="0"/>
              <a:t>定義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交付</a:t>
            </a:r>
            <a:r>
              <a:rPr lang="zh-TW" altLang="en-US" sz="2400" dirty="0"/>
              <a:t>給委託人或顧客的產品或</a:t>
            </a:r>
            <a:r>
              <a:rPr lang="zh-TW" altLang="en-US" sz="2400" dirty="0" smtClean="0"/>
              <a:t>服務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應以明確、具體且可衡量的項目來定義</a:t>
            </a:r>
            <a:endParaRPr lang="en-US" altLang="zh-TW" sz="2400" dirty="0"/>
          </a:p>
          <a:p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目的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sz="2400" dirty="0"/>
              <a:t>清楚</a:t>
            </a:r>
            <a:r>
              <a:rPr lang="zh-TW" altLang="en-US" sz="2400" dirty="0" smtClean="0"/>
              <a:t>定義要</a:t>
            </a:r>
            <a:r>
              <a:rPr lang="zh-TW" altLang="en-US" sz="2400" dirty="0"/>
              <a:t>交給最終使用者的交付標</a:t>
            </a:r>
            <a:r>
              <a:rPr lang="zh-TW" altLang="en-US" sz="2400" dirty="0" smtClean="0"/>
              <a:t>的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讓</a:t>
            </a:r>
            <a:r>
              <a:rPr lang="zh-TW" altLang="en-US" sz="2400" dirty="0"/>
              <a:t>專案計畫</a:t>
            </a:r>
            <a:r>
              <a:rPr lang="zh-TW" altLang="en-US" sz="2400" dirty="0" smtClean="0"/>
              <a:t>聚焦</a:t>
            </a:r>
            <a:endParaRPr lang="zh-TW" altLang="en-US" sz="2400" dirty="0"/>
          </a:p>
          <a:p>
            <a:pPr lvl="1"/>
            <a:r>
              <a:rPr lang="zh-TW" altLang="en-US" sz="2400" dirty="0"/>
              <a:t>是專案業主與專案參與者規劃及衡量專案成功的</a:t>
            </a:r>
            <a:r>
              <a:rPr lang="zh-TW" altLang="en-US" sz="2400" dirty="0" smtClean="0"/>
              <a:t>依據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4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範疇檢核清單</a:t>
            </a:r>
            <a:endParaRPr lang="en-US" altLang="zh-TW" dirty="0"/>
          </a:p>
        </p:txBody>
      </p:sp>
      <p:pic>
        <p:nvPicPr>
          <p:cNvPr id="98323" name="Picture 19" descr="j01958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235585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17998"/>
            <a:ext cx="3525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90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範疇檢核</a:t>
            </a:r>
            <a:r>
              <a:rPr lang="zh-TW" altLang="en-US" dirty="0" smtClean="0"/>
              <a:t>清單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專案目的</a:t>
            </a:r>
            <a:endParaRPr lang="en-US" altLang="zh-TW" dirty="0" smtClean="0"/>
          </a:p>
          <a:p>
            <a:pPr lvl="1"/>
            <a:r>
              <a:rPr lang="zh-TW" altLang="en-US" sz="2400" dirty="0">
                <a:latin typeface="Times New Roman" pitchFamily="18" charset="0"/>
              </a:rPr>
              <a:t>定義符合顧客需求的整體</a:t>
            </a:r>
            <a:r>
              <a:rPr lang="zh-TW" altLang="en-US" sz="2400" dirty="0" smtClean="0">
                <a:latin typeface="Times New Roman" pitchFamily="18" charset="0"/>
              </a:rPr>
              <a:t>目標</a:t>
            </a:r>
            <a:endParaRPr lang="en-US" altLang="zh-TW" sz="2400" dirty="0" smtClean="0">
              <a:latin typeface="Times New Roman" pitchFamily="18" charset="0"/>
            </a:endParaRPr>
          </a:p>
          <a:p>
            <a:pPr lvl="1"/>
            <a:r>
              <a:rPr lang="zh-TW" altLang="en-US" sz="2400" dirty="0">
                <a:latin typeface="Times New Roman" pitchFamily="18" charset="0"/>
              </a:rPr>
              <a:t>專案目標回答了做什麼</a:t>
            </a:r>
            <a:r>
              <a:rPr lang="zh-TW" altLang="en-US" sz="2400" dirty="0" smtClean="0">
                <a:latin typeface="Times New Roman" pitchFamily="18" charset="0"/>
              </a:rPr>
              <a:t>、何時完成及花費多少成本的問題</a:t>
            </a:r>
            <a:endParaRPr lang="zh-TW" altLang="en-US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交付標</a:t>
            </a:r>
            <a:r>
              <a:rPr lang="zh-TW" altLang="en-US" dirty="0"/>
              <a:t>的</a:t>
            </a:r>
            <a:r>
              <a:rPr lang="en-US" altLang="zh-TW" dirty="0"/>
              <a:t>(deliverable)</a:t>
            </a:r>
            <a:endParaRPr lang="en-US" altLang="zh-TW" dirty="0"/>
          </a:p>
          <a:p>
            <a:pPr marL="857250" lvl="1" indent="-457200"/>
            <a:r>
              <a:rPr lang="zh-TW" altLang="en-US" sz="2400" dirty="0">
                <a:latin typeface="Times New Roman" pitchFamily="18" charset="0"/>
              </a:rPr>
              <a:t>即專案的預期</a:t>
            </a:r>
            <a:r>
              <a:rPr lang="zh-TW" altLang="en-US" sz="2400" dirty="0" smtClean="0">
                <a:latin typeface="Times New Roman" pitchFamily="18" charset="0"/>
              </a:rPr>
              <a:t>產出</a:t>
            </a:r>
            <a:endParaRPr lang="zh-TW" altLang="en-US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里程碑</a:t>
            </a:r>
            <a:r>
              <a:rPr lang="en-US" altLang="zh-TW" dirty="0"/>
              <a:t>(milestone)</a:t>
            </a:r>
            <a:endParaRPr lang="en-US" altLang="zh-TW" dirty="0"/>
          </a:p>
          <a:p>
            <a:pPr marL="857250" lvl="1" indent="-457200"/>
            <a:r>
              <a:rPr lang="zh-TW" altLang="en-US" sz="2400" dirty="0">
                <a:latin typeface="Times New Roman" pitchFamily="18" charset="0"/>
              </a:rPr>
              <a:t>在專案進行中某</a:t>
            </a:r>
            <a:r>
              <a:rPr lang="zh-TW" altLang="en-US" sz="2400" dirty="0" smtClean="0">
                <a:latin typeface="Times New Roman" pitchFamily="18" charset="0"/>
              </a:rPr>
              <a:t>個時間點所發生的重要事件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11663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68FB-9A8A-4397-8838-C3032507BABD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2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力資源管理主題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BFD1A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人力資源管理主題</Template>
  <TotalTime>258</TotalTime>
  <Words>1551</Words>
  <Application>Microsoft Office PowerPoint</Application>
  <PresentationFormat>如螢幕大小 (4:3)</PresentationFormat>
  <Paragraphs>261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人力資源管理主題</vt:lpstr>
      <vt:lpstr>PowerPoint 簡報</vt:lpstr>
      <vt:lpstr>課程地圖</vt:lpstr>
      <vt:lpstr>PowerPoint 簡報</vt:lpstr>
      <vt:lpstr>課程大綱</vt:lpstr>
      <vt:lpstr>課前引言</vt:lpstr>
      <vt:lpstr>定義專案</vt:lpstr>
      <vt:lpstr>步驟一：定義專案範疇</vt:lpstr>
      <vt:lpstr>專案範疇檢核清單</vt:lpstr>
      <vt:lpstr>專案範疇檢核清單(續)</vt:lpstr>
      <vt:lpstr>專案範疇檢核清單(續)</vt:lpstr>
      <vt:lpstr>專案範疇相關名詞與定義</vt:lpstr>
      <vt:lpstr>步驟二：建立專案優先權</vt:lpstr>
      <vt:lpstr>專案管理權衡</vt:lpstr>
      <vt:lpstr>專案優先權矩陣</vt:lpstr>
      <vt:lpstr>步驟三：設計工作分解結構</vt:lpstr>
      <vt:lpstr>工作分解結構的層級式分解</vt:lpstr>
      <vt:lpstr>工作分解結構如何幫助專案經理</vt:lpstr>
      <vt:lpstr>工作分解結構</vt:lpstr>
      <vt:lpstr>工作包(work package)</vt:lpstr>
      <vt:lpstr>工作包(work package)(續)</vt:lpstr>
      <vt:lpstr>步驟四：將工作分解結構與組織做整合</vt:lpstr>
      <vt:lpstr>整合工作分解結構和組織分解結構</vt:lpstr>
      <vt:lpstr>步驟五：為資訊系統進行工作分解結構編碼</vt:lpstr>
      <vt:lpstr>工作分解結構編碼</vt:lpstr>
      <vt:lpstr>程序分解結構</vt:lpstr>
      <vt:lpstr>軟體開發專案的程序分解結構</vt:lpstr>
      <vt:lpstr>責任矩陣</vt:lpstr>
      <vt:lpstr>輸送帶專案的責任矩陣</vt:lpstr>
      <vt:lpstr>專案溝通計畫</vt:lpstr>
      <vt:lpstr>專案溝通計畫遵循的步驟</vt:lpstr>
      <vt:lpstr>利害關係人溝通</vt:lpstr>
      <vt:lpstr>專案溝通計畫遵循的步驟(續)</vt:lpstr>
      <vt:lpstr>頁岩油研究專案的溝通計畫</vt:lpstr>
      <vt:lpstr>關鍵詞彙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Chun-Chieh</dc:creator>
  <cp:lastModifiedBy>Chen, Chun-Chieh</cp:lastModifiedBy>
  <cp:revision>31</cp:revision>
  <dcterms:created xsi:type="dcterms:W3CDTF">2014-12-10T06:33:33Z</dcterms:created>
  <dcterms:modified xsi:type="dcterms:W3CDTF">2015-02-06T09:48:35Z</dcterms:modified>
</cp:coreProperties>
</file>