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0" r:id="rId3"/>
    <p:sldId id="262" r:id="rId4"/>
    <p:sldId id="263" r:id="rId5"/>
    <p:sldId id="269" r:id="rId6"/>
    <p:sldId id="261" r:id="rId7"/>
    <p:sldId id="257" r:id="rId8"/>
    <p:sldId id="258" r:id="rId9"/>
    <p:sldId id="267" r:id="rId10"/>
    <p:sldId id="273" r:id="rId11"/>
    <p:sldId id="272" r:id="rId12"/>
    <p:sldId id="266" r:id="rId13"/>
    <p:sldId id="271" r:id="rId14"/>
    <p:sldId id="281" r:id="rId15"/>
    <p:sldId id="268" r:id="rId16"/>
    <p:sldId id="277" r:id="rId17"/>
    <p:sldId id="275" r:id="rId18"/>
    <p:sldId id="280" r:id="rId19"/>
    <p:sldId id="282" r:id="rId20"/>
    <p:sldId id="283" r:id="rId21"/>
    <p:sldId id="270" r:id="rId22"/>
    <p:sldId id="276" r:id="rId23"/>
    <p:sldId id="274" r:id="rId24"/>
    <p:sldId id="26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6T23:37:01.304" idx="1">
    <p:pos x="10" y="10"/>
    <p:text>Майк Кон Scrum: гибкая разработка ПО</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7-16T23:37:34.251" idx="2">
    <p:pos x="10" y="10"/>
    <p:text>Гибкое тестирование. Практическое руководство для тестировщиков ПО и гибких команд Лайзы Криспин и Джанет Грегори</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7-16T23:37:01.304" idx="1">
    <p:pos x="10" y="10"/>
    <p:text>Майк Кон Scrum: гибкая разработка ПО</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7/18/2018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7/18/2018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7/18/2018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7/18/2018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est-community/vscode-jes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blog.codinghorror.com/rule-of-thre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eduxjs/redux/blob/master/examples/tree-view/src/containers/Node.spec.js" TargetMode="External"/><Relationship Id="rId2" Type="http://schemas.openxmlformats.org/officeDocument/2006/relationships/hyperlink" Target="https://github.com/facebook/jest/blob/master/e2e/__tests__/console.test.js" TargetMode="External"/><Relationship Id="rId1" Type="http://schemas.openxmlformats.org/officeDocument/2006/relationships/slideLayout" Target="../slideLayouts/slideLayout2.xml"/><Relationship Id="rId6" Type="http://schemas.openxmlformats.org/officeDocument/2006/relationships/hyperlink" Target="https://github.com/mui-org/material-ui/blob/303199d39b42a321d28347d8440d69166f872f27/packages/material-ui/src/Checkbox/Checkbox.test.js" TargetMode="External"/><Relationship Id="rId5" Type="http://schemas.openxmlformats.org/officeDocument/2006/relationships/hyperlink" Target="https://github.com/tb/redux/tree/react-testing/examples/todomvc/src/components/__tests__" TargetMode="External"/><Relationship Id="rId4" Type="http://schemas.openxmlformats.org/officeDocument/2006/relationships/hyperlink" Target="https://github.com/reduxjs/redux/blob/master/examples/tree-view/src/reducers/index.spec.j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medium.com/@7ynk3r/react-testing-done-right-24fdb4ef43d8" TargetMode="External"/><Relationship Id="rId3" Type="http://schemas.openxmlformats.org/officeDocument/2006/relationships/hyperlink" Target="https://github.com/markerikson/redux-ecosystem-links/blob/master/testing.md" TargetMode="External"/><Relationship Id="rId7" Type="http://schemas.openxmlformats.org/officeDocument/2006/relationships/hyperlink" Target="https://medium.com/selleo/testing-react-components-best-practices-2f77ac302d12" TargetMode="External"/><Relationship Id="rId2" Type="http://schemas.openxmlformats.org/officeDocument/2006/relationships/hyperlink" Target="https://github.com/markerikson/react-redux-links/blob/master/react-redux-testing.md" TargetMode="External"/><Relationship Id="rId1" Type="http://schemas.openxmlformats.org/officeDocument/2006/relationships/slideLayout" Target="../slideLayouts/slideLayout2.xml"/><Relationship Id="rId6" Type="http://schemas.openxmlformats.org/officeDocument/2006/relationships/hyperlink" Target="https://github.com/FormidableLabs/enzyme-matchers" TargetMode="External"/><Relationship Id="rId5" Type="http://schemas.openxmlformats.org/officeDocument/2006/relationships/hyperlink" Target="https://redux.js.org/recipes/writing-tests" TargetMode="External"/><Relationship Id="rId10" Type="http://schemas.openxmlformats.org/officeDocument/2006/relationships/hyperlink" Target="https://github.com/facebook/create-react-app/blob/master/packages/react-scripts/template/README.md#running-tests" TargetMode="External"/><Relationship Id="rId4" Type="http://schemas.openxmlformats.org/officeDocument/2006/relationships/hyperlink" Target="https://jestjs.io/docs/en/tutorial-react" TargetMode="External"/><Relationship Id="rId9" Type="http://schemas.openxmlformats.org/officeDocument/2006/relationships/hyperlink" Target="https://techblog.commercetools.com/testing-in-react-best-practices-tips-and-tricks-577bb98845c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irbnb/enzyme/issues/46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React </a:t>
            </a:r>
            <a:r>
              <a:rPr lang="en-US" dirty="0"/>
              <a:t>Testing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9794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Способы писать </a:t>
            </a:r>
            <a:r>
              <a:rPr lang="ru-RU" dirty="0"/>
              <a:t>тесты</a:t>
            </a:r>
            <a:endParaRPr lang="en-US" dirty="0"/>
          </a:p>
        </p:txBody>
      </p:sp>
      <p:sp>
        <p:nvSpPr>
          <p:cNvPr id="7" name="Content Placeholder 6"/>
          <p:cNvSpPr>
            <a:spLocks noGrp="1"/>
          </p:cNvSpPr>
          <p:nvPr>
            <p:ph idx="1"/>
          </p:nvPr>
        </p:nvSpPr>
        <p:spPr/>
        <p:txBody>
          <a:bodyPr>
            <a:normAutofit/>
          </a:bodyPr>
          <a:lstStyle/>
          <a:p>
            <a:r>
              <a:rPr lang="ru-RU" dirty="0" smtClean="0"/>
              <a:t>После реализации прототипа</a:t>
            </a:r>
          </a:p>
          <a:p>
            <a:r>
              <a:rPr lang="en-US" dirty="0" smtClean="0"/>
              <a:t>TDD</a:t>
            </a:r>
            <a:endParaRPr lang="ru-RU" dirty="0" smtClean="0"/>
          </a:p>
          <a:p>
            <a:r>
              <a:rPr lang="ru-RU" dirty="0" smtClean="0"/>
              <a:t>На критические места</a:t>
            </a:r>
          </a:p>
          <a:p>
            <a:r>
              <a:rPr lang="ru-RU" dirty="0" smtClean="0"/>
              <a:t>Тесты на баги</a:t>
            </a:r>
          </a:p>
          <a:p>
            <a:r>
              <a:rPr lang="ru-RU" dirty="0" smtClean="0"/>
              <a:t>Приемочные тесты</a:t>
            </a:r>
            <a:endParaRPr lang="en-US" dirty="0"/>
          </a:p>
        </p:txBody>
      </p:sp>
    </p:spTree>
    <p:extLst>
      <p:ext uri="{BB962C8B-B14F-4D97-AF65-F5344CB8AC3E}">
        <p14:creationId xmlns:p14="http://schemas.microsoft.com/office/powerpoint/2010/main" val="250856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Почему тестирование в конце не эффективно</a:t>
            </a:r>
            <a:r>
              <a:rPr lang="en-US" dirty="0" smtClean="0"/>
              <a:t>?</a:t>
            </a:r>
            <a:endParaRPr lang="en-US" dirty="0"/>
          </a:p>
        </p:txBody>
      </p:sp>
      <p:sp>
        <p:nvSpPr>
          <p:cNvPr id="7" name="Content Placeholder 6"/>
          <p:cNvSpPr>
            <a:spLocks noGrp="1"/>
          </p:cNvSpPr>
          <p:nvPr>
            <p:ph idx="1"/>
          </p:nvPr>
        </p:nvSpPr>
        <p:spPr/>
        <p:txBody>
          <a:bodyPr/>
          <a:lstStyle/>
          <a:p>
            <a:r>
              <a:rPr lang="ru-RU" dirty="0" smtClean="0"/>
              <a:t>Трудно повысить качество уже существующего продукта ощутимо для заказчика. Но легко продемонстрировать его потерю.</a:t>
            </a:r>
          </a:p>
          <a:p>
            <a:r>
              <a:rPr lang="ru-RU" dirty="0" smtClean="0"/>
              <a:t>Ошибки проверяемые в конце остаются незамеченными</a:t>
            </a:r>
          </a:p>
          <a:p>
            <a:r>
              <a:rPr lang="ru-RU" dirty="0" smtClean="0"/>
              <a:t>Трудно оценить текущее состояние проекта</a:t>
            </a:r>
          </a:p>
          <a:p>
            <a:r>
              <a:rPr lang="ru-RU" dirty="0" smtClean="0"/>
              <a:t>Невозможно получить обратную связь</a:t>
            </a:r>
          </a:p>
          <a:p>
            <a:r>
              <a:rPr lang="ru-RU" dirty="0" smtClean="0"/>
              <a:t>Повышается вероятность сокращения тестирования</a:t>
            </a:r>
            <a:endParaRPr lang="en-US" dirty="0"/>
          </a:p>
        </p:txBody>
      </p:sp>
    </p:spTree>
    <p:extLst>
      <p:ext uri="{BB962C8B-B14F-4D97-AF65-F5344CB8AC3E}">
        <p14:creationId xmlns:p14="http://schemas.microsoft.com/office/powerpoint/2010/main" val="2809784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ru-RU" dirty="0" smtClean="0"/>
              <a:t>Затраты</a:t>
            </a:r>
            <a:endParaRPr lang="ru-RU" dirty="0"/>
          </a:p>
        </p:txBody>
      </p:sp>
      <p:sp>
        <p:nvSpPr>
          <p:cNvPr id="8" name="Content Placeholder 7"/>
          <p:cNvSpPr>
            <a:spLocks noGrp="1"/>
          </p:cNvSpPr>
          <p:nvPr>
            <p:ph sz="half" idx="2"/>
          </p:nvPr>
        </p:nvSpPr>
        <p:spPr/>
        <p:txBody>
          <a:bodyPr>
            <a:normAutofit/>
          </a:bodyPr>
          <a:lstStyle/>
          <a:p>
            <a:r>
              <a:rPr lang="en-US" dirty="0" smtClean="0"/>
              <a:t>TDD</a:t>
            </a:r>
          </a:p>
          <a:p>
            <a:pPr lvl="1"/>
            <a:r>
              <a:rPr lang="en-US" dirty="0" smtClean="0"/>
              <a:t>~15% </a:t>
            </a:r>
            <a:r>
              <a:rPr lang="ru-RU" dirty="0" smtClean="0"/>
              <a:t>увеличение затрат на разработку</a:t>
            </a:r>
          </a:p>
          <a:p>
            <a:pPr lvl="1"/>
            <a:r>
              <a:rPr lang="ru-RU" dirty="0" smtClean="0"/>
              <a:t>24-38% сокращение количества обнаруженных ошибок</a:t>
            </a:r>
            <a:endParaRPr lang="en-US" dirty="0"/>
          </a:p>
        </p:txBody>
      </p:sp>
      <p:sp>
        <p:nvSpPr>
          <p:cNvPr id="9" name="Content Placeholder 8"/>
          <p:cNvSpPr>
            <a:spLocks noGrp="1"/>
          </p:cNvSpPr>
          <p:nvPr>
            <p:ph sz="quarter" idx="4"/>
          </p:nvPr>
        </p:nvSpPr>
        <p:spPr/>
        <p:txBody>
          <a:bodyPr>
            <a:normAutofit fontScale="77500" lnSpcReduction="20000"/>
          </a:bodyPr>
          <a:lstStyle/>
          <a:p>
            <a:r>
              <a:rPr lang="en-US" dirty="0" smtClean="0"/>
              <a:t>CRM Salesforce.com</a:t>
            </a:r>
          </a:p>
          <a:p>
            <a:pPr lvl="1"/>
            <a:r>
              <a:rPr lang="ru-RU" dirty="0" smtClean="0"/>
              <a:t>На 65% уменьшение персонала на проекте</a:t>
            </a:r>
          </a:p>
          <a:p>
            <a:pPr lvl="1"/>
            <a:r>
              <a:rPr lang="ru-RU" dirty="0" smtClean="0"/>
              <a:t>Финальное тестирование</a:t>
            </a:r>
            <a:r>
              <a:rPr lang="en-US" dirty="0" smtClean="0"/>
              <a:t>: 2-3 </a:t>
            </a:r>
            <a:r>
              <a:rPr lang="ru-RU" dirty="0" smtClean="0"/>
              <a:t>часа ручного тестирования стали 10 минут автоматизированного</a:t>
            </a:r>
          </a:p>
          <a:p>
            <a:pPr lvl="1"/>
            <a:r>
              <a:rPr lang="ru-RU" dirty="0" smtClean="0"/>
              <a:t>Надежные выпуски</a:t>
            </a:r>
            <a:r>
              <a:rPr lang="en-US" dirty="0" smtClean="0"/>
              <a:t>: </a:t>
            </a:r>
            <a:r>
              <a:rPr lang="en-US" dirty="0"/>
              <a:t>2-3 </a:t>
            </a:r>
            <a:r>
              <a:rPr lang="ru-RU" dirty="0"/>
              <a:t>часа ручного тестирования стали </a:t>
            </a:r>
            <a:r>
              <a:rPr lang="en-US" dirty="0" smtClean="0"/>
              <a:t>45</a:t>
            </a:r>
            <a:r>
              <a:rPr lang="ru-RU" dirty="0" smtClean="0"/>
              <a:t> </a:t>
            </a:r>
            <a:r>
              <a:rPr lang="ru-RU" dirty="0"/>
              <a:t>минут </a:t>
            </a:r>
            <a:r>
              <a:rPr lang="ru-RU" dirty="0" smtClean="0"/>
              <a:t>автоматизированного</a:t>
            </a:r>
            <a:r>
              <a:rPr lang="en-US" dirty="0" smtClean="0"/>
              <a:t> </a:t>
            </a:r>
            <a:r>
              <a:rPr lang="ru-RU" dirty="0" smtClean="0"/>
              <a:t>для прогона 200 тестов</a:t>
            </a:r>
          </a:p>
          <a:p>
            <a:pPr lvl="1"/>
            <a:r>
              <a:rPr lang="ru-RU" dirty="0" smtClean="0"/>
              <a:t>На 20% </a:t>
            </a:r>
            <a:r>
              <a:rPr lang="ru-RU" dirty="0"/>
              <a:t>уменьшение персонала на </a:t>
            </a:r>
            <a:r>
              <a:rPr lang="ru-RU" dirty="0" smtClean="0"/>
              <a:t>правке дефектов</a:t>
            </a:r>
          </a:p>
          <a:p>
            <a:pPr lvl="1"/>
            <a:r>
              <a:rPr lang="ru-RU" dirty="0" smtClean="0"/>
              <a:t>Сэкономлено 300 чел. часов на выпуск основной версии</a:t>
            </a:r>
            <a:endParaRPr lang="en-US" dirty="0"/>
          </a:p>
        </p:txBody>
      </p:sp>
      <p:sp>
        <p:nvSpPr>
          <p:cNvPr id="10" name="Text Placeholder 9"/>
          <p:cNvSpPr>
            <a:spLocks noGrp="1"/>
          </p:cNvSpPr>
          <p:nvPr>
            <p:ph type="body" sz="quarter" idx="13"/>
          </p:nvPr>
        </p:nvSpPr>
        <p:spPr/>
        <p:txBody>
          <a:bodyPr/>
          <a:lstStyle/>
          <a:p>
            <a:r>
              <a:rPr lang="ru-RU" dirty="0" smtClean="0"/>
              <a:t>Профит</a:t>
            </a:r>
            <a:endParaRPr lang="en-US" dirty="0"/>
          </a:p>
        </p:txBody>
      </p:sp>
      <p:sp>
        <p:nvSpPr>
          <p:cNvPr id="4" name="Title 3"/>
          <p:cNvSpPr>
            <a:spLocks noGrp="1"/>
          </p:cNvSpPr>
          <p:nvPr>
            <p:ph type="title"/>
          </p:nvPr>
        </p:nvSpPr>
        <p:spPr/>
        <p:txBody>
          <a:bodyPr/>
          <a:lstStyle/>
          <a:p>
            <a:r>
              <a:rPr lang="ru-RU" dirty="0"/>
              <a:t>Сколько </a:t>
            </a:r>
            <a:r>
              <a:rPr lang="ru-RU" dirty="0" smtClean="0"/>
              <a:t>стоит?</a:t>
            </a:r>
            <a:endParaRPr lang="en-US" dirty="0"/>
          </a:p>
        </p:txBody>
      </p:sp>
    </p:spTree>
    <p:extLst>
      <p:ext uri="{BB962C8B-B14F-4D97-AF65-F5344CB8AC3E}">
        <p14:creationId xmlns:p14="http://schemas.microsoft.com/office/powerpoint/2010/main" val="605139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Имена и расположение</a:t>
            </a:r>
            <a:endParaRPr lang="en-US" dirty="0"/>
          </a:p>
        </p:txBody>
      </p:sp>
      <p:sp>
        <p:nvSpPr>
          <p:cNvPr id="3" name="Content Placeholder 2"/>
          <p:cNvSpPr>
            <a:spLocks noGrp="1"/>
          </p:cNvSpPr>
          <p:nvPr>
            <p:ph idx="1"/>
          </p:nvPr>
        </p:nvSpPr>
        <p:spPr/>
        <p:txBody>
          <a:bodyPr>
            <a:normAutofit/>
          </a:bodyPr>
          <a:lstStyle/>
          <a:p>
            <a:r>
              <a:rPr lang="ru-RU" dirty="0" smtClean="0"/>
              <a:t>Имя теста – как имя компонента + </a:t>
            </a:r>
            <a:r>
              <a:rPr lang="en-US" dirty="0" err="1" smtClean="0"/>
              <a:t>test.tsx</a:t>
            </a:r>
            <a:r>
              <a:rPr lang="en-US" dirty="0" smtClean="0"/>
              <a:t>.</a:t>
            </a:r>
          </a:p>
          <a:p>
            <a:pPr lvl="1"/>
            <a:r>
              <a:rPr lang="en-US" dirty="0" err="1" smtClean="0"/>
              <a:t>CheckboxWithLabel.test.tsx</a:t>
            </a:r>
            <a:endParaRPr lang="en-US" dirty="0" smtClean="0"/>
          </a:p>
          <a:p>
            <a:r>
              <a:rPr lang="ru-RU" dirty="0" smtClean="0"/>
              <a:t>Расположение – рядом с проверяемым кодом.</a:t>
            </a:r>
          </a:p>
          <a:p>
            <a:pPr lvl="1"/>
            <a:r>
              <a:rPr lang="ru-RU" dirty="0" smtClean="0"/>
              <a:t>В подпапке </a:t>
            </a:r>
            <a:r>
              <a:rPr lang="en-US" dirty="0" smtClean="0"/>
              <a:t>__</a:t>
            </a:r>
            <a:r>
              <a:rPr lang="en-US" dirty="0"/>
              <a:t>tests</a:t>
            </a:r>
            <a:r>
              <a:rPr lang="en-US" dirty="0" smtClean="0"/>
              <a:t>__</a:t>
            </a:r>
          </a:p>
          <a:p>
            <a:pPr lvl="1"/>
            <a:r>
              <a:rPr lang="ru-RU" dirty="0" smtClean="0"/>
              <a:t>В той же папке</a:t>
            </a:r>
          </a:p>
        </p:txBody>
      </p:sp>
    </p:spTree>
    <p:extLst>
      <p:ext uri="{BB962C8B-B14F-4D97-AF65-F5344CB8AC3E}">
        <p14:creationId xmlns:p14="http://schemas.microsoft.com/office/powerpoint/2010/main" val="222611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Описание</a:t>
            </a:r>
            <a:endParaRPr lang="en-US" dirty="0"/>
          </a:p>
        </p:txBody>
      </p:sp>
      <p:sp>
        <p:nvSpPr>
          <p:cNvPr id="3" name="Content Placeholder 2"/>
          <p:cNvSpPr>
            <a:spLocks noGrp="1"/>
          </p:cNvSpPr>
          <p:nvPr>
            <p:ph idx="1"/>
          </p:nvPr>
        </p:nvSpPr>
        <p:spPr/>
        <p:txBody>
          <a:bodyPr>
            <a:normAutofit/>
          </a:bodyPr>
          <a:lstStyle/>
          <a:p>
            <a:r>
              <a:rPr lang="ru-RU" dirty="0" smtClean="0"/>
              <a:t>Имя компонента который тестируем</a:t>
            </a:r>
          </a:p>
          <a:p>
            <a:pPr lvl="1"/>
            <a:r>
              <a:rPr lang="en-US" dirty="0" smtClean="0"/>
              <a:t>describe</a:t>
            </a:r>
            <a:r>
              <a:rPr lang="en-US" dirty="0"/>
              <a:t>("&lt;Link /&gt;", () =&gt; {</a:t>
            </a:r>
          </a:p>
          <a:p>
            <a:r>
              <a:rPr lang="ru-RU" dirty="0" smtClean="0"/>
              <a:t>Что мы делаем и чего ожидать в результате</a:t>
            </a:r>
          </a:p>
          <a:p>
            <a:pPr lvl="1"/>
            <a:r>
              <a:rPr lang="en-US" dirty="0" smtClean="0"/>
              <a:t>it</a:t>
            </a:r>
            <a:r>
              <a:rPr lang="en-US" dirty="0"/>
              <a:t>("renders without crashing", () =&gt; {</a:t>
            </a:r>
          </a:p>
          <a:p>
            <a:pPr lvl="1"/>
            <a:r>
              <a:rPr lang="en-US" dirty="0"/>
              <a:t>it("should changes the class when hovered", () =&gt; </a:t>
            </a:r>
            <a:r>
              <a:rPr lang="en-US" dirty="0" smtClean="0"/>
              <a:t>{</a:t>
            </a:r>
            <a:endParaRPr lang="ru-RU" dirty="0" smtClean="0"/>
          </a:p>
          <a:p>
            <a:r>
              <a:rPr lang="en-US" dirty="0" smtClean="0"/>
              <a:t>it =&gt; </a:t>
            </a:r>
            <a:r>
              <a:rPr lang="en-US" dirty="0" err="1" smtClean="0"/>
              <a:t>xit</a:t>
            </a:r>
            <a:r>
              <a:rPr lang="en-US" dirty="0" smtClean="0"/>
              <a:t> </a:t>
            </a:r>
            <a:r>
              <a:rPr lang="ru-RU" dirty="0" smtClean="0"/>
              <a:t>игнорировать тест</a:t>
            </a:r>
          </a:p>
          <a:p>
            <a:r>
              <a:rPr lang="en-US" dirty="0"/>
              <a:t>it =&gt; fit </a:t>
            </a:r>
            <a:r>
              <a:rPr lang="ru-RU" dirty="0" smtClean="0"/>
              <a:t>выполнить первым</a:t>
            </a:r>
          </a:p>
          <a:p>
            <a:endParaRPr lang="en-US" dirty="0"/>
          </a:p>
        </p:txBody>
      </p:sp>
    </p:spTree>
    <p:extLst>
      <p:ext uri="{BB962C8B-B14F-4D97-AF65-F5344CB8AC3E}">
        <p14:creationId xmlns:p14="http://schemas.microsoft.com/office/powerpoint/2010/main" val="2068831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Что </a:t>
            </a:r>
            <a:r>
              <a:rPr lang="ru-RU" dirty="0"/>
              <a:t>тестировать</a:t>
            </a:r>
            <a:endParaRPr lang="en-US" dirty="0"/>
          </a:p>
        </p:txBody>
      </p:sp>
      <p:sp>
        <p:nvSpPr>
          <p:cNvPr id="3" name="Content Placeholder 2"/>
          <p:cNvSpPr>
            <a:spLocks noGrp="1"/>
          </p:cNvSpPr>
          <p:nvPr>
            <p:ph idx="1"/>
          </p:nvPr>
        </p:nvSpPr>
        <p:spPr/>
        <p:txBody>
          <a:bodyPr>
            <a:normAutofit fontScale="85000" lnSpcReduction="20000"/>
          </a:bodyPr>
          <a:lstStyle/>
          <a:p>
            <a:r>
              <a:rPr lang="ru-RU" dirty="0" smtClean="0"/>
              <a:t>Результат рендера</a:t>
            </a:r>
          </a:p>
          <a:p>
            <a:pPr lvl="1"/>
            <a:r>
              <a:rPr lang="en-US" dirty="0"/>
              <a:t>Smoke test. </a:t>
            </a:r>
            <a:r>
              <a:rPr lang="ru-RU" dirty="0"/>
              <a:t>Минимальный и простой тест – проверить что на параметрах по умолчанию компонент корректно </a:t>
            </a:r>
            <a:r>
              <a:rPr lang="ru-RU" dirty="0" err="1"/>
              <a:t>рендерится</a:t>
            </a:r>
            <a:r>
              <a:rPr lang="ru-RU" dirty="0" smtClean="0"/>
              <a:t>.</a:t>
            </a:r>
          </a:p>
          <a:p>
            <a:pPr lvl="1"/>
            <a:r>
              <a:rPr lang="en-US" dirty="0" smtClean="0"/>
              <a:t>Snapshot test</a:t>
            </a:r>
            <a:endParaRPr lang="ru-RU" dirty="0" smtClean="0"/>
          </a:p>
          <a:p>
            <a:r>
              <a:rPr lang="ru-RU" dirty="0" smtClean="0"/>
              <a:t>Поведение </a:t>
            </a:r>
            <a:r>
              <a:rPr lang="ru-RU" dirty="0" smtClean="0"/>
              <a:t>компонента</a:t>
            </a:r>
            <a:endParaRPr lang="en-US" dirty="0" smtClean="0"/>
          </a:p>
          <a:p>
            <a:pPr lvl="1"/>
            <a:r>
              <a:rPr lang="ru-RU" dirty="0" smtClean="0"/>
              <a:t>События</a:t>
            </a:r>
          </a:p>
          <a:p>
            <a:pPr lvl="1"/>
            <a:r>
              <a:rPr lang="ru-RU" dirty="0" smtClean="0"/>
              <a:t>Граничные случаи. Например граничные случаи массивов</a:t>
            </a:r>
            <a:r>
              <a:rPr lang="en-US" dirty="0" smtClean="0"/>
              <a:t>:</a:t>
            </a:r>
            <a:endParaRPr lang="ru-RU" dirty="0" smtClean="0"/>
          </a:p>
          <a:p>
            <a:pPr lvl="2"/>
            <a:r>
              <a:rPr lang="ru-RU" dirty="0" smtClean="0"/>
              <a:t>пустой массив</a:t>
            </a:r>
          </a:p>
          <a:p>
            <a:pPr lvl="2"/>
            <a:r>
              <a:rPr lang="ru-RU" dirty="0" smtClean="0"/>
              <a:t>массив с одним элементов</a:t>
            </a:r>
          </a:p>
          <a:p>
            <a:pPr lvl="2"/>
            <a:r>
              <a:rPr lang="ru-RU" dirty="0" smtClean="0"/>
              <a:t>массив разбитый по страницам так, что страница не может содержать больше 25 элементов</a:t>
            </a:r>
          </a:p>
          <a:p>
            <a:pPr lvl="1"/>
            <a:endParaRPr lang="ru-RU" dirty="0" smtClean="0"/>
          </a:p>
          <a:p>
            <a:endParaRPr lang="en-US" dirty="0"/>
          </a:p>
        </p:txBody>
      </p:sp>
    </p:spTree>
    <p:extLst>
      <p:ext uri="{BB962C8B-B14F-4D97-AF65-F5344CB8AC3E}">
        <p14:creationId xmlns:p14="http://schemas.microsoft.com/office/powerpoint/2010/main" val="450573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Что </a:t>
            </a:r>
            <a:r>
              <a:rPr lang="ru-RU" dirty="0"/>
              <a:t>тестировать</a:t>
            </a:r>
            <a:endParaRPr lang="en-US" dirty="0"/>
          </a:p>
        </p:txBody>
      </p:sp>
      <p:sp>
        <p:nvSpPr>
          <p:cNvPr id="3" name="Content Placeholder 2"/>
          <p:cNvSpPr>
            <a:spLocks noGrp="1"/>
          </p:cNvSpPr>
          <p:nvPr>
            <p:ph idx="1"/>
          </p:nvPr>
        </p:nvSpPr>
        <p:spPr/>
        <p:txBody>
          <a:bodyPr>
            <a:normAutofit/>
          </a:bodyPr>
          <a:lstStyle/>
          <a:p>
            <a:r>
              <a:rPr lang="ru-RU" dirty="0" smtClean="0"/>
              <a:t>Тестировать нужно компоненты в изоляции</a:t>
            </a:r>
            <a:r>
              <a:rPr lang="en-US" dirty="0" smtClean="0"/>
              <a:t> (shallow)</a:t>
            </a:r>
            <a:endParaRPr lang="ru-RU" dirty="0" smtClean="0"/>
          </a:p>
          <a:p>
            <a:pPr lvl="1"/>
            <a:r>
              <a:rPr lang="ru-RU" dirty="0" smtClean="0"/>
              <a:t>Без декораторов</a:t>
            </a:r>
          </a:p>
          <a:p>
            <a:pPr lvl="1"/>
            <a:r>
              <a:rPr lang="ru-RU" dirty="0" smtClean="0"/>
              <a:t>Без дочерних компонентов</a:t>
            </a:r>
          </a:p>
          <a:p>
            <a:pPr lvl="1"/>
            <a:r>
              <a:rPr lang="ru-RU" dirty="0" smtClean="0"/>
              <a:t>Принцип единственности ответственности</a:t>
            </a:r>
          </a:p>
          <a:p>
            <a:r>
              <a:rPr lang="ru-RU" dirty="0" smtClean="0"/>
              <a:t>Ожидаемый и проверяемый результаты должны быть понятны и тестируемы</a:t>
            </a:r>
          </a:p>
          <a:p>
            <a:r>
              <a:rPr lang="ru-RU" dirty="0" smtClean="0"/>
              <a:t>Тест должен описывать что делает система, а не как она это делает</a:t>
            </a:r>
            <a:endParaRPr lang="en-US" dirty="0"/>
          </a:p>
        </p:txBody>
      </p:sp>
    </p:spTree>
    <p:extLst>
      <p:ext uri="{BB962C8B-B14F-4D97-AF65-F5344CB8AC3E}">
        <p14:creationId xmlns:p14="http://schemas.microsoft.com/office/powerpoint/2010/main" val="1923157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Snapshot Testing</a:t>
            </a:r>
          </a:p>
        </p:txBody>
      </p:sp>
      <p:sp>
        <p:nvSpPr>
          <p:cNvPr id="3" name="Content Placeholder 2"/>
          <p:cNvSpPr>
            <a:spLocks noGrp="1"/>
          </p:cNvSpPr>
          <p:nvPr>
            <p:ph idx="1"/>
          </p:nvPr>
        </p:nvSpPr>
        <p:spPr/>
        <p:txBody>
          <a:bodyPr>
            <a:normAutofit/>
          </a:bodyPr>
          <a:lstStyle/>
          <a:p>
            <a:r>
              <a:rPr lang="ru-RU" dirty="0" smtClean="0"/>
              <a:t>Имена должны описывать содержание </a:t>
            </a:r>
            <a:r>
              <a:rPr lang="ru-RU" dirty="0" err="1" smtClean="0"/>
              <a:t>снапшота</a:t>
            </a:r>
            <a:endParaRPr lang="ru-RU" dirty="0" smtClean="0"/>
          </a:p>
          <a:p>
            <a:pPr lvl="1"/>
            <a:r>
              <a:rPr lang="en-US" dirty="0"/>
              <a:t>exports[`&lt;</a:t>
            </a:r>
            <a:r>
              <a:rPr lang="en-US" dirty="0" err="1"/>
              <a:t>UserName</a:t>
            </a:r>
            <a:r>
              <a:rPr lang="en-US" dirty="0"/>
              <a:t> /&gt; should render null`] = `null</a:t>
            </a:r>
            <a:r>
              <a:rPr lang="en-US" dirty="0" smtClean="0"/>
              <a:t>`;</a:t>
            </a:r>
            <a:endParaRPr lang="ru-RU" dirty="0" smtClean="0"/>
          </a:p>
          <a:p>
            <a:pPr lvl="1"/>
            <a:r>
              <a:rPr lang="en-US" dirty="0" smtClean="0"/>
              <a:t>exports</a:t>
            </a:r>
            <a:r>
              <a:rPr lang="en-US" dirty="0"/>
              <a:t>[`&lt;</a:t>
            </a:r>
            <a:r>
              <a:rPr lang="en-US" dirty="0" err="1"/>
              <a:t>UserName</a:t>
            </a:r>
            <a:r>
              <a:rPr lang="en-US" dirty="0"/>
              <a:t> /&gt; should render Alan Turing`] = </a:t>
            </a:r>
            <a:r>
              <a:rPr lang="en-US" dirty="0" smtClean="0"/>
              <a:t>`</a:t>
            </a:r>
            <a:r>
              <a:rPr lang="en-US" dirty="0"/>
              <a:t>&lt;div&gt; Alan Turing &lt;/div&gt; `;</a:t>
            </a:r>
            <a:endParaRPr lang="ru-RU" dirty="0" smtClean="0"/>
          </a:p>
          <a:p>
            <a:r>
              <a:rPr lang="ru-RU" dirty="0" smtClean="0"/>
              <a:t>Если задача – проверить структуру компонента или объекта, то </a:t>
            </a:r>
            <a:r>
              <a:rPr lang="ru-RU" dirty="0" err="1" smtClean="0"/>
              <a:t>снапшоты</a:t>
            </a:r>
            <a:r>
              <a:rPr lang="ru-RU" dirty="0" smtClean="0"/>
              <a:t> – то что нужно.</a:t>
            </a:r>
          </a:p>
          <a:p>
            <a:pPr lvl="1"/>
            <a:r>
              <a:rPr lang="ru-RU" dirty="0" smtClean="0"/>
              <a:t>Не </a:t>
            </a:r>
            <a:r>
              <a:rPr lang="en-US" dirty="0" smtClean="0"/>
              <a:t>TDD, BDD</a:t>
            </a:r>
            <a:endParaRPr lang="ru-RU" dirty="0" smtClean="0"/>
          </a:p>
          <a:p>
            <a:pPr lvl="1"/>
            <a:r>
              <a:rPr lang="ru-RU" dirty="0" smtClean="0"/>
              <a:t>Не понятно что ожидается в результате, есть только предыдущее значение</a:t>
            </a:r>
          </a:p>
          <a:p>
            <a:r>
              <a:rPr lang="ru-RU" dirty="0" smtClean="0"/>
              <a:t>Используются в </a:t>
            </a:r>
            <a:r>
              <a:rPr lang="ru-RU" dirty="0" err="1" smtClean="0"/>
              <a:t>ревью</a:t>
            </a:r>
            <a:r>
              <a:rPr lang="ru-RU" dirty="0" smtClean="0"/>
              <a:t> кода</a:t>
            </a:r>
            <a:endParaRPr lang="en-US" dirty="0" smtClean="0"/>
          </a:p>
          <a:p>
            <a:endParaRPr lang="en-US" dirty="0" smtClean="0"/>
          </a:p>
          <a:p>
            <a:pPr lvl="1"/>
            <a:endParaRPr lang="en-US" dirty="0" smtClean="0"/>
          </a:p>
          <a:p>
            <a:endParaRPr lang="ru-RU" dirty="0" smtClean="0"/>
          </a:p>
          <a:p>
            <a:endParaRPr lang="ru-RU" dirty="0" smtClean="0"/>
          </a:p>
        </p:txBody>
      </p:sp>
    </p:spTree>
    <p:extLst>
      <p:ext uri="{BB962C8B-B14F-4D97-AF65-F5344CB8AC3E}">
        <p14:creationId xmlns:p14="http://schemas.microsoft.com/office/powerpoint/2010/main" val="2052225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Явная настройка</a:t>
            </a:r>
            <a:endParaRPr lang="en-US" dirty="0"/>
          </a:p>
        </p:txBody>
      </p:sp>
      <p:sp>
        <p:nvSpPr>
          <p:cNvPr id="6" name="Picture Placeholder 5"/>
          <p:cNvSpPr>
            <a:spLocks noGrp="1"/>
          </p:cNvSpPr>
          <p:nvPr>
            <p:ph type="pic" idx="1"/>
          </p:nvPr>
        </p:nvSpPr>
        <p:spPr/>
      </p:sp>
      <p:sp>
        <p:nvSpPr>
          <p:cNvPr id="7" name="Text Placeholder 6"/>
          <p:cNvSpPr>
            <a:spLocks noGrp="1"/>
          </p:cNvSpPr>
          <p:nvPr>
            <p:ph type="body"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7486650" y="500062"/>
            <a:ext cx="3314700" cy="5857875"/>
          </a:xfrm>
          <a:prstGeom prst="rect">
            <a:avLst/>
          </a:prstGeom>
        </p:spPr>
      </p:pic>
    </p:spTree>
    <p:extLst>
      <p:ext uri="{BB962C8B-B14F-4D97-AF65-F5344CB8AC3E}">
        <p14:creationId xmlns:p14="http://schemas.microsoft.com/office/powerpoint/2010/main" val="28212671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Тестируем Поведение </a:t>
            </a:r>
            <a:r>
              <a:rPr lang="ru-RU" dirty="0"/>
              <a:t>компонента</a:t>
            </a:r>
          </a:p>
        </p:txBody>
      </p:sp>
      <p:sp>
        <p:nvSpPr>
          <p:cNvPr id="4" name="Picture Placeholder 3"/>
          <p:cNvSpPr>
            <a:spLocks noGrp="1"/>
          </p:cNvSpPr>
          <p:nvPr>
            <p:ph type="pic" idx="1"/>
          </p:nvPr>
        </p:nvSpPr>
        <p:spPr/>
      </p:sp>
      <p:sp>
        <p:nvSpPr>
          <p:cNvPr id="5" name="Text Placeholder 4"/>
          <p:cNvSpPr>
            <a:spLocks noGrp="1"/>
          </p:cNvSpPr>
          <p:nvPr>
            <p:ph type="body" sz="half" idx="2"/>
          </p:nvPr>
        </p:nvSpPr>
        <p:spPr/>
        <p:txBody>
          <a:bodyPr/>
          <a:lstStyle/>
          <a:p>
            <a:pPr lvl="1"/>
            <a:r>
              <a:rPr lang="ru-RU" sz="1500" dirty="0" smtClean="0">
                <a:solidFill>
                  <a:srgbClr val="FFFFFF"/>
                </a:solidFill>
              </a:rPr>
              <a:t>Когда </a:t>
            </a:r>
            <a:r>
              <a:rPr lang="ru-RU" sz="1500" dirty="0">
                <a:solidFill>
                  <a:srgbClr val="FFFFFF"/>
                </a:solidFill>
              </a:rPr>
              <a:t>различные значения свойств и </a:t>
            </a:r>
            <a:r>
              <a:rPr lang="ru-RU" sz="1500" dirty="0" smtClean="0">
                <a:solidFill>
                  <a:srgbClr val="FFFFFF"/>
                </a:solidFill>
              </a:rPr>
              <a:t>симуляции </a:t>
            </a:r>
            <a:r>
              <a:rPr lang="ru-RU" sz="1500" dirty="0">
                <a:solidFill>
                  <a:srgbClr val="FFFFFF"/>
                </a:solidFill>
              </a:rPr>
              <a:t>событий приводят к ожидаемому результату</a:t>
            </a:r>
          </a:p>
          <a:p>
            <a:endParaRPr lang="ru-RU" dirty="0"/>
          </a:p>
          <a:p>
            <a:endParaRPr lang="en-US" dirty="0"/>
          </a:p>
          <a:p>
            <a:endParaRPr lang="en-US" dirty="0"/>
          </a:p>
        </p:txBody>
      </p:sp>
      <p:pic>
        <p:nvPicPr>
          <p:cNvPr id="8" name="Picture 7"/>
          <p:cNvPicPr>
            <a:picLocks noChangeAspect="1"/>
          </p:cNvPicPr>
          <p:nvPr/>
        </p:nvPicPr>
        <p:blipFill>
          <a:blip r:embed="rId2"/>
          <a:stretch>
            <a:fillRect/>
          </a:stretch>
        </p:blipFill>
        <p:spPr>
          <a:xfrm>
            <a:off x="7022378" y="2016393"/>
            <a:ext cx="3781425" cy="2724150"/>
          </a:xfrm>
          <a:prstGeom prst="rect">
            <a:avLst/>
          </a:prstGeom>
        </p:spPr>
      </p:pic>
    </p:spTree>
    <p:extLst>
      <p:ext uri="{BB962C8B-B14F-4D97-AF65-F5344CB8AC3E}">
        <p14:creationId xmlns:p14="http://schemas.microsoft.com/office/powerpoint/2010/main" val="66121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Инструменты</a:t>
            </a:r>
            <a:endParaRPr lang="en-US" dirty="0"/>
          </a:p>
        </p:txBody>
      </p:sp>
      <p:sp>
        <p:nvSpPr>
          <p:cNvPr id="3" name="Content Placeholder 2"/>
          <p:cNvSpPr>
            <a:spLocks noGrp="1"/>
          </p:cNvSpPr>
          <p:nvPr>
            <p:ph idx="1"/>
          </p:nvPr>
        </p:nvSpPr>
        <p:spPr/>
        <p:txBody>
          <a:bodyPr>
            <a:normAutofit/>
          </a:bodyPr>
          <a:lstStyle/>
          <a:p>
            <a:r>
              <a:rPr lang="en-US" dirty="0"/>
              <a:t>J</a:t>
            </a:r>
            <a:r>
              <a:rPr lang="en-US" dirty="0" smtClean="0"/>
              <a:t>est</a:t>
            </a:r>
          </a:p>
          <a:p>
            <a:r>
              <a:rPr lang="en-US" dirty="0" smtClean="0"/>
              <a:t>Enzyme</a:t>
            </a:r>
            <a:endParaRPr lang="en-US" dirty="0"/>
          </a:p>
          <a:p>
            <a:r>
              <a:rPr lang="en-US" dirty="0" err="1" smtClean="0"/>
              <a:t>Jsdom</a:t>
            </a:r>
            <a:endParaRPr lang="ru-RU" dirty="0" smtClean="0"/>
          </a:p>
          <a:p>
            <a:r>
              <a:rPr lang="en-US" dirty="0" smtClean="0">
                <a:hlinkClick r:id="rId2"/>
              </a:rPr>
              <a:t>Jest extension</a:t>
            </a:r>
            <a:r>
              <a:rPr lang="en-US" dirty="0" smtClean="0"/>
              <a:t> for Visual </a:t>
            </a:r>
            <a:r>
              <a:rPr lang="en-US" dirty="0"/>
              <a:t>Studio </a:t>
            </a:r>
            <a:r>
              <a:rPr lang="en-US" dirty="0" smtClean="0"/>
              <a:t>Code.</a:t>
            </a:r>
            <a:endParaRPr lang="en-US" dirty="0"/>
          </a:p>
        </p:txBody>
      </p:sp>
    </p:spTree>
    <p:extLst>
      <p:ext uri="{BB962C8B-B14F-4D97-AF65-F5344CB8AC3E}">
        <p14:creationId xmlns:p14="http://schemas.microsoft.com/office/powerpoint/2010/main" val="3661894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Генерация тестов</a:t>
            </a:r>
            <a:endParaRPr lang="ru-RU" dirty="0"/>
          </a:p>
        </p:txBody>
      </p:sp>
      <p:sp>
        <p:nvSpPr>
          <p:cNvPr id="4" name="Picture Placeholder 3"/>
          <p:cNvSpPr>
            <a:spLocks noGrp="1"/>
          </p:cNvSpPr>
          <p:nvPr>
            <p:ph type="pic" idx="1"/>
          </p:nvPr>
        </p:nvSpPr>
        <p:spPr/>
      </p:sp>
      <p:sp>
        <p:nvSpPr>
          <p:cNvPr id="5" name="Text Placeholder 4"/>
          <p:cNvSpPr>
            <a:spLocks noGrp="1"/>
          </p:cNvSpPr>
          <p:nvPr>
            <p:ph type="body" sz="half" idx="2"/>
          </p:nvPr>
        </p:nvSpPr>
        <p:spPr/>
        <p:txBody>
          <a:bodyPr/>
          <a:lstStyle/>
          <a:p>
            <a:pPr lvl="1"/>
            <a:r>
              <a:rPr lang="ru-RU" sz="1500" dirty="0" smtClean="0">
                <a:solidFill>
                  <a:srgbClr val="FFFFFF"/>
                </a:solidFill>
              </a:rPr>
              <a:t>Иногда несколько тестов отличаются только значениями </a:t>
            </a:r>
            <a:r>
              <a:rPr lang="ru-RU" sz="1500" dirty="0" smtClean="0">
                <a:solidFill>
                  <a:srgbClr val="FFFFFF"/>
                </a:solidFill>
              </a:rPr>
              <a:t>одной </a:t>
            </a:r>
            <a:r>
              <a:rPr lang="ru-RU" sz="1500" dirty="0" smtClean="0">
                <a:solidFill>
                  <a:srgbClr val="FFFFFF"/>
                </a:solidFill>
              </a:rPr>
              <a:t>входной переменной. Такие тесты могут быть сгенерированы с помощью функции</a:t>
            </a:r>
            <a:endParaRPr lang="ru-RU" dirty="0"/>
          </a:p>
          <a:p>
            <a:endParaRPr lang="en-US" dirty="0"/>
          </a:p>
          <a:p>
            <a:endParaRPr lang="en-US" dirty="0"/>
          </a:p>
        </p:txBody>
      </p:sp>
      <p:pic>
        <p:nvPicPr>
          <p:cNvPr id="3" name="Picture 2"/>
          <p:cNvPicPr>
            <a:picLocks noChangeAspect="1"/>
          </p:cNvPicPr>
          <p:nvPr/>
        </p:nvPicPr>
        <p:blipFill>
          <a:blip r:embed="rId2"/>
          <a:stretch>
            <a:fillRect/>
          </a:stretch>
        </p:blipFill>
        <p:spPr>
          <a:xfrm>
            <a:off x="6489192" y="2066925"/>
            <a:ext cx="5324475" cy="2724150"/>
          </a:xfrm>
          <a:prstGeom prst="rect">
            <a:avLst/>
          </a:prstGeom>
        </p:spPr>
      </p:pic>
    </p:spTree>
    <p:extLst>
      <p:ext uri="{BB962C8B-B14F-4D97-AF65-F5344CB8AC3E}">
        <p14:creationId xmlns:p14="http://schemas.microsoft.com/office/powerpoint/2010/main" val="3071478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чистый код для </a:t>
            </a:r>
            <a:r>
              <a:rPr lang="ru-RU" dirty="0" smtClean="0"/>
              <a:t>тестов</a:t>
            </a:r>
            <a:endParaRPr lang="en-US" dirty="0"/>
          </a:p>
        </p:txBody>
      </p:sp>
      <p:sp>
        <p:nvSpPr>
          <p:cNvPr id="3" name="Content Placeholder 2"/>
          <p:cNvSpPr>
            <a:spLocks noGrp="1"/>
          </p:cNvSpPr>
          <p:nvPr>
            <p:ph idx="1"/>
          </p:nvPr>
        </p:nvSpPr>
        <p:spPr/>
        <p:txBody>
          <a:bodyPr>
            <a:normAutofit fontScale="92500" lnSpcReduction="10000"/>
          </a:bodyPr>
          <a:lstStyle/>
          <a:p>
            <a:r>
              <a:rPr lang="ru-RU" dirty="0" smtClean="0"/>
              <a:t>Проверяйте </a:t>
            </a:r>
            <a:r>
              <a:rPr lang="ru-RU" dirty="0"/>
              <a:t>только одно условие в каждом тесте. Тогда тесты останутся лаконичными и понятными.</a:t>
            </a:r>
          </a:p>
          <a:p>
            <a:r>
              <a:rPr lang="ru-RU" dirty="0"/>
              <a:t>Правило трёх А (</a:t>
            </a:r>
            <a:r>
              <a:rPr lang="ru-RU" dirty="0" err="1"/>
              <a:t>arrange</a:t>
            </a:r>
            <a:r>
              <a:rPr lang="ru-RU" dirty="0"/>
              <a:t>, </a:t>
            </a:r>
            <a:r>
              <a:rPr lang="ru-RU" dirty="0" err="1"/>
              <a:t>act</a:t>
            </a:r>
            <a:r>
              <a:rPr lang="ru-RU" dirty="0"/>
              <a:t>, </a:t>
            </a:r>
            <a:r>
              <a:rPr lang="ru-RU" dirty="0" err="1"/>
              <a:t>assert</a:t>
            </a:r>
            <a:r>
              <a:rPr lang="ru-RU" dirty="0"/>
              <a:t>) или </a:t>
            </a:r>
            <a:r>
              <a:rPr lang="ru-RU" dirty="0" smtClean="0"/>
              <a:t>«</a:t>
            </a:r>
            <a:r>
              <a:rPr lang="ru-RU" dirty="0"/>
              <a:t>дано, когда, тогда» — хорошая мнемоника, чтобы поддерживать хорошую структуру тестов.</a:t>
            </a:r>
          </a:p>
          <a:p>
            <a:r>
              <a:rPr lang="ru-RU" dirty="0"/>
              <a:t>Читаемость имеет значение. Не злоупотребляйте DRY (правило «не повторяйся»). Повторение хорошо, если улучшает читаемость. Попробуйте найти баланс между кодом DRY и DAMP (DAMP — </a:t>
            </a:r>
            <a:r>
              <a:rPr lang="ru-RU" dirty="0" err="1"/>
              <a:t>Descriptive</a:t>
            </a:r>
            <a:r>
              <a:rPr lang="ru-RU" dirty="0"/>
              <a:t> </a:t>
            </a:r>
            <a:r>
              <a:rPr lang="ru-RU" dirty="0" err="1"/>
              <a:t>And</a:t>
            </a:r>
            <a:r>
              <a:rPr lang="ru-RU" dirty="0"/>
              <a:t> </a:t>
            </a:r>
            <a:r>
              <a:rPr lang="ru-RU" dirty="0" err="1"/>
              <a:t>Meaningful</a:t>
            </a:r>
            <a:r>
              <a:rPr lang="ru-RU" dirty="0"/>
              <a:t> </a:t>
            </a:r>
            <a:r>
              <a:rPr lang="ru-RU" dirty="0" err="1"/>
              <a:t>Phrases</a:t>
            </a:r>
            <a:r>
              <a:rPr lang="ru-RU" dirty="0"/>
              <a:t>, содержательные и осмысленные фразы).</a:t>
            </a:r>
          </a:p>
          <a:p>
            <a:r>
              <a:rPr lang="ru-RU" dirty="0"/>
              <a:t>Если сомневаетесь насчёт </a:t>
            </a:r>
            <a:r>
              <a:rPr lang="ru-RU" dirty="0" err="1"/>
              <a:t>рефакторинга</a:t>
            </a:r>
            <a:r>
              <a:rPr lang="ru-RU" dirty="0"/>
              <a:t> или повторного использования кода, применяйте Правило Трёх. </a:t>
            </a:r>
            <a:r>
              <a:rPr lang="ru-RU" dirty="0" err="1" smtClean="0"/>
              <a:t>Use</a:t>
            </a:r>
            <a:r>
              <a:rPr lang="ru-RU" dirty="0" smtClean="0"/>
              <a:t> </a:t>
            </a:r>
            <a:r>
              <a:rPr lang="ru-RU" dirty="0" err="1" smtClean="0"/>
              <a:t>before</a:t>
            </a:r>
            <a:r>
              <a:rPr lang="ru-RU" dirty="0" smtClean="0"/>
              <a:t> </a:t>
            </a:r>
            <a:r>
              <a:rPr lang="ru-RU" dirty="0" err="1" smtClean="0"/>
              <a:t>reuse</a:t>
            </a:r>
            <a:r>
              <a:rPr lang="ru-RU" dirty="0" smtClean="0"/>
              <a:t>. </a:t>
            </a:r>
            <a:r>
              <a:rPr lang="en-US" dirty="0">
                <a:hlinkClick r:id="rId2"/>
              </a:rPr>
              <a:t>https://blog.codinghorror.com/rule-of-three</a:t>
            </a:r>
            <a:r>
              <a:rPr lang="en-US" dirty="0" smtClean="0">
                <a:hlinkClick r:id="rId2"/>
              </a:rPr>
              <a:t>/</a:t>
            </a:r>
            <a:r>
              <a:rPr lang="ru-RU" dirty="0" smtClean="0"/>
              <a:t> </a:t>
            </a:r>
            <a:endParaRPr lang="ru-RU" dirty="0"/>
          </a:p>
          <a:p>
            <a:endParaRPr lang="en-US" dirty="0"/>
          </a:p>
        </p:txBody>
      </p:sp>
    </p:spTree>
    <p:extLst>
      <p:ext uri="{BB962C8B-B14F-4D97-AF65-F5344CB8AC3E}">
        <p14:creationId xmlns:p14="http://schemas.microsoft.com/office/powerpoint/2010/main" val="26142851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Примеры</a:t>
            </a:r>
            <a:endParaRPr lang="en-US" dirty="0"/>
          </a:p>
        </p:txBody>
      </p:sp>
      <p:sp>
        <p:nvSpPr>
          <p:cNvPr id="3" name="Content Placeholder 2"/>
          <p:cNvSpPr>
            <a:spLocks noGrp="1"/>
          </p:cNvSpPr>
          <p:nvPr>
            <p:ph idx="1"/>
          </p:nvPr>
        </p:nvSpPr>
        <p:spPr/>
        <p:txBody>
          <a:bodyPr>
            <a:normAutofit lnSpcReduction="10000"/>
          </a:bodyPr>
          <a:lstStyle/>
          <a:p>
            <a:r>
              <a:rPr lang="en-US" dirty="0">
                <a:hlinkClick r:id="rId2"/>
              </a:rPr>
              <a:t>https://github.com/facebook/jest/blob/master/e2e/__tests__/</a:t>
            </a:r>
            <a:r>
              <a:rPr lang="en-US" dirty="0" smtClean="0">
                <a:hlinkClick r:id="rId2"/>
              </a:rPr>
              <a:t>console.test.js</a:t>
            </a:r>
            <a:endParaRPr lang="ru-RU" dirty="0" smtClean="0"/>
          </a:p>
          <a:p>
            <a:r>
              <a:rPr lang="en-US" dirty="0">
                <a:hlinkClick r:id="rId3"/>
              </a:rPr>
              <a:t>https://</a:t>
            </a:r>
            <a:r>
              <a:rPr lang="en-US" dirty="0" smtClean="0">
                <a:hlinkClick r:id="rId3"/>
              </a:rPr>
              <a:t>github.com/reduxjs/redux/blob/master/examples/tree-view/src/containers/Node.spec.js</a:t>
            </a:r>
            <a:endParaRPr lang="ru-RU" dirty="0" smtClean="0"/>
          </a:p>
          <a:p>
            <a:r>
              <a:rPr lang="en-US" dirty="0">
                <a:hlinkClick r:id="rId4"/>
              </a:rPr>
              <a:t>https://</a:t>
            </a:r>
            <a:r>
              <a:rPr lang="en-US" dirty="0" smtClean="0">
                <a:hlinkClick r:id="rId4"/>
              </a:rPr>
              <a:t>github.com/reduxjs/redux/blob/master/examples/tree-view/src/reducers/index.spec.js</a:t>
            </a:r>
            <a:endParaRPr lang="ru-RU" dirty="0" smtClean="0"/>
          </a:p>
          <a:p>
            <a:r>
              <a:rPr lang="en-US" dirty="0">
                <a:hlinkClick r:id="rId5"/>
              </a:rPr>
              <a:t>https://github.com/tb/redux/tree/react-testing/examples/todomvc/src/components/__tests</a:t>
            </a:r>
            <a:r>
              <a:rPr lang="en-US" dirty="0" smtClean="0">
                <a:hlinkClick r:id="rId5"/>
              </a:rPr>
              <a:t>__</a:t>
            </a:r>
            <a:endParaRPr lang="ru-RU" dirty="0" smtClean="0"/>
          </a:p>
          <a:p>
            <a:r>
              <a:rPr lang="en-US" dirty="0">
                <a:hlinkClick r:id="rId6"/>
              </a:rPr>
              <a:t>https://</a:t>
            </a:r>
            <a:r>
              <a:rPr lang="en-US" dirty="0" smtClean="0">
                <a:hlinkClick r:id="rId6"/>
              </a:rPr>
              <a:t>github.com/mui-org/material-ui/blob/303199d39b42a321d28347d8440d69166f872f27/packages/material-ui/src/Checkbox/Checkbox.test.js</a:t>
            </a:r>
            <a:endParaRPr lang="en-US" dirty="0" smtClean="0"/>
          </a:p>
          <a:p>
            <a:pPr marL="0" indent="0">
              <a:buNone/>
            </a:pPr>
            <a:endParaRPr lang="en-US" dirty="0"/>
          </a:p>
        </p:txBody>
      </p:sp>
    </p:spTree>
    <p:extLst>
      <p:ext uri="{BB962C8B-B14F-4D97-AF65-F5344CB8AC3E}">
        <p14:creationId xmlns:p14="http://schemas.microsoft.com/office/powerpoint/2010/main" val="526572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Бонус</a:t>
            </a:r>
            <a:endParaRPr lang="en-US" dirty="0"/>
          </a:p>
        </p:txBody>
      </p:sp>
      <p:sp>
        <p:nvSpPr>
          <p:cNvPr id="3" name="Content Placeholder 2"/>
          <p:cNvSpPr>
            <a:spLocks noGrp="1"/>
          </p:cNvSpPr>
          <p:nvPr>
            <p:ph idx="1"/>
          </p:nvPr>
        </p:nvSpPr>
        <p:spPr/>
        <p:txBody>
          <a:bodyPr/>
          <a:lstStyle/>
          <a:p>
            <a:r>
              <a:rPr lang="ru-RU" dirty="0" smtClean="0"/>
              <a:t>Как увидеть покрытие</a:t>
            </a:r>
          </a:p>
          <a:p>
            <a:r>
              <a:rPr lang="ru-RU" dirty="0" smtClean="0"/>
              <a:t>Как запустить тесты перед </a:t>
            </a:r>
            <a:r>
              <a:rPr lang="ru-RU" dirty="0" err="1" smtClean="0"/>
              <a:t>комитом</a:t>
            </a:r>
            <a:endParaRPr lang="ru-RU" dirty="0" smtClean="0"/>
          </a:p>
          <a:p>
            <a:endParaRPr lang="en-US" dirty="0"/>
          </a:p>
        </p:txBody>
      </p:sp>
    </p:spTree>
    <p:extLst>
      <p:ext uri="{BB962C8B-B14F-4D97-AF65-F5344CB8AC3E}">
        <p14:creationId xmlns:p14="http://schemas.microsoft.com/office/powerpoint/2010/main" val="22302033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Ссылки</a:t>
            </a:r>
            <a:endParaRPr lang="en-US" dirty="0"/>
          </a:p>
        </p:txBody>
      </p:sp>
      <p:sp>
        <p:nvSpPr>
          <p:cNvPr id="3" name="Content Placeholder 2"/>
          <p:cNvSpPr>
            <a:spLocks noGrp="1"/>
          </p:cNvSpPr>
          <p:nvPr>
            <p:ph idx="1"/>
          </p:nvPr>
        </p:nvSpPr>
        <p:spPr/>
        <p:txBody>
          <a:bodyPr>
            <a:normAutofit fontScale="77500" lnSpcReduction="20000"/>
          </a:bodyPr>
          <a:lstStyle/>
          <a:p>
            <a:r>
              <a:rPr lang="en-US" dirty="0">
                <a:hlinkClick r:id="rId2"/>
              </a:rPr>
              <a:t>https://</a:t>
            </a:r>
            <a:r>
              <a:rPr lang="en-US" dirty="0" smtClean="0">
                <a:hlinkClick r:id="rId2"/>
              </a:rPr>
              <a:t>github.com/markerikson/react-redux-links/blob/master/react-redux-testing.md</a:t>
            </a:r>
            <a:endParaRPr lang="ru-RU" dirty="0" smtClean="0"/>
          </a:p>
          <a:p>
            <a:r>
              <a:rPr lang="en-US" dirty="0">
                <a:hlinkClick r:id="rId3"/>
              </a:rPr>
              <a:t>https://</a:t>
            </a:r>
            <a:r>
              <a:rPr lang="en-US" dirty="0" smtClean="0">
                <a:hlinkClick r:id="rId3"/>
              </a:rPr>
              <a:t>github.com/markerikson/redux-ecosystem-links/blob/master/testing.md</a:t>
            </a:r>
            <a:endParaRPr lang="ru-RU" dirty="0" smtClean="0"/>
          </a:p>
          <a:p>
            <a:r>
              <a:rPr lang="en-US" dirty="0">
                <a:hlinkClick r:id="rId4"/>
              </a:rPr>
              <a:t>https://</a:t>
            </a:r>
            <a:r>
              <a:rPr lang="en-US" dirty="0" smtClean="0">
                <a:hlinkClick r:id="rId4"/>
              </a:rPr>
              <a:t>jestjs.io/docs/en/tutorial-react</a:t>
            </a:r>
            <a:endParaRPr lang="ru-RU" dirty="0" smtClean="0"/>
          </a:p>
          <a:p>
            <a:r>
              <a:rPr lang="en-US" dirty="0">
                <a:hlinkClick r:id="rId5"/>
              </a:rPr>
              <a:t>https://</a:t>
            </a:r>
            <a:r>
              <a:rPr lang="en-US" dirty="0" smtClean="0">
                <a:hlinkClick r:id="rId5"/>
              </a:rPr>
              <a:t>redux.js.org/recipes/writing-tests</a:t>
            </a:r>
            <a:endParaRPr lang="ru-RU" dirty="0" smtClean="0"/>
          </a:p>
          <a:p>
            <a:r>
              <a:rPr lang="en-US" dirty="0">
                <a:hlinkClick r:id="rId6"/>
              </a:rPr>
              <a:t>https://</a:t>
            </a:r>
            <a:r>
              <a:rPr lang="en-US" dirty="0" smtClean="0">
                <a:hlinkClick r:id="rId6"/>
              </a:rPr>
              <a:t>github.com/FormidableLabs/enzyme-matchers</a:t>
            </a:r>
            <a:endParaRPr lang="ru-RU" dirty="0" smtClean="0"/>
          </a:p>
          <a:p>
            <a:r>
              <a:rPr lang="en-US" dirty="0">
                <a:hlinkClick r:id="rId7"/>
              </a:rPr>
              <a:t>https://</a:t>
            </a:r>
            <a:r>
              <a:rPr lang="en-US" dirty="0" smtClean="0">
                <a:hlinkClick r:id="rId7"/>
              </a:rPr>
              <a:t>medium.com/selleo/testing-react-components-best-practices-2f77ac302d12</a:t>
            </a:r>
            <a:endParaRPr lang="en-US" dirty="0" smtClean="0"/>
          </a:p>
          <a:p>
            <a:r>
              <a:rPr lang="en-US" dirty="0">
                <a:hlinkClick r:id="rId8"/>
              </a:rPr>
              <a:t>https://medium.com/@</a:t>
            </a:r>
            <a:r>
              <a:rPr lang="en-US" dirty="0" smtClean="0">
                <a:hlinkClick r:id="rId8"/>
              </a:rPr>
              <a:t>7ynk3r/react-testing-done-right-24fdb4ef43d8</a:t>
            </a:r>
            <a:endParaRPr lang="en-US" dirty="0" smtClean="0"/>
          </a:p>
          <a:p>
            <a:r>
              <a:rPr lang="en-US" dirty="0">
                <a:hlinkClick r:id="rId9"/>
              </a:rPr>
              <a:t>https://</a:t>
            </a:r>
            <a:r>
              <a:rPr lang="en-US" dirty="0" smtClean="0">
                <a:hlinkClick r:id="rId9"/>
              </a:rPr>
              <a:t>techblog.commercetools.com/testing-in-react-best-practices-tips-and-tricks-577bb98845cd</a:t>
            </a:r>
            <a:endParaRPr lang="ru-RU" dirty="0" smtClean="0"/>
          </a:p>
          <a:p>
            <a:r>
              <a:rPr lang="en-US" dirty="0">
                <a:hlinkClick r:id="rId10"/>
              </a:rPr>
              <a:t>https://</a:t>
            </a:r>
            <a:r>
              <a:rPr lang="en-US" dirty="0" smtClean="0">
                <a:hlinkClick r:id="rId10"/>
              </a:rPr>
              <a:t>github.com/facebook/create-react-app/blob/master/packages/react-scripts/template/README.md#running-tests</a:t>
            </a:r>
            <a:endParaRPr lang="ru-RU" dirty="0" smtClean="0"/>
          </a:p>
          <a:p>
            <a:endParaRPr lang="en-US" dirty="0" smtClean="0"/>
          </a:p>
          <a:p>
            <a:endParaRPr lang="en-US" dirty="0"/>
          </a:p>
        </p:txBody>
      </p:sp>
    </p:spTree>
    <p:extLst>
      <p:ext uri="{BB962C8B-B14F-4D97-AF65-F5344CB8AC3E}">
        <p14:creationId xmlns:p14="http://schemas.microsoft.com/office/powerpoint/2010/main" val="2906811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Инструменты</a:t>
            </a:r>
            <a:r>
              <a:rPr lang="en-US" dirty="0"/>
              <a:t>: Jest</a:t>
            </a:r>
          </a:p>
        </p:txBody>
      </p:sp>
      <p:sp>
        <p:nvSpPr>
          <p:cNvPr id="3" name="Content Placeholder 2"/>
          <p:cNvSpPr>
            <a:spLocks noGrp="1"/>
          </p:cNvSpPr>
          <p:nvPr>
            <p:ph idx="1"/>
          </p:nvPr>
        </p:nvSpPr>
        <p:spPr/>
        <p:txBody>
          <a:bodyPr/>
          <a:lstStyle/>
          <a:p>
            <a:r>
              <a:rPr lang="ru-RU" dirty="0" smtClean="0"/>
              <a:t>Параллельный запуск тестов</a:t>
            </a:r>
          </a:p>
          <a:p>
            <a:r>
              <a:rPr lang="ru-RU" dirty="0" smtClean="0"/>
              <a:t>Встроенный отчет покрытия</a:t>
            </a:r>
          </a:p>
          <a:p>
            <a:r>
              <a:rPr lang="ru-RU" dirty="0" smtClean="0"/>
              <a:t>Из коробки в </a:t>
            </a:r>
            <a:r>
              <a:rPr lang="en-US" dirty="0" smtClean="0"/>
              <a:t>create-react-app</a:t>
            </a:r>
            <a:endParaRPr lang="ru-RU" dirty="0" smtClean="0"/>
          </a:p>
          <a:p>
            <a:r>
              <a:rPr lang="ru-RU" dirty="0" smtClean="0"/>
              <a:t>Простота </a:t>
            </a:r>
            <a:r>
              <a:rPr lang="ru-RU" dirty="0" err="1" smtClean="0"/>
              <a:t>моков</a:t>
            </a:r>
            <a:r>
              <a:rPr lang="ru-RU" dirty="0" smtClean="0"/>
              <a:t> для функций и модулей</a:t>
            </a:r>
            <a:endParaRPr lang="ru-RU" dirty="0"/>
          </a:p>
          <a:p>
            <a:r>
              <a:rPr lang="ru-RU" dirty="0" smtClean="0"/>
              <a:t>Поддержка </a:t>
            </a:r>
            <a:r>
              <a:rPr lang="en-US" dirty="0"/>
              <a:t>typescript </a:t>
            </a:r>
            <a:r>
              <a:rPr lang="ru-RU" dirty="0" smtClean="0"/>
              <a:t>в </a:t>
            </a:r>
            <a:r>
              <a:rPr lang="en-US" dirty="0" err="1" smtClean="0"/>
              <a:t>ts</a:t>
            </a:r>
            <a:r>
              <a:rPr lang="en-US" dirty="0" smtClean="0"/>
              <a:t>-jest</a:t>
            </a:r>
            <a:endParaRPr lang="ru-RU" dirty="0" smtClean="0"/>
          </a:p>
          <a:p>
            <a:r>
              <a:rPr lang="ru-RU" dirty="0" smtClean="0"/>
              <a:t>Запуск тестов связанных </a:t>
            </a:r>
            <a:r>
              <a:rPr lang="ru-RU" dirty="0"/>
              <a:t>только </a:t>
            </a:r>
            <a:r>
              <a:rPr lang="ru-RU" dirty="0" smtClean="0"/>
              <a:t>с измененными файлами</a:t>
            </a:r>
          </a:p>
          <a:p>
            <a:r>
              <a:rPr lang="en-US" dirty="0" smtClean="0"/>
              <a:t>Snapshot </a:t>
            </a:r>
            <a:r>
              <a:rPr lang="ru-RU" dirty="0" smtClean="0"/>
              <a:t>тестирование</a:t>
            </a:r>
            <a:endParaRPr lang="en-US" dirty="0" smtClean="0"/>
          </a:p>
        </p:txBody>
      </p:sp>
    </p:spTree>
    <p:extLst>
      <p:ext uri="{BB962C8B-B14F-4D97-AF65-F5344CB8AC3E}">
        <p14:creationId xmlns:p14="http://schemas.microsoft.com/office/powerpoint/2010/main" val="497392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Инструменты</a:t>
            </a:r>
            <a:r>
              <a:rPr lang="en-US" dirty="0"/>
              <a:t>: Enzyme</a:t>
            </a:r>
          </a:p>
        </p:txBody>
      </p:sp>
      <p:sp>
        <p:nvSpPr>
          <p:cNvPr id="3" name="Content Placeholder 2"/>
          <p:cNvSpPr>
            <a:spLocks noGrp="1"/>
          </p:cNvSpPr>
          <p:nvPr>
            <p:ph idx="1"/>
          </p:nvPr>
        </p:nvSpPr>
        <p:spPr/>
        <p:txBody>
          <a:bodyPr>
            <a:normAutofit fontScale="77500" lnSpcReduction="20000"/>
          </a:bodyPr>
          <a:lstStyle/>
          <a:p>
            <a:r>
              <a:rPr lang="en-US" dirty="0" smtClean="0"/>
              <a:t>Shallow Rendering</a:t>
            </a:r>
            <a:endParaRPr lang="ru-RU" dirty="0" smtClean="0"/>
          </a:p>
          <a:p>
            <a:pPr lvl="1"/>
            <a:r>
              <a:rPr lang="en-US" dirty="0"/>
              <a:t>import { shallow } from 'enzyme</a:t>
            </a:r>
            <a:r>
              <a:rPr lang="en-US" dirty="0" smtClean="0"/>
              <a:t>';</a:t>
            </a:r>
          </a:p>
          <a:p>
            <a:pPr lvl="1"/>
            <a:r>
              <a:rPr lang="en-US" dirty="0"/>
              <a:t>Shallow rendering is useful to constrain yourself to testing a component as a unit, and to ensure that your tests aren't indirectly asserting on behavior of child components.</a:t>
            </a:r>
            <a:endParaRPr lang="ru-RU" dirty="0" smtClean="0"/>
          </a:p>
          <a:p>
            <a:r>
              <a:rPr lang="en-US" dirty="0"/>
              <a:t>Full DOM Rendering </a:t>
            </a:r>
            <a:endParaRPr lang="ru-RU" dirty="0" smtClean="0"/>
          </a:p>
          <a:p>
            <a:pPr lvl="1"/>
            <a:r>
              <a:rPr lang="en-US" dirty="0" smtClean="0"/>
              <a:t>import </a:t>
            </a:r>
            <a:r>
              <a:rPr lang="en-US" dirty="0"/>
              <a:t>{ mount } from 'enzyme'; </a:t>
            </a:r>
            <a:r>
              <a:rPr lang="ru-RU" dirty="0" smtClean="0"/>
              <a:t> </a:t>
            </a:r>
            <a:endParaRPr lang="en-US" dirty="0" smtClean="0"/>
          </a:p>
          <a:p>
            <a:pPr lvl="1"/>
            <a:r>
              <a:rPr lang="en-US" dirty="0"/>
              <a:t>Full DOM rendering is ideal for use cases where you have components that may interact with DOM APIs, or may require the full lifecycle in order to fully test the component (i.e., </a:t>
            </a:r>
            <a:r>
              <a:rPr lang="en-US" dirty="0" err="1"/>
              <a:t>componentDidMount</a:t>
            </a:r>
            <a:r>
              <a:rPr lang="en-US" dirty="0"/>
              <a:t> etc.)</a:t>
            </a:r>
            <a:endParaRPr lang="ru-RU" dirty="0" smtClean="0"/>
          </a:p>
          <a:p>
            <a:r>
              <a:rPr lang="en-US" dirty="0"/>
              <a:t>Static Rendered </a:t>
            </a:r>
            <a:r>
              <a:rPr lang="en-US" dirty="0" smtClean="0"/>
              <a:t>Markup</a:t>
            </a:r>
            <a:endParaRPr lang="ru-RU" dirty="0" smtClean="0"/>
          </a:p>
          <a:p>
            <a:pPr lvl="1"/>
            <a:r>
              <a:rPr lang="en-US" dirty="0" smtClean="0"/>
              <a:t>import </a:t>
            </a:r>
            <a:r>
              <a:rPr lang="en-US" dirty="0"/>
              <a:t>{ render } from 'enzyme'; </a:t>
            </a:r>
            <a:endParaRPr lang="en-US" dirty="0" smtClean="0"/>
          </a:p>
          <a:p>
            <a:pPr lvl="1"/>
            <a:r>
              <a:rPr lang="en-US" dirty="0"/>
              <a:t>enzyme's render function is used to render react components to static HTML and analyze the resulting HTML structure.</a:t>
            </a:r>
          </a:p>
        </p:txBody>
      </p:sp>
    </p:spTree>
    <p:extLst>
      <p:ext uri="{BB962C8B-B14F-4D97-AF65-F5344CB8AC3E}">
        <p14:creationId xmlns:p14="http://schemas.microsoft.com/office/powerpoint/2010/main" val="2679187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Инструменты</a:t>
            </a:r>
            <a:r>
              <a:rPr lang="en-US" dirty="0"/>
              <a:t>: Enzyme</a:t>
            </a:r>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github.com/airbnb/enzyme/issues/465</a:t>
            </a:r>
            <a:endParaRPr lang="en-US" dirty="0" smtClean="0"/>
          </a:p>
          <a:p>
            <a:r>
              <a:rPr lang="en-US" dirty="0" smtClean="0"/>
              <a:t>Always </a:t>
            </a:r>
            <a:r>
              <a:rPr lang="en-US" dirty="0"/>
              <a:t>begin with shallow</a:t>
            </a:r>
          </a:p>
          <a:p>
            <a:r>
              <a:rPr lang="en-US" strike="sngStrike" dirty="0"/>
              <a:t>If </a:t>
            </a:r>
            <a:r>
              <a:rPr lang="en-US" strike="sngStrike" dirty="0" err="1"/>
              <a:t>componentDidMount</a:t>
            </a:r>
            <a:r>
              <a:rPr lang="en-US" strike="sngStrike" dirty="0"/>
              <a:t> or </a:t>
            </a:r>
            <a:r>
              <a:rPr lang="en-US" strike="sngStrike" dirty="0" err="1"/>
              <a:t>componentDidUpdate</a:t>
            </a:r>
            <a:r>
              <a:rPr lang="en-US" strike="sngStrike" dirty="0"/>
              <a:t> should be tested, use mount</a:t>
            </a:r>
          </a:p>
          <a:p>
            <a:r>
              <a:rPr lang="en-US" dirty="0"/>
              <a:t>If you want to test component lifecycle and children behavior, use mount</a:t>
            </a:r>
          </a:p>
          <a:p>
            <a:r>
              <a:rPr lang="en-US" dirty="0"/>
              <a:t>If you want to test children rendering with less overhead than mount and you are not interested in lifecycle methods, use render</a:t>
            </a:r>
          </a:p>
          <a:p>
            <a:endParaRPr lang="en-US" dirty="0"/>
          </a:p>
        </p:txBody>
      </p:sp>
    </p:spTree>
    <p:extLst>
      <p:ext uri="{BB962C8B-B14F-4D97-AF65-F5344CB8AC3E}">
        <p14:creationId xmlns:p14="http://schemas.microsoft.com/office/powerpoint/2010/main" val="2631798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normAutofit/>
          </a:bodyPr>
          <a:lstStyle/>
          <a:p>
            <a:r>
              <a:rPr lang="ru-RU" dirty="0" smtClean="0"/>
              <a:t>Нужен для</a:t>
            </a:r>
            <a:endParaRPr lang="en-US" dirty="0"/>
          </a:p>
        </p:txBody>
      </p:sp>
      <p:sp>
        <p:nvSpPr>
          <p:cNvPr id="4" name="Content Placeholder 3"/>
          <p:cNvSpPr>
            <a:spLocks noGrp="1"/>
          </p:cNvSpPr>
          <p:nvPr>
            <p:ph sz="half" idx="2"/>
          </p:nvPr>
        </p:nvSpPr>
        <p:spPr/>
        <p:txBody>
          <a:bodyPr/>
          <a:lstStyle/>
          <a:p>
            <a:r>
              <a:rPr lang="en-US" dirty="0"/>
              <a:t>Any browser </a:t>
            </a:r>
            <a:r>
              <a:rPr lang="en-US" dirty="0" err="1"/>
              <a:t>globals</a:t>
            </a:r>
            <a:r>
              <a:rPr lang="en-US" dirty="0"/>
              <a:t> like </a:t>
            </a:r>
            <a:r>
              <a:rPr lang="en-US" b="1" dirty="0"/>
              <a:t>window</a:t>
            </a:r>
            <a:r>
              <a:rPr lang="en-US" dirty="0"/>
              <a:t> and </a:t>
            </a:r>
            <a:r>
              <a:rPr lang="en-US" b="1" dirty="0"/>
              <a:t>document</a:t>
            </a:r>
            <a:endParaRPr lang="en-US" b="1" dirty="0" smtClean="0"/>
          </a:p>
          <a:p>
            <a:r>
              <a:rPr lang="en-US" dirty="0" smtClean="0"/>
              <a:t>mount</a:t>
            </a:r>
            <a:r>
              <a:rPr lang="en-US" dirty="0"/>
              <a:t>() in Enzyme</a:t>
            </a:r>
          </a:p>
        </p:txBody>
      </p:sp>
      <p:sp>
        <p:nvSpPr>
          <p:cNvPr id="5" name="Content Placeholder 4"/>
          <p:cNvSpPr>
            <a:spLocks noGrp="1"/>
          </p:cNvSpPr>
          <p:nvPr>
            <p:ph sz="quarter" idx="4"/>
          </p:nvPr>
        </p:nvSpPr>
        <p:spPr/>
        <p:txBody>
          <a:bodyPr/>
          <a:lstStyle/>
          <a:p>
            <a:r>
              <a:rPr lang="en-US" dirty="0"/>
              <a:t>shallow() in </a:t>
            </a:r>
            <a:r>
              <a:rPr lang="en-US" dirty="0" smtClean="0"/>
              <a:t>Enzyme</a:t>
            </a:r>
          </a:p>
          <a:p>
            <a:r>
              <a:rPr lang="en-US" dirty="0" smtClean="0"/>
              <a:t>snapshot testing</a:t>
            </a:r>
            <a:endParaRPr lang="en-US" dirty="0"/>
          </a:p>
        </p:txBody>
      </p:sp>
      <p:sp>
        <p:nvSpPr>
          <p:cNvPr id="6" name="Text Placeholder 5"/>
          <p:cNvSpPr>
            <a:spLocks noGrp="1"/>
          </p:cNvSpPr>
          <p:nvPr>
            <p:ph type="body" sz="quarter" idx="13"/>
          </p:nvPr>
        </p:nvSpPr>
        <p:spPr/>
        <p:txBody>
          <a:bodyPr/>
          <a:lstStyle/>
          <a:p>
            <a:r>
              <a:rPr lang="ru-RU" dirty="0" smtClean="0"/>
              <a:t>Не нужен</a:t>
            </a:r>
            <a:r>
              <a:rPr lang="en-US" dirty="0" smtClean="0"/>
              <a:t> </a:t>
            </a:r>
            <a:r>
              <a:rPr lang="ru-RU" dirty="0" smtClean="0"/>
              <a:t>для</a:t>
            </a:r>
            <a:endParaRPr lang="en-US" dirty="0"/>
          </a:p>
        </p:txBody>
      </p:sp>
      <p:sp>
        <p:nvSpPr>
          <p:cNvPr id="2" name="Title 1"/>
          <p:cNvSpPr>
            <a:spLocks noGrp="1"/>
          </p:cNvSpPr>
          <p:nvPr>
            <p:ph type="title"/>
          </p:nvPr>
        </p:nvSpPr>
        <p:spPr/>
        <p:txBody>
          <a:bodyPr>
            <a:normAutofit/>
          </a:bodyPr>
          <a:lstStyle/>
          <a:p>
            <a:r>
              <a:rPr lang="ru-RU" dirty="0"/>
              <a:t>Инструменты</a:t>
            </a:r>
            <a:r>
              <a:rPr lang="en-US" dirty="0"/>
              <a:t>: </a:t>
            </a:r>
            <a:r>
              <a:rPr lang="en-US" dirty="0" err="1"/>
              <a:t>jsdom</a:t>
            </a:r>
            <a:endParaRPr lang="en-US" dirty="0"/>
          </a:p>
        </p:txBody>
      </p:sp>
    </p:spTree>
    <p:extLst>
      <p:ext uri="{BB962C8B-B14F-4D97-AF65-F5344CB8AC3E}">
        <p14:creationId xmlns:p14="http://schemas.microsoft.com/office/powerpoint/2010/main" val="1909105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US"/>
          </a:p>
        </p:txBody>
      </p:sp>
      <p:sp>
        <p:nvSpPr>
          <p:cNvPr id="8" name="Content Placeholder 7"/>
          <p:cNvSpPr>
            <a:spLocks noGrp="1"/>
          </p:cNvSpPr>
          <p:nvPr>
            <p:ph sz="half" idx="2"/>
          </p:nvPr>
        </p:nvSpPr>
        <p:spPr/>
        <p:txBody>
          <a:bodyPr>
            <a:normAutofit fontScale="92500"/>
          </a:bodyPr>
          <a:lstStyle/>
          <a:p>
            <a:r>
              <a:rPr lang="en-US" b="1" dirty="0" smtClean="0"/>
              <a:t>$</a:t>
            </a:r>
            <a:r>
              <a:rPr lang="en-US" dirty="0" smtClean="0"/>
              <a:t> - </a:t>
            </a:r>
            <a:r>
              <a:rPr lang="ru-RU" dirty="0" smtClean="0"/>
              <a:t>Стоимость разработки и поддержки</a:t>
            </a:r>
          </a:p>
          <a:p>
            <a:r>
              <a:rPr lang="en-US" b="1" dirty="0" smtClean="0"/>
              <a:t>T</a:t>
            </a:r>
            <a:r>
              <a:rPr lang="en-US" dirty="0" smtClean="0"/>
              <a:t> - </a:t>
            </a:r>
            <a:r>
              <a:rPr lang="ru-RU" dirty="0" smtClean="0"/>
              <a:t>Время выполнения</a:t>
            </a:r>
          </a:p>
          <a:p>
            <a:r>
              <a:rPr lang="en-US" b="1" dirty="0" smtClean="0"/>
              <a:t>F</a:t>
            </a:r>
            <a:r>
              <a:rPr lang="en-US" dirty="0" smtClean="0"/>
              <a:t>alse - </a:t>
            </a:r>
            <a:r>
              <a:rPr lang="ru-RU" dirty="0" smtClean="0"/>
              <a:t>Вероятность ложных результатов</a:t>
            </a:r>
          </a:p>
          <a:p>
            <a:r>
              <a:rPr lang="en-US" b="1" dirty="0" smtClean="0"/>
              <a:t>C</a:t>
            </a:r>
            <a:r>
              <a:rPr lang="en-US" dirty="0" smtClean="0"/>
              <a:t>overage - </a:t>
            </a:r>
            <a:r>
              <a:rPr lang="ru-RU" dirty="0" smtClean="0"/>
              <a:t>Покрытие</a:t>
            </a:r>
            <a:endParaRPr lang="en-US" dirty="0" smtClean="0"/>
          </a:p>
          <a:p>
            <a:r>
              <a:rPr lang="en-US" b="1" dirty="0" smtClean="0"/>
              <a:t>B</a:t>
            </a:r>
            <a:r>
              <a:rPr lang="en-US" dirty="0" smtClean="0"/>
              <a:t>usiness - </a:t>
            </a:r>
            <a:r>
              <a:rPr lang="ru-RU" dirty="0" smtClean="0"/>
              <a:t>Актуальность для бизнеса/конечных пользователей</a:t>
            </a:r>
            <a:endParaRPr lang="en-US" dirty="0" smtClean="0"/>
          </a:p>
          <a:p>
            <a:r>
              <a:rPr lang="en-US" b="1" dirty="0" smtClean="0"/>
              <a:t>C</a:t>
            </a:r>
            <a:r>
              <a:rPr lang="en-US" dirty="0" smtClean="0"/>
              <a:t>ount - </a:t>
            </a:r>
            <a:r>
              <a:rPr lang="ru-RU" dirty="0" smtClean="0"/>
              <a:t>Соотношение количества тестов</a:t>
            </a:r>
            <a:endParaRPr lang="en-US" dirty="0" smtClean="0"/>
          </a:p>
          <a:p>
            <a:endParaRPr lang="ru-RU" dirty="0" smtClean="0"/>
          </a:p>
          <a:p>
            <a:endParaRPr lang="ru-RU" dirty="0" smtClean="0"/>
          </a:p>
          <a:p>
            <a:endParaRPr lang="ru-RU" dirty="0" smtClean="0"/>
          </a:p>
          <a:p>
            <a:endParaRPr lang="en-US" dirty="0"/>
          </a:p>
        </p:txBody>
      </p:sp>
      <p:sp>
        <p:nvSpPr>
          <p:cNvPr id="9" name="Content Placeholder 8"/>
          <p:cNvSpPr>
            <a:spLocks noGrp="1"/>
          </p:cNvSpPr>
          <p:nvPr>
            <p:ph sz="quarter" idx="4"/>
          </p:nvPr>
        </p:nvSpPr>
        <p:spPr/>
        <p:txBody>
          <a:bodyPr/>
          <a:lstStyle/>
          <a:p>
            <a:endParaRPr lang="en-US"/>
          </a:p>
        </p:txBody>
      </p:sp>
      <p:sp>
        <p:nvSpPr>
          <p:cNvPr id="10" name="Text Placeholder 9"/>
          <p:cNvSpPr>
            <a:spLocks noGrp="1"/>
          </p:cNvSpPr>
          <p:nvPr>
            <p:ph type="body" sz="quarter" idx="13"/>
          </p:nvPr>
        </p:nvSpPr>
        <p:spPr/>
        <p:txBody>
          <a:bodyPr/>
          <a:lstStyle/>
          <a:p>
            <a:r>
              <a:rPr lang="ru-RU" dirty="0"/>
              <a:t>Где тут компоненты</a:t>
            </a:r>
            <a:r>
              <a:rPr lang="en-US" dirty="0" smtClean="0"/>
              <a:t>?</a:t>
            </a:r>
            <a:endParaRPr lang="ru-RU" dirty="0"/>
          </a:p>
        </p:txBody>
      </p:sp>
      <p:sp>
        <p:nvSpPr>
          <p:cNvPr id="4" name="Title 3"/>
          <p:cNvSpPr>
            <a:spLocks noGrp="1"/>
          </p:cNvSpPr>
          <p:nvPr>
            <p:ph type="title"/>
          </p:nvPr>
        </p:nvSpPr>
        <p:spPr/>
        <p:txBody>
          <a:bodyPr/>
          <a:lstStyle/>
          <a:p>
            <a:r>
              <a:rPr lang="ru-RU" dirty="0" smtClean="0"/>
              <a:t>Пирамида тестирования</a:t>
            </a:r>
            <a:endParaRPr lang="en-US" dirty="0"/>
          </a:p>
        </p:txBody>
      </p:sp>
      <p:pic>
        <p:nvPicPr>
          <p:cNvPr id="1028" name="Picture 4" descr="https://habrastorage.org/getpro/habr/post_images/f6c/930/f2d/f6c930f2d4ae8a6068696ace34e9566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914" y="3270062"/>
            <a:ext cx="4438650" cy="234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652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Пирамида тестирования</a:t>
            </a:r>
            <a:endParaRPr lang="en-US" dirty="0"/>
          </a:p>
        </p:txBody>
      </p:sp>
      <p:pic>
        <p:nvPicPr>
          <p:cNvPr id="1030" name="Picture 6" descr="http://2.bp.blogspot.com/-_NpFLP8lXRE/UN1LninLYKI/AAAAAAAAAJQ/TtmzECP9Ulw/s1600/%D0%9F%D0%B8%D1%80%D0%B0%D0%BC%D0%B8%D0%B4%D0%B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658" y="2841103"/>
            <a:ext cx="3162683" cy="292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788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Зачем писать тесты</a:t>
            </a:r>
            <a:endParaRPr lang="en-US" dirty="0"/>
          </a:p>
        </p:txBody>
      </p:sp>
      <p:sp>
        <p:nvSpPr>
          <p:cNvPr id="7" name="Content Placeholder 6"/>
          <p:cNvSpPr>
            <a:spLocks noGrp="1"/>
          </p:cNvSpPr>
          <p:nvPr>
            <p:ph idx="1"/>
          </p:nvPr>
        </p:nvSpPr>
        <p:spPr/>
        <p:txBody>
          <a:bodyPr>
            <a:normAutofit/>
          </a:bodyPr>
          <a:lstStyle/>
          <a:p>
            <a:r>
              <a:rPr lang="ru-RU" dirty="0" smtClean="0"/>
              <a:t>Надежность приложения. Меньше неожиданных регрессий</a:t>
            </a:r>
          </a:p>
          <a:p>
            <a:r>
              <a:rPr lang="ru-RU" dirty="0" smtClean="0"/>
              <a:t>Стоимость исправления ошибок ниже</a:t>
            </a:r>
            <a:endParaRPr lang="ru-RU" dirty="0"/>
          </a:p>
          <a:p>
            <a:r>
              <a:rPr lang="ru-RU" dirty="0" smtClean="0"/>
              <a:t>Производительность. Тесты быстрее кликов</a:t>
            </a:r>
          </a:p>
          <a:p>
            <a:r>
              <a:rPr lang="ru-RU" dirty="0" smtClean="0"/>
              <a:t>Документация</a:t>
            </a:r>
          </a:p>
          <a:p>
            <a:r>
              <a:rPr lang="ru-RU" dirty="0" smtClean="0"/>
              <a:t>Архитектура</a:t>
            </a:r>
            <a:endParaRPr lang="en-US" dirty="0"/>
          </a:p>
        </p:txBody>
      </p:sp>
    </p:spTree>
    <p:extLst>
      <p:ext uri="{BB962C8B-B14F-4D97-AF65-F5344CB8AC3E}">
        <p14:creationId xmlns:p14="http://schemas.microsoft.com/office/powerpoint/2010/main" val="2530550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943</TotalTime>
  <Words>885</Words>
  <Application>Microsoft Office PowerPoint</Application>
  <PresentationFormat>Widescreen</PresentationFormat>
  <Paragraphs>149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Corbel</vt:lpstr>
      <vt:lpstr>Gill Sans MT</vt:lpstr>
      <vt:lpstr>Parcel</vt:lpstr>
      <vt:lpstr>React Testing</vt:lpstr>
      <vt:lpstr>Инструменты</vt:lpstr>
      <vt:lpstr>Инструменты: Jest</vt:lpstr>
      <vt:lpstr>Инструменты: Enzyme</vt:lpstr>
      <vt:lpstr>Инструменты: Enzyme</vt:lpstr>
      <vt:lpstr>Инструменты: jsdom</vt:lpstr>
      <vt:lpstr>Пирамида тестирования</vt:lpstr>
      <vt:lpstr>Пирамида тестирования</vt:lpstr>
      <vt:lpstr>Зачем писать тесты</vt:lpstr>
      <vt:lpstr>Способы писать тесты</vt:lpstr>
      <vt:lpstr>Почему тестирование в конце не эффективно?</vt:lpstr>
      <vt:lpstr>Сколько стоит?</vt:lpstr>
      <vt:lpstr>Имена и расположение</vt:lpstr>
      <vt:lpstr>Описание</vt:lpstr>
      <vt:lpstr>Что тестировать</vt:lpstr>
      <vt:lpstr>Что тестировать</vt:lpstr>
      <vt:lpstr>Snapshot Testing</vt:lpstr>
      <vt:lpstr>Явная настройка</vt:lpstr>
      <vt:lpstr>Тестируем Поведение компонента</vt:lpstr>
      <vt:lpstr>Генерация тестов</vt:lpstr>
      <vt:lpstr>чистый код для тестов</vt:lpstr>
      <vt:lpstr>Примеры</vt:lpstr>
      <vt:lpstr>Бонус</vt:lpstr>
      <vt:lpstr>Ссылки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React/Redux Testing</dc:title>
  <dc:creator>user</dc:creator>
  <cp:lastModifiedBy>user</cp:lastModifiedBy>
  <cp:revision>113</cp:revision>
  <dcterms:created xsi:type="dcterms:W3CDTF">2018-07-16T18:19:08Z</dcterms:created>
  <dcterms:modified xsi:type="dcterms:W3CDTF">2018-07-17T21:49:49Z</dcterms:modified>
</cp:coreProperties>
</file>