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6858000" cy="9144000"/>
  <p:embeddedFontLst>
    <p:embeddedFont>
      <p:font typeface="Dosis"/>
      <p:regular r:id="rId6"/>
      <p:bold r:id="rId7"/>
    </p:embeddedFont>
    <p:embeddedFont>
      <p:font typeface="Roboto"/>
      <p:regular r:id="rId8"/>
      <p:bold r:id="rId9"/>
      <p:italic r:id="rId10"/>
      <p:boldItalic r:id="rId11"/>
    </p:embeddedFont>
    <p:embeddedFont>
      <p:font typeface="Cabin"/>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font" Target="fonts/Dosis-regular.fntdata"/><Relationship Id="rId7" Type="http://schemas.openxmlformats.org/officeDocument/2006/relationships/font" Target="fonts/Dosis-bold.fntdata"/><Relationship Id="rId8" Type="http://schemas.openxmlformats.org/officeDocument/2006/relationships/font" Target="fonts/Roboto-regular.fntdata"/><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Cabin-bold.fntdata"/><Relationship Id="rId12" Type="http://schemas.openxmlformats.org/officeDocument/2006/relationships/font" Target="fonts/Cabin-regular.fntdata"/><Relationship Id="rId15" Type="http://schemas.openxmlformats.org/officeDocument/2006/relationships/font" Target="fonts/Cabin-boldItalic.fntdata"/><Relationship Id="rId14" Type="http://schemas.openxmlformats.org/officeDocument/2006/relationships/font" Target="fonts/Cabin-italic.fntdata"/><Relationship Id="rId17" Type="http://schemas.openxmlformats.org/officeDocument/2006/relationships/font" Target="fonts/OpenSans-bold.fntdata"/><Relationship Id="rId16" Type="http://schemas.openxmlformats.org/officeDocument/2006/relationships/font" Target="fonts/OpenSans-regular.fntdata"/><Relationship Id="rId19" Type="http://schemas.openxmlformats.org/officeDocument/2006/relationships/font" Target="fonts/OpenSans-boldItalic.fntdata"/><Relationship Id="rId1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5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8b86a0446_0_0:notes"/>
          <p:cNvSpPr/>
          <p:nvPr>
            <p:ph idx="2" type="sldImg"/>
          </p:nvPr>
        </p:nvSpPr>
        <p:spPr>
          <a:xfrm>
            <a:off x="1143328"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8b86a0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8700" cy="131367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p:txBody>
      </p:sp>
      <p:sp>
        <p:nvSpPr>
          <p:cNvPr id="11" name="Google Shape;11;p2"/>
          <p:cNvSpPr txBox="1"/>
          <p:nvPr>
            <p:ph idx="1" type="subTitle"/>
          </p:nvPr>
        </p:nvSpPr>
        <p:spPr>
          <a:xfrm>
            <a:off x="1496160" y="18138400"/>
            <a:ext cx="40898700" cy="5072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8700" cy="125664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p:nvPr>
            <p:ph idx="1" type="body"/>
          </p:nvPr>
        </p:nvSpPr>
        <p:spPr>
          <a:xfrm>
            <a:off x="1496160" y="20174240"/>
            <a:ext cx="40898700" cy="8325300"/>
          </a:xfrm>
          <a:prstGeom prst="rect">
            <a:avLst/>
          </a:prstGeom>
        </p:spPr>
        <p:txBody>
          <a:bodyPr anchorCtr="0" anchor="t" bIns="479475" lIns="479475" spcFirstLastPara="1" rIns="479475" wrap="square" tIns="479475">
            <a:normAutofit/>
          </a:bodyPr>
          <a:lstStyle>
            <a:lvl1pPr indent="-825500" lvl="0" marL="457200" algn="ctr">
              <a:spcBef>
                <a:spcPts val="0"/>
              </a:spcBef>
              <a:spcAft>
                <a:spcPts val="0"/>
              </a:spcAft>
              <a:buSzPts val="9400"/>
              <a:buChar char="●"/>
              <a:defRPr/>
            </a:lvl1pPr>
            <a:lvl2pPr indent="-692150" lvl="1" marL="914400" algn="ctr">
              <a:spcBef>
                <a:spcPts val="0"/>
              </a:spcBef>
              <a:spcAft>
                <a:spcPts val="0"/>
              </a:spcAft>
              <a:buSzPts val="7300"/>
              <a:buChar char="○"/>
              <a:defRPr/>
            </a:lvl2pPr>
            <a:lvl3pPr indent="-692150" lvl="2" marL="1371600" algn="ctr">
              <a:spcBef>
                <a:spcPts val="0"/>
              </a:spcBef>
              <a:spcAft>
                <a:spcPts val="0"/>
              </a:spcAft>
              <a:buSzPts val="7300"/>
              <a:buChar char="■"/>
              <a:defRPr/>
            </a:lvl3pPr>
            <a:lvl4pPr indent="-692150" lvl="3" marL="1828800" algn="ctr">
              <a:spcBef>
                <a:spcPts val="0"/>
              </a:spcBef>
              <a:spcAft>
                <a:spcPts val="0"/>
              </a:spcAft>
              <a:buSzPts val="7300"/>
              <a:buChar char="●"/>
              <a:defRPr/>
            </a:lvl4pPr>
            <a:lvl5pPr indent="-692150" lvl="4" marL="2286000" algn="ctr">
              <a:spcBef>
                <a:spcPts val="0"/>
              </a:spcBef>
              <a:spcAft>
                <a:spcPts val="0"/>
              </a:spcAft>
              <a:buSzPts val="7300"/>
              <a:buChar char="○"/>
              <a:defRPr/>
            </a:lvl5pPr>
            <a:lvl6pPr indent="-692150" lvl="5" marL="2743200" algn="ctr">
              <a:spcBef>
                <a:spcPts val="0"/>
              </a:spcBef>
              <a:spcAft>
                <a:spcPts val="0"/>
              </a:spcAft>
              <a:buSzPts val="7300"/>
              <a:buChar char="■"/>
              <a:defRPr/>
            </a:lvl6pPr>
            <a:lvl7pPr indent="-692150" lvl="6" marL="3200400" algn="ctr">
              <a:spcBef>
                <a:spcPts val="0"/>
              </a:spcBef>
              <a:spcAft>
                <a:spcPts val="0"/>
              </a:spcAft>
              <a:buSzPts val="7300"/>
              <a:buChar char="●"/>
              <a:defRPr/>
            </a:lvl7pPr>
            <a:lvl8pPr indent="-692150" lvl="7" marL="3657600" algn="ctr">
              <a:spcBef>
                <a:spcPts val="0"/>
              </a:spcBef>
              <a:spcAft>
                <a:spcPts val="0"/>
              </a:spcAft>
              <a:buSzPts val="7300"/>
              <a:buChar char="○"/>
              <a:defRPr/>
            </a:lvl8pPr>
            <a:lvl9pPr indent="-692150" lvl="8" marL="4114800" algn="ctr">
              <a:spcBef>
                <a:spcPts val="0"/>
              </a:spcBef>
              <a:spcAft>
                <a:spcPts val="0"/>
              </a:spcAft>
              <a:buSzPts val="73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8700" cy="5387700"/>
          </a:xfrm>
          <a:prstGeom prst="rect">
            <a:avLst/>
          </a:prstGeom>
        </p:spPr>
        <p:txBody>
          <a:bodyPr anchorCtr="0" anchor="ctr" bIns="479475" lIns="479475" spcFirstLastPara="1" rIns="479475" wrap="square" tIns="479475">
            <a:normAutofit/>
          </a:bodyPr>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18" name="Google Shape;18;p4"/>
          <p:cNvSpPr txBox="1"/>
          <p:nvPr>
            <p:ph idx="1" type="body"/>
          </p:nvPr>
        </p:nvSpPr>
        <p:spPr>
          <a:xfrm>
            <a:off x="1496160" y="7375840"/>
            <a:ext cx="40898700" cy="21865200"/>
          </a:xfrm>
          <a:prstGeom prst="rect">
            <a:avLst/>
          </a:prstGeom>
        </p:spPr>
        <p:txBody>
          <a:bodyPr anchorCtr="0" anchor="t"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2" name="Google Shape;22;p5"/>
          <p:cNvSpPr txBox="1"/>
          <p:nvPr>
            <p:ph idx="1" type="body"/>
          </p:nvPr>
        </p:nvSpPr>
        <p:spPr>
          <a:xfrm>
            <a:off x="149616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3" name="Google Shape;23;p5"/>
          <p:cNvSpPr txBox="1"/>
          <p:nvPr>
            <p:ph idx="2" type="body"/>
          </p:nvPr>
        </p:nvSpPr>
        <p:spPr>
          <a:xfrm>
            <a:off x="2319552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300"/>
          </a:xfrm>
          <a:prstGeom prst="rect">
            <a:avLst/>
          </a:prstGeom>
        </p:spPr>
        <p:txBody>
          <a:bodyPr anchorCtr="0" anchor="b" bIns="479475" lIns="479475" spcFirstLastPara="1" rIns="479475" wrap="square" tIns="479475">
            <a:normAutofit/>
          </a:bodyPr>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79475" lIns="479475" spcFirstLastPara="1" rIns="479475" wrap="square" tIns="479475">
            <a:norm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300"/>
          </a:xfrm>
          <a:prstGeom prst="rect">
            <a:avLst/>
          </a:prstGeom>
        </p:spPr>
        <p:txBody>
          <a:bodyPr anchorCtr="0" anchor="ctr" bIns="479475" lIns="479475" spcFirstLastPara="1" rIns="479475" wrap="square" tIns="479475">
            <a:normAutofit/>
          </a:bodyPr>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79475" lIns="479475" spcFirstLastPara="1" rIns="479475" wrap="square" tIns="479475">
            <a:normAutofit/>
          </a:bodyPr>
          <a:lstStyle>
            <a:lvl1pPr indent="-228600" lvl="0" marL="457200">
              <a:lnSpc>
                <a:spcPct val="100000"/>
              </a:lnSpc>
              <a:spcBef>
                <a:spcPts val="0"/>
              </a:spcBef>
              <a:spcAft>
                <a:spcPts val="0"/>
              </a:spcAft>
              <a:buSzPts val="94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8700" cy="3665400"/>
          </a:xfrm>
          <a:prstGeom prst="rect">
            <a:avLst/>
          </a:prstGeom>
          <a:noFill/>
          <a:ln>
            <a:noFill/>
          </a:ln>
        </p:spPr>
        <p:txBody>
          <a:bodyPr anchorCtr="0" anchor="t" bIns="479475" lIns="479475" spcFirstLastPara="1" rIns="479475" wrap="square" tIns="479475">
            <a:normAutofit/>
          </a:bodyPr>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p:txBody>
      </p:sp>
      <p:sp>
        <p:nvSpPr>
          <p:cNvPr id="7" name="Google Shape;7;p1"/>
          <p:cNvSpPr txBox="1"/>
          <p:nvPr>
            <p:ph idx="1" type="body"/>
          </p:nvPr>
        </p:nvSpPr>
        <p:spPr>
          <a:xfrm>
            <a:off x="1496160" y="7375840"/>
            <a:ext cx="40898700" cy="21865200"/>
          </a:xfrm>
          <a:prstGeom prst="rect">
            <a:avLst/>
          </a:prstGeom>
          <a:noFill/>
          <a:ln>
            <a:noFill/>
          </a:ln>
        </p:spPr>
        <p:txBody>
          <a:bodyPr anchorCtr="0" anchor="t" bIns="479475" lIns="479475" spcFirstLastPara="1" rIns="479475" wrap="square" tIns="479475">
            <a:normAutofit/>
          </a:bodyPr>
          <a:lstStyle>
            <a:lvl1pPr indent="-825500" lvl="0" marL="457200">
              <a:lnSpc>
                <a:spcPct val="115000"/>
              </a:lnSpc>
              <a:spcBef>
                <a:spcPts val="0"/>
              </a:spcBef>
              <a:spcAft>
                <a:spcPts val="0"/>
              </a:spcAft>
              <a:buClr>
                <a:schemeClr val="dk2"/>
              </a:buClr>
              <a:buSzPts val="9400"/>
              <a:buChar char="●"/>
              <a:defRPr sz="9400">
                <a:solidFill>
                  <a:schemeClr val="dk2"/>
                </a:solidFill>
              </a:defRPr>
            </a:lvl1pPr>
            <a:lvl2pPr indent="-692150" lvl="1" marL="914400">
              <a:lnSpc>
                <a:spcPct val="115000"/>
              </a:lnSpc>
              <a:spcBef>
                <a:spcPts val="0"/>
              </a:spcBef>
              <a:spcAft>
                <a:spcPts val="0"/>
              </a:spcAft>
              <a:buClr>
                <a:schemeClr val="dk2"/>
              </a:buClr>
              <a:buSzPts val="7300"/>
              <a:buChar char="○"/>
              <a:defRPr sz="7300">
                <a:solidFill>
                  <a:schemeClr val="dk2"/>
                </a:solidFill>
              </a:defRPr>
            </a:lvl2pPr>
            <a:lvl3pPr indent="-692150" lvl="2" marL="1371600">
              <a:lnSpc>
                <a:spcPct val="115000"/>
              </a:lnSpc>
              <a:spcBef>
                <a:spcPts val="0"/>
              </a:spcBef>
              <a:spcAft>
                <a:spcPts val="0"/>
              </a:spcAft>
              <a:buClr>
                <a:schemeClr val="dk2"/>
              </a:buClr>
              <a:buSzPts val="7300"/>
              <a:buChar char="■"/>
              <a:defRPr sz="7300">
                <a:solidFill>
                  <a:schemeClr val="dk2"/>
                </a:solidFill>
              </a:defRPr>
            </a:lvl3pPr>
            <a:lvl4pPr indent="-692150" lvl="3" marL="1828800">
              <a:lnSpc>
                <a:spcPct val="115000"/>
              </a:lnSpc>
              <a:spcBef>
                <a:spcPts val="0"/>
              </a:spcBef>
              <a:spcAft>
                <a:spcPts val="0"/>
              </a:spcAft>
              <a:buClr>
                <a:schemeClr val="dk2"/>
              </a:buClr>
              <a:buSzPts val="7300"/>
              <a:buChar char="●"/>
              <a:defRPr sz="7300">
                <a:solidFill>
                  <a:schemeClr val="dk2"/>
                </a:solidFill>
              </a:defRPr>
            </a:lvl4pPr>
            <a:lvl5pPr indent="-692150" lvl="4" marL="2286000">
              <a:lnSpc>
                <a:spcPct val="115000"/>
              </a:lnSpc>
              <a:spcBef>
                <a:spcPts val="0"/>
              </a:spcBef>
              <a:spcAft>
                <a:spcPts val="0"/>
              </a:spcAft>
              <a:buClr>
                <a:schemeClr val="dk2"/>
              </a:buClr>
              <a:buSzPts val="7300"/>
              <a:buChar char="○"/>
              <a:defRPr sz="7300">
                <a:solidFill>
                  <a:schemeClr val="dk2"/>
                </a:solidFill>
              </a:defRPr>
            </a:lvl5pPr>
            <a:lvl6pPr indent="-692150" lvl="5" marL="2743200">
              <a:lnSpc>
                <a:spcPct val="115000"/>
              </a:lnSpc>
              <a:spcBef>
                <a:spcPts val="0"/>
              </a:spcBef>
              <a:spcAft>
                <a:spcPts val="0"/>
              </a:spcAft>
              <a:buClr>
                <a:schemeClr val="dk2"/>
              </a:buClr>
              <a:buSzPts val="7300"/>
              <a:buChar char="■"/>
              <a:defRPr sz="7300">
                <a:solidFill>
                  <a:schemeClr val="dk2"/>
                </a:solidFill>
              </a:defRPr>
            </a:lvl6pPr>
            <a:lvl7pPr indent="-692150" lvl="6" marL="3200400">
              <a:lnSpc>
                <a:spcPct val="115000"/>
              </a:lnSpc>
              <a:spcBef>
                <a:spcPts val="0"/>
              </a:spcBef>
              <a:spcAft>
                <a:spcPts val="0"/>
              </a:spcAft>
              <a:buClr>
                <a:schemeClr val="dk2"/>
              </a:buClr>
              <a:buSzPts val="7300"/>
              <a:buChar char="●"/>
              <a:defRPr sz="7300">
                <a:solidFill>
                  <a:schemeClr val="dk2"/>
                </a:solidFill>
              </a:defRPr>
            </a:lvl7pPr>
            <a:lvl8pPr indent="-692150" lvl="7" marL="3657600">
              <a:lnSpc>
                <a:spcPct val="115000"/>
              </a:lnSpc>
              <a:spcBef>
                <a:spcPts val="0"/>
              </a:spcBef>
              <a:spcAft>
                <a:spcPts val="0"/>
              </a:spcAft>
              <a:buClr>
                <a:schemeClr val="dk2"/>
              </a:buClr>
              <a:buSzPts val="7300"/>
              <a:buChar char="○"/>
              <a:defRPr sz="7300">
                <a:solidFill>
                  <a:schemeClr val="dk2"/>
                </a:solidFill>
              </a:defRPr>
            </a:lvl8pPr>
            <a:lvl9pPr indent="-692150" lvl="8" marL="4114800">
              <a:lnSpc>
                <a:spcPct val="115000"/>
              </a:lnSpc>
              <a:spcBef>
                <a:spcPts val="0"/>
              </a:spcBef>
              <a:spcAft>
                <a:spcPts val="0"/>
              </a:spcAft>
              <a:buClr>
                <a:schemeClr val="dk2"/>
              </a:buClr>
              <a:buSzPts val="7300"/>
              <a:buChar char="■"/>
              <a:defRPr sz="73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79475" lIns="479475" spcFirstLastPara="1" rIns="479475" wrap="square" tIns="47947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0.png"/><Relationship Id="rId22" Type="http://schemas.openxmlformats.org/officeDocument/2006/relationships/image" Target="../media/image8.png"/><Relationship Id="rId21" Type="http://schemas.openxmlformats.org/officeDocument/2006/relationships/image" Target="../media/image2.png"/><Relationship Id="rId24" Type="http://schemas.openxmlformats.org/officeDocument/2006/relationships/image" Target="../media/image14.png"/><Relationship Id="rId2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7.png"/><Relationship Id="rId25"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9.png"/><Relationship Id="rId11" Type="http://schemas.openxmlformats.org/officeDocument/2006/relationships/image" Target="../media/image18.png"/><Relationship Id="rId10" Type="http://schemas.openxmlformats.org/officeDocument/2006/relationships/image" Target="../media/image13.png"/><Relationship Id="rId13" Type="http://schemas.openxmlformats.org/officeDocument/2006/relationships/image" Target="../media/image1.png"/><Relationship Id="rId12" Type="http://schemas.openxmlformats.org/officeDocument/2006/relationships/image" Target="../media/image17.png"/><Relationship Id="rId15" Type="http://schemas.openxmlformats.org/officeDocument/2006/relationships/image" Target="../media/image3.png"/><Relationship Id="rId14" Type="http://schemas.openxmlformats.org/officeDocument/2006/relationships/image" Target="../media/image23.png"/><Relationship Id="rId17" Type="http://schemas.openxmlformats.org/officeDocument/2006/relationships/image" Target="../media/image6.png"/><Relationship Id="rId16" Type="http://schemas.openxmlformats.org/officeDocument/2006/relationships/image" Target="../media/image5.png"/><Relationship Id="rId19" Type="http://schemas.openxmlformats.org/officeDocument/2006/relationships/image" Target="../media/image19.png"/><Relationship Id="rId1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3117950" y="784400"/>
            <a:ext cx="10548000" cy="190845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500">
              <a:latin typeface="Open Sans"/>
              <a:ea typeface="Open Sans"/>
              <a:cs typeface="Open Sans"/>
              <a:sym typeface="Open Sans"/>
            </a:endParaRPr>
          </a:p>
          <a:p>
            <a:pPr indent="-361950" lvl="0" marL="457200" marR="0" rtl="0" algn="l">
              <a:lnSpc>
                <a:spcPct val="100000"/>
              </a:lnSpc>
              <a:spcBef>
                <a:spcPts val="0"/>
              </a:spcBef>
              <a:spcAft>
                <a:spcPts val="0"/>
              </a:spcAft>
              <a:buSzPts val="2100"/>
              <a:buFont typeface="Open Sans"/>
              <a:buChar char="●"/>
            </a:pPr>
            <a:r>
              <a:rPr b="1" lang="en" sz="2100">
                <a:latin typeface="Open Sans"/>
                <a:ea typeface="Open Sans"/>
                <a:cs typeface="Open Sans"/>
                <a:sym typeface="Open Sans"/>
              </a:rPr>
              <a:t>Sentiment and Emotion Patterns</a:t>
            </a:r>
            <a:endParaRPr b="1"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Overall, there were 50% more tweets expressing positive than negative sentiment</a:t>
            </a:r>
            <a:r>
              <a:rPr lang="en" sz="2100">
                <a:solidFill>
                  <a:schemeClr val="dk1"/>
                </a:solidFill>
                <a:latin typeface="Open Sans"/>
                <a:ea typeface="Open Sans"/>
                <a:cs typeface="Open Sans"/>
                <a:sym typeface="Open Sans"/>
              </a:rPr>
              <a:t>, which is consistent with past literature</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This suggests that JUUL's marketing strategies may have been successful in creating a positive image of their products in social media users, particularly in youth</a:t>
            </a:r>
            <a:endParaRPr sz="2100">
              <a:solidFill>
                <a:schemeClr val="dk1"/>
              </a:solidFill>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solidFill>
                  <a:schemeClr val="dk1"/>
                </a:solidFill>
                <a:latin typeface="Open Sans"/>
                <a:ea typeface="Open Sans"/>
                <a:cs typeface="Open Sans"/>
                <a:sym typeface="Open Sans"/>
              </a:rPr>
              <a:t>Tweets expressi</a:t>
            </a:r>
            <a:r>
              <a:rPr lang="en" sz="2100">
                <a:solidFill>
                  <a:schemeClr val="dk1"/>
                </a:solidFill>
                <a:latin typeface="Open Sans"/>
                <a:ea typeface="Open Sans"/>
                <a:cs typeface="Open Sans"/>
                <a:sym typeface="Open Sans"/>
              </a:rPr>
              <a:t>ng positive sentiment were significantly more intense compared to negative sentiment tweets</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SzPts val="2100"/>
              <a:buFont typeface="Open Sans"/>
              <a:buChar char="■"/>
            </a:pPr>
            <a:r>
              <a:rPr lang="en" sz="2100">
                <a:solidFill>
                  <a:schemeClr val="dk1"/>
                </a:solidFill>
                <a:latin typeface="Open Sans"/>
                <a:ea typeface="Open Sans"/>
                <a:cs typeface="Open Sans"/>
                <a:sym typeface="Open Sans"/>
              </a:rPr>
              <a:t>The greater intensity of positive sentiment indicates that users who support JUUL are more likely to be vocal about their views on Twitter</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The total volume of tweets related to JUULing is less in recent years, but the breakdown remains consistent over time</a:t>
            </a:r>
            <a:endParaRPr sz="2100">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Two main spikes when JUUL made mainstream headlines:</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Vaping-associated lu</a:t>
            </a:r>
            <a:r>
              <a:rPr lang="en" sz="2100">
                <a:solidFill>
                  <a:schemeClr val="dk1"/>
                </a:solidFill>
                <a:latin typeface="Open Sans"/>
                <a:ea typeface="Open Sans"/>
                <a:cs typeface="Open Sans"/>
                <a:sym typeface="Open Sans"/>
              </a:rPr>
              <a:t>ng injury outbreak in August 2019</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JUUL’s marketing denial order in July 2022</a:t>
            </a:r>
            <a:endParaRPr sz="2100">
              <a:solidFill>
                <a:schemeClr val="dk1"/>
              </a:solidFill>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Both spikes are associated with disproportionately increased negative sentiment and polarized intensity</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Increased negative sentiment during these spikes could suggest that mainstream news headlines influenced public opinion about JUUL, especially in relation to health risks and marketing practices</a:t>
            </a:r>
            <a:endParaRPr sz="2100">
              <a:solidFill>
                <a:schemeClr val="dk1"/>
              </a:solidFill>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Emotion trends (anger, fear, joy, neutral) support sentiment patterns</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Fear and anger were proportionately higher in negative sentiment tweets, while joy was more pronounced in positive sentiment tweets</a:t>
            </a:r>
            <a:endParaRPr sz="2100">
              <a:solidFill>
                <a:schemeClr val="dk1"/>
              </a:solidFill>
              <a:latin typeface="Open Sans"/>
              <a:ea typeface="Open Sans"/>
              <a:cs typeface="Open Sans"/>
              <a:sym typeface="Open Sans"/>
            </a:endParaRPr>
          </a:p>
          <a:p>
            <a:pPr indent="-361950" lvl="0" marL="457200" marR="0" rtl="0" algn="l">
              <a:lnSpc>
                <a:spcPct val="100000"/>
              </a:lnSpc>
              <a:spcBef>
                <a:spcPts val="0"/>
              </a:spcBef>
              <a:spcAft>
                <a:spcPts val="0"/>
              </a:spcAft>
              <a:buSzPts val="2100"/>
              <a:buFont typeface="Open Sans"/>
              <a:buChar char="●"/>
            </a:pPr>
            <a:r>
              <a:rPr b="1" lang="en" sz="2100">
                <a:latin typeface="Open Sans"/>
                <a:ea typeface="Open Sans"/>
                <a:cs typeface="Open Sans"/>
                <a:sym typeface="Open Sans"/>
              </a:rPr>
              <a:t>Common Topics and Misconceptions</a:t>
            </a:r>
            <a:endParaRPr b="1" sz="2100">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Flavors, social perception, and marketing were dominant topics in JUUL’s early years</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This quantitatively validates part of a JU</a:t>
            </a:r>
            <a:r>
              <a:rPr lang="en" sz="2100">
                <a:solidFill>
                  <a:schemeClr val="dk1"/>
                </a:solidFill>
                <a:latin typeface="Open Sans"/>
                <a:ea typeface="Open Sans"/>
                <a:cs typeface="Open Sans"/>
                <a:sym typeface="Open Sans"/>
              </a:rPr>
              <a:t>UL study by SRITA that proposed JUU</a:t>
            </a:r>
            <a:r>
              <a:rPr lang="en" sz="2100">
                <a:solidFill>
                  <a:schemeClr val="dk1"/>
                </a:solidFill>
                <a:latin typeface="Open Sans"/>
                <a:ea typeface="Open Sans"/>
                <a:cs typeface="Open Sans"/>
                <a:sym typeface="Open Sans"/>
              </a:rPr>
              <a:t>L’s explosive gro</a:t>
            </a:r>
            <a:r>
              <a:rPr lang="en" sz="2100">
                <a:solidFill>
                  <a:schemeClr val="dk1"/>
                </a:solidFill>
                <a:latin typeface="Open Sans"/>
                <a:ea typeface="Open Sans"/>
                <a:cs typeface="Open Sans"/>
                <a:sym typeface="Open Sans"/>
              </a:rPr>
              <a:t>wth was driven primarily by its virality on social media and appeal to youth through influencers, trendy perception, and advertising ‘refreshing’ flavors (Jackler et al., 2019)</a:t>
            </a:r>
            <a:endParaRPr sz="2100">
              <a:solidFill>
                <a:schemeClr val="dk1"/>
              </a:solidFill>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In recent years, there has been increased discussion about marijuana</a:t>
            </a:r>
            <a:endParaRPr sz="2100">
              <a:solidFill>
                <a:schemeClr val="dk1"/>
              </a:solidFill>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Discussion about</a:t>
            </a:r>
            <a:r>
              <a:rPr lang="en" sz="2100">
                <a:solidFill>
                  <a:schemeClr val="dk1"/>
                </a:solidFill>
                <a:latin typeface="Open Sans"/>
                <a:ea typeface="Open Sans"/>
                <a:cs typeface="Open Sans"/>
                <a:sym typeface="Open Sans"/>
              </a:rPr>
              <a:t> both the health risks and bans topics increased by over 1000% during the EVALI outbreak, but was not </a:t>
            </a:r>
            <a:r>
              <a:rPr lang="en" sz="2100">
                <a:solidFill>
                  <a:schemeClr val="dk1"/>
                </a:solidFill>
                <a:latin typeface="Open Sans"/>
                <a:ea typeface="Open Sans"/>
                <a:cs typeface="Open Sans"/>
                <a:sym typeface="Open Sans"/>
              </a:rPr>
              <a:t>sustained</a:t>
            </a:r>
            <a:endParaRPr b="1" sz="2100">
              <a:solidFill>
                <a:schemeClr val="dk1"/>
              </a:solidFill>
              <a:latin typeface="Open Sans"/>
              <a:ea typeface="Open Sans"/>
              <a:cs typeface="Open Sans"/>
              <a:sym typeface="Open Sans"/>
            </a:endParaRPr>
          </a:p>
          <a:p>
            <a:pPr indent="-361950" lvl="0" marL="457200" marR="0" rtl="0" algn="l">
              <a:lnSpc>
                <a:spcPct val="100000"/>
              </a:lnSpc>
              <a:spcBef>
                <a:spcPts val="0"/>
              </a:spcBef>
              <a:spcAft>
                <a:spcPts val="0"/>
              </a:spcAft>
              <a:buSzPts val="2100"/>
              <a:buFont typeface="Open Sans"/>
              <a:buChar char="●"/>
            </a:pPr>
            <a:r>
              <a:rPr b="1" lang="en" sz="2100">
                <a:latin typeface="Open Sans"/>
                <a:ea typeface="Open Sans"/>
                <a:cs typeface="Open Sans"/>
                <a:sym typeface="Open Sans"/>
              </a:rPr>
              <a:t>Geographical Analysis</a:t>
            </a:r>
            <a:endParaRPr b="1" sz="2100">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Tweets from s</a:t>
            </a:r>
            <a:r>
              <a:rPr lang="en" sz="2100">
                <a:solidFill>
                  <a:schemeClr val="dk1"/>
                </a:solidFill>
                <a:latin typeface="Open Sans"/>
                <a:ea typeface="Open Sans"/>
                <a:cs typeface="Open Sans"/>
                <a:sym typeface="Open Sans"/>
              </a:rPr>
              <a:t>tates that have introduced </a:t>
            </a:r>
            <a:r>
              <a:rPr lang="en" sz="2100">
                <a:solidFill>
                  <a:schemeClr val="dk1"/>
                </a:solidFill>
                <a:latin typeface="Open Sans"/>
                <a:ea typeface="Open Sans"/>
                <a:cs typeface="Open Sans"/>
                <a:sym typeface="Open Sans"/>
              </a:rPr>
              <a:t>Tobacco</a:t>
            </a:r>
            <a:r>
              <a:rPr lang="en" sz="2100">
                <a:solidFill>
                  <a:schemeClr val="dk1"/>
                </a:solidFill>
                <a:latin typeface="Open Sans"/>
                <a:ea typeface="Open Sans"/>
                <a:cs typeface="Open Sans"/>
                <a:sym typeface="Open Sans"/>
              </a:rPr>
              <a:t> 21, a campaign aimed to raise the legal age of purchase of tobacco/nicotine products to 21, show significantly more negative sentiment intensity to JUULing</a:t>
            </a:r>
            <a:endParaRPr sz="2100">
              <a:solidFill>
                <a:schemeClr val="dk1"/>
              </a:solidFill>
              <a:latin typeface="Open Sans"/>
              <a:ea typeface="Open Sans"/>
              <a:cs typeface="Open Sans"/>
              <a:sym typeface="Open Sans"/>
            </a:endParaRPr>
          </a:p>
          <a:p>
            <a:pPr indent="-361950" lvl="2" marL="13716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There is no statistical difference between states that have only introduced T21 and those that have enacted T21</a:t>
            </a:r>
            <a:endParaRPr sz="2100">
              <a:solidFill>
                <a:schemeClr val="dk1"/>
              </a:solidFill>
              <a:latin typeface="Open Sans"/>
              <a:ea typeface="Open Sans"/>
              <a:cs typeface="Open Sans"/>
              <a:sym typeface="Open Sans"/>
            </a:endParaRPr>
          </a:p>
          <a:p>
            <a:pPr indent="-361950" lvl="1" marL="9144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Tweets from states that have introduced or passed T21 have higher proportions of anger and fear and decrease in neutral emotions suggesting that these states are more polarized</a:t>
            </a:r>
            <a:endParaRPr sz="2100">
              <a:solidFill>
                <a:schemeClr val="dk1"/>
              </a:solidFill>
              <a:latin typeface="Open Sans"/>
              <a:ea typeface="Open Sans"/>
              <a:cs typeface="Open Sans"/>
              <a:sym typeface="Open Sans"/>
            </a:endParaRPr>
          </a:p>
          <a:p>
            <a:pPr indent="-361950" lvl="0" marL="457200" marR="0" rtl="0" algn="l">
              <a:lnSpc>
                <a:spcPct val="100000"/>
              </a:lnSpc>
              <a:spcBef>
                <a:spcPts val="0"/>
              </a:spcBef>
              <a:spcAft>
                <a:spcPts val="0"/>
              </a:spcAft>
              <a:buSzPts val="2100"/>
              <a:buFont typeface="Open Sans"/>
              <a:buChar char="●"/>
            </a:pPr>
            <a:r>
              <a:rPr b="1" lang="en" sz="2100">
                <a:latin typeface="Open Sans"/>
                <a:ea typeface="Open Sans"/>
                <a:cs typeface="Open Sans"/>
                <a:sym typeface="Open Sans"/>
              </a:rPr>
              <a:t>Dissemination Network</a:t>
            </a:r>
            <a:endParaRPr b="1"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JUUL mean normalized structural virality of 0.104 is twice as viral as Liang’s observed value of 0.05 in the context of Ebola (Liang et al., 2019)</a:t>
            </a:r>
            <a:endParaRPr sz="2100">
              <a:latin typeface="Open Sans"/>
              <a:ea typeface="Open Sans"/>
              <a:cs typeface="Open Sans"/>
              <a:sym typeface="Open Sans"/>
            </a:endParaRPr>
          </a:p>
          <a:p>
            <a:pPr indent="-361950" lvl="2" marL="13716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JUUL tweeters may be younger and more active on social media</a:t>
            </a:r>
            <a:endParaRPr sz="2100">
              <a:latin typeface="Open Sans"/>
              <a:ea typeface="Open Sans"/>
              <a:cs typeface="Open Sans"/>
              <a:sym typeface="Open Sans"/>
            </a:endParaRPr>
          </a:p>
          <a:p>
            <a:pPr indent="-361950" lvl="2" marL="13716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JUUL may also have less coverage from mainstream </a:t>
            </a:r>
            <a:r>
              <a:rPr lang="en" sz="2100">
                <a:latin typeface="Open Sans"/>
                <a:ea typeface="Open Sans"/>
                <a:cs typeface="Open Sans"/>
                <a:sym typeface="Open Sans"/>
              </a:rPr>
              <a:t>media</a:t>
            </a:r>
            <a:r>
              <a:rPr lang="en" sz="2100">
                <a:latin typeface="Open Sans"/>
                <a:ea typeface="Open Sans"/>
                <a:cs typeface="Open Sans"/>
                <a:sym typeface="Open Sans"/>
              </a:rPr>
              <a:t> sources</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Negative sentiment tweets spread more virally, while positive sentiment tweets tend to spread more through broadcast methods (p = 0.003)</a:t>
            </a:r>
            <a:endParaRPr sz="2100">
              <a:latin typeface="Open Sans"/>
              <a:ea typeface="Open Sans"/>
              <a:cs typeface="Open Sans"/>
              <a:sym typeface="Open Sans"/>
            </a:endParaRPr>
          </a:p>
          <a:p>
            <a:pPr indent="-361950" lvl="2" marL="13716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A larger proportion of positive sentiment tweets are generated by social bots, which may see less online interaction</a:t>
            </a:r>
            <a:endParaRPr sz="2100">
              <a:latin typeface="Open Sans"/>
              <a:ea typeface="Open Sans"/>
              <a:cs typeface="Open Sans"/>
              <a:sym typeface="Open Sans"/>
            </a:endParaRPr>
          </a:p>
          <a:p>
            <a:pPr indent="-361950" lvl="2" marL="13716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Negative views may be more controversial,causing extended discussions</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9 times out of 10, direct retweets share sentiment with the original tweet. Each tweet further removed from the original conversation is 1.2 times more likely to disagree with the original tweet</a:t>
            </a:r>
            <a:endParaRPr sz="2100">
              <a:latin typeface="Open Sans"/>
              <a:ea typeface="Open Sans"/>
              <a:cs typeface="Open Sans"/>
              <a:sym typeface="Open Sans"/>
            </a:endParaRPr>
          </a:p>
          <a:p>
            <a:pPr indent="-361950" lvl="2" marL="13716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Twitter JUUL discussions may be happening within echo chambers</a:t>
            </a:r>
            <a:endParaRPr sz="2100">
              <a:latin typeface="Open Sans"/>
              <a:ea typeface="Open Sans"/>
              <a:cs typeface="Open Sans"/>
              <a:sym typeface="Open Sans"/>
            </a:endParaRPr>
          </a:p>
        </p:txBody>
      </p:sp>
      <p:sp>
        <p:nvSpPr>
          <p:cNvPr id="55" name="Google Shape;55;p13"/>
          <p:cNvSpPr/>
          <p:nvPr/>
        </p:nvSpPr>
        <p:spPr>
          <a:xfrm>
            <a:off x="11154500" y="27379150"/>
            <a:ext cx="21590400" cy="53097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3000">
              <a:latin typeface="Open Sans"/>
              <a:ea typeface="Open Sans"/>
              <a:cs typeface="Open Sans"/>
              <a:sym typeface="Open Sans"/>
            </a:endParaRPr>
          </a:p>
        </p:txBody>
      </p:sp>
      <p:sp>
        <p:nvSpPr>
          <p:cNvPr id="56" name="Google Shape;56;p13"/>
          <p:cNvSpPr/>
          <p:nvPr/>
        </p:nvSpPr>
        <p:spPr>
          <a:xfrm>
            <a:off x="11150600" y="18153925"/>
            <a:ext cx="12338100" cy="86277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3000">
              <a:latin typeface="Open Sans"/>
              <a:ea typeface="Open Sans"/>
              <a:cs typeface="Open Sans"/>
              <a:sym typeface="Open Sans"/>
            </a:endParaRPr>
          </a:p>
        </p:txBody>
      </p:sp>
      <p:sp>
        <p:nvSpPr>
          <p:cNvPr id="57" name="Google Shape;57;p13"/>
          <p:cNvSpPr txBox="1"/>
          <p:nvPr/>
        </p:nvSpPr>
        <p:spPr>
          <a:xfrm>
            <a:off x="11766488" y="27053102"/>
            <a:ext cx="40245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LOCATION</a:t>
            </a:r>
            <a:endParaRPr b="1" sz="5000">
              <a:solidFill>
                <a:srgbClr val="1C3678"/>
              </a:solidFill>
              <a:latin typeface="Dosis"/>
              <a:ea typeface="Dosis"/>
              <a:cs typeface="Dosis"/>
              <a:sym typeface="Dosis"/>
            </a:endParaRPr>
          </a:p>
        </p:txBody>
      </p:sp>
      <p:sp>
        <p:nvSpPr>
          <p:cNvPr id="58" name="Google Shape;58;p13"/>
          <p:cNvSpPr/>
          <p:nvPr/>
        </p:nvSpPr>
        <p:spPr>
          <a:xfrm>
            <a:off x="11154500" y="4110550"/>
            <a:ext cx="21590400" cy="70365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3000">
              <a:latin typeface="Open Sans"/>
              <a:ea typeface="Open Sans"/>
              <a:cs typeface="Open Sans"/>
              <a:sym typeface="Open Sans"/>
            </a:endParaRPr>
          </a:p>
        </p:txBody>
      </p:sp>
      <p:sp>
        <p:nvSpPr>
          <p:cNvPr id="59" name="Google Shape;59;p13"/>
          <p:cNvSpPr txBox="1"/>
          <p:nvPr/>
        </p:nvSpPr>
        <p:spPr>
          <a:xfrm>
            <a:off x="11919050" y="3728211"/>
            <a:ext cx="40245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SENTIMENT</a:t>
            </a:r>
            <a:endParaRPr b="1" sz="5000">
              <a:solidFill>
                <a:srgbClr val="1C3678"/>
              </a:solidFill>
              <a:latin typeface="Dosis"/>
              <a:ea typeface="Dosis"/>
              <a:cs typeface="Dosis"/>
              <a:sym typeface="Dosis"/>
            </a:endParaRPr>
          </a:p>
        </p:txBody>
      </p:sp>
      <p:sp>
        <p:nvSpPr>
          <p:cNvPr id="60" name="Google Shape;60;p13"/>
          <p:cNvSpPr/>
          <p:nvPr/>
        </p:nvSpPr>
        <p:spPr>
          <a:xfrm>
            <a:off x="33126175" y="20730703"/>
            <a:ext cx="10548000" cy="38007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2100">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Overall, Twitter users have more positive perceptions towards JUUL</a:t>
            </a:r>
            <a:endParaRPr sz="2100">
              <a:solidFill>
                <a:schemeClr val="dk1"/>
              </a:solidFill>
              <a:latin typeface="Open Sans"/>
              <a:ea typeface="Open Sans"/>
              <a:cs typeface="Open Sans"/>
              <a:sym typeface="Open Sans"/>
            </a:endParaRPr>
          </a:p>
          <a:p>
            <a:pPr indent="-361950" lvl="0" marL="457200" marR="0" rtl="0" algn="l">
              <a:lnSpc>
                <a:spcPct val="100000"/>
              </a:lnSpc>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In JUUL’s early years, common topics discussed included flavors and marketing, while recently there has been more discussion about marijuana</a:t>
            </a:r>
            <a:endParaRPr sz="2100">
              <a:solidFill>
                <a:schemeClr val="dk1"/>
              </a:solidFill>
              <a:latin typeface="Open Sans"/>
              <a:ea typeface="Open Sans"/>
              <a:cs typeface="Open Sans"/>
              <a:sym typeface="Open Sans"/>
            </a:endParaRPr>
          </a:p>
          <a:p>
            <a:pPr indent="-361950" lvl="0" marL="457200" marR="0" rtl="0" algn="l">
              <a:lnSpc>
                <a:spcPct val="100000"/>
              </a:lnSpc>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Events like the EVALI outbreak in 2019 saw significant changes in tweet patterns</a:t>
            </a:r>
            <a:endParaRPr sz="2100">
              <a:solidFill>
                <a:schemeClr val="dk1"/>
              </a:solidFill>
              <a:latin typeface="Open Sans"/>
              <a:ea typeface="Open Sans"/>
              <a:cs typeface="Open Sans"/>
              <a:sym typeface="Open Sans"/>
            </a:endParaRPr>
          </a:p>
          <a:p>
            <a:pPr indent="-361950" lvl="0" marL="457200" marR="0" rtl="0" algn="l">
              <a:lnSpc>
                <a:spcPct val="100000"/>
              </a:lnSpc>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Tweet diffusion networks generally spread via viral methods, more so for tweets with negative sentiment</a:t>
            </a:r>
            <a:endParaRPr sz="2100">
              <a:solidFill>
                <a:schemeClr val="dk1"/>
              </a:solidFill>
              <a:latin typeface="Open Sans"/>
              <a:ea typeface="Open Sans"/>
              <a:cs typeface="Open Sans"/>
              <a:sym typeface="Open Sans"/>
            </a:endParaRPr>
          </a:p>
          <a:p>
            <a:pPr indent="-361950" lvl="0" marL="457200" marR="0" rtl="0" algn="l">
              <a:lnSpc>
                <a:spcPct val="100000"/>
              </a:lnSpc>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This research and our application will help policy makers and educational campaigns implement more effective preventive and quitting strategies, and better elucidate the dynamics of the spread of tweets and factors that influence positive sentiment to help social media platforms implement corrective actions</a:t>
            </a:r>
            <a:endParaRPr sz="2100">
              <a:solidFill>
                <a:schemeClr val="dk1"/>
              </a:solidFill>
              <a:latin typeface="Open Sans"/>
              <a:ea typeface="Open Sans"/>
              <a:cs typeface="Open Sans"/>
              <a:sym typeface="Open Sans"/>
            </a:endParaRPr>
          </a:p>
        </p:txBody>
      </p:sp>
      <p:sp>
        <p:nvSpPr>
          <p:cNvPr id="61" name="Google Shape;61;p13"/>
          <p:cNvSpPr/>
          <p:nvPr/>
        </p:nvSpPr>
        <p:spPr>
          <a:xfrm>
            <a:off x="223550" y="18140463"/>
            <a:ext cx="10548000" cy="82701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3000">
              <a:latin typeface="Open Sans"/>
              <a:ea typeface="Open Sans"/>
              <a:cs typeface="Open Sans"/>
              <a:sym typeface="Open Sans"/>
            </a:endParaRPr>
          </a:p>
        </p:txBody>
      </p:sp>
      <p:sp>
        <p:nvSpPr>
          <p:cNvPr id="62" name="Google Shape;62;p13"/>
          <p:cNvSpPr/>
          <p:nvPr/>
        </p:nvSpPr>
        <p:spPr>
          <a:xfrm>
            <a:off x="11154500" y="11800750"/>
            <a:ext cx="21590400" cy="54897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3000">
              <a:latin typeface="Open Sans"/>
              <a:ea typeface="Open Sans"/>
              <a:cs typeface="Open Sans"/>
              <a:sym typeface="Open Sans"/>
            </a:endParaRPr>
          </a:p>
        </p:txBody>
      </p:sp>
      <p:sp>
        <p:nvSpPr>
          <p:cNvPr id="63" name="Google Shape;63;p13"/>
          <p:cNvSpPr/>
          <p:nvPr/>
        </p:nvSpPr>
        <p:spPr>
          <a:xfrm>
            <a:off x="196100" y="784400"/>
            <a:ext cx="10548000" cy="164778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2500">
              <a:latin typeface="Open Sans"/>
              <a:ea typeface="Open Sans"/>
              <a:cs typeface="Open Sans"/>
              <a:sym typeface="Open Sans"/>
            </a:endParaRPr>
          </a:p>
          <a:p>
            <a:pPr indent="-387350" lvl="0" marL="457200" rtl="0" algn="l">
              <a:spcBef>
                <a:spcPts val="0"/>
              </a:spcBef>
              <a:spcAft>
                <a:spcPts val="0"/>
              </a:spcAft>
              <a:buSzPts val="2500"/>
              <a:buFont typeface="Open Sans"/>
              <a:buChar char="●"/>
            </a:pPr>
            <a:r>
              <a:rPr b="1" lang="en" sz="2500">
                <a:solidFill>
                  <a:schemeClr val="dk1"/>
                </a:solidFill>
                <a:latin typeface="Open Sans"/>
                <a:ea typeface="Open Sans"/>
                <a:cs typeface="Open Sans"/>
                <a:sym typeface="Open Sans"/>
              </a:rPr>
              <a:t>E-Cigarettes (EC)</a:t>
            </a:r>
            <a:endParaRPr sz="2500">
              <a:latin typeface="Open Sans"/>
              <a:ea typeface="Open Sans"/>
              <a:cs typeface="Open Sans"/>
              <a:sym typeface="Open Sans"/>
            </a:endParaRPr>
          </a:p>
          <a:p>
            <a:pPr indent="-387350" lvl="1" marL="9144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ECs contain nicotine in similar amounts as cigarettes as well as toxic metals that hinder adolescent brain development</a:t>
            </a:r>
            <a:endParaRPr sz="2500">
              <a:latin typeface="Open Sans"/>
              <a:ea typeface="Open Sans"/>
              <a:cs typeface="Open Sans"/>
              <a:sym typeface="Open Sans"/>
            </a:endParaRPr>
          </a:p>
          <a:p>
            <a:pPr indent="-387350" lvl="2" marL="1371600" rtl="0" algn="l">
              <a:spcBef>
                <a:spcPts val="0"/>
              </a:spcBef>
              <a:spcAft>
                <a:spcPts val="0"/>
              </a:spcAft>
              <a:buSzPts val="2500"/>
              <a:buFont typeface="Open Sans"/>
              <a:buChar char="■"/>
            </a:pPr>
            <a:r>
              <a:rPr lang="en" sz="2500">
                <a:solidFill>
                  <a:schemeClr val="dk1"/>
                </a:solidFill>
                <a:latin typeface="Open Sans"/>
                <a:ea typeface="Open Sans"/>
                <a:cs typeface="Open Sans"/>
                <a:sym typeface="Open Sans"/>
              </a:rPr>
              <a:t>Approximately 3.6 </a:t>
            </a:r>
            <a:r>
              <a:rPr lang="en" sz="2500">
                <a:solidFill>
                  <a:schemeClr val="dk1"/>
                </a:solidFill>
                <a:latin typeface="Open Sans"/>
                <a:ea typeface="Open Sans"/>
                <a:cs typeface="Open Sans"/>
                <a:sym typeface="Open Sans"/>
              </a:rPr>
              <a:t>million</a:t>
            </a:r>
            <a:r>
              <a:rPr lang="en" sz="2500">
                <a:solidFill>
                  <a:schemeClr val="dk1"/>
                </a:solidFill>
                <a:latin typeface="Open Sans"/>
                <a:ea typeface="Open Sans"/>
                <a:cs typeface="Open Sans"/>
                <a:sym typeface="Open Sans"/>
              </a:rPr>
              <a:t>, or 20%, of American high schoolers have vaped before (FDA, 2021)</a:t>
            </a:r>
            <a:endParaRPr sz="2500">
              <a:latin typeface="Open Sans"/>
              <a:ea typeface="Open Sans"/>
              <a:cs typeface="Open Sans"/>
              <a:sym typeface="Open Sans"/>
            </a:endParaRPr>
          </a:p>
          <a:p>
            <a:pPr indent="-387350" lvl="1" marL="914400" rtl="0" algn="l">
              <a:spcBef>
                <a:spcPts val="0"/>
              </a:spcBef>
              <a:spcAft>
                <a:spcPts val="0"/>
              </a:spcAft>
              <a:buSzPts val="2500"/>
              <a:buFont typeface="Open Sans"/>
              <a:buChar char="○"/>
            </a:pPr>
            <a:r>
              <a:rPr lang="en" sz="2500">
                <a:solidFill>
                  <a:schemeClr val="dk1"/>
                </a:solidFill>
                <a:latin typeface="Open Sans"/>
                <a:ea typeface="Open Sans"/>
                <a:cs typeface="Open Sans"/>
                <a:sym typeface="Open Sans"/>
              </a:rPr>
              <a:t>JUUL controls over 50% of the American EC market</a:t>
            </a:r>
            <a:endParaRPr sz="2500">
              <a:latin typeface="Open Sans"/>
              <a:ea typeface="Open Sans"/>
              <a:cs typeface="Open Sans"/>
              <a:sym typeface="Open Sans"/>
            </a:endParaRPr>
          </a:p>
          <a:p>
            <a:pPr indent="-387350" lvl="2" marL="13716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JUUL’s </a:t>
            </a:r>
            <a:r>
              <a:rPr lang="en" sz="2500">
                <a:latin typeface="Open Sans"/>
                <a:ea typeface="Open Sans"/>
                <a:cs typeface="Open Sans"/>
                <a:sym typeface="Open Sans"/>
              </a:rPr>
              <a:t>growth</a:t>
            </a:r>
            <a:r>
              <a:rPr lang="en" sz="2500">
                <a:latin typeface="Open Sans"/>
                <a:ea typeface="Open Sans"/>
                <a:cs typeface="Open Sans"/>
                <a:sym typeface="Open Sans"/>
              </a:rPr>
              <a:t> is primarily driven by American youth</a:t>
            </a:r>
            <a:endParaRPr sz="2500">
              <a:latin typeface="Open Sans"/>
              <a:ea typeface="Open Sans"/>
              <a:cs typeface="Open Sans"/>
              <a:sym typeface="Open Sans"/>
            </a:endParaRPr>
          </a:p>
          <a:p>
            <a:pPr indent="-387350" lvl="0" marL="457200" marR="0" rtl="0" algn="l">
              <a:lnSpc>
                <a:spcPct val="100000"/>
              </a:lnSpc>
              <a:spcBef>
                <a:spcPts val="0"/>
              </a:spcBef>
              <a:spcAft>
                <a:spcPts val="0"/>
              </a:spcAft>
              <a:buSzPts val="2500"/>
              <a:buFont typeface="Open Sans"/>
              <a:buChar char="●"/>
            </a:pPr>
            <a:r>
              <a:rPr b="1" lang="en" sz="2500">
                <a:latin typeface="Open Sans"/>
                <a:ea typeface="Open Sans"/>
                <a:cs typeface="Open Sans"/>
                <a:sym typeface="Open Sans"/>
              </a:rPr>
              <a:t>Misinformation</a:t>
            </a:r>
            <a:endParaRPr b="1" sz="2500">
              <a:latin typeface="Open Sans"/>
              <a:ea typeface="Open Sans"/>
              <a:cs typeface="Open Sans"/>
              <a:sym typeface="Open Sans"/>
            </a:endParaRPr>
          </a:p>
          <a:p>
            <a:pPr indent="-387350" lvl="1" marL="9144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Misinformation is widespread and increasing on social media (Wang et al., 2019; Chen et al., 2023)</a:t>
            </a:r>
            <a:endParaRPr sz="2500">
              <a:latin typeface="Open Sans"/>
              <a:ea typeface="Open Sans"/>
              <a:cs typeface="Open Sans"/>
              <a:sym typeface="Open Sans"/>
            </a:endParaRPr>
          </a:p>
          <a:p>
            <a:pPr indent="-387350" lvl="2" marL="13716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Exposure to EC advertisements on social media is associated with </a:t>
            </a:r>
            <a:r>
              <a:rPr lang="en" sz="2500">
                <a:latin typeface="Open Sans"/>
                <a:ea typeface="Open Sans"/>
                <a:cs typeface="Open Sans"/>
                <a:sym typeface="Open Sans"/>
              </a:rPr>
              <a:t>future</a:t>
            </a:r>
            <a:r>
              <a:rPr lang="en" sz="2500">
                <a:latin typeface="Open Sans"/>
                <a:ea typeface="Open Sans"/>
                <a:cs typeface="Open Sans"/>
                <a:sym typeface="Open Sans"/>
              </a:rPr>
              <a:t> usage in adolescents (Camenga et al., 2018)</a:t>
            </a:r>
            <a:endParaRPr sz="2500">
              <a:latin typeface="Open Sans"/>
              <a:ea typeface="Open Sans"/>
              <a:cs typeface="Open Sans"/>
              <a:sym typeface="Open Sans"/>
            </a:endParaRPr>
          </a:p>
          <a:p>
            <a:pPr indent="-387350" lvl="2" marL="1371600" rtl="0" algn="l">
              <a:spcBef>
                <a:spcPts val="0"/>
              </a:spcBef>
              <a:spcAft>
                <a:spcPts val="0"/>
              </a:spcAft>
              <a:buSzPts val="2500"/>
              <a:buFont typeface="Open Sans"/>
              <a:buChar char="■"/>
            </a:pPr>
            <a:r>
              <a:rPr lang="en" sz="2500">
                <a:solidFill>
                  <a:schemeClr val="dk1"/>
                </a:solidFill>
                <a:latin typeface="Open Sans"/>
                <a:ea typeface="Open Sans"/>
                <a:cs typeface="Open Sans"/>
                <a:sym typeface="Open Sans"/>
              </a:rPr>
              <a:t>Advertising flavored ECs on Twitter increases interest in young consumers (Sowles et al., 2016)</a:t>
            </a:r>
            <a:endParaRPr sz="2500">
              <a:latin typeface="Open Sans"/>
              <a:ea typeface="Open Sans"/>
              <a:cs typeface="Open Sans"/>
              <a:sym typeface="Open Sans"/>
            </a:endParaRPr>
          </a:p>
          <a:p>
            <a:pPr indent="-387350" lvl="2" marL="13716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EC brands advertise their products as smoking cessation tools and safer than traditional cigarettes (NASEM, 2018)</a:t>
            </a:r>
            <a:endParaRPr sz="2500">
              <a:latin typeface="Open Sans"/>
              <a:ea typeface="Open Sans"/>
              <a:cs typeface="Open Sans"/>
              <a:sym typeface="Open Sans"/>
            </a:endParaRPr>
          </a:p>
          <a:p>
            <a:pPr indent="-387350" lvl="2" marL="13716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Over half of youth who used ECs believed that they don’t contain nicotine (</a:t>
            </a:r>
            <a:r>
              <a:rPr lang="en" sz="2500">
                <a:solidFill>
                  <a:schemeClr val="dk1"/>
                </a:solidFill>
                <a:latin typeface="Open Sans"/>
                <a:ea typeface="Open Sans"/>
                <a:cs typeface="Open Sans"/>
                <a:sym typeface="Open Sans"/>
              </a:rPr>
              <a:t>Pepper and Farrelly, 2018)</a:t>
            </a:r>
            <a:endParaRPr sz="2500">
              <a:latin typeface="Open Sans"/>
              <a:ea typeface="Open Sans"/>
              <a:cs typeface="Open Sans"/>
              <a:sym typeface="Open Sans"/>
            </a:endParaRPr>
          </a:p>
          <a:p>
            <a:pPr indent="-387350" lvl="1" marL="9144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Social bots, often created to influence discussions or promote products, </a:t>
            </a:r>
            <a:r>
              <a:rPr lang="en" sz="2500">
                <a:latin typeface="Open Sans"/>
                <a:ea typeface="Open Sans"/>
                <a:cs typeface="Open Sans"/>
                <a:sym typeface="Open Sans"/>
              </a:rPr>
              <a:t>generate</a:t>
            </a:r>
            <a:r>
              <a:rPr lang="en" sz="2500">
                <a:latin typeface="Open Sans"/>
                <a:ea typeface="Open Sans"/>
                <a:cs typeface="Open Sans"/>
                <a:sym typeface="Open Sans"/>
              </a:rPr>
              <a:t> more tweets than the average human user, and are more likely to post hashtags that reference smoking cessation and new EC </a:t>
            </a:r>
            <a:r>
              <a:rPr lang="en" sz="2500">
                <a:latin typeface="Open Sans"/>
                <a:ea typeface="Open Sans"/>
                <a:cs typeface="Open Sans"/>
                <a:sym typeface="Open Sans"/>
              </a:rPr>
              <a:t>devices</a:t>
            </a:r>
            <a:r>
              <a:rPr lang="en" sz="2500">
                <a:latin typeface="Open Sans"/>
                <a:ea typeface="Open Sans"/>
                <a:cs typeface="Open Sans"/>
                <a:sym typeface="Open Sans"/>
              </a:rPr>
              <a:t> (</a:t>
            </a:r>
            <a:r>
              <a:rPr lang="en" sz="2500">
                <a:solidFill>
                  <a:schemeClr val="dk1"/>
                </a:solidFill>
                <a:latin typeface="Open Sans"/>
                <a:ea typeface="Open Sans"/>
                <a:cs typeface="Open Sans"/>
                <a:sym typeface="Open Sans"/>
              </a:rPr>
              <a:t>Allem et al., 2017)</a:t>
            </a:r>
            <a:endParaRPr sz="2500">
              <a:solidFill>
                <a:schemeClr val="dk1"/>
              </a:solidFill>
              <a:latin typeface="Open Sans"/>
              <a:ea typeface="Open Sans"/>
              <a:cs typeface="Open Sans"/>
              <a:sym typeface="Open Sans"/>
            </a:endParaRPr>
          </a:p>
          <a:p>
            <a:pPr indent="-387350" lvl="0" marL="457200" marR="0" rtl="0" algn="l">
              <a:lnSpc>
                <a:spcPct val="100000"/>
              </a:lnSpc>
              <a:spcBef>
                <a:spcPts val="0"/>
              </a:spcBef>
              <a:spcAft>
                <a:spcPts val="0"/>
              </a:spcAft>
              <a:buSzPts val="2500"/>
              <a:buFont typeface="Open Sans"/>
              <a:buChar char="●"/>
            </a:pPr>
            <a:r>
              <a:rPr b="1" lang="en" sz="2500">
                <a:latin typeface="Open Sans"/>
                <a:ea typeface="Open Sans"/>
                <a:cs typeface="Open Sans"/>
                <a:sym typeface="Open Sans"/>
              </a:rPr>
              <a:t>Natural Language Processing (NLP)</a:t>
            </a:r>
            <a:endParaRPr b="1" sz="2500">
              <a:latin typeface="Open Sans"/>
              <a:ea typeface="Open Sans"/>
              <a:cs typeface="Open Sans"/>
              <a:sym typeface="Open Sans"/>
            </a:endParaRPr>
          </a:p>
          <a:p>
            <a:pPr indent="-387350" lvl="1" marL="9144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Twitter is popular for public surveillance</a:t>
            </a:r>
            <a:endParaRPr sz="2500">
              <a:latin typeface="Open Sans"/>
              <a:ea typeface="Open Sans"/>
              <a:cs typeface="Open Sans"/>
              <a:sym typeface="Open Sans"/>
            </a:endParaRPr>
          </a:p>
          <a:p>
            <a:pPr indent="-387350" lvl="2" marL="13716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Large dataset of user-generated content, often difficult to obtain through surveys (Myslín et al., 2013)</a:t>
            </a:r>
            <a:endParaRPr sz="2500">
              <a:latin typeface="Open Sans"/>
              <a:ea typeface="Open Sans"/>
              <a:cs typeface="Open Sans"/>
              <a:sym typeface="Open Sans"/>
            </a:endParaRPr>
          </a:p>
          <a:p>
            <a:pPr indent="-387350" lvl="2" marL="13716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40% of Twitter users are 25-34 y.o. (Sloan et al., 2015)</a:t>
            </a:r>
            <a:endParaRPr sz="2500">
              <a:latin typeface="Open Sans"/>
              <a:ea typeface="Open Sans"/>
              <a:cs typeface="Open Sans"/>
              <a:sym typeface="Open Sans"/>
            </a:endParaRPr>
          </a:p>
          <a:p>
            <a:pPr indent="-387350" lvl="1" marL="9144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NLP is a field of AI that analyzes textual data, and is an effe</a:t>
            </a:r>
            <a:r>
              <a:rPr lang="en" sz="2500">
                <a:latin typeface="Open Sans"/>
                <a:ea typeface="Open Sans"/>
                <a:cs typeface="Open Sans"/>
                <a:sym typeface="Open Sans"/>
              </a:rPr>
              <a:t>ctive method to analyze millions of daily tweets (Visweswaran et al., 2020; Edo-Osagie et al., 2020; Jordan et al., 2018)</a:t>
            </a:r>
            <a:endParaRPr sz="2500">
              <a:latin typeface="Open Sans"/>
              <a:ea typeface="Open Sans"/>
              <a:cs typeface="Open Sans"/>
              <a:sym typeface="Open Sans"/>
            </a:endParaRPr>
          </a:p>
          <a:p>
            <a:pPr indent="-387350" lvl="1" marL="914400" marR="0" rtl="0" algn="l">
              <a:lnSpc>
                <a:spcPct val="100000"/>
              </a:lnSpc>
              <a:spcBef>
                <a:spcPts val="0"/>
              </a:spcBef>
              <a:spcAft>
                <a:spcPts val="0"/>
              </a:spcAft>
              <a:buSzPts val="2500"/>
              <a:buFont typeface="Open Sans"/>
              <a:buChar char="○"/>
            </a:pPr>
            <a:r>
              <a:rPr lang="en" sz="2500">
                <a:latin typeface="Open Sans"/>
                <a:ea typeface="Open Sans"/>
                <a:cs typeface="Open Sans"/>
                <a:sym typeface="Open Sans"/>
              </a:rPr>
              <a:t>Specific topics associated with positive sentiment and the methods underlying the spread of vaping-related tweets have not yet been examined</a:t>
            </a:r>
            <a:endParaRPr sz="2500">
              <a:solidFill>
                <a:schemeClr val="dk1"/>
              </a:solidFill>
              <a:latin typeface="Open Sans"/>
              <a:ea typeface="Open Sans"/>
              <a:cs typeface="Open Sans"/>
              <a:sym typeface="Open Sans"/>
            </a:endParaRPr>
          </a:p>
          <a:p>
            <a:pPr indent="-387350" lvl="0" marL="457200" rtl="0" algn="l">
              <a:spcBef>
                <a:spcPts val="0"/>
              </a:spcBef>
              <a:spcAft>
                <a:spcPts val="0"/>
              </a:spcAft>
              <a:buClr>
                <a:schemeClr val="dk1"/>
              </a:buClr>
              <a:buSzPts val="2500"/>
              <a:buFont typeface="Open Sans"/>
              <a:buChar char="●"/>
            </a:pPr>
            <a:r>
              <a:rPr b="1" lang="en" sz="2500">
                <a:solidFill>
                  <a:schemeClr val="dk1"/>
                </a:solidFill>
                <a:latin typeface="Open Sans"/>
                <a:ea typeface="Open Sans"/>
                <a:cs typeface="Open Sans"/>
                <a:sym typeface="Open Sans"/>
              </a:rPr>
              <a:t>Application</a:t>
            </a:r>
            <a:endParaRPr b="1" sz="2500">
              <a:solidFill>
                <a:schemeClr val="dk1"/>
              </a:solidFill>
              <a:latin typeface="Open Sans"/>
              <a:ea typeface="Open Sans"/>
              <a:cs typeface="Open Sans"/>
              <a:sym typeface="Open Sans"/>
            </a:endParaRPr>
          </a:p>
          <a:p>
            <a:pPr indent="-387350" lvl="1" marL="914400" rtl="0" algn="l">
              <a:spcBef>
                <a:spcPts val="0"/>
              </a:spcBef>
              <a:spcAft>
                <a:spcPts val="0"/>
              </a:spcAft>
              <a:buClr>
                <a:schemeClr val="dk1"/>
              </a:buClr>
              <a:buSzPts val="2500"/>
              <a:buFont typeface="Open Sans"/>
              <a:buChar char="○"/>
            </a:pPr>
            <a:r>
              <a:rPr lang="en" sz="2500">
                <a:solidFill>
                  <a:schemeClr val="dk1"/>
                </a:solidFill>
                <a:latin typeface="Open Sans"/>
                <a:ea typeface="Open Sans"/>
                <a:cs typeface="Open Sans"/>
                <a:sym typeface="Open Sans"/>
              </a:rPr>
              <a:t>Currently, social media platforms like Twitter do not show warnings on posts containing potentially misleading JUULing information</a:t>
            </a:r>
            <a:endParaRPr sz="2500">
              <a:solidFill>
                <a:schemeClr val="dk1"/>
              </a:solidFill>
              <a:latin typeface="Open Sans"/>
              <a:ea typeface="Open Sans"/>
              <a:cs typeface="Open Sans"/>
              <a:sym typeface="Open Sans"/>
            </a:endParaRPr>
          </a:p>
          <a:p>
            <a:pPr indent="-387350" lvl="1" marL="914400" rtl="0" algn="l">
              <a:spcBef>
                <a:spcPts val="0"/>
              </a:spcBef>
              <a:spcAft>
                <a:spcPts val="0"/>
              </a:spcAft>
              <a:buClr>
                <a:schemeClr val="dk1"/>
              </a:buClr>
              <a:buSzPts val="2500"/>
              <a:buFont typeface="Open Sans"/>
              <a:buChar char="○"/>
            </a:pPr>
            <a:r>
              <a:rPr lang="en" sz="2500">
                <a:solidFill>
                  <a:schemeClr val="dk1"/>
                </a:solidFill>
                <a:latin typeface="Open Sans"/>
                <a:ea typeface="Open Sans"/>
                <a:cs typeface="Open Sans"/>
                <a:sym typeface="Open Sans"/>
              </a:rPr>
              <a:t>Opinion-based blogs rather than health/news organizations are the primary sources of health information on Twitter, meaning reliable information is not accessible (Myslín et al., 2013)</a:t>
            </a:r>
            <a:endParaRPr sz="2500">
              <a:latin typeface="Open Sans"/>
              <a:ea typeface="Open Sans"/>
              <a:cs typeface="Open Sans"/>
              <a:sym typeface="Open Sans"/>
            </a:endParaRPr>
          </a:p>
        </p:txBody>
      </p:sp>
      <p:sp>
        <p:nvSpPr>
          <p:cNvPr id="64" name="Google Shape;64;p13"/>
          <p:cNvSpPr/>
          <p:nvPr/>
        </p:nvSpPr>
        <p:spPr>
          <a:xfrm>
            <a:off x="11919050" y="299575"/>
            <a:ext cx="20074800" cy="3165300"/>
          </a:xfrm>
          <a:prstGeom prst="roundRect">
            <a:avLst>
              <a:gd fmla="val 0" name="adj"/>
            </a:avLst>
          </a:prstGeom>
          <a:solidFill>
            <a:srgbClr val="AFE8CD"/>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1" sz="4500">
              <a:solidFill>
                <a:srgbClr val="1C3678"/>
              </a:solidFill>
              <a:latin typeface="Open Sans"/>
              <a:ea typeface="Open Sans"/>
              <a:cs typeface="Open Sans"/>
              <a:sym typeface="Open Sans"/>
            </a:endParaRPr>
          </a:p>
        </p:txBody>
      </p:sp>
      <p:sp>
        <p:nvSpPr>
          <p:cNvPr id="65" name="Google Shape;65;p13"/>
          <p:cNvSpPr/>
          <p:nvPr/>
        </p:nvSpPr>
        <p:spPr>
          <a:xfrm>
            <a:off x="33126175" y="31109875"/>
            <a:ext cx="10548000" cy="16149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Allem, J.-P., Dharmapuri, L., Unger, J. B., &amp; Cruz, T. B. (2018). Characterizing JUUL-related posts on Twitter. Drug and Alcohol Dependence, 190, 1–5. https://doi.org/10.1016/j.drugalcdep.2018.05.018</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Camenga, D., Gutierrez, K. M., Kong, G., Cavallo, D., Simon, P., &amp; Krishnan-Sarin, S. (2018). E-cigarette advertising exposure in e-cigarette naïve adolescents and subsequent e-cigarette use: A longitudinal cohort study. Addictive Behaviors, 81, 78–83. https://doi.org/10.1016/j.addbeh.2018.02.008</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Chen, S., Xiao, L., &amp; Kumar, A. (2023). Spread of misinformation on social media: What contributes to it and how to combat it. Computers in Human Behavior, 141, 107643. https://doi.org/10.1016/j.chb.2022.107643</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Edo-Osagie, O., De La Iglesia, B., Lake, I., &amp; Edeghere, O. (2020). A scoping review of the use of Twitter for public health research. Computers in Biology and Medicine, 122, 103770. https://doi.org/10.1016/j.compbiomed.2020.103770</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Guiñazú, M. F., Cortés, V., Ibáñez, C. F., &amp; Velásquez, J. D. (2020). Employing online social networks in precision-medicine approach using information fusion predictive model to improve substance use surveillance: A lesson from Twitter and marijuana consumption. Information Fusion, 55, 150-163. https://doi.org/10.1016/j.inffus.2019.08.006</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Jackler, R. K., Chau, C., Getachew, B. D., &amp; Ramamurthi, D. (2019). JUUL Advertising Over its First Three Years on the Market. SRITA. https://tobacco.stanford.edu/</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Jordan, S., Hovet, S., Fung, I., Liang, H., Fu, K.-W., &amp; Tse, Z. (2018). Using Twitter for Public Health Surveillance from Monitoring and Prediction to Public Response. Data, 4(1), 6. https://doi.org/10.3390/data4010006</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Liang, H., Fung, I.CH., Tse, Z.T.H., Yin, J., Chan, CH., Pechta, L.E., Smith, B.J.,  Marquez-Lameda, R.D., Meltzer, M.I., Lubell, K.M., Fu, KW (2019). How did Ebola information spread on twitter: broadcasting or viral spreading?. BMC Public Health 19, 438. https://doi.org/10.1186/s12889-019-6747-8</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Pepper, J. K., Farrelly, M. C., &amp; Watson, K. A. (2018). Adolescents’ understanding and use of nicotine in e-cigarettes. Addictive Behaviors, 82, 109–113. https://doi.org/10.1016/j.addbeh.2018.02.015</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Sailunaz, K., &amp; Alhajjab, R. (2019). Emotion and sentiment analysis from Twitter text. Journal of Computational Science, 36. https://doi.org/10.1016/j.jocs.2019.05.009</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Sowles, S. J., Krauss, M. J., Connolly, S., &amp; Cavazos-Rehg, P. A. (2016). A Content Analysis of Vaping Advertisements on Twitter, November 2014. Preventing Chronic Disease, 13. https://doi.org/10.5888/pcd13.160274</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Visweswaran, S., Colditz, J. B., O'Halloran, P., Han, N.-R., Taneja, S. B., Welling, J., Chu, K.-H., Sidani, J. E., &amp; Primack, B. A. (2020). Machine Learning Classifiers for Twitter Surveillance of Vaping: Comparative Machine Learning Study. Journal of Medical Internet Research, 22(8). https://doi.org/10.2196/17478</a:t>
            </a:r>
            <a:endParaRPr sz="500">
              <a:latin typeface="Open Sans"/>
              <a:ea typeface="Open Sans"/>
              <a:cs typeface="Open Sans"/>
              <a:sym typeface="Open Sans"/>
            </a:endParaRPr>
          </a:p>
          <a:p>
            <a:pPr indent="-260350" lvl="0" marL="342900" marR="0" rtl="0" algn="l">
              <a:lnSpc>
                <a:spcPct val="100000"/>
              </a:lnSpc>
              <a:spcBef>
                <a:spcPts val="0"/>
              </a:spcBef>
              <a:spcAft>
                <a:spcPts val="0"/>
              </a:spcAft>
              <a:buSzPts val="500"/>
              <a:buFont typeface="Open Sans"/>
              <a:buChar char="●"/>
            </a:pPr>
            <a:r>
              <a:rPr lang="en" sz="500">
                <a:latin typeface="Open Sans"/>
                <a:ea typeface="Open Sans"/>
                <a:cs typeface="Open Sans"/>
                <a:sym typeface="Open Sans"/>
              </a:rPr>
              <a:t>Wang, Y., McKee, M., Torbica, A., &amp; Stuckler, D. (2019). Systematic Literature Review on the Spread of Health-related Misinformation on Social Media. Social Science &amp; Medicine, 240, 112552. https://doi.org/10.1016/j.socscimed.2019.112552</a:t>
            </a:r>
            <a:endParaRPr sz="500">
              <a:latin typeface="Open Sans"/>
              <a:ea typeface="Open Sans"/>
              <a:cs typeface="Open Sans"/>
              <a:sym typeface="Open Sans"/>
            </a:endParaRPr>
          </a:p>
        </p:txBody>
      </p:sp>
      <p:sp>
        <p:nvSpPr>
          <p:cNvPr id="66" name="Google Shape;66;p13"/>
          <p:cNvSpPr txBox="1"/>
          <p:nvPr/>
        </p:nvSpPr>
        <p:spPr>
          <a:xfrm>
            <a:off x="11919050" y="383529"/>
            <a:ext cx="20074800" cy="2031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dk1"/>
              </a:buClr>
              <a:buSzPts val="1100"/>
              <a:buFont typeface="Arial"/>
              <a:buNone/>
            </a:pPr>
            <a:r>
              <a:rPr b="1" lang="en" sz="6000">
                <a:solidFill>
                  <a:srgbClr val="1C3678"/>
                </a:solidFill>
                <a:latin typeface="Cabin"/>
                <a:ea typeface="Cabin"/>
                <a:cs typeface="Cabin"/>
                <a:sym typeface="Cabin"/>
              </a:rPr>
              <a:t>Analyzing Public Perception and Filtering Misinformation of JUUL on Twitter: A Natural Language Processing Approach</a:t>
            </a:r>
            <a:endParaRPr b="1" sz="6000">
              <a:solidFill>
                <a:srgbClr val="4A86E8"/>
              </a:solidFill>
              <a:latin typeface="Cabin"/>
              <a:ea typeface="Cabin"/>
              <a:cs typeface="Cabin"/>
              <a:sym typeface="Cabin"/>
            </a:endParaRPr>
          </a:p>
        </p:txBody>
      </p:sp>
      <p:sp>
        <p:nvSpPr>
          <p:cNvPr id="67" name="Google Shape;67;p13"/>
          <p:cNvSpPr txBox="1"/>
          <p:nvPr/>
        </p:nvSpPr>
        <p:spPr>
          <a:xfrm>
            <a:off x="35736875" y="233825"/>
            <a:ext cx="52851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DISCUSSION</a:t>
            </a:r>
            <a:endParaRPr b="1" sz="5000">
              <a:solidFill>
                <a:srgbClr val="1C3678"/>
              </a:solidFill>
              <a:latin typeface="Dosis"/>
              <a:ea typeface="Dosis"/>
              <a:cs typeface="Dosis"/>
              <a:sym typeface="Dosis"/>
            </a:endParaRPr>
          </a:p>
        </p:txBody>
      </p:sp>
      <p:sp>
        <p:nvSpPr>
          <p:cNvPr id="68" name="Google Shape;68;p13"/>
          <p:cNvSpPr txBox="1"/>
          <p:nvPr/>
        </p:nvSpPr>
        <p:spPr>
          <a:xfrm>
            <a:off x="35745089" y="20114247"/>
            <a:ext cx="52851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CONCLUSION</a:t>
            </a:r>
            <a:endParaRPr b="1" sz="5000">
              <a:solidFill>
                <a:srgbClr val="1C3678"/>
              </a:solidFill>
              <a:latin typeface="Dosis"/>
              <a:ea typeface="Dosis"/>
              <a:cs typeface="Dosis"/>
              <a:sym typeface="Dosis"/>
            </a:endParaRPr>
          </a:p>
        </p:txBody>
      </p:sp>
      <p:sp>
        <p:nvSpPr>
          <p:cNvPr id="69" name="Google Shape;69;p13"/>
          <p:cNvSpPr txBox="1"/>
          <p:nvPr/>
        </p:nvSpPr>
        <p:spPr>
          <a:xfrm>
            <a:off x="35440822" y="30496250"/>
            <a:ext cx="59187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REFERENCES</a:t>
            </a:r>
            <a:endParaRPr b="1" sz="5000">
              <a:solidFill>
                <a:srgbClr val="1C3678"/>
              </a:solidFill>
              <a:latin typeface="Dosis"/>
              <a:ea typeface="Dosis"/>
              <a:cs typeface="Dosis"/>
              <a:sym typeface="Dosis"/>
            </a:endParaRPr>
          </a:p>
        </p:txBody>
      </p:sp>
      <p:sp>
        <p:nvSpPr>
          <p:cNvPr id="70" name="Google Shape;70;p13"/>
          <p:cNvSpPr txBox="1"/>
          <p:nvPr/>
        </p:nvSpPr>
        <p:spPr>
          <a:xfrm>
            <a:off x="11816600" y="11429268"/>
            <a:ext cx="40245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TOPIC</a:t>
            </a:r>
            <a:endParaRPr b="1" sz="5000">
              <a:solidFill>
                <a:srgbClr val="1C3678"/>
              </a:solidFill>
              <a:latin typeface="Dosis"/>
              <a:ea typeface="Dosis"/>
              <a:cs typeface="Dosis"/>
              <a:sym typeface="Dosis"/>
            </a:endParaRPr>
          </a:p>
        </p:txBody>
      </p:sp>
      <p:sp>
        <p:nvSpPr>
          <p:cNvPr id="71" name="Google Shape;71;p13"/>
          <p:cNvSpPr txBox="1"/>
          <p:nvPr/>
        </p:nvSpPr>
        <p:spPr>
          <a:xfrm>
            <a:off x="16799850" y="2504521"/>
            <a:ext cx="100584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424242"/>
                </a:solidFill>
                <a:latin typeface="Verdana"/>
                <a:ea typeface="Verdana"/>
                <a:cs typeface="Verdana"/>
                <a:sym typeface="Verdana"/>
              </a:rPr>
              <a:t>Alexander Xu and Sarah Sun</a:t>
            </a:r>
            <a:endParaRPr b="1" sz="4000">
              <a:solidFill>
                <a:srgbClr val="424242"/>
              </a:solidFill>
              <a:latin typeface="Verdana"/>
              <a:ea typeface="Verdana"/>
              <a:cs typeface="Verdana"/>
              <a:sym typeface="Verdana"/>
            </a:endParaRPr>
          </a:p>
        </p:txBody>
      </p:sp>
      <p:sp>
        <p:nvSpPr>
          <p:cNvPr id="72" name="Google Shape;72;p13"/>
          <p:cNvSpPr txBox="1"/>
          <p:nvPr/>
        </p:nvSpPr>
        <p:spPr>
          <a:xfrm>
            <a:off x="2010500" y="233825"/>
            <a:ext cx="69192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INTRODUCTION</a:t>
            </a:r>
            <a:endParaRPr b="1" sz="5000">
              <a:solidFill>
                <a:srgbClr val="1C3678"/>
              </a:solidFill>
              <a:latin typeface="Dosis"/>
              <a:ea typeface="Dosis"/>
              <a:cs typeface="Dosis"/>
              <a:sym typeface="Dosis"/>
            </a:endParaRPr>
          </a:p>
        </p:txBody>
      </p:sp>
      <p:grpSp>
        <p:nvGrpSpPr>
          <p:cNvPr id="73" name="Google Shape;73;p13"/>
          <p:cNvGrpSpPr/>
          <p:nvPr/>
        </p:nvGrpSpPr>
        <p:grpSpPr>
          <a:xfrm>
            <a:off x="24430344" y="12035868"/>
            <a:ext cx="8116678" cy="4982894"/>
            <a:chOff x="10798187" y="28635690"/>
            <a:chExt cx="9089225" cy="5335004"/>
          </a:xfrm>
        </p:grpSpPr>
        <p:pic>
          <p:nvPicPr>
            <p:cNvPr id="74" name="Google Shape;74;p13"/>
            <p:cNvPicPr preferRelativeResize="0"/>
            <p:nvPr/>
          </p:nvPicPr>
          <p:blipFill>
            <a:blip r:embed="rId3">
              <a:alphaModFix/>
            </a:blip>
            <a:stretch>
              <a:fillRect/>
            </a:stretch>
          </p:blipFill>
          <p:spPr>
            <a:xfrm>
              <a:off x="10798187" y="28635694"/>
              <a:ext cx="9089225" cy="5335000"/>
            </a:xfrm>
            <a:prstGeom prst="rect">
              <a:avLst/>
            </a:prstGeom>
            <a:noFill/>
            <a:ln cap="flat" cmpd="sng" w="9525">
              <a:solidFill>
                <a:srgbClr val="000000"/>
              </a:solidFill>
              <a:prstDash val="solid"/>
              <a:round/>
              <a:headEnd len="sm" w="sm" type="none"/>
              <a:tailEnd len="sm" w="sm" type="none"/>
            </a:ln>
          </p:spPr>
        </p:pic>
        <p:sp>
          <p:nvSpPr>
            <p:cNvPr id="75" name="Google Shape;75;p13"/>
            <p:cNvSpPr/>
            <p:nvPr/>
          </p:nvSpPr>
          <p:spPr>
            <a:xfrm>
              <a:off x="11392685" y="28635690"/>
              <a:ext cx="4902600" cy="5364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4a: </a:t>
              </a:r>
              <a:r>
                <a:rPr lang="en" sz="2000">
                  <a:latin typeface="Open Sans"/>
                  <a:ea typeface="Open Sans"/>
                  <a:cs typeface="Open Sans"/>
                  <a:sym typeface="Open Sans"/>
                </a:rPr>
                <a:t>Topics across time</a:t>
              </a:r>
              <a:r>
                <a:rPr lang="en" sz="2000">
                  <a:latin typeface="Open Sans"/>
                  <a:ea typeface="Open Sans"/>
                  <a:cs typeface="Open Sans"/>
                  <a:sym typeface="Open Sans"/>
                </a:rPr>
                <a:t> (positive)</a:t>
              </a:r>
              <a:endParaRPr sz="2000">
                <a:latin typeface="Open Sans"/>
                <a:ea typeface="Open Sans"/>
                <a:cs typeface="Open Sans"/>
                <a:sym typeface="Open Sans"/>
              </a:endParaRPr>
            </a:p>
          </p:txBody>
        </p:sp>
        <p:sp>
          <p:nvSpPr>
            <p:cNvPr id="76" name="Google Shape;76;p13"/>
            <p:cNvSpPr/>
            <p:nvPr/>
          </p:nvSpPr>
          <p:spPr>
            <a:xfrm>
              <a:off x="11392679" y="31386327"/>
              <a:ext cx="5270100" cy="5364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4a: </a:t>
              </a:r>
              <a:r>
                <a:rPr lang="en" sz="2000">
                  <a:latin typeface="Open Sans"/>
                  <a:ea typeface="Open Sans"/>
                  <a:cs typeface="Open Sans"/>
                  <a:sym typeface="Open Sans"/>
                </a:rPr>
                <a:t>Topics across time (negative)</a:t>
              </a:r>
              <a:endParaRPr sz="2000">
                <a:latin typeface="Open Sans"/>
                <a:ea typeface="Open Sans"/>
                <a:cs typeface="Open Sans"/>
                <a:sym typeface="Open Sans"/>
              </a:endParaRPr>
            </a:p>
          </p:txBody>
        </p:sp>
      </p:grpSp>
      <p:sp>
        <p:nvSpPr>
          <p:cNvPr id="77" name="Google Shape;77;p13"/>
          <p:cNvSpPr txBox="1"/>
          <p:nvPr/>
        </p:nvSpPr>
        <p:spPr>
          <a:xfrm>
            <a:off x="1452900" y="17632680"/>
            <a:ext cx="81165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METHODOLOGY</a:t>
            </a:r>
            <a:endParaRPr b="1" sz="5000">
              <a:solidFill>
                <a:srgbClr val="1C3678"/>
              </a:solidFill>
              <a:latin typeface="Dosis"/>
              <a:ea typeface="Dosis"/>
              <a:cs typeface="Dosis"/>
              <a:sym typeface="Dosis"/>
            </a:endParaRPr>
          </a:p>
        </p:txBody>
      </p:sp>
      <p:cxnSp>
        <p:nvCxnSpPr>
          <p:cNvPr id="78" name="Google Shape;78;p13"/>
          <p:cNvCxnSpPr/>
          <p:nvPr/>
        </p:nvCxnSpPr>
        <p:spPr>
          <a:xfrm>
            <a:off x="10940663" y="0"/>
            <a:ext cx="44700" cy="32892900"/>
          </a:xfrm>
          <a:prstGeom prst="straightConnector1">
            <a:avLst/>
          </a:prstGeom>
          <a:noFill/>
          <a:ln cap="flat" cmpd="sng" w="9525">
            <a:solidFill>
              <a:schemeClr val="dk2"/>
            </a:solidFill>
            <a:prstDash val="solid"/>
            <a:round/>
            <a:headEnd len="med" w="med" type="none"/>
            <a:tailEnd len="med" w="med" type="none"/>
          </a:ln>
        </p:spPr>
      </p:cxnSp>
      <p:sp>
        <p:nvSpPr>
          <p:cNvPr id="79" name="Google Shape;79;p13"/>
          <p:cNvSpPr/>
          <p:nvPr/>
        </p:nvSpPr>
        <p:spPr>
          <a:xfrm>
            <a:off x="33126175" y="25393278"/>
            <a:ext cx="10548000" cy="48240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2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2100">
              <a:latin typeface="Open Sans"/>
              <a:ea typeface="Open Sans"/>
              <a:cs typeface="Open Sans"/>
              <a:sym typeface="Open Sans"/>
            </a:endParaRPr>
          </a:p>
          <a:p>
            <a:pPr indent="-361950" lvl="0" marL="4572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Limitations</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The sample size of extracted information for dissemination networks was small, due to access restrictions of the Official Twitter API</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Application models may become outdated as trends change</a:t>
            </a:r>
            <a:endParaRPr sz="2100">
              <a:latin typeface="Open Sans"/>
              <a:ea typeface="Open Sans"/>
              <a:cs typeface="Open Sans"/>
              <a:sym typeface="Open Sans"/>
            </a:endParaRPr>
          </a:p>
          <a:p>
            <a:pPr indent="-361950" lvl="0" marL="4572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Future Research</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The relationship between marijuana and JUUL should be analyzed, given the association between usage of ECs and other forms of substance abuse</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Similar trends and applications can be realized on different social media and online platforms</a:t>
            </a:r>
            <a:endParaRPr sz="2100">
              <a:latin typeface="Open Sans"/>
              <a:ea typeface="Open Sans"/>
              <a:cs typeface="Open Sans"/>
              <a:sym typeface="Open Sans"/>
            </a:endParaRPr>
          </a:p>
          <a:p>
            <a:pPr indent="-361950" lvl="1" marL="914400" marR="0" rtl="0" algn="l">
              <a:lnSpc>
                <a:spcPct val="100000"/>
              </a:lnSpc>
              <a:spcBef>
                <a:spcPts val="0"/>
              </a:spcBef>
              <a:spcAft>
                <a:spcPts val="0"/>
              </a:spcAft>
              <a:buSzPts val="2100"/>
              <a:buFont typeface="Open Sans"/>
              <a:buChar char="○"/>
            </a:pPr>
            <a:r>
              <a:rPr lang="en" sz="2100">
                <a:latin typeface="Open Sans"/>
                <a:ea typeface="Open Sans"/>
                <a:cs typeface="Open Sans"/>
                <a:sym typeface="Open Sans"/>
              </a:rPr>
              <a:t>More in-depth geographic and demographic analysis, along with the addition of </a:t>
            </a:r>
            <a:r>
              <a:rPr lang="en" sz="2100">
                <a:latin typeface="Open Sans"/>
                <a:ea typeface="Open Sans"/>
                <a:cs typeface="Open Sans"/>
                <a:sym typeface="Open Sans"/>
              </a:rPr>
              <a:t>social bot detection (Allem et al., 2017) to our Twitter plugin, will enable improved effectiveness of preventative actions on social media</a:t>
            </a:r>
            <a:endParaRPr sz="2100">
              <a:latin typeface="Open Sans"/>
              <a:ea typeface="Open Sans"/>
              <a:cs typeface="Open Sans"/>
              <a:sym typeface="Open Sans"/>
            </a:endParaRPr>
          </a:p>
        </p:txBody>
      </p:sp>
      <p:cxnSp>
        <p:nvCxnSpPr>
          <p:cNvPr id="80" name="Google Shape;80;p13"/>
          <p:cNvCxnSpPr/>
          <p:nvPr/>
        </p:nvCxnSpPr>
        <p:spPr>
          <a:xfrm>
            <a:off x="32914013" y="0"/>
            <a:ext cx="42600" cy="32892900"/>
          </a:xfrm>
          <a:prstGeom prst="straightConnector1">
            <a:avLst/>
          </a:prstGeom>
          <a:noFill/>
          <a:ln cap="flat" cmpd="sng" w="9525">
            <a:solidFill>
              <a:schemeClr val="dk2"/>
            </a:solidFill>
            <a:prstDash val="solid"/>
            <a:round/>
            <a:headEnd len="med" w="med" type="none"/>
            <a:tailEnd len="med" w="med" type="none"/>
          </a:ln>
        </p:spPr>
      </p:cxnSp>
      <p:sp>
        <p:nvSpPr>
          <p:cNvPr id="81" name="Google Shape;81;p13"/>
          <p:cNvSpPr txBox="1"/>
          <p:nvPr/>
        </p:nvSpPr>
        <p:spPr>
          <a:xfrm>
            <a:off x="33634150" y="24916261"/>
            <a:ext cx="93792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LIMITATIONS &amp; FUTURE RESEARCH</a:t>
            </a:r>
            <a:endParaRPr b="1" sz="5000">
              <a:solidFill>
                <a:srgbClr val="1C3678"/>
              </a:solidFill>
              <a:latin typeface="Dosis"/>
              <a:ea typeface="Dosis"/>
              <a:cs typeface="Dosis"/>
              <a:sym typeface="Dosis"/>
            </a:endParaRPr>
          </a:p>
        </p:txBody>
      </p:sp>
      <p:grpSp>
        <p:nvGrpSpPr>
          <p:cNvPr id="82" name="Google Shape;82;p13"/>
          <p:cNvGrpSpPr/>
          <p:nvPr/>
        </p:nvGrpSpPr>
        <p:grpSpPr>
          <a:xfrm>
            <a:off x="17335633" y="27801729"/>
            <a:ext cx="8034959" cy="4346239"/>
            <a:chOff x="19039955" y="27977956"/>
            <a:chExt cx="7578720" cy="3662458"/>
          </a:xfrm>
        </p:grpSpPr>
        <p:sp>
          <p:nvSpPr>
            <p:cNvPr id="83" name="Google Shape;83;p13"/>
            <p:cNvSpPr/>
            <p:nvPr/>
          </p:nvSpPr>
          <p:spPr>
            <a:xfrm>
              <a:off x="25218677" y="27977956"/>
              <a:ext cx="1356768" cy="366245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3"/>
            <p:cNvPicPr preferRelativeResize="0"/>
            <p:nvPr/>
          </p:nvPicPr>
          <p:blipFill>
            <a:blip r:embed="rId4">
              <a:alphaModFix/>
            </a:blip>
            <a:stretch>
              <a:fillRect/>
            </a:stretch>
          </p:blipFill>
          <p:spPr>
            <a:xfrm>
              <a:off x="24569029" y="27977956"/>
              <a:ext cx="1162679" cy="3662458"/>
            </a:xfrm>
            <a:prstGeom prst="rect">
              <a:avLst/>
            </a:prstGeom>
            <a:noFill/>
            <a:ln>
              <a:noFill/>
            </a:ln>
          </p:spPr>
        </p:pic>
        <p:pic>
          <p:nvPicPr>
            <p:cNvPr id="85" name="Google Shape;85;p13"/>
            <p:cNvPicPr preferRelativeResize="0"/>
            <p:nvPr/>
          </p:nvPicPr>
          <p:blipFill>
            <a:blip r:embed="rId5">
              <a:alphaModFix/>
            </a:blip>
            <a:stretch>
              <a:fillRect/>
            </a:stretch>
          </p:blipFill>
          <p:spPr>
            <a:xfrm>
              <a:off x="19039955" y="27977956"/>
              <a:ext cx="5529080" cy="3662458"/>
            </a:xfrm>
            <a:prstGeom prst="rect">
              <a:avLst/>
            </a:prstGeom>
            <a:noFill/>
            <a:ln>
              <a:noFill/>
            </a:ln>
          </p:spPr>
        </p:pic>
        <p:sp>
          <p:nvSpPr>
            <p:cNvPr id="86" name="Google Shape;86;p13"/>
            <p:cNvSpPr/>
            <p:nvPr/>
          </p:nvSpPr>
          <p:spPr>
            <a:xfrm>
              <a:off x="25218875" y="28798900"/>
              <a:ext cx="1399800" cy="16011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7: </a:t>
              </a:r>
              <a:r>
                <a:rPr lang="en" sz="2000">
                  <a:latin typeface="Open Sans"/>
                  <a:ea typeface="Open Sans"/>
                  <a:cs typeface="Open Sans"/>
                  <a:sym typeface="Open Sans"/>
                </a:rPr>
                <a:t>Mean sentiment intensity by US state</a:t>
              </a:r>
              <a:endParaRPr sz="2000">
                <a:latin typeface="Open Sans"/>
                <a:ea typeface="Open Sans"/>
                <a:cs typeface="Open Sans"/>
                <a:sym typeface="Open Sans"/>
              </a:endParaRPr>
            </a:p>
          </p:txBody>
        </p:sp>
      </p:grpSp>
      <p:grpSp>
        <p:nvGrpSpPr>
          <p:cNvPr id="87" name="Google Shape;87;p13"/>
          <p:cNvGrpSpPr/>
          <p:nvPr/>
        </p:nvGrpSpPr>
        <p:grpSpPr>
          <a:xfrm>
            <a:off x="11483208" y="6188617"/>
            <a:ext cx="8280288" cy="4709759"/>
            <a:chOff x="11413284" y="15972510"/>
            <a:chExt cx="8154705" cy="4676091"/>
          </a:xfrm>
        </p:grpSpPr>
        <p:grpSp>
          <p:nvGrpSpPr>
            <p:cNvPr id="88" name="Google Shape;88;p13"/>
            <p:cNvGrpSpPr/>
            <p:nvPr/>
          </p:nvGrpSpPr>
          <p:grpSpPr>
            <a:xfrm>
              <a:off x="11413284" y="15972510"/>
              <a:ext cx="8116515" cy="4052551"/>
              <a:chOff x="11509375" y="16881700"/>
              <a:chExt cx="8313546" cy="4136100"/>
            </a:xfrm>
          </p:grpSpPr>
          <p:pic>
            <p:nvPicPr>
              <p:cNvPr id="89" name="Google Shape;89;p13"/>
              <p:cNvPicPr preferRelativeResize="0"/>
              <p:nvPr/>
            </p:nvPicPr>
            <p:blipFill>
              <a:blip r:embed="rId6">
                <a:alphaModFix/>
              </a:blip>
              <a:stretch>
                <a:fillRect/>
              </a:stretch>
            </p:blipFill>
            <p:spPr>
              <a:xfrm>
                <a:off x="11509375" y="16881700"/>
                <a:ext cx="8313546" cy="4136100"/>
              </a:xfrm>
              <a:prstGeom prst="rect">
                <a:avLst/>
              </a:prstGeom>
              <a:noFill/>
              <a:ln cap="flat" cmpd="sng" w="9525">
                <a:solidFill>
                  <a:srgbClr val="000000"/>
                </a:solidFill>
                <a:prstDash val="solid"/>
                <a:round/>
                <a:headEnd len="sm" w="sm" type="none"/>
                <a:tailEnd len="sm" w="sm" type="none"/>
              </a:ln>
            </p:spPr>
          </p:pic>
          <p:sp>
            <p:nvSpPr>
              <p:cNvPr id="90" name="Google Shape;90;p13"/>
              <p:cNvSpPr/>
              <p:nvPr/>
            </p:nvSpPr>
            <p:spPr>
              <a:xfrm>
                <a:off x="12008126" y="17669850"/>
                <a:ext cx="3666000" cy="7350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1a: </a:t>
                </a:r>
                <a:r>
                  <a:rPr lang="en" sz="2000">
                    <a:latin typeface="Open Sans"/>
                    <a:ea typeface="Open Sans"/>
                    <a:cs typeface="Open Sans"/>
                    <a:sym typeface="Open Sans"/>
                  </a:rPr>
                  <a:t>Distribution of sentiment intensity scores </a:t>
                </a:r>
                <a:endParaRPr sz="2000">
                  <a:latin typeface="Open Sans"/>
                  <a:ea typeface="Open Sans"/>
                  <a:cs typeface="Open Sans"/>
                  <a:sym typeface="Open Sans"/>
                </a:endParaRPr>
              </a:p>
            </p:txBody>
          </p:sp>
        </p:grpSp>
        <p:sp>
          <p:nvSpPr>
            <p:cNvPr id="91" name="Google Shape;91;p13"/>
            <p:cNvSpPr txBox="1"/>
            <p:nvPr/>
          </p:nvSpPr>
          <p:spPr>
            <a:xfrm>
              <a:off x="11451489" y="20006902"/>
              <a:ext cx="8116500" cy="64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Open Sans"/>
                  <a:ea typeface="Open Sans"/>
                  <a:cs typeface="Open Sans"/>
                  <a:sym typeface="Open Sans"/>
                </a:rPr>
                <a:t>Valence Aware Dictionary for Sentiment Reasoning (VADER) was used to classify tweet sentiment. Significantly mo</a:t>
              </a:r>
              <a:r>
                <a:rPr lang="en" sz="1500">
                  <a:solidFill>
                    <a:schemeClr val="dk1"/>
                  </a:solidFill>
                  <a:latin typeface="Open Sans"/>
                  <a:ea typeface="Open Sans"/>
                  <a:cs typeface="Open Sans"/>
                  <a:sym typeface="Open Sans"/>
                </a:rPr>
                <a:t>re tweets expressed positive than negative sentiment.</a:t>
              </a:r>
              <a:endParaRPr sz="1500"/>
            </a:p>
          </p:txBody>
        </p:sp>
      </p:grpSp>
      <p:grpSp>
        <p:nvGrpSpPr>
          <p:cNvPr id="92" name="Google Shape;92;p13"/>
          <p:cNvGrpSpPr/>
          <p:nvPr/>
        </p:nvGrpSpPr>
        <p:grpSpPr>
          <a:xfrm>
            <a:off x="16146057" y="12033311"/>
            <a:ext cx="8034982" cy="5101753"/>
            <a:chOff x="11426404" y="20927941"/>
            <a:chExt cx="8139987" cy="5168426"/>
          </a:xfrm>
        </p:grpSpPr>
        <p:grpSp>
          <p:nvGrpSpPr>
            <p:cNvPr id="93" name="Google Shape;93;p13"/>
            <p:cNvGrpSpPr/>
            <p:nvPr/>
          </p:nvGrpSpPr>
          <p:grpSpPr>
            <a:xfrm>
              <a:off x="11426404" y="20927941"/>
              <a:ext cx="8116709" cy="4809813"/>
              <a:chOff x="11150768" y="21955120"/>
              <a:chExt cx="8955874" cy="5495673"/>
            </a:xfrm>
          </p:grpSpPr>
          <p:pic>
            <p:nvPicPr>
              <p:cNvPr id="94" name="Google Shape;94;p13"/>
              <p:cNvPicPr preferRelativeResize="0"/>
              <p:nvPr/>
            </p:nvPicPr>
            <p:blipFill>
              <a:blip r:embed="rId7">
                <a:alphaModFix/>
              </a:blip>
              <a:stretch>
                <a:fillRect/>
              </a:stretch>
            </p:blipFill>
            <p:spPr>
              <a:xfrm>
                <a:off x="11150768" y="21955120"/>
                <a:ext cx="8955874" cy="5495673"/>
              </a:xfrm>
              <a:prstGeom prst="rect">
                <a:avLst/>
              </a:prstGeom>
              <a:noFill/>
              <a:ln cap="flat" cmpd="sng" w="9525">
                <a:solidFill>
                  <a:srgbClr val="000000"/>
                </a:solidFill>
                <a:prstDash val="solid"/>
                <a:round/>
                <a:headEnd len="sm" w="sm" type="none"/>
                <a:tailEnd len="sm" w="sm" type="none"/>
              </a:ln>
            </p:spPr>
          </p:pic>
          <p:sp>
            <p:nvSpPr>
              <p:cNvPr id="95" name="Google Shape;95;p13"/>
              <p:cNvSpPr/>
              <p:nvPr/>
            </p:nvSpPr>
            <p:spPr>
              <a:xfrm>
                <a:off x="16258271" y="23737283"/>
                <a:ext cx="3813000" cy="5364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3a: </a:t>
                </a:r>
                <a:r>
                  <a:rPr lang="en" sz="2000">
                    <a:latin typeface="Open Sans"/>
                    <a:ea typeface="Open Sans"/>
                    <a:cs typeface="Open Sans"/>
                    <a:sym typeface="Open Sans"/>
                  </a:rPr>
                  <a:t>Top topics (positive)</a:t>
                </a:r>
                <a:endParaRPr sz="2000">
                  <a:latin typeface="Open Sans"/>
                  <a:ea typeface="Open Sans"/>
                  <a:cs typeface="Open Sans"/>
                  <a:sym typeface="Open Sans"/>
                </a:endParaRPr>
              </a:p>
            </p:txBody>
          </p:sp>
          <p:sp>
            <p:nvSpPr>
              <p:cNvPr id="96" name="Google Shape;96;p13"/>
              <p:cNvSpPr/>
              <p:nvPr/>
            </p:nvSpPr>
            <p:spPr>
              <a:xfrm>
                <a:off x="16107679" y="26476299"/>
                <a:ext cx="3908700" cy="5364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3b: </a:t>
                </a:r>
                <a:r>
                  <a:rPr lang="en" sz="2000">
                    <a:latin typeface="Open Sans"/>
                    <a:ea typeface="Open Sans"/>
                    <a:cs typeface="Open Sans"/>
                    <a:sym typeface="Open Sans"/>
                  </a:rPr>
                  <a:t>Top topics (negative)</a:t>
                </a:r>
                <a:endParaRPr sz="2000">
                  <a:latin typeface="Open Sans"/>
                  <a:ea typeface="Open Sans"/>
                  <a:cs typeface="Open Sans"/>
                  <a:sym typeface="Open Sans"/>
                </a:endParaRPr>
              </a:p>
            </p:txBody>
          </p:sp>
        </p:grpSp>
        <p:sp>
          <p:nvSpPr>
            <p:cNvPr id="97" name="Google Shape;97;p13"/>
            <p:cNvSpPr txBox="1"/>
            <p:nvPr/>
          </p:nvSpPr>
          <p:spPr>
            <a:xfrm>
              <a:off x="11449892" y="25675467"/>
              <a:ext cx="8116500" cy="42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Open Sans"/>
                  <a:ea typeface="Open Sans"/>
                  <a:cs typeface="Open Sans"/>
                  <a:sym typeface="Open Sans"/>
                </a:rPr>
                <a:t>Latent Dirichlet Allocation (LDA) was used to find common topics/misconceptions.</a:t>
              </a:r>
              <a:endParaRPr sz="1500">
                <a:solidFill>
                  <a:schemeClr val="dk1"/>
                </a:solidFill>
                <a:latin typeface="Open Sans"/>
                <a:ea typeface="Open Sans"/>
                <a:cs typeface="Open Sans"/>
                <a:sym typeface="Open Sans"/>
              </a:endParaRPr>
            </a:p>
          </p:txBody>
        </p:sp>
      </p:grpSp>
      <p:grpSp>
        <p:nvGrpSpPr>
          <p:cNvPr id="98" name="Google Shape;98;p13"/>
          <p:cNvGrpSpPr/>
          <p:nvPr/>
        </p:nvGrpSpPr>
        <p:grpSpPr>
          <a:xfrm>
            <a:off x="20052011" y="4252376"/>
            <a:ext cx="3376749" cy="6701855"/>
            <a:chOff x="20075300" y="14948738"/>
            <a:chExt cx="3237225" cy="6511713"/>
          </a:xfrm>
        </p:grpSpPr>
        <p:sp>
          <p:nvSpPr>
            <p:cNvPr id="99" name="Google Shape;99;p13"/>
            <p:cNvSpPr txBox="1"/>
            <p:nvPr/>
          </p:nvSpPr>
          <p:spPr>
            <a:xfrm>
              <a:off x="20075300" y="20608150"/>
              <a:ext cx="3231300" cy="85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Open Sans"/>
                  <a:ea typeface="Open Sans"/>
                  <a:cs typeface="Open Sans"/>
                  <a:sym typeface="Open Sans"/>
                </a:rPr>
                <a:t>Tweets expressing positive sentiment were more intense (mean ± 1 SE), two-tailed T-test</a:t>
              </a:r>
              <a:endParaRPr sz="1500"/>
            </a:p>
          </p:txBody>
        </p:sp>
        <p:grpSp>
          <p:nvGrpSpPr>
            <p:cNvPr id="100" name="Google Shape;100;p13"/>
            <p:cNvGrpSpPr/>
            <p:nvPr/>
          </p:nvGrpSpPr>
          <p:grpSpPr>
            <a:xfrm>
              <a:off x="20081225" y="14948738"/>
              <a:ext cx="3231300" cy="5572700"/>
              <a:chOff x="20075288" y="15999700"/>
              <a:chExt cx="3231300" cy="5572700"/>
            </a:xfrm>
          </p:grpSpPr>
          <p:grpSp>
            <p:nvGrpSpPr>
              <p:cNvPr id="101" name="Google Shape;101;p13"/>
              <p:cNvGrpSpPr/>
              <p:nvPr/>
            </p:nvGrpSpPr>
            <p:grpSpPr>
              <a:xfrm>
                <a:off x="20075288" y="15999700"/>
                <a:ext cx="3231300" cy="5572700"/>
                <a:chOff x="20176650" y="16603200"/>
                <a:chExt cx="3231300" cy="5572700"/>
              </a:xfrm>
            </p:grpSpPr>
            <p:cxnSp>
              <p:nvCxnSpPr>
                <p:cNvPr id="102" name="Google Shape;102;p13"/>
                <p:cNvCxnSpPr/>
                <p:nvPr/>
              </p:nvCxnSpPr>
              <p:spPr>
                <a:xfrm flipH="1" rot="-5400000">
                  <a:off x="20680875" y="18342775"/>
                  <a:ext cx="2475000" cy="1320600"/>
                </a:xfrm>
                <a:prstGeom prst="bentConnector3">
                  <a:avLst>
                    <a:gd fmla="val 50000" name="adj1"/>
                  </a:avLst>
                </a:prstGeom>
                <a:noFill/>
                <a:ln cap="flat" cmpd="sng" w="19050">
                  <a:solidFill>
                    <a:srgbClr val="000000"/>
                  </a:solidFill>
                  <a:prstDash val="solid"/>
                  <a:round/>
                  <a:headEnd len="med" w="med" type="none"/>
                  <a:tailEnd len="med" w="med" type="none"/>
                </a:ln>
              </p:spPr>
            </p:cxnSp>
            <p:pic>
              <p:nvPicPr>
                <p:cNvPr id="103" name="Google Shape;103;p13"/>
                <p:cNvPicPr preferRelativeResize="0"/>
                <p:nvPr/>
              </p:nvPicPr>
              <p:blipFill rotWithShape="1">
                <a:blip r:embed="rId8">
                  <a:alphaModFix/>
                </a:blip>
                <a:srcRect b="0" l="0" r="0" t="4698"/>
                <a:stretch/>
              </p:blipFill>
              <p:spPr>
                <a:xfrm>
                  <a:off x="20176650" y="16980450"/>
                  <a:ext cx="3231225" cy="5195451"/>
                </a:xfrm>
                <a:prstGeom prst="rect">
                  <a:avLst/>
                </a:prstGeom>
                <a:noFill/>
                <a:ln>
                  <a:noFill/>
                </a:ln>
              </p:spPr>
            </p:pic>
            <p:sp>
              <p:nvSpPr>
                <p:cNvPr id="104" name="Google Shape;104;p13"/>
                <p:cNvSpPr/>
                <p:nvPr/>
              </p:nvSpPr>
              <p:spPr>
                <a:xfrm>
                  <a:off x="20176650" y="16603200"/>
                  <a:ext cx="3231300" cy="557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1491610" y="17231050"/>
                  <a:ext cx="929700" cy="4059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pen Sans"/>
                      <a:ea typeface="Open Sans"/>
                      <a:cs typeface="Open Sans"/>
                      <a:sym typeface="Open Sans"/>
                    </a:rPr>
                    <a:t>p&lt;0.001</a:t>
                  </a:r>
                  <a:endParaRPr sz="1500">
                    <a:latin typeface="Open Sans"/>
                    <a:ea typeface="Open Sans"/>
                    <a:cs typeface="Open Sans"/>
                    <a:sym typeface="Open Sans"/>
                  </a:endParaRPr>
                </a:p>
              </p:txBody>
            </p:sp>
            <p:sp>
              <p:nvSpPr>
                <p:cNvPr id="106" name="Google Shape;106;p13"/>
                <p:cNvSpPr/>
                <p:nvPr/>
              </p:nvSpPr>
              <p:spPr>
                <a:xfrm>
                  <a:off x="20920988" y="16603200"/>
                  <a:ext cx="2397900" cy="7041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2000">
                      <a:latin typeface="Open Sans"/>
                      <a:ea typeface="Open Sans"/>
                      <a:cs typeface="Open Sans"/>
                      <a:sym typeface="Open Sans"/>
                    </a:rPr>
                    <a:t>Fig 1b: </a:t>
                  </a:r>
                  <a:r>
                    <a:rPr lang="en" sz="2000">
                      <a:latin typeface="Open Sans"/>
                      <a:ea typeface="Open Sans"/>
                      <a:cs typeface="Open Sans"/>
                      <a:sym typeface="Open Sans"/>
                    </a:rPr>
                    <a:t>Sentiment Intensity</a:t>
                  </a:r>
                  <a:endParaRPr sz="2000">
                    <a:latin typeface="Open Sans"/>
                    <a:ea typeface="Open Sans"/>
                    <a:cs typeface="Open Sans"/>
                    <a:sym typeface="Open Sans"/>
                  </a:endParaRPr>
                </a:p>
              </p:txBody>
            </p:sp>
          </p:grpSp>
          <p:cxnSp>
            <p:nvCxnSpPr>
              <p:cNvPr id="107" name="Google Shape;107;p13"/>
              <p:cNvCxnSpPr/>
              <p:nvPr/>
            </p:nvCxnSpPr>
            <p:spPr>
              <a:xfrm flipH="1" rot="-5400000">
                <a:off x="20619013" y="17670950"/>
                <a:ext cx="2432400" cy="1327800"/>
              </a:xfrm>
              <a:prstGeom prst="bentConnector3">
                <a:avLst>
                  <a:gd fmla="val -6601" name="adj1"/>
                </a:avLst>
              </a:prstGeom>
              <a:noFill/>
              <a:ln cap="flat" cmpd="sng" w="19050">
                <a:solidFill>
                  <a:srgbClr val="000000"/>
                </a:solidFill>
                <a:prstDash val="solid"/>
                <a:round/>
                <a:headEnd len="med" w="med" type="none"/>
                <a:tailEnd len="med" w="med" type="none"/>
              </a:ln>
            </p:spPr>
          </p:cxnSp>
        </p:grpSp>
      </p:grpSp>
      <p:pic>
        <p:nvPicPr>
          <p:cNvPr id="108" name="Google Shape;108;p13"/>
          <p:cNvPicPr preferRelativeResize="0"/>
          <p:nvPr/>
        </p:nvPicPr>
        <p:blipFill rotWithShape="1">
          <a:blip r:embed="rId9">
            <a:alphaModFix/>
          </a:blip>
          <a:srcRect b="5009" l="3570" r="4644" t="5054"/>
          <a:stretch/>
        </p:blipFill>
        <p:spPr>
          <a:xfrm>
            <a:off x="456625" y="18838950"/>
            <a:ext cx="10210977" cy="7212076"/>
          </a:xfrm>
          <a:prstGeom prst="rect">
            <a:avLst/>
          </a:prstGeom>
          <a:noFill/>
          <a:ln>
            <a:noFill/>
          </a:ln>
        </p:spPr>
      </p:pic>
      <p:grpSp>
        <p:nvGrpSpPr>
          <p:cNvPr id="109" name="Google Shape;109;p13"/>
          <p:cNvGrpSpPr/>
          <p:nvPr/>
        </p:nvGrpSpPr>
        <p:grpSpPr>
          <a:xfrm>
            <a:off x="11370963" y="23080499"/>
            <a:ext cx="5581657" cy="3503702"/>
            <a:chOff x="10984049" y="22402688"/>
            <a:chExt cx="6267300" cy="4173558"/>
          </a:xfrm>
        </p:grpSpPr>
        <p:pic>
          <p:nvPicPr>
            <p:cNvPr id="110" name="Google Shape;110;p13"/>
            <p:cNvPicPr preferRelativeResize="0"/>
            <p:nvPr/>
          </p:nvPicPr>
          <p:blipFill>
            <a:blip r:embed="rId10">
              <a:alphaModFix/>
            </a:blip>
            <a:stretch>
              <a:fillRect/>
            </a:stretch>
          </p:blipFill>
          <p:spPr>
            <a:xfrm>
              <a:off x="10984049" y="22402688"/>
              <a:ext cx="6267300" cy="4173558"/>
            </a:xfrm>
            <a:prstGeom prst="rect">
              <a:avLst/>
            </a:prstGeom>
            <a:noFill/>
            <a:ln cap="flat" cmpd="sng" w="9525">
              <a:solidFill>
                <a:srgbClr val="000000"/>
              </a:solidFill>
              <a:prstDash val="solid"/>
              <a:round/>
              <a:headEnd len="sm" w="sm" type="none"/>
              <a:tailEnd len="sm" w="sm" type="none"/>
            </a:ln>
          </p:spPr>
        </p:pic>
        <p:sp>
          <p:nvSpPr>
            <p:cNvPr id="111" name="Google Shape;111;p13"/>
            <p:cNvSpPr/>
            <p:nvPr/>
          </p:nvSpPr>
          <p:spPr>
            <a:xfrm>
              <a:off x="12869682" y="22524538"/>
              <a:ext cx="4239000" cy="8004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5: </a:t>
              </a:r>
              <a:r>
                <a:rPr lang="en" sz="2000">
                  <a:latin typeface="Open Sans"/>
                  <a:ea typeface="Open Sans"/>
                  <a:cs typeface="Open Sans"/>
                  <a:sym typeface="Open Sans"/>
                </a:rPr>
                <a:t>KDE of structural virality by sentiment</a:t>
              </a:r>
              <a:endParaRPr sz="2000">
                <a:latin typeface="Open Sans"/>
                <a:ea typeface="Open Sans"/>
                <a:cs typeface="Open Sans"/>
                <a:sym typeface="Open Sans"/>
              </a:endParaRPr>
            </a:p>
          </p:txBody>
        </p:sp>
      </p:grpSp>
      <p:grpSp>
        <p:nvGrpSpPr>
          <p:cNvPr id="112" name="Google Shape;112;p13"/>
          <p:cNvGrpSpPr/>
          <p:nvPr/>
        </p:nvGrpSpPr>
        <p:grpSpPr>
          <a:xfrm>
            <a:off x="23871730" y="4268189"/>
            <a:ext cx="8581018" cy="6727199"/>
            <a:chOff x="24031089" y="13826844"/>
            <a:chExt cx="8581018" cy="6727199"/>
          </a:xfrm>
        </p:grpSpPr>
        <p:grpSp>
          <p:nvGrpSpPr>
            <p:cNvPr id="113" name="Google Shape;113;p13"/>
            <p:cNvGrpSpPr/>
            <p:nvPr/>
          </p:nvGrpSpPr>
          <p:grpSpPr>
            <a:xfrm>
              <a:off x="24031089" y="13826844"/>
              <a:ext cx="8581018" cy="6727199"/>
              <a:chOff x="23772400" y="14948099"/>
              <a:chExt cx="8681726" cy="6806150"/>
            </a:xfrm>
          </p:grpSpPr>
          <p:grpSp>
            <p:nvGrpSpPr>
              <p:cNvPr id="114" name="Google Shape;114;p13"/>
              <p:cNvGrpSpPr/>
              <p:nvPr/>
            </p:nvGrpSpPr>
            <p:grpSpPr>
              <a:xfrm>
                <a:off x="23772400" y="14948099"/>
                <a:ext cx="8681726" cy="6806150"/>
                <a:chOff x="23747500" y="17002700"/>
                <a:chExt cx="8681726" cy="6806150"/>
              </a:xfrm>
            </p:grpSpPr>
            <p:grpSp>
              <p:nvGrpSpPr>
                <p:cNvPr id="115" name="Google Shape;115;p13"/>
                <p:cNvGrpSpPr/>
                <p:nvPr/>
              </p:nvGrpSpPr>
              <p:grpSpPr>
                <a:xfrm>
                  <a:off x="23747500" y="17002700"/>
                  <a:ext cx="8681726" cy="4372725"/>
                  <a:chOff x="23206347" y="18741455"/>
                  <a:chExt cx="9364390" cy="4716562"/>
                </a:xfrm>
              </p:grpSpPr>
              <p:pic>
                <p:nvPicPr>
                  <p:cNvPr id="116" name="Google Shape;116;p13"/>
                  <p:cNvPicPr preferRelativeResize="0"/>
                  <p:nvPr/>
                </p:nvPicPr>
                <p:blipFill rotWithShape="1">
                  <a:blip r:embed="rId11">
                    <a:alphaModFix/>
                  </a:blip>
                  <a:srcRect b="0" l="0" r="1970" t="0"/>
                  <a:stretch/>
                </p:blipFill>
                <p:spPr>
                  <a:xfrm>
                    <a:off x="23206347" y="18741455"/>
                    <a:ext cx="9364390" cy="4716562"/>
                  </a:xfrm>
                  <a:prstGeom prst="rect">
                    <a:avLst/>
                  </a:prstGeom>
                  <a:noFill/>
                  <a:ln cap="flat" cmpd="sng" w="9525">
                    <a:solidFill>
                      <a:srgbClr val="000000"/>
                    </a:solidFill>
                    <a:prstDash val="solid"/>
                    <a:round/>
                    <a:headEnd len="sm" w="sm" type="none"/>
                    <a:tailEnd len="sm" w="sm" type="none"/>
                  </a:ln>
                </p:spPr>
              </p:pic>
              <p:sp>
                <p:nvSpPr>
                  <p:cNvPr id="117" name="Google Shape;117;p13"/>
                  <p:cNvSpPr/>
                  <p:nvPr/>
                </p:nvSpPr>
                <p:spPr>
                  <a:xfrm>
                    <a:off x="24063785" y="18855774"/>
                    <a:ext cx="4737600" cy="11802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2a: </a:t>
                    </a:r>
                    <a:r>
                      <a:rPr lang="en" sz="2000">
                        <a:latin typeface="Open Sans"/>
                        <a:ea typeface="Open Sans"/>
                        <a:cs typeface="Open Sans"/>
                        <a:sym typeface="Open Sans"/>
                      </a:rPr>
                      <a:t>Tweet volume and mean sentiment intensity score stratified by sentiment over time</a:t>
                    </a:r>
                    <a:endParaRPr sz="2000">
                      <a:latin typeface="Open Sans"/>
                      <a:ea typeface="Open Sans"/>
                      <a:cs typeface="Open Sans"/>
                      <a:sym typeface="Open Sans"/>
                    </a:endParaRPr>
                  </a:p>
                </p:txBody>
              </p:sp>
            </p:grpSp>
            <p:pic>
              <p:nvPicPr>
                <p:cNvPr id="118" name="Google Shape;118;p13"/>
                <p:cNvPicPr preferRelativeResize="0"/>
                <p:nvPr/>
              </p:nvPicPr>
              <p:blipFill rotWithShape="1">
                <a:blip r:embed="rId12">
                  <a:alphaModFix/>
                </a:blip>
                <a:srcRect b="0" l="0" r="1970" t="0"/>
                <a:stretch/>
              </p:blipFill>
              <p:spPr>
                <a:xfrm>
                  <a:off x="23747500" y="21382650"/>
                  <a:ext cx="8681724" cy="2426200"/>
                </a:xfrm>
                <a:prstGeom prst="rect">
                  <a:avLst/>
                </a:prstGeom>
                <a:noFill/>
                <a:ln cap="flat" cmpd="sng" w="9525">
                  <a:solidFill>
                    <a:srgbClr val="000000"/>
                  </a:solidFill>
                  <a:prstDash val="solid"/>
                  <a:round/>
                  <a:headEnd len="sm" w="sm" type="none"/>
                  <a:tailEnd len="sm" w="sm" type="none"/>
                </a:ln>
              </p:spPr>
            </p:pic>
          </p:grpSp>
          <p:sp>
            <p:nvSpPr>
              <p:cNvPr id="119" name="Google Shape;119;p13"/>
              <p:cNvSpPr txBox="1"/>
              <p:nvPr/>
            </p:nvSpPr>
            <p:spPr>
              <a:xfrm>
                <a:off x="29419950" y="15438425"/>
                <a:ext cx="8379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EVALI outbreak</a:t>
                </a:r>
                <a:endParaRPr sz="1200">
                  <a:latin typeface="Roboto"/>
                  <a:ea typeface="Roboto"/>
                  <a:cs typeface="Roboto"/>
                  <a:sym typeface="Roboto"/>
                </a:endParaRPr>
              </a:p>
            </p:txBody>
          </p:sp>
          <p:cxnSp>
            <p:nvCxnSpPr>
              <p:cNvPr id="120" name="Google Shape;120;p13"/>
              <p:cNvCxnSpPr/>
              <p:nvPr/>
            </p:nvCxnSpPr>
            <p:spPr>
              <a:xfrm flipH="1">
                <a:off x="29343125" y="15928688"/>
                <a:ext cx="294900" cy="594600"/>
              </a:xfrm>
              <a:prstGeom prst="straightConnector1">
                <a:avLst/>
              </a:prstGeom>
              <a:noFill/>
              <a:ln cap="flat" cmpd="sng" w="28575">
                <a:solidFill>
                  <a:srgbClr val="424242"/>
                </a:solidFill>
                <a:prstDash val="solid"/>
                <a:round/>
                <a:headEnd len="med" w="med" type="none"/>
                <a:tailEnd len="med" w="med" type="triangle"/>
              </a:ln>
            </p:spPr>
          </p:cxnSp>
          <p:sp>
            <p:nvSpPr>
              <p:cNvPr id="121" name="Google Shape;121;p13"/>
              <p:cNvSpPr txBox="1"/>
              <p:nvPr/>
            </p:nvSpPr>
            <p:spPr>
              <a:xfrm>
                <a:off x="30967100" y="16702275"/>
                <a:ext cx="12027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Marketing Denial Order</a:t>
                </a:r>
                <a:endParaRPr sz="1200">
                  <a:latin typeface="Roboto"/>
                  <a:ea typeface="Roboto"/>
                  <a:cs typeface="Roboto"/>
                  <a:sym typeface="Roboto"/>
                </a:endParaRPr>
              </a:p>
            </p:txBody>
          </p:sp>
          <p:cxnSp>
            <p:nvCxnSpPr>
              <p:cNvPr id="122" name="Google Shape;122;p13"/>
              <p:cNvCxnSpPr/>
              <p:nvPr/>
            </p:nvCxnSpPr>
            <p:spPr>
              <a:xfrm>
                <a:off x="31553087" y="17194923"/>
                <a:ext cx="201900" cy="498300"/>
              </a:xfrm>
              <a:prstGeom prst="straightConnector1">
                <a:avLst/>
              </a:prstGeom>
              <a:noFill/>
              <a:ln cap="flat" cmpd="sng" w="28575">
                <a:solidFill>
                  <a:srgbClr val="424242"/>
                </a:solidFill>
                <a:prstDash val="solid"/>
                <a:round/>
                <a:headEnd len="med" w="med" type="none"/>
                <a:tailEnd len="med" w="med" type="triangle"/>
              </a:ln>
            </p:spPr>
          </p:cxnSp>
        </p:grpSp>
        <p:sp>
          <p:nvSpPr>
            <p:cNvPr id="123" name="Google Shape;123;p13"/>
            <p:cNvSpPr txBox="1"/>
            <p:nvPr/>
          </p:nvSpPr>
          <p:spPr>
            <a:xfrm>
              <a:off x="24696888" y="186415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Fig 2b</a:t>
              </a:r>
              <a:endParaRPr/>
            </a:p>
          </p:txBody>
        </p:sp>
      </p:grpSp>
      <p:grpSp>
        <p:nvGrpSpPr>
          <p:cNvPr id="124" name="Google Shape;124;p13"/>
          <p:cNvGrpSpPr/>
          <p:nvPr/>
        </p:nvGrpSpPr>
        <p:grpSpPr>
          <a:xfrm>
            <a:off x="27907298" y="27775072"/>
            <a:ext cx="5049322" cy="4521116"/>
            <a:chOff x="28861144" y="28266360"/>
            <a:chExt cx="4002634" cy="3879787"/>
          </a:xfrm>
        </p:grpSpPr>
        <p:pic>
          <p:nvPicPr>
            <p:cNvPr id="125" name="Google Shape;125;p13"/>
            <p:cNvPicPr preferRelativeResize="0"/>
            <p:nvPr/>
          </p:nvPicPr>
          <p:blipFill>
            <a:blip r:embed="rId13">
              <a:alphaModFix/>
            </a:blip>
            <a:stretch>
              <a:fillRect/>
            </a:stretch>
          </p:blipFill>
          <p:spPr>
            <a:xfrm>
              <a:off x="28861144" y="28269073"/>
              <a:ext cx="3644581" cy="3445050"/>
            </a:xfrm>
            <a:prstGeom prst="rect">
              <a:avLst/>
            </a:prstGeom>
            <a:noFill/>
            <a:ln cap="flat" cmpd="sng" w="9525">
              <a:solidFill>
                <a:schemeClr val="dk2"/>
              </a:solidFill>
              <a:prstDash val="solid"/>
              <a:round/>
              <a:headEnd len="sm" w="sm" type="none"/>
              <a:tailEnd len="sm" w="sm" type="none"/>
            </a:ln>
          </p:spPr>
        </p:pic>
        <p:sp>
          <p:nvSpPr>
            <p:cNvPr id="126" name="Google Shape;126;p13"/>
            <p:cNvSpPr txBox="1"/>
            <p:nvPr/>
          </p:nvSpPr>
          <p:spPr>
            <a:xfrm>
              <a:off x="30531278" y="28266360"/>
              <a:ext cx="2332500" cy="35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Open Sans"/>
                  <a:ea typeface="Open Sans"/>
                  <a:cs typeface="Open Sans"/>
                  <a:sym typeface="Open Sans"/>
                </a:rPr>
                <a:t>χ2=128.18768 p&lt;0.001</a:t>
              </a:r>
              <a:endParaRPr sz="1500"/>
            </a:p>
          </p:txBody>
        </p:sp>
        <p:sp>
          <p:nvSpPr>
            <p:cNvPr id="127" name="Google Shape;127;p13"/>
            <p:cNvSpPr/>
            <p:nvPr/>
          </p:nvSpPr>
          <p:spPr>
            <a:xfrm>
              <a:off x="29186739" y="31685947"/>
              <a:ext cx="2993400" cy="4602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000">
                  <a:latin typeface="Open Sans"/>
                  <a:ea typeface="Open Sans"/>
                  <a:cs typeface="Open Sans"/>
                  <a:sym typeface="Open Sans"/>
                </a:rPr>
                <a:t>Fig 8b: </a:t>
              </a:r>
              <a:r>
                <a:rPr lang="en" sz="2000">
                  <a:latin typeface="Open Sans"/>
                  <a:ea typeface="Open Sans"/>
                  <a:cs typeface="Open Sans"/>
                  <a:sym typeface="Open Sans"/>
                </a:rPr>
                <a:t>Emotion by T21</a:t>
              </a:r>
              <a:endParaRPr sz="2000">
                <a:latin typeface="Open Sans"/>
                <a:ea typeface="Open Sans"/>
                <a:cs typeface="Open Sans"/>
                <a:sym typeface="Open Sans"/>
              </a:endParaRPr>
            </a:p>
          </p:txBody>
        </p:sp>
      </p:grpSp>
      <p:pic>
        <p:nvPicPr>
          <p:cNvPr id="128" name="Google Shape;128;p13"/>
          <p:cNvPicPr preferRelativeResize="0"/>
          <p:nvPr/>
        </p:nvPicPr>
        <p:blipFill rotWithShape="1">
          <a:blip r:embed="rId14">
            <a:alphaModFix/>
          </a:blip>
          <a:srcRect b="33707" l="70860" r="23886" t="58730"/>
          <a:stretch/>
        </p:blipFill>
        <p:spPr>
          <a:xfrm>
            <a:off x="14805226" y="20680637"/>
            <a:ext cx="1046742" cy="2247966"/>
          </a:xfrm>
          <a:prstGeom prst="rect">
            <a:avLst/>
          </a:prstGeom>
          <a:noFill/>
          <a:ln cap="flat" cmpd="sng" w="9525">
            <a:solidFill>
              <a:srgbClr val="000000"/>
            </a:solidFill>
            <a:prstDash val="solid"/>
            <a:round/>
            <a:headEnd len="sm" w="sm" type="none"/>
            <a:tailEnd len="sm" w="sm" type="none"/>
          </a:ln>
        </p:spPr>
      </p:pic>
      <p:sp>
        <p:nvSpPr>
          <p:cNvPr id="129" name="Google Shape;129;p13"/>
          <p:cNvSpPr txBox="1"/>
          <p:nvPr/>
        </p:nvSpPr>
        <p:spPr>
          <a:xfrm>
            <a:off x="14404358" y="20043731"/>
            <a:ext cx="1848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virality=</a:t>
            </a:r>
            <a:r>
              <a:rPr b="1" lang="en" sz="2000"/>
              <a:t>0.50</a:t>
            </a:r>
            <a:endParaRPr b="1" sz="2000"/>
          </a:p>
        </p:txBody>
      </p:sp>
      <p:pic>
        <p:nvPicPr>
          <p:cNvPr id="130" name="Google Shape;130;p13"/>
          <p:cNvPicPr preferRelativeResize="0"/>
          <p:nvPr/>
        </p:nvPicPr>
        <p:blipFill rotWithShape="1">
          <a:blip r:embed="rId14">
            <a:alphaModFix/>
          </a:blip>
          <a:srcRect b="64307" l="19135" r="75634" t="30234"/>
          <a:stretch/>
        </p:blipFill>
        <p:spPr>
          <a:xfrm>
            <a:off x="12102645" y="20680654"/>
            <a:ext cx="1444112" cy="2247966"/>
          </a:xfrm>
          <a:prstGeom prst="rect">
            <a:avLst/>
          </a:prstGeom>
          <a:noFill/>
          <a:ln cap="flat" cmpd="sng" w="9525">
            <a:solidFill>
              <a:srgbClr val="000000"/>
            </a:solidFill>
            <a:prstDash val="solid"/>
            <a:round/>
            <a:headEnd len="sm" w="sm" type="none"/>
            <a:tailEnd len="sm" w="sm" type="none"/>
          </a:ln>
        </p:spPr>
      </p:pic>
      <p:sp>
        <p:nvSpPr>
          <p:cNvPr id="131" name="Google Shape;131;p13"/>
          <p:cNvSpPr txBox="1"/>
          <p:nvPr/>
        </p:nvSpPr>
        <p:spPr>
          <a:xfrm>
            <a:off x="11900454" y="20075895"/>
            <a:ext cx="1848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virality=</a:t>
            </a:r>
            <a:r>
              <a:rPr b="1" lang="en" sz="2000"/>
              <a:t>0.32</a:t>
            </a:r>
            <a:endParaRPr b="1" sz="2000"/>
          </a:p>
        </p:txBody>
      </p:sp>
      <p:sp>
        <p:nvSpPr>
          <p:cNvPr id="132" name="Google Shape;132;p13"/>
          <p:cNvSpPr txBox="1"/>
          <p:nvPr/>
        </p:nvSpPr>
        <p:spPr>
          <a:xfrm>
            <a:off x="11413163" y="4777508"/>
            <a:ext cx="76833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50">
                <a:solidFill>
                  <a:schemeClr val="dk1"/>
                </a:solidFill>
                <a:latin typeface="Open Sans"/>
                <a:ea typeface="Open Sans"/>
                <a:cs typeface="Open Sans"/>
                <a:sym typeface="Open Sans"/>
              </a:rPr>
              <a:t>VADER, a rule-based model, was used for sentiment analysis </a:t>
            </a:r>
            <a:r>
              <a:rPr lang="en" sz="2450">
                <a:solidFill>
                  <a:schemeClr val="dk1"/>
                </a:solidFill>
                <a:latin typeface="Open Sans"/>
                <a:ea typeface="Open Sans"/>
                <a:cs typeface="Open Sans"/>
                <a:sym typeface="Open Sans"/>
              </a:rPr>
              <a:t>(positive, negative, neutral) </a:t>
            </a:r>
            <a:r>
              <a:rPr lang="en" sz="2450">
                <a:solidFill>
                  <a:schemeClr val="dk1"/>
                </a:solidFill>
                <a:latin typeface="Open Sans"/>
                <a:ea typeface="Open Sans"/>
                <a:cs typeface="Open Sans"/>
                <a:sym typeface="Open Sans"/>
              </a:rPr>
              <a:t>(Hutto and Gilbert, 2014).</a:t>
            </a:r>
            <a:endParaRPr/>
          </a:p>
        </p:txBody>
      </p:sp>
      <p:pic>
        <p:nvPicPr>
          <p:cNvPr id="133" name="Google Shape;133;p13"/>
          <p:cNvPicPr preferRelativeResize="0"/>
          <p:nvPr/>
        </p:nvPicPr>
        <p:blipFill rotWithShape="1">
          <a:blip r:embed="rId15">
            <a:alphaModFix/>
          </a:blip>
          <a:srcRect b="0" l="2848" r="13364" t="1739"/>
          <a:stretch/>
        </p:blipFill>
        <p:spPr>
          <a:xfrm>
            <a:off x="12023700" y="13793387"/>
            <a:ext cx="3376750" cy="2476443"/>
          </a:xfrm>
          <a:prstGeom prst="rect">
            <a:avLst/>
          </a:prstGeom>
          <a:noFill/>
          <a:ln>
            <a:noFill/>
          </a:ln>
        </p:spPr>
      </p:pic>
      <p:pic>
        <p:nvPicPr>
          <p:cNvPr id="134" name="Google Shape;134;p13"/>
          <p:cNvPicPr preferRelativeResize="0"/>
          <p:nvPr/>
        </p:nvPicPr>
        <p:blipFill>
          <a:blip r:embed="rId16">
            <a:alphaModFix/>
          </a:blip>
          <a:stretch>
            <a:fillRect/>
          </a:stretch>
        </p:blipFill>
        <p:spPr>
          <a:xfrm>
            <a:off x="14057968" y="28239550"/>
            <a:ext cx="3061632" cy="2870325"/>
          </a:xfrm>
          <a:prstGeom prst="rect">
            <a:avLst/>
          </a:prstGeom>
          <a:noFill/>
          <a:ln cap="flat" cmpd="sng" w="9525">
            <a:solidFill>
              <a:srgbClr val="424242"/>
            </a:solidFill>
            <a:prstDash val="solid"/>
            <a:round/>
            <a:headEnd len="sm" w="sm" type="none"/>
            <a:tailEnd len="sm" w="sm" type="none"/>
          </a:ln>
        </p:spPr>
      </p:pic>
      <p:sp>
        <p:nvSpPr>
          <p:cNvPr id="135" name="Google Shape;135;p13"/>
          <p:cNvSpPr/>
          <p:nvPr/>
        </p:nvSpPr>
        <p:spPr>
          <a:xfrm>
            <a:off x="23719100" y="18153875"/>
            <a:ext cx="9029700" cy="86277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3000">
              <a:latin typeface="Open Sans"/>
              <a:ea typeface="Open Sans"/>
              <a:cs typeface="Open Sans"/>
              <a:sym typeface="Open Sans"/>
            </a:endParaRPr>
          </a:p>
        </p:txBody>
      </p:sp>
      <p:sp>
        <p:nvSpPr>
          <p:cNvPr id="136" name="Google Shape;136;p13"/>
          <p:cNvSpPr txBox="1"/>
          <p:nvPr/>
        </p:nvSpPr>
        <p:spPr>
          <a:xfrm>
            <a:off x="24671600" y="17651527"/>
            <a:ext cx="40245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APPLICATION</a:t>
            </a:r>
            <a:endParaRPr b="1" sz="5000">
              <a:solidFill>
                <a:srgbClr val="1C3678"/>
              </a:solidFill>
              <a:latin typeface="Dosis"/>
              <a:ea typeface="Dosis"/>
              <a:cs typeface="Dosis"/>
              <a:sym typeface="Dosis"/>
            </a:endParaRPr>
          </a:p>
        </p:txBody>
      </p:sp>
      <p:pic>
        <p:nvPicPr>
          <p:cNvPr id="137" name="Google Shape;137;p13"/>
          <p:cNvPicPr preferRelativeResize="0"/>
          <p:nvPr/>
        </p:nvPicPr>
        <p:blipFill rotWithShape="1">
          <a:blip r:embed="rId17">
            <a:alphaModFix/>
          </a:blip>
          <a:srcRect b="77922" l="2827" r="20331" t="3611"/>
          <a:stretch/>
        </p:blipFill>
        <p:spPr>
          <a:xfrm>
            <a:off x="24426462" y="18966901"/>
            <a:ext cx="7706163" cy="1416901"/>
          </a:xfrm>
          <a:prstGeom prst="rect">
            <a:avLst/>
          </a:prstGeom>
          <a:noFill/>
          <a:ln>
            <a:noFill/>
          </a:ln>
        </p:spPr>
      </p:pic>
      <p:grpSp>
        <p:nvGrpSpPr>
          <p:cNvPr id="138" name="Google Shape;138;p13"/>
          <p:cNvGrpSpPr/>
          <p:nvPr/>
        </p:nvGrpSpPr>
        <p:grpSpPr>
          <a:xfrm>
            <a:off x="23938675" y="22213168"/>
            <a:ext cx="8681725" cy="4369020"/>
            <a:chOff x="23930350" y="11164100"/>
            <a:chExt cx="8681725" cy="4369020"/>
          </a:xfrm>
        </p:grpSpPr>
        <p:pic>
          <p:nvPicPr>
            <p:cNvPr id="139" name="Google Shape;139;p13"/>
            <p:cNvPicPr preferRelativeResize="0"/>
            <p:nvPr/>
          </p:nvPicPr>
          <p:blipFill rotWithShape="1">
            <a:blip r:embed="rId18">
              <a:alphaModFix/>
            </a:blip>
            <a:srcRect b="0" l="20686" r="30933" t="0"/>
            <a:stretch/>
          </p:blipFill>
          <p:spPr>
            <a:xfrm>
              <a:off x="26860338" y="11184725"/>
              <a:ext cx="2570652" cy="3234151"/>
            </a:xfrm>
            <a:prstGeom prst="rect">
              <a:avLst/>
            </a:prstGeom>
            <a:noFill/>
            <a:ln>
              <a:noFill/>
            </a:ln>
          </p:spPr>
        </p:pic>
        <p:pic>
          <p:nvPicPr>
            <p:cNvPr id="140" name="Google Shape;140;p13"/>
            <p:cNvPicPr preferRelativeResize="0"/>
            <p:nvPr/>
          </p:nvPicPr>
          <p:blipFill>
            <a:blip r:embed="rId19">
              <a:alphaModFix/>
            </a:blip>
            <a:stretch>
              <a:fillRect/>
            </a:stretch>
          </p:blipFill>
          <p:spPr>
            <a:xfrm>
              <a:off x="29851975" y="11207650"/>
              <a:ext cx="2570651" cy="3188301"/>
            </a:xfrm>
            <a:prstGeom prst="rect">
              <a:avLst/>
            </a:prstGeom>
            <a:noFill/>
            <a:ln>
              <a:noFill/>
            </a:ln>
          </p:spPr>
        </p:pic>
        <p:pic>
          <p:nvPicPr>
            <p:cNvPr id="141" name="Google Shape;141;p13"/>
            <p:cNvPicPr preferRelativeResize="0"/>
            <p:nvPr/>
          </p:nvPicPr>
          <p:blipFill>
            <a:blip r:embed="rId20">
              <a:alphaModFix/>
            </a:blip>
            <a:stretch>
              <a:fillRect/>
            </a:stretch>
          </p:blipFill>
          <p:spPr>
            <a:xfrm>
              <a:off x="23930362" y="11164100"/>
              <a:ext cx="2570650" cy="3275399"/>
            </a:xfrm>
            <a:prstGeom prst="rect">
              <a:avLst/>
            </a:prstGeom>
            <a:noFill/>
            <a:ln>
              <a:noFill/>
            </a:ln>
          </p:spPr>
        </p:pic>
        <p:sp>
          <p:nvSpPr>
            <p:cNvPr id="142" name="Google Shape;142;p13"/>
            <p:cNvSpPr/>
            <p:nvPr/>
          </p:nvSpPr>
          <p:spPr>
            <a:xfrm>
              <a:off x="23930350" y="14609875"/>
              <a:ext cx="2570700" cy="5208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000">
                  <a:latin typeface="Open Sans"/>
                  <a:ea typeface="Open Sans"/>
                  <a:cs typeface="Open Sans"/>
                  <a:sym typeface="Open Sans"/>
                </a:rPr>
                <a:t>Unfiltered feed</a:t>
              </a:r>
              <a:endParaRPr sz="2000">
                <a:latin typeface="Open Sans"/>
                <a:ea typeface="Open Sans"/>
                <a:cs typeface="Open Sans"/>
                <a:sym typeface="Open Sans"/>
              </a:endParaRPr>
            </a:p>
          </p:txBody>
        </p:sp>
        <p:sp>
          <p:nvSpPr>
            <p:cNvPr id="143" name="Google Shape;143;p13"/>
            <p:cNvSpPr/>
            <p:nvPr/>
          </p:nvSpPr>
          <p:spPr>
            <a:xfrm>
              <a:off x="26547113" y="14545345"/>
              <a:ext cx="3318900" cy="7869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000">
                  <a:latin typeface="Open Sans"/>
                  <a:ea typeface="Open Sans"/>
                  <a:cs typeface="Open Sans"/>
                  <a:sym typeface="Open Sans"/>
                </a:rPr>
                <a:t>Plugin hides post (misinformation detected)</a:t>
              </a:r>
              <a:endParaRPr sz="2000">
                <a:latin typeface="Open Sans"/>
                <a:ea typeface="Open Sans"/>
                <a:cs typeface="Open Sans"/>
                <a:sym typeface="Open Sans"/>
              </a:endParaRPr>
            </a:p>
          </p:txBody>
        </p:sp>
        <p:sp>
          <p:nvSpPr>
            <p:cNvPr id="144" name="Google Shape;144;p13"/>
            <p:cNvSpPr/>
            <p:nvPr/>
          </p:nvSpPr>
          <p:spPr>
            <a:xfrm>
              <a:off x="29687375" y="14400620"/>
              <a:ext cx="2924700" cy="11325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000">
                  <a:latin typeface="Open Sans"/>
                  <a:ea typeface="Open Sans"/>
                  <a:cs typeface="Open Sans"/>
                  <a:sym typeface="Open Sans"/>
                </a:rPr>
                <a:t>Misleading terms are highlighted and linked to reliable sources</a:t>
              </a:r>
              <a:endParaRPr sz="2000">
                <a:latin typeface="Open Sans"/>
                <a:ea typeface="Open Sans"/>
                <a:cs typeface="Open Sans"/>
                <a:sym typeface="Open Sans"/>
              </a:endParaRPr>
            </a:p>
          </p:txBody>
        </p:sp>
        <p:cxnSp>
          <p:nvCxnSpPr>
            <p:cNvPr id="145" name="Google Shape;145;p13"/>
            <p:cNvCxnSpPr>
              <a:stCxn id="139" idx="3"/>
              <a:endCxn id="140" idx="1"/>
            </p:cNvCxnSpPr>
            <p:nvPr/>
          </p:nvCxnSpPr>
          <p:spPr>
            <a:xfrm>
              <a:off x="29430989" y="12801800"/>
              <a:ext cx="420900" cy="0"/>
            </a:xfrm>
            <a:prstGeom prst="straightConnector1">
              <a:avLst/>
            </a:prstGeom>
            <a:noFill/>
            <a:ln cap="flat" cmpd="sng" w="28575">
              <a:solidFill>
                <a:srgbClr val="FF0000"/>
              </a:solidFill>
              <a:prstDash val="solid"/>
              <a:round/>
              <a:headEnd len="med" w="med" type="none"/>
              <a:tailEnd len="med" w="med" type="triangle"/>
            </a:ln>
          </p:spPr>
        </p:cxnSp>
        <p:cxnSp>
          <p:nvCxnSpPr>
            <p:cNvPr id="146" name="Google Shape;146;p13"/>
            <p:cNvCxnSpPr>
              <a:stCxn id="141" idx="3"/>
              <a:endCxn id="139" idx="1"/>
            </p:cNvCxnSpPr>
            <p:nvPr/>
          </p:nvCxnSpPr>
          <p:spPr>
            <a:xfrm>
              <a:off x="26501012" y="12801800"/>
              <a:ext cx="359400" cy="0"/>
            </a:xfrm>
            <a:prstGeom prst="straightConnector1">
              <a:avLst/>
            </a:prstGeom>
            <a:noFill/>
            <a:ln cap="flat" cmpd="sng" w="28575">
              <a:solidFill>
                <a:srgbClr val="FF0000"/>
              </a:solidFill>
              <a:prstDash val="solid"/>
              <a:round/>
              <a:headEnd len="med" w="med" type="none"/>
              <a:tailEnd len="med" w="med" type="triangle"/>
            </a:ln>
          </p:spPr>
        </p:cxnSp>
      </p:grpSp>
      <p:grpSp>
        <p:nvGrpSpPr>
          <p:cNvPr id="147" name="Google Shape;147;p13"/>
          <p:cNvGrpSpPr/>
          <p:nvPr/>
        </p:nvGrpSpPr>
        <p:grpSpPr>
          <a:xfrm>
            <a:off x="23956145" y="20590036"/>
            <a:ext cx="7215905" cy="1416907"/>
            <a:chOff x="24589095" y="6579998"/>
            <a:chExt cx="7215905" cy="1416907"/>
          </a:xfrm>
        </p:grpSpPr>
        <p:grpSp>
          <p:nvGrpSpPr>
            <p:cNvPr id="148" name="Google Shape;148;p13"/>
            <p:cNvGrpSpPr/>
            <p:nvPr/>
          </p:nvGrpSpPr>
          <p:grpSpPr>
            <a:xfrm>
              <a:off x="24589095" y="6579998"/>
              <a:ext cx="7215905" cy="1416907"/>
              <a:chOff x="24216470" y="8138268"/>
              <a:chExt cx="7215905" cy="1416907"/>
            </a:xfrm>
          </p:grpSpPr>
          <p:grpSp>
            <p:nvGrpSpPr>
              <p:cNvPr id="149" name="Google Shape;149;p13"/>
              <p:cNvGrpSpPr/>
              <p:nvPr/>
            </p:nvGrpSpPr>
            <p:grpSpPr>
              <a:xfrm>
                <a:off x="24216470" y="8138268"/>
                <a:ext cx="7215905" cy="1416907"/>
                <a:chOff x="24216470" y="8138268"/>
                <a:chExt cx="7215905" cy="1416907"/>
              </a:xfrm>
            </p:grpSpPr>
            <p:sp>
              <p:nvSpPr>
                <p:cNvPr id="150" name="Google Shape;150;p13"/>
                <p:cNvSpPr/>
                <p:nvPr/>
              </p:nvSpPr>
              <p:spPr>
                <a:xfrm>
                  <a:off x="24216475" y="8138275"/>
                  <a:ext cx="7215900" cy="141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13"/>
                <p:cNvPicPr preferRelativeResize="0"/>
                <p:nvPr/>
              </p:nvPicPr>
              <p:blipFill rotWithShape="1">
                <a:blip r:embed="rId21">
                  <a:alphaModFix/>
                </a:blip>
                <a:srcRect b="0" l="0" r="8458" t="0"/>
                <a:stretch/>
              </p:blipFill>
              <p:spPr>
                <a:xfrm>
                  <a:off x="24216470" y="8837789"/>
                  <a:ext cx="4533978" cy="669864"/>
                </a:xfrm>
                <a:prstGeom prst="rect">
                  <a:avLst/>
                </a:prstGeom>
                <a:noFill/>
                <a:ln>
                  <a:noFill/>
                </a:ln>
              </p:spPr>
            </p:pic>
            <p:pic>
              <p:nvPicPr>
                <p:cNvPr id="152" name="Google Shape;152;p13"/>
                <p:cNvPicPr preferRelativeResize="0"/>
                <p:nvPr/>
              </p:nvPicPr>
              <p:blipFill rotWithShape="1">
                <a:blip r:embed="rId22">
                  <a:alphaModFix/>
                </a:blip>
                <a:srcRect b="0" l="2265" r="2141" t="0"/>
                <a:stretch/>
              </p:blipFill>
              <p:spPr>
                <a:xfrm>
                  <a:off x="24216470" y="8138268"/>
                  <a:ext cx="3957165" cy="577340"/>
                </a:xfrm>
                <a:prstGeom prst="rect">
                  <a:avLst/>
                </a:prstGeom>
                <a:noFill/>
                <a:ln>
                  <a:noFill/>
                </a:ln>
              </p:spPr>
            </p:pic>
            <p:sp>
              <p:nvSpPr>
                <p:cNvPr id="153" name="Google Shape;153;p13"/>
                <p:cNvSpPr txBox="1"/>
                <p:nvPr/>
              </p:nvSpPr>
              <p:spPr>
                <a:xfrm>
                  <a:off x="28951023" y="8926425"/>
                  <a:ext cx="235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latin typeface="Roboto"/>
                      <a:ea typeface="Roboto"/>
                      <a:cs typeface="Roboto"/>
                      <a:sym typeface="Roboto"/>
                    </a:rPr>
                    <a:t>-0.3612 (negative)</a:t>
                  </a:r>
                  <a:endParaRPr b="1" sz="2000">
                    <a:solidFill>
                      <a:srgbClr val="FF0000"/>
                    </a:solidFill>
                    <a:latin typeface="Roboto"/>
                    <a:ea typeface="Roboto"/>
                    <a:cs typeface="Roboto"/>
                    <a:sym typeface="Roboto"/>
                  </a:endParaRPr>
                </a:p>
              </p:txBody>
            </p:sp>
          </p:grpSp>
          <p:sp>
            <p:nvSpPr>
              <p:cNvPr id="154" name="Google Shape;154;p13"/>
              <p:cNvSpPr txBox="1"/>
              <p:nvPr/>
            </p:nvSpPr>
            <p:spPr>
              <a:xfrm>
                <a:off x="28951023" y="8180638"/>
                <a:ext cx="235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38761D"/>
                    </a:solidFill>
                    <a:latin typeface="Roboto"/>
                    <a:ea typeface="Roboto"/>
                    <a:cs typeface="Roboto"/>
                    <a:sym typeface="Roboto"/>
                  </a:rPr>
                  <a:t>+0.5983 (positive)</a:t>
                </a:r>
                <a:endParaRPr b="1" sz="2000">
                  <a:solidFill>
                    <a:srgbClr val="38761D"/>
                  </a:solidFill>
                  <a:latin typeface="Roboto"/>
                  <a:ea typeface="Roboto"/>
                  <a:cs typeface="Roboto"/>
                  <a:sym typeface="Roboto"/>
                </a:endParaRPr>
              </a:p>
            </p:txBody>
          </p:sp>
        </p:grpSp>
        <p:sp>
          <p:nvSpPr>
            <p:cNvPr id="155" name="Google Shape;155;p13"/>
            <p:cNvSpPr/>
            <p:nvPr/>
          </p:nvSpPr>
          <p:spPr>
            <a:xfrm>
              <a:off x="25210200" y="6716680"/>
              <a:ext cx="1032000" cy="795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26457525" y="6716680"/>
              <a:ext cx="929700" cy="795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25283225" y="7447380"/>
              <a:ext cx="301200" cy="795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25754475" y="7447380"/>
              <a:ext cx="612300" cy="795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3"/>
          <p:cNvSpPr/>
          <p:nvPr/>
        </p:nvSpPr>
        <p:spPr>
          <a:xfrm>
            <a:off x="24257000" y="22291043"/>
            <a:ext cx="414600" cy="339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24257000" y="22393280"/>
            <a:ext cx="414600" cy="339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7242575" y="22727293"/>
            <a:ext cx="364500" cy="339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27695475" y="22727293"/>
            <a:ext cx="414600" cy="339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0166100" y="22310930"/>
            <a:ext cx="414600" cy="339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0166100" y="22421298"/>
            <a:ext cx="414600" cy="474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13"/>
          <p:cNvPicPr preferRelativeResize="0"/>
          <p:nvPr/>
        </p:nvPicPr>
        <p:blipFill rotWithShape="1">
          <a:blip r:embed="rId14">
            <a:alphaModFix/>
          </a:blip>
          <a:srcRect b="48670" l="65698" r="22112" t="40365"/>
          <a:stretch/>
        </p:blipFill>
        <p:spPr>
          <a:xfrm>
            <a:off x="17141688" y="18814500"/>
            <a:ext cx="1929150" cy="2588302"/>
          </a:xfrm>
          <a:prstGeom prst="rect">
            <a:avLst/>
          </a:prstGeom>
          <a:noFill/>
          <a:ln cap="flat" cmpd="sng" w="9525">
            <a:solidFill>
              <a:srgbClr val="000000"/>
            </a:solidFill>
            <a:prstDash val="solid"/>
            <a:round/>
            <a:headEnd len="sm" w="sm" type="none"/>
            <a:tailEnd len="sm" w="sm" type="none"/>
          </a:ln>
        </p:spPr>
      </p:pic>
      <p:sp>
        <p:nvSpPr>
          <p:cNvPr id="166" name="Google Shape;166;p13"/>
          <p:cNvSpPr txBox="1"/>
          <p:nvPr/>
        </p:nvSpPr>
        <p:spPr>
          <a:xfrm>
            <a:off x="11766502" y="17679625"/>
            <a:ext cx="45978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DISSEMINATION</a:t>
            </a:r>
            <a:endParaRPr b="1" sz="5000">
              <a:solidFill>
                <a:srgbClr val="1C3678"/>
              </a:solidFill>
              <a:latin typeface="Dosis"/>
              <a:ea typeface="Dosis"/>
              <a:cs typeface="Dosis"/>
              <a:sym typeface="Dosis"/>
            </a:endParaRPr>
          </a:p>
        </p:txBody>
      </p:sp>
      <p:grpSp>
        <p:nvGrpSpPr>
          <p:cNvPr id="167" name="Google Shape;167;p13"/>
          <p:cNvGrpSpPr/>
          <p:nvPr/>
        </p:nvGrpSpPr>
        <p:grpSpPr>
          <a:xfrm>
            <a:off x="17110568" y="21741663"/>
            <a:ext cx="6360457" cy="4824000"/>
            <a:chOff x="13259818" y="16043425"/>
            <a:chExt cx="6360457" cy="4824000"/>
          </a:xfrm>
        </p:grpSpPr>
        <p:grpSp>
          <p:nvGrpSpPr>
            <p:cNvPr id="168" name="Google Shape;168;p13"/>
            <p:cNvGrpSpPr/>
            <p:nvPr/>
          </p:nvGrpSpPr>
          <p:grpSpPr>
            <a:xfrm>
              <a:off x="13259818" y="16043425"/>
              <a:ext cx="6186398" cy="4824000"/>
              <a:chOff x="13259818" y="16043425"/>
              <a:chExt cx="6186398" cy="4824000"/>
            </a:xfrm>
          </p:grpSpPr>
          <p:pic>
            <p:nvPicPr>
              <p:cNvPr id="169" name="Google Shape;169;p13"/>
              <p:cNvPicPr preferRelativeResize="0"/>
              <p:nvPr/>
            </p:nvPicPr>
            <p:blipFill>
              <a:blip r:embed="rId23">
                <a:alphaModFix/>
              </a:blip>
              <a:stretch>
                <a:fillRect/>
              </a:stretch>
            </p:blipFill>
            <p:spPr>
              <a:xfrm>
                <a:off x="13259818" y="16043425"/>
                <a:ext cx="6186398" cy="4824000"/>
              </a:xfrm>
              <a:prstGeom prst="rect">
                <a:avLst/>
              </a:prstGeom>
              <a:noFill/>
              <a:ln cap="flat" cmpd="sng" w="9525">
                <a:solidFill>
                  <a:schemeClr val="dk2"/>
                </a:solidFill>
                <a:prstDash val="solid"/>
                <a:round/>
                <a:headEnd len="sm" w="sm" type="none"/>
                <a:tailEnd len="sm" w="sm" type="none"/>
              </a:ln>
            </p:spPr>
          </p:pic>
          <p:cxnSp>
            <p:nvCxnSpPr>
              <p:cNvPr id="170" name="Google Shape;170;p13"/>
              <p:cNvCxnSpPr/>
              <p:nvPr/>
            </p:nvCxnSpPr>
            <p:spPr>
              <a:xfrm rot="-5400000">
                <a:off x="16676438" y="18069288"/>
                <a:ext cx="867900" cy="857400"/>
              </a:xfrm>
              <a:prstGeom prst="bentConnector3">
                <a:avLst>
                  <a:gd fmla="val 130476" name="adj1"/>
                </a:avLst>
              </a:prstGeom>
              <a:noFill/>
              <a:ln cap="flat" cmpd="sng" w="9525">
                <a:solidFill>
                  <a:srgbClr val="000000"/>
                </a:solidFill>
                <a:prstDash val="solid"/>
                <a:round/>
                <a:headEnd len="med" w="med" type="none"/>
                <a:tailEnd len="med" w="med" type="none"/>
              </a:ln>
            </p:spPr>
          </p:cxnSp>
          <p:sp>
            <p:nvSpPr>
              <p:cNvPr id="171" name="Google Shape;171;p13"/>
              <p:cNvSpPr/>
              <p:nvPr/>
            </p:nvSpPr>
            <p:spPr>
              <a:xfrm>
                <a:off x="16722360" y="17496475"/>
                <a:ext cx="929700" cy="4059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pen Sans"/>
                    <a:ea typeface="Open Sans"/>
                    <a:cs typeface="Open Sans"/>
                    <a:sym typeface="Open Sans"/>
                  </a:rPr>
                  <a:t>p=0.041</a:t>
                </a:r>
                <a:endParaRPr sz="1500">
                  <a:latin typeface="Open Sans"/>
                  <a:ea typeface="Open Sans"/>
                  <a:cs typeface="Open Sans"/>
                  <a:sym typeface="Open Sans"/>
                </a:endParaRPr>
              </a:p>
            </p:txBody>
          </p:sp>
          <p:cxnSp>
            <p:nvCxnSpPr>
              <p:cNvPr id="172" name="Google Shape;172;p13"/>
              <p:cNvCxnSpPr/>
              <p:nvPr/>
            </p:nvCxnSpPr>
            <p:spPr>
              <a:xfrm rot="-5400000">
                <a:off x="15000288" y="16684575"/>
                <a:ext cx="1344000" cy="889200"/>
              </a:xfrm>
              <a:prstGeom prst="bentConnector3">
                <a:avLst>
                  <a:gd fmla="val 106801" name="adj1"/>
                </a:avLst>
              </a:prstGeom>
              <a:noFill/>
              <a:ln cap="flat" cmpd="sng" w="9525">
                <a:solidFill>
                  <a:srgbClr val="000000"/>
                </a:solidFill>
                <a:prstDash val="solid"/>
                <a:round/>
                <a:headEnd len="med" w="med" type="none"/>
                <a:tailEnd len="med" w="med" type="none"/>
              </a:ln>
            </p:spPr>
          </p:cxnSp>
          <p:sp>
            <p:nvSpPr>
              <p:cNvPr id="173" name="Google Shape;173;p13"/>
              <p:cNvSpPr/>
              <p:nvPr/>
            </p:nvSpPr>
            <p:spPr>
              <a:xfrm>
                <a:off x="15230660" y="16048338"/>
                <a:ext cx="929700" cy="4059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pen Sans"/>
                    <a:ea typeface="Open Sans"/>
                    <a:cs typeface="Open Sans"/>
                    <a:sym typeface="Open Sans"/>
                  </a:rPr>
                  <a:t>p=0.033</a:t>
                </a:r>
                <a:endParaRPr sz="1500">
                  <a:latin typeface="Open Sans"/>
                  <a:ea typeface="Open Sans"/>
                  <a:cs typeface="Open Sans"/>
                  <a:sym typeface="Open Sans"/>
                </a:endParaRPr>
              </a:p>
            </p:txBody>
          </p:sp>
          <p:sp>
            <p:nvSpPr>
              <p:cNvPr id="174" name="Google Shape;174;p13"/>
              <p:cNvSpPr/>
              <p:nvPr/>
            </p:nvSpPr>
            <p:spPr>
              <a:xfrm>
                <a:off x="18123850" y="19105325"/>
                <a:ext cx="867825" cy="381000"/>
              </a:xfrm>
              <a:custGeom>
                <a:rect b="b" l="l" r="r" t="t"/>
                <a:pathLst>
                  <a:path extrusionOk="0" h="15240" w="34713">
                    <a:moveTo>
                      <a:pt x="0" y="15240"/>
                    </a:moveTo>
                    <a:lnTo>
                      <a:pt x="0" y="423"/>
                    </a:lnTo>
                    <a:lnTo>
                      <a:pt x="34713" y="423"/>
                    </a:lnTo>
                    <a:lnTo>
                      <a:pt x="34713" y="11430"/>
                    </a:lnTo>
                    <a:lnTo>
                      <a:pt x="34713" y="0"/>
                    </a:lnTo>
                  </a:path>
                </a:pathLst>
              </a:custGeom>
              <a:noFill/>
              <a:ln cap="flat" cmpd="sng" w="9525">
                <a:solidFill>
                  <a:schemeClr val="dk2"/>
                </a:solidFill>
                <a:prstDash val="solid"/>
                <a:round/>
                <a:headEnd len="med" w="med" type="none"/>
                <a:tailEnd len="med" w="med" type="none"/>
              </a:ln>
            </p:spPr>
          </p:sp>
          <p:sp>
            <p:nvSpPr>
              <p:cNvPr id="175" name="Google Shape;175;p13"/>
              <p:cNvSpPr/>
              <p:nvPr/>
            </p:nvSpPr>
            <p:spPr>
              <a:xfrm>
                <a:off x="18557775" y="18449150"/>
                <a:ext cx="444500" cy="1005425"/>
              </a:xfrm>
              <a:custGeom>
                <a:rect b="b" l="l" r="r" t="t"/>
                <a:pathLst>
                  <a:path extrusionOk="0" h="40217" w="17780">
                    <a:moveTo>
                      <a:pt x="0" y="40217"/>
                    </a:moveTo>
                    <a:lnTo>
                      <a:pt x="0" y="0"/>
                    </a:lnTo>
                    <a:lnTo>
                      <a:pt x="17780" y="0"/>
                    </a:lnTo>
                    <a:lnTo>
                      <a:pt x="17780" y="36407"/>
                    </a:lnTo>
                  </a:path>
                </a:pathLst>
              </a:custGeom>
              <a:noFill/>
              <a:ln cap="flat" cmpd="sng" w="9525">
                <a:solidFill>
                  <a:schemeClr val="dk2"/>
                </a:solidFill>
                <a:prstDash val="solid"/>
                <a:round/>
                <a:headEnd len="med" w="med" type="none"/>
                <a:tailEnd len="med" w="med" type="none"/>
              </a:ln>
            </p:spPr>
          </p:sp>
          <p:sp>
            <p:nvSpPr>
              <p:cNvPr id="176" name="Google Shape;176;p13"/>
              <p:cNvSpPr/>
              <p:nvPr/>
            </p:nvSpPr>
            <p:spPr>
              <a:xfrm>
                <a:off x="17735235" y="18807675"/>
                <a:ext cx="929700" cy="4059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pen Sans"/>
                    <a:ea typeface="Open Sans"/>
                    <a:cs typeface="Open Sans"/>
                    <a:sym typeface="Open Sans"/>
                  </a:rPr>
                  <a:t>p=0.007</a:t>
                </a:r>
                <a:endParaRPr sz="1500">
                  <a:latin typeface="Open Sans"/>
                  <a:ea typeface="Open Sans"/>
                  <a:cs typeface="Open Sans"/>
                  <a:sym typeface="Open Sans"/>
                </a:endParaRPr>
              </a:p>
            </p:txBody>
          </p:sp>
          <p:sp>
            <p:nvSpPr>
              <p:cNvPr id="177" name="Google Shape;177;p13"/>
              <p:cNvSpPr/>
              <p:nvPr/>
            </p:nvSpPr>
            <p:spPr>
              <a:xfrm>
                <a:off x="18315172" y="18130575"/>
                <a:ext cx="929700" cy="4059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pen Sans"/>
                    <a:ea typeface="Open Sans"/>
                    <a:cs typeface="Open Sans"/>
                    <a:sym typeface="Open Sans"/>
                  </a:rPr>
                  <a:t>p=0.009</a:t>
                </a:r>
                <a:endParaRPr sz="1500">
                  <a:latin typeface="Open Sans"/>
                  <a:ea typeface="Open Sans"/>
                  <a:cs typeface="Open Sans"/>
                  <a:sym typeface="Open Sans"/>
                </a:endParaRPr>
              </a:p>
            </p:txBody>
          </p:sp>
          <p:sp>
            <p:nvSpPr>
              <p:cNvPr id="178" name="Google Shape;178;p13"/>
              <p:cNvSpPr/>
              <p:nvPr/>
            </p:nvSpPr>
            <p:spPr>
              <a:xfrm>
                <a:off x="13816150" y="19073575"/>
                <a:ext cx="857411" cy="381000"/>
              </a:xfrm>
              <a:custGeom>
                <a:rect b="b" l="l" r="r" t="t"/>
                <a:pathLst>
                  <a:path extrusionOk="0" h="15240" w="34713">
                    <a:moveTo>
                      <a:pt x="0" y="15240"/>
                    </a:moveTo>
                    <a:lnTo>
                      <a:pt x="0" y="423"/>
                    </a:lnTo>
                    <a:lnTo>
                      <a:pt x="34713" y="423"/>
                    </a:lnTo>
                    <a:lnTo>
                      <a:pt x="34713" y="11430"/>
                    </a:lnTo>
                    <a:lnTo>
                      <a:pt x="34713" y="0"/>
                    </a:lnTo>
                  </a:path>
                </a:pathLst>
              </a:custGeom>
              <a:noFill/>
              <a:ln cap="flat" cmpd="sng" w="9525">
                <a:solidFill>
                  <a:schemeClr val="dk2"/>
                </a:solidFill>
                <a:prstDash val="solid"/>
                <a:round/>
                <a:headEnd len="med" w="med" type="none"/>
                <a:tailEnd len="med" w="med" type="none"/>
              </a:ln>
            </p:spPr>
          </p:sp>
          <p:sp>
            <p:nvSpPr>
              <p:cNvPr id="179" name="Google Shape;179;p13"/>
              <p:cNvSpPr/>
              <p:nvPr/>
            </p:nvSpPr>
            <p:spPr>
              <a:xfrm>
                <a:off x="13402025" y="18768513"/>
                <a:ext cx="929700" cy="4155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pen Sans"/>
                    <a:ea typeface="Open Sans"/>
                    <a:cs typeface="Open Sans"/>
                    <a:sym typeface="Open Sans"/>
                  </a:rPr>
                  <a:t>p=0.003</a:t>
                </a:r>
                <a:endParaRPr sz="1500">
                  <a:latin typeface="Open Sans"/>
                  <a:ea typeface="Open Sans"/>
                  <a:cs typeface="Open Sans"/>
                  <a:sym typeface="Open Sans"/>
                </a:endParaRPr>
              </a:p>
            </p:txBody>
          </p:sp>
          <p:sp>
            <p:nvSpPr>
              <p:cNvPr id="180" name="Google Shape;180;p13"/>
              <p:cNvSpPr/>
              <p:nvPr/>
            </p:nvSpPr>
            <p:spPr>
              <a:xfrm>
                <a:off x="14229050" y="18473538"/>
                <a:ext cx="444500" cy="1005425"/>
              </a:xfrm>
              <a:custGeom>
                <a:rect b="b" l="l" r="r" t="t"/>
                <a:pathLst>
                  <a:path extrusionOk="0" h="40217" w="17780">
                    <a:moveTo>
                      <a:pt x="0" y="40217"/>
                    </a:moveTo>
                    <a:lnTo>
                      <a:pt x="0" y="0"/>
                    </a:lnTo>
                    <a:lnTo>
                      <a:pt x="17780" y="0"/>
                    </a:lnTo>
                    <a:lnTo>
                      <a:pt x="17780" y="36407"/>
                    </a:lnTo>
                  </a:path>
                </a:pathLst>
              </a:custGeom>
              <a:noFill/>
              <a:ln cap="flat" cmpd="sng" w="9525">
                <a:solidFill>
                  <a:schemeClr val="dk2"/>
                </a:solidFill>
                <a:prstDash val="solid"/>
                <a:round/>
                <a:headEnd len="med" w="med" type="none"/>
                <a:tailEnd len="med" w="med" type="none"/>
              </a:ln>
            </p:spPr>
          </p:sp>
          <p:sp>
            <p:nvSpPr>
              <p:cNvPr id="181" name="Google Shape;181;p13"/>
              <p:cNvSpPr/>
              <p:nvPr/>
            </p:nvSpPr>
            <p:spPr>
              <a:xfrm>
                <a:off x="14019422" y="18162788"/>
                <a:ext cx="929700" cy="4059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pen Sans"/>
                    <a:ea typeface="Open Sans"/>
                    <a:cs typeface="Open Sans"/>
                    <a:sym typeface="Open Sans"/>
                  </a:rPr>
                  <a:t>p=0.005</a:t>
                </a:r>
                <a:endParaRPr sz="1500">
                  <a:latin typeface="Open Sans"/>
                  <a:ea typeface="Open Sans"/>
                  <a:cs typeface="Open Sans"/>
                  <a:sym typeface="Open Sans"/>
                </a:endParaRPr>
              </a:p>
            </p:txBody>
          </p:sp>
        </p:grpSp>
        <p:sp>
          <p:nvSpPr>
            <p:cNvPr id="182" name="Google Shape;182;p13"/>
            <p:cNvSpPr/>
            <p:nvPr/>
          </p:nvSpPr>
          <p:spPr>
            <a:xfrm>
              <a:off x="16197275" y="16131550"/>
              <a:ext cx="3423000" cy="4620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latin typeface="Open Sans"/>
                  <a:ea typeface="Open Sans"/>
                  <a:cs typeface="Open Sans"/>
                  <a:sym typeface="Open Sans"/>
                </a:rPr>
                <a:t>Fig 6: </a:t>
              </a:r>
              <a:r>
                <a:rPr lang="en" sz="2000">
                  <a:latin typeface="Open Sans"/>
                  <a:ea typeface="Open Sans"/>
                  <a:cs typeface="Open Sans"/>
                  <a:sym typeface="Open Sans"/>
                </a:rPr>
                <a:t>Cascade parameters</a:t>
              </a:r>
              <a:endParaRPr sz="2000">
                <a:latin typeface="Open Sans"/>
                <a:ea typeface="Open Sans"/>
                <a:cs typeface="Open Sans"/>
                <a:sym typeface="Open Sans"/>
              </a:endParaRPr>
            </a:p>
          </p:txBody>
        </p:sp>
      </p:grpSp>
      <p:grpSp>
        <p:nvGrpSpPr>
          <p:cNvPr id="183" name="Google Shape;183;p13"/>
          <p:cNvGrpSpPr/>
          <p:nvPr/>
        </p:nvGrpSpPr>
        <p:grpSpPr>
          <a:xfrm>
            <a:off x="19514238" y="18814551"/>
            <a:ext cx="3700571" cy="2588206"/>
            <a:chOff x="18727375" y="18749700"/>
            <a:chExt cx="3161800" cy="2215550"/>
          </a:xfrm>
        </p:grpSpPr>
        <p:pic>
          <p:nvPicPr>
            <p:cNvPr id="184" name="Google Shape;184;p13"/>
            <p:cNvPicPr preferRelativeResize="0"/>
            <p:nvPr/>
          </p:nvPicPr>
          <p:blipFill rotWithShape="1">
            <a:blip r:embed="rId14">
              <a:alphaModFix/>
            </a:blip>
            <a:srcRect b="27624" l="25442" r="51531" t="61117"/>
            <a:stretch/>
          </p:blipFill>
          <p:spPr>
            <a:xfrm>
              <a:off x="18727375" y="18749700"/>
              <a:ext cx="3161800" cy="2215550"/>
            </a:xfrm>
            <a:prstGeom prst="rect">
              <a:avLst/>
            </a:prstGeom>
            <a:noFill/>
            <a:ln cap="flat" cmpd="sng" w="9525">
              <a:solidFill>
                <a:srgbClr val="000000"/>
              </a:solidFill>
              <a:prstDash val="solid"/>
              <a:round/>
              <a:headEnd len="sm" w="sm" type="none"/>
              <a:tailEnd len="sm" w="sm" type="none"/>
            </a:ln>
          </p:spPr>
        </p:pic>
        <p:sp>
          <p:nvSpPr>
            <p:cNvPr id="185" name="Google Shape;185;p13"/>
            <p:cNvSpPr/>
            <p:nvPr/>
          </p:nvSpPr>
          <p:spPr>
            <a:xfrm>
              <a:off x="20714374" y="18749707"/>
              <a:ext cx="1174800" cy="87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20714375" y="20565050"/>
              <a:ext cx="11748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3"/>
          <p:cNvGrpSpPr/>
          <p:nvPr/>
        </p:nvGrpSpPr>
        <p:grpSpPr>
          <a:xfrm>
            <a:off x="25470444" y="27775081"/>
            <a:ext cx="2271914" cy="4517844"/>
            <a:chOff x="26305869" y="27821631"/>
            <a:chExt cx="2271914" cy="4517844"/>
          </a:xfrm>
        </p:grpSpPr>
        <p:sp>
          <p:nvSpPr>
            <p:cNvPr id="188" name="Google Shape;188;p13"/>
            <p:cNvSpPr/>
            <p:nvPr/>
          </p:nvSpPr>
          <p:spPr>
            <a:xfrm>
              <a:off x="26344425" y="31266675"/>
              <a:ext cx="2194800" cy="10728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000">
                  <a:latin typeface="Open Sans"/>
                  <a:ea typeface="Open Sans"/>
                  <a:cs typeface="Open Sans"/>
                  <a:sym typeface="Open Sans"/>
                </a:rPr>
                <a:t>Fig 8a: </a:t>
              </a:r>
              <a:r>
                <a:rPr lang="en" sz="2000">
                  <a:latin typeface="Open Sans"/>
                  <a:ea typeface="Open Sans"/>
                  <a:cs typeface="Open Sans"/>
                  <a:sym typeface="Open Sans"/>
                </a:rPr>
                <a:t>Positive sentiment intensity by T21</a:t>
              </a:r>
              <a:endParaRPr sz="2000">
                <a:latin typeface="Open Sans"/>
                <a:ea typeface="Open Sans"/>
                <a:cs typeface="Open Sans"/>
                <a:sym typeface="Open Sans"/>
              </a:endParaRPr>
            </a:p>
          </p:txBody>
        </p:sp>
        <p:grpSp>
          <p:nvGrpSpPr>
            <p:cNvPr id="189" name="Google Shape;189;p13"/>
            <p:cNvGrpSpPr/>
            <p:nvPr/>
          </p:nvGrpSpPr>
          <p:grpSpPr>
            <a:xfrm>
              <a:off x="26305869" y="27821631"/>
              <a:ext cx="2271914" cy="3445037"/>
              <a:chOff x="22547125" y="29397000"/>
              <a:chExt cx="2019300" cy="3152775"/>
            </a:xfrm>
          </p:grpSpPr>
          <p:pic>
            <p:nvPicPr>
              <p:cNvPr id="190" name="Google Shape;190;p13"/>
              <p:cNvPicPr preferRelativeResize="0"/>
              <p:nvPr/>
            </p:nvPicPr>
            <p:blipFill>
              <a:blip r:embed="rId24">
                <a:alphaModFix/>
              </a:blip>
              <a:stretch>
                <a:fillRect/>
              </a:stretch>
            </p:blipFill>
            <p:spPr>
              <a:xfrm>
                <a:off x="22547125" y="29397000"/>
                <a:ext cx="2019300" cy="3152775"/>
              </a:xfrm>
              <a:prstGeom prst="rect">
                <a:avLst/>
              </a:prstGeom>
              <a:noFill/>
              <a:ln cap="flat" cmpd="sng" w="9525">
                <a:solidFill>
                  <a:schemeClr val="dk2"/>
                </a:solidFill>
                <a:prstDash val="solid"/>
                <a:round/>
                <a:headEnd len="sm" w="sm" type="none"/>
                <a:tailEnd len="sm" w="sm" type="none"/>
              </a:ln>
            </p:spPr>
          </p:pic>
          <p:sp>
            <p:nvSpPr>
              <p:cNvPr id="191" name="Google Shape;191;p13"/>
              <p:cNvSpPr/>
              <p:nvPr/>
            </p:nvSpPr>
            <p:spPr>
              <a:xfrm>
                <a:off x="23231475" y="29756100"/>
                <a:ext cx="814400" cy="1241075"/>
              </a:xfrm>
              <a:custGeom>
                <a:rect b="b" l="l" r="r" t="t"/>
                <a:pathLst>
                  <a:path extrusionOk="0" h="49643" w="32576">
                    <a:moveTo>
                      <a:pt x="0" y="8763"/>
                    </a:moveTo>
                    <a:lnTo>
                      <a:pt x="0" y="0"/>
                    </a:lnTo>
                    <a:lnTo>
                      <a:pt x="32385" y="0"/>
                    </a:lnTo>
                    <a:lnTo>
                      <a:pt x="32485" y="49643"/>
                    </a:lnTo>
                    <a:lnTo>
                      <a:pt x="32576" y="0"/>
                    </a:lnTo>
                  </a:path>
                </a:pathLst>
              </a:custGeom>
              <a:noFill/>
              <a:ln cap="flat" cmpd="sng" w="9525">
                <a:solidFill>
                  <a:schemeClr val="dk2"/>
                </a:solidFill>
                <a:prstDash val="solid"/>
                <a:round/>
                <a:headEnd len="med" w="med" type="none"/>
                <a:tailEnd len="med" w="med" type="none"/>
              </a:ln>
            </p:spPr>
          </p:sp>
          <p:sp>
            <p:nvSpPr>
              <p:cNvPr id="192" name="Google Shape;192;p13"/>
              <p:cNvSpPr/>
              <p:nvPr/>
            </p:nvSpPr>
            <p:spPr>
              <a:xfrm>
                <a:off x="23303262" y="29501689"/>
                <a:ext cx="814500" cy="344700"/>
              </a:xfrm>
              <a:prstGeom prst="roundRect">
                <a:avLst>
                  <a:gd fmla="val 0" name="adj"/>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Open Sans"/>
                    <a:ea typeface="Open Sans"/>
                    <a:cs typeface="Open Sans"/>
                    <a:sym typeface="Open Sans"/>
                  </a:rPr>
                  <a:t>p&lt;0.001</a:t>
                </a:r>
                <a:endParaRPr sz="1300">
                  <a:latin typeface="Open Sans"/>
                  <a:ea typeface="Open Sans"/>
                  <a:cs typeface="Open Sans"/>
                  <a:sym typeface="Open Sans"/>
                </a:endParaRPr>
              </a:p>
            </p:txBody>
          </p:sp>
        </p:grpSp>
      </p:grpSp>
      <p:sp>
        <p:nvSpPr>
          <p:cNvPr id="193" name="Google Shape;193;p13"/>
          <p:cNvSpPr txBox="1"/>
          <p:nvPr/>
        </p:nvSpPr>
        <p:spPr>
          <a:xfrm>
            <a:off x="11413175" y="12438675"/>
            <a:ext cx="4597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pen Sans"/>
                <a:ea typeface="Open Sans"/>
                <a:cs typeface="Open Sans"/>
                <a:sym typeface="Open Sans"/>
              </a:rPr>
              <a:t>LDA, a statistical model, was used for topic modeling (Prier et al., 2011).</a:t>
            </a:r>
            <a:endParaRPr sz="2400"/>
          </a:p>
        </p:txBody>
      </p:sp>
      <p:sp>
        <p:nvSpPr>
          <p:cNvPr id="194" name="Google Shape;194;p13"/>
          <p:cNvSpPr txBox="1"/>
          <p:nvPr/>
        </p:nvSpPr>
        <p:spPr>
          <a:xfrm>
            <a:off x="11413175" y="18804175"/>
            <a:ext cx="528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pen Sans"/>
                <a:ea typeface="Open Sans"/>
                <a:cs typeface="Open Sans"/>
                <a:sym typeface="Open Sans"/>
              </a:rPr>
              <a:t>Structu</a:t>
            </a:r>
            <a:r>
              <a:rPr lang="en" sz="2400">
                <a:solidFill>
                  <a:schemeClr val="dk1"/>
                </a:solidFill>
                <a:latin typeface="Open Sans"/>
                <a:ea typeface="Open Sans"/>
                <a:cs typeface="Open Sans"/>
                <a:sym typeface="Open Sans"/>
              </a:rPr>
              <a:t>ral virality scores were used to quantify </a:t>
            </a:r>
            <a:r>
              <a:rPr lang="en" sz="2400">
                <a:solidFill>
                  <a:schemeClr val="dk1"/>
                </a:solidFill>
                <a:latin typeface="Open Sans"/>
                <a:ea typeface="Open Sans"/>
                <a:cs typeface="Open Sans"/>
                <a:sym typeface="Open Sans"/>
              </a:rPr>
              <a:t>information spread (Liang et al., 2019)</a:t>
            </a:r>
            <a:endParaRPr sz="2400"/>
          </a:p>
        </p:txBody>
      </p:sp>
      <p:sp>
        <p:nvSpPr>
          <p:cNvPr id="195" name="Google Shape;195;p13"/>
          <p:cNvSpPr/>
          <p:nvPr/>
        </p:nvSpPr>
        <p:spPr>
          <a:xfrm>
            <a:off x="196100" y="27587075"/>
            <a:ext cx="10548000" cy="5101800"/>
          </a:xfrm>
          <a:prstGeom prst="roundRect">
            <a:avLst>
              <a:gd fmla="val 0" name="adj"/>
            </a:avLst>
          </a:prstGeom>
          <a:solidFill>
            <a:srgbClr val="EFF6F4"/>
          </a:solidFill>
          <a:ln cap="flat" cmpd="sng" w="76200">
            <a:solidFill>
              <a:srgbClr val="1C367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500">
              <a:latin typeface="Open Sans"/>
              <a:ea typeface="Open Sans"/>
              <a:cs typeface="Open Sans"/>
              <a:sym typeface="Open Sans"/>
            </a:endParaRPr>
          </a:p>
          <a:p>
            <a:pPr indent="-393700" lvl="0" marL="685800" marR="0" rtl="0" algn="l">
              <a:lnSpc>
                <a:spcPct val="100000"/>
              </a:lnSpc>
              <a:spcBef>
                <a:spcPts val="0"/>
              </a:spcBef>
              <a:spcAft>
                <a:spcPts val="0"/>
              </a:spcAft>
              <a:buSzPts val="2600"/>
              <a:buFont typeface="Open Sans"/>
              <a:buAutoNum type="arabicPeriod"/>
            </a:pPr>
            <a:r>
              <a:rPr lang="en" sz="2600">
                <a:latin typeface="Open Sans"/>
                <a:ea typeface="Open Sans"/>
                <a:cs typeface="Open Sans"/>
                <a:sym typeface="Open Sans"/>
              </a:rPr>
              <a:t>Determine the patterns in sentiment, emotions, topics, and changes in metrics in relation to JUUL misconceptions and JUUL-related events and legislation over time</a:t>
            </a:r>
            <a:endParaRPr sz="2600" strike="sngStrike">
              <a:latin typeface="Open Sans"/>
              <a:ea typeface="Open Sans"/>
              <a:cs typeface="Open Sans"/>
              <a:sym typeface="Open Sans"/>
            </a:endParaRPr>
          </a:p>
          <a:p>
            <a:pPr indent="-393700" lvl="0" marL="685800" marR="0" rtl="0" algn="l">
              <a:lnSpc>
                <a:spcPct val="100000"/>
              </a:lnSpc>
              <a:spcBef>
                <a:spcPts val="0"/>
              </a:spcBef>
              <a:spcAft>
                <a:spcPts val="0"/>
              </a:spcAft>
              <a:buSzPts val="2600"/>
              <a:buFont typeface="Open Sans"/>
              <a:buAutoNum type="arabicPeriod"/>
            </a:pPr>
            <a:r>
              <a:rPr lang="en" sz="2600">
                <a:solidFill>
                  <a:schemeClr val="dk1"/>
                </a:solidFill>
                <a:latin typeface="Open Sans"/>
                <a:ea typeface="Open Sans"/>
                <a:cs typeface="Open Sans"/>
                <a:sym typeface="Open Sans"/>
              </a:rPr>
              <a:t>Determine the method of JUUL information dissemination and how sentiment affects its dynamics</a:t>
            </a:r>
            <a:endParaRPr sz="2600">
              <a:latin typeface="Open Sans"/>
              <a:ea typeface="Open Sans"/>
              <a:cs typeface="Open Sans"/>
              <a:sym typeface="Open Sans"/>
            </a:endParaRPr>
          </a:p>
          <a:p>
            <a:pPr indent="-393700" lvl="0" marL="685800" marR="0" rtl="0" algn="l">
              <a:lnSpc>
                <a:spcPct val="100000"/>
              </a:lnSpc>
              <a:spcBef>
                <a:spcPts val="0"/>
              </a:spcBef>
              <a:spcAft>
                <a:spcPts val="0"/>
              </a:spcAft>
              <a:buSzPts val="2600"/>
              <a:buFont typeface="Open Sans"/>
              <a:buAutoNum type="arabicPeriod"/>
            </a:pPr>
            <a:r>
              <a:rPr lang="en" sz="2600">
                <a:latin typeface="Open Sans"/>
                <a:ea typeface="Open Sans"/>
                <a:cs typeface="Open Sans"/>
                <a:sym typeface="Open Sans"/>
              </a:rPr>
              <a:t>Determine public perceptions of JUULing in areas where JUUL products are heavily regulated</a:t>
            </a:r>
            <a:endParaRPr sz="2600">
              <a:latin typeface="Open Sans"/>
              <a:ea typeface="Open Sans"/>
              <a:cs typeface="Open Sans"/>
              <a:sym typeface="Open Sans"/>
            </a:endParaRPr>
          </a:p>
          <a:p>
            <a:pPr indent="-393700" lvl="0" marL="685800" marR="0" rtl="0" algn="l">
              <a:lnSpc>
                <a:spcPct val="100000"/>
              </a:lnSpc>
              <a:spcBef>
                <a:spcPts val="0"/>
              </a:spcBef>
              <a:spcAft>
                <a:spcPts val="0"/>
              </a:spcAft>
              <a:buSzPts val="2600"/>
              <a:buFont typeface="Open Sans"/>
              <a:buAutoNum type="arabicPeriod"/>
            </a:pPr>
            <a:r>
              <a:rPr lang="en" sz="2600">
                <a:latin typeface="Open Sans"/>
                <a:ea typeface="Open Sans"/>
                <a:cs typeface="Open Sans"/>
                <a:sym typeface="Open Sans"/>
              </a:rPr>
              <a:t>Create a Twitter-based plugin to filter tweets containing potentially misleading information about JUULing, and provide users with more reliable sources of information </a:t>
            </a:r>
            <a:endParaRPr sz="2600">
              <a:latin typeface="Open Sans"/>
              <a:ea typeface="Open Sans"/>
              <a:cs typeface="Open Sans"/>
              <a:sym typeface="Open Sans"/>
            </a:endParaRPr>
          </a:p>
        </p:txBody>
      </p:sp>
      <p:sp>
        <p:nvSpPr>
          <p:cNvPr id="196" name="Google Shape;196;p13"/>
          <p:cNvSpPr txBox="1"/>
          <p:nvPr/>
        </p:nvSpPr>
        <p:spPr>
          <a:xfrm>
            <a:off x="1411850" y="26867325"/>
            <a:ext cx="8116500" cy="954300"/>
          </a:xfrm>
          <a:prstGeom prst="rect">
            <a:avLst/>
          </a:prstGeom>
          <a:solidFill>
            <a:srgbClr val="D1F4ED"/>
          </a:solidFill>
          <a:ln cap="flat" cmpd="sng" w="9525">
            <a:solidFill>
              <a:srgbClr val="AFE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5000">
                <a:solidFill>
                  <a:srgbClr val="1C3678"/>
                </a:solidFill>
                <a:latin typeface="Dosis"/>
                <a:ea typeface="Dosis"/>
                <a:cs typeface="Dosis"/>
                <a:sym typeface="Dosis"/>
              </a:rPr>
              <a:t>RESEARCH GOALS</a:t>
            </a:r>
            <a:endParaRPr b="1" sz="5000">
              <a:solidFill>
                <a:srgbClr val="1C3678"/>
              </a:solidFill>
              <a:latin typeface="Dosis"/>
              <a:ea typeface="Dosis"/>
              <a:cs typeface="Dosis"/>
              <a:sym typeface="Dosis"/>
            </a:endParaRPr>
          </a:p>
        </p:txBody>
      </p:sp>
      <p:sp>
        <p:nvSpPr>
          <p:cNvPr id="197" name="Google Shape;197;p13"/>
          <p:cNvSpPr txBox="1"/>
          <p:nvPr/>
        </p:nvSpPr>
        <p:spPr>
          <a:xfrm>
            <a:off x="11405350" y="28277850"/>
            <a:ext cx="26526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50">
                <a:solidFill>
                  <a:schemeClr val="dk1"/>
                </a:solidFill>
                <a:latin typeface="Open Sans"/>
                <a:ea typeface="Open Sans"/>
                <a:cs typeface="Open Sans"/>
                <a:sym typeface="Open Sans"/>
              </a:rPr>
              <a:t>BERT, a transformer model, was used for emotion analysis (Saravia et al., 2018).</a:t>
            </a:r>
            <a:endParaRPr sz="2450">
              <a:solidFill>
                <a:schemeClr val="dk1"/>
              </a:solidFill>
              <a:latin typeface="Open Sans"/>
              <a:ea typeface="Open Sans"/>
              <a:cs typeface="Open Sans"/>
              <a:sym typeface="Open Sans"/>
            </a:endParaRPr>
          </a:p>
        </p:txBody>
      </p:sp>
      <p:sp>
        <p:nvSpPr>
          <p:cNvPr id="198" name="Google Shape;198;p13"/>
          <p:cNvSpPr txBox="1"/>
          <p:nvPr/>
        </p:nvSpPr>
        <p:spPr>
          <a:xfrm>
            <a:off x="12638600" y="31259375"/>
            <a:ext cx="4597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BERT uses a</a:t>
            </a:r>
            <a:r>
              <a:rPr lang="en" sz="2100">
                <a:solidFill>
                  <a:schemeClr val="dk1"/>
                </a:solidFill>
                <a:latin typeface="Open Sans"/>
                <a:ea typeface="Open Sans"/>
                <a:cs typeface="Open Sans"/>
                <a:sym typeface="Open Sans"/>
              </a:rPr>
              <a:t>ttention mechanisms, which understands</a:t>
            </a:r>
            <a:r>
              <a:rPr lang="en" sz="2100">
                <a:solidFill>
                  <a:schemeClr val="dk1"/>
                </a:solidFill>
                <a:latin typeface="Open Sans"/>
                <a:ea typeface="Open Sans"/>
                <a:cs typeface="Open Sans"/>
                <a:sym typeface="Open Sans"/>
              </a:rPr>
              <a:t> the meaning of words using their context</a:t>
            </a:r>
            <a:endParaRPr sz="2100"/>
          </a:p>
        </p:txBody>
      </p:sp>
      <p:sp>
        <p:nvSpPr>
          <p:cNvPr id="199" name="Google Shape;199;p13"/>
          <p:cNvSpPr txBox="1"/>
          <p:nvPr/>
        </p:nvSpPr>
        <p:spPr>
          <a:xfrm>
            <a:off x="11288525" y="16273888"/>
            <a:ext cx="484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Words commonly used in the same context are grouped into a single topic</a:t>
            </a:r>
            <a:endParaRPr sz="2000"/>
          </a:p>
        </p:txBody>
      </p:sp>
      <p:pic>
        <p:nvPicPr>
          <p:cNvPr id="200" name="Google Shape;200;p13"/>
          <p:cNvPicPr preferRelativeResize="0"/>
          <p:nvPr/>
        </p:nvPicPr>
        <p:blipFill>
          <a:blip r:embed="rId25">
            <a:alphaModFix/>
          </a:blip>
          <a:stretch>
            <a:fillRect/>
          </a:stretch>
        </p:blipFill>
        <p:spPr>
          <a:xfrm>
            <a:off x="31035852" y="20590029"/>
            <a:ext cx="1416899" cy="1416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