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a4836b5f5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a4836b5f5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a4836b5f5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a4836b5f5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9a4836b5f5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9a4836b5f5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c1ee0a96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c1ee0a96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ca64a41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9ca64a41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c1ee0a96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c1ee0a96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c1ee0a96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c1ee0a96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c1ee0a96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c1ee0a96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a4836b5f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a4836b5f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a4836b5f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a4836b5f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a4836b5f5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a4836b5f5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a4836b5f5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a4836b5f5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a4836b5f5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a4836b5f5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a4836b5f5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a4836b5f5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h8iNQfBO7K3trBVvJYdNYPjkvqNr2E4l/view" TargetMode="External"/><Relationship Id="rId4" Type="http://schemas.openxmlformats.org/officeDocument/2006/relationships/image" Target="../media/image19.jp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fda.gov/tobacco-products/youth-and-tobacco/results-annual-national-youth-Tobacco-survey" TargetMode="External"/><Relationship Id="rId11" Type="http://schemas.openxmlformats.org/officeDocument/2006/relationships/hyperlink" Target="https://doi.org/10.1609/icwsm.v8i1.14550" TargetMode="External"/><Relationship Id="rId22" Type="http://schemas.openxmlformats.org/officeDocument/2006/relationships/hyperlink" Target="https://doi.org/10.18653/v1/d18-1404" TargetMode="External"/><Relationship Id="rId10" Type="http://schemas.openxmlformats.org/officeDocument/2006/relationships/hyperlink" Target="https://doi.org/10.1007/s12011-018-1423-x" TargetMode="External"/><Relationship Id="rId21" Type="http://schemas.openxmlformats.org/officeDocument/2006/relationships/hyperlink" Target="https://doi.org/10.1016/j.jocs.2019.05.009" TargetMode="External"/><Relationship Id="rId13" Type="http://schemas.openxmlformats.org/officeDocument/2006/relationships/hyperlink" Target="https://doi.org/10.1186/s12889-019-6747-8" TargetMode="External"/><Relationship Id="rId24" Type="http://schemas.openxmlformats.org/officeDocument/2006/relationships/hyperlink" Target="https://doi.org/10.2196/17478" TargetMode="External"/><Relationship Id="rId12" Type="http://schemas.openxmlformats.org/officeDocument/2006/relationships/hyperlink" Target="https://tobacco.stanford.edu/" TargetMode="External"/><Relationship Id="rId23" Type="http://schemas.openxmlformats.org/officeDocument/2006/relationships/hyperlink" Target="https://doi.org/10.1371/journal.pone.0115545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3390/ijerph17072236" TargetMode="External"/><Relationship Id="rId4" Type="http://schemas.openxmlformats.org/officeDocument/2006/relationships/hyperlink" Target="https://doi.org/10.1016/j.drugalcdep.2018.05.018" TargetMode="External"/><Relationship Id="rId9" Type="http://schemas.openxmlformats.org/officeDocument/2006/relationships/hyperlink" Target="https://doi.org/10.2196/24859" TargetMode="External"/><Relationship Id="rId15" Type="http://schemas.openxmlformats.org/officeDocument/2006/relationships/hyperlink" Target="https://doi.org/10.1093/ntr/ntab085" TargetMode="External"/><Relationship Id="rId14" Type="http://schemas.openxmlformats.org/officeDocument/2006/relationships/hyperlink" Target="https://doi.org/10.5993/ajhb.43.2.9" TargetMode="External"/><Relationship Id="rId17" Type="http://schemas.openxmlformats.org/officeDocument/2006/relationships/hyperlink" Target="https://doi.org/10.2196/jmir.2534" TargetMode="External"/><Relationship Id="rId16" Type="http://schemas.openxmlformats.org/officeDocument/2006/relationships/hyperlink" Target="https://doi.org/10.2196/17543" TargetMode="External"/><Relationship Id="rId5" Type="http://schemas.openxmlformats.org/officeDocument/2006/relationships/hyperlink" Target="https://doi.org/10.2196/publichealth.8641" TargetMode="External"/><Relationship Id="rId19" Type="http://schemas.openxmlformats.org/officeDocument/2006/relationships/hyperlink" Target="https://doi.org/10.1007/978-3-642-19656-0_4" TargetMode="External"/><Relationship Id="rId6" Type="http://schemas.openxmlformats.org/officeDocument/2006/relationships/hyperlink" Target="https://doi.org/10.1016/j.addbeh.2018.02.008" TargetMode="External"/><Relationship Id="rId18" Type="http://schemas.openxmlformats.org/officeDocument/2006/relationships/hyperlink" Target="https://doi.org/10.1016/j.addbeh.2018.02.015" TargetMode="External"/><Relationship Id="rId7" Type="http://schemas.openxmlformats.org/officeDocument/2006/relationships/hyperlink" Target="https://doi.org/10.1016/j.jaac.2010.08.017" TargetMode="External"/><Relationship Id="rId8" Type="http://schemas.openxmlformats.org/officeDocument/2006/relationships/hyperlink" Target="https://doi.org/10.1016/j.compbiomed.2020.10377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url?sa=i&amp;url=https%3A%2F%2Fwww.crescentcityvape.com%2Fstore%2Fjuul-pod-system%2F&amp;psig=AOvVaw34rjZHP7JqPzCeIzsDRJTi&amp;ust=1676339002423000&amp;source=images&amp;cd=vfe&amp;ved=0CA0QjhxqFwoTCJiI9Mmvkf0CFQAAAAAdAAAAABAQ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948575"/>
            <a:ext cx="8520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Alexander Xu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Great Neck South High School, Great Neck, NY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625" y="-2525"/>
            <a:ext cx="9144000" cy="28368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083" y="451050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#VapeVeritas</a:t>
            </a:r>
            <a:br>
              <a:rPr lang="en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NLP-</a:t>
            </a:r>
            <a:r>
              <a:rPr lang="en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Powered</a:t>
            </a:r>
            <a:r>
              <a:rPr lang="en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Surveillance of E-cigarette Information on Twitter</a:t>
            </a:r>
            <a:endParaRPr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54050"/>
            <a:ext cx="8520600" cy="5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S.-T. Yau High School Science Award North America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November 18th, 2023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164475" y="53100"/>
            <a:ext cx="737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State Policy Linked to Sentiment and Emotion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" name="Google Shape;258;p22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2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2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307400" y="3754675"/>
            <a:ext cx="398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BERT, transformer </a:t>
            </a: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(Saravia et al., 2018)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Emotion intensity dataset </a:t>
            </a: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(Sailunaz &amp; Alhajjab, 2019)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Testing F1-score of all classes &gt;0.85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2" name="Google Shape;262;p22"/>
          <p:cNvGrpSpPr/>
          <p:nvPr/>
        </p:nvGrpSpPr>
        <p:grpSpPr>
          <a:xfrm>
            <a:off x="307397" y="692354"/>
            <a:ext cx="4801572" cy="2810313"/>
            <a:chOff x="3650663" y="1269574"/>
            <a:chExt cx="5442725" cy="3548375"/>
          </a:xfrm>
        </p:grpSpPr>
        <p:pic>
          <p:nvPicPr>
            <p:cNvPr id="263" name="Google Shape;26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47737" y="1269576"/>
              <a:ext cx="945651" cy="35483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64" name="Google Shape;26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0663" y="1269574"/>
              <a:ext cx="4497050" cy="354836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65" name="Google Shape;265;p22"/>
          <p:cNvGrpSpPr/>
          <p:nvPr/>
        </p:nvGrpSpPr>
        <p:grpSpPr>
          <a:xfrm>
            <a:off x="5642900" y="545700"/>
            <a:ext cx="3324675" cy="2383838"/>
            <a:chOff x="5642900" y="545700"/>
            <a:chExt cx="3324675" cy="2383838"/>
          </a:xfrm>
        </p:grpSpPr>
        <p:pic>
          <p:nvPicPr>
            <p:cNvPr id="266" name="Google Shape;266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78415" y="692350"/>
              <a:ext cx="2989160" cy="2237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2"/>
            <p:cNvSpPr txBox="1"/>
            <p:nvPr/>
          </p:nvSpPr>
          <p:spPr>
            <a:xfrm>
              <a:off x="5642900" y="545700"/>
              <a:ext cx="1996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Mean sentiment 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by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 state policy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8" name="Google Shape;268;p22"/>
            <p:cNvSpPr txBox="1"/>
            <p:nvPr/>
          </p:nvSpPr>
          <p:spPr>
            <a:xfrm rot="-5400000">
              <a:off x="5308500" y="1641600"/>
              <a:ext cx="1128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Mean sentiment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9" name="Google Shape;269;p22"/>
          <p:cNvGrpSpPr/>
          <p:nvPr/>
        </p:nvGrpSpPr>
        <p:grpSpPr>
          <a:xfrm>
            <a:off x="5193675" y="2929550"/>
            <a:ext cx="3827875" cy="2088850"/>
            <a:chOff x="5193675" y="2929550"/>
            <a:chExt cx="3827875" cy="2088850"/>
          </a:xfrm>
        </p:grpSpPr>
        <p:pic>
          <p:nvPicPr>
            <p:cNvPr id="270" name="Google Shape;270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93675" y="2999400"/>
              <a:ext cx="3827875" cy="2019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271" name="Google Shape;271;p22"/>
            <p:cNvSpPr txBox="1"/>
            <p:nvPr/>
          </p:nvSpPr>
          <p:spPr>
            <a:xfrm>
              <a:off x="6419225" y="2929550"/>
              <a:ext cx="1576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Emotion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 by state policy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2" name="Google Shape;272;p22"/>
          <p:cNvSpPr/>
          <p:nvPr/>
        </p:nvSpPr>
        <p:spPr>
          <a:xfrm>
            <a:off x="5003175" y="2641600"/>
            <a:ext cx="952500" cy="433200"/>
          </a:xfrm>
          <a:prstGeom prst="roundRect">
            <a:avLst>
              <a:gd fmla="val 566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χ²=128.19 p&lt;0.001</a:t>
            </a:r>
            <a:endParaRPr sz="1200">
              <a:solidFill>
                <a:srgbClr val="78C489"/>
              </a:solidFill>
            </a:endParaRPr>
          </a:p>
        </p:txBody>
      </p:sp>
      <p:grpSp>
        <p:nvGrpSpPr>
          <p:cNvPr id="273" name="Google Shape;273;p22"/>
          <p:cNvGrpSpPr/>
          <p:nvPr/>
        </p:nvGrpSpPr>
        <p:grpSpPr>
          <a:xfrm>
            <a:off x="6510713" y="4010650"/>
            <a:ext cx="565150" cy="330100"/>
            <a:chOff x="6510713" y="4010650"/>
            <a:chExt cx="565150" cy="330100"/>
          </a:xfrm>
        </p:grpSpPr>
        <p:cxnSp>
          <p:nvCxnSpPr>
            <p:cNvPr id="274" name="Google Shape;274;p22"/>
            <p:cNvCxnSpPr/>
            <p:nvPr/>
          </p:nvCxnSpPr>
          <p:spPr>
            <a:xfrm>
              <a:off x="7075863" y="4010650"/>
              <a:ext cx="0" cy="203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" name="Google Shape;275;p22"/>
            <p:cNvCxnSpPr/>
            <p:nvPr/>
          </p:nvCxnSpPr>
          <p:spPr>
            <a:xfrm>
              <a:off x="6510713" y="4137650"/>
              <a:ext cx="0" cy="203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76" name="Google Shape;276;p22"/>
            <p:cNvCxnSpPr/>
            <p:nvPr/>
          </p:nvCxnSpPr>
          <p:spPr>
            <a:xfrm>
              <a:off x="6669463" y="4086950"/>
              <a:ext cx="0" cy="203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/>
        </p:nvSpPr>
        <p:spPr>
          <a:xfrm>
            <a:off x="164475" y="53100"/>
            <a:ext cx="754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Broadcast Model and Echo Chambers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2" name="Google Shape;282;p23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3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" name="Google Shape;284;p23"/>
          <p:cNvGrpSpPr/>
          <p:nvPr/>
        </p:nvGrpSpPr>
        <p:grpSpPr>
          <a:xfrm>
            <a:off x="315325" y="1667500"/>
            <a:ext cx="4374899" cy="3404825"/>
            <a:chOff x="315325" y="1667500"/>
            <a:chExt cx="4374899" cy="3404825"/>
          </a:xfrm>
        </p:grpSpPr>
        <p:pic>
          <p:nvPicPr>
            <p:cNvPr id="285" name="Google Shape;28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5325" y="1667500"/>
              <a:ext cx="4374899" cy="34048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86" name="Google Shape;28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17934" y="1720400"/>
              <a:ext cx="726942" cy="5694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7" name="Google Shape;287;p23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23"/>
          <p:cNvGrpSpPr/>
          <p:nvPr/>
        </p:nvGrpSpPr>
        <p:grpSpPr>
          <a:xfrm>
            <a:off x="5262525" y="755771"/>
            <a:ext cx="1855450" cy="1661112"/>
            <a:chOff x="5262525" y="755771"/>
            <a:chExt cx="1855450" cy="1661112"/>
          </a:xfrm>
        </p:grpSpPr>
        <p:pic>
          <p:nvPicPr>
            <p:cNvPr id="289" name="Google Shape;289;p23"/>
            <p:cNvPicPr preferRelativeResize="0"/>
            <p:nvPr/>
          </p:nvPicPr>
          <p:blipFill rotWithShape="1">
            <a:blip r:embed="rId5">
              <a:alphaModFix/>
            </a:blip>
            <a:srcRect b="33707" l="70860" r="23886" t="58730"/>
            <a:stretch/>
          </p:blipFill>
          <p:spPr>
            <a:xfrm>
              <a:off x="6331004" y="755773"/>
              <a:ext cx="630157" cy="126119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90" name="Google Shape;290;p23"/>
            <p:cNvPicPr preferRelativeResize="0"/>
            <p:nvPr/>
          </p:nvPicPr>
          <p:blipFill rotWithShape="1">
            <a:blip r:embed="rId5">
              <a:alphaModFix/>
            </a:blip>
            <a:srcRect b="64307" l="19135" r="75634" t="30234"/>
            <a:stretch/>
          </p:blipFill>
          <p:spPr>
            <a:xfrm>
              <a:off x="5312397" y="755771"/>
              <a:ext cx="869383" cy="1261212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91" name="Google Shape;291;p23"/>
            <p:cNvSpPr/>
            <p:nvPr/>
          </p:nvSpPr>
          <p:spPr>
            <a:xfrm>
              <a:off x="5262525" y="1950083"/>
              <a:ext cx="943800" cy="4413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Low 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virality</a:t>
              </a:r>
              <a:br>
                <a:rPr lang="en" sz="1000">
                  <a:latin typeface="Lato"/>
                  <a:ea typeface="Lato"/>
                  <a:cs typeface="Lato"/>
                  <a:sym typeface="Lato"/>
                </a:rPr>
              </a:b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Broadcast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6174175" y="1950084"/>
              <a:ext cx="943800" cy="4668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High 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virality</a:t>
              </a:r>
              <a:br>
                <a:rPr lang="en" sz="1000">
                  <a:latin typeface="Lato"/>
                  <a:ea typeface="Lato"/>
                  <a:cs typeface="Lato"/>
                  <a:sym typeface="Lato"/>
                </a:rPr>
              </a:b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Peer-to-peer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3" name="Google Shape;293;p23"/>
          <p:cNvGrpSpPr/>
          <p:nvPr/>
        </p:nvGrpSpPr>
        <p:grpSpPr>
          <a:xfrm>
            <a:off x="678775" y="1585400"/>
            <a:ext cx="3869800" cy="2564025"/>
            <a:chOff x="5016525" y="1077400"/>
            <a:chExt cx="3869800" cy="2564025"/>
          </a:xfrm>
        </p:grpSpPr>
        <p:grpSp>
          <p:nvGrpSpPr>
            <p:cNvPr id="294" name="Google Shape;294;p23"/>
            <p:cNvGrpSpPr/>
            <p:nvPr/>
          </p:nvGrpSpPr>
          <p:grpSpPr>
            <a:xfrm>
              <a:off x="5016525" y="3000175"/>
              <a:ext cx="676500" cy="618100"/>
              <a:chOff x="5016525" y="3000175"/>
              <a:chExt cx="676500" cy="618100"/>
            </a:xfrm>
          </p:grpSpPr>
          <p:grpSp>
            <p:nvGrpSpPr>
              <p:cNvPr id="295" name="Google Shape;295;p23"/>
              <p:cNvGrpSpPr/>
              <p:nvPr/>
            </p:nvGrpSpPr>
            <p:grpSpPr>
              <a:xfrm>
                <a:off x="5045725" y="3248375"/>
                <a:ext cx="618100" cy="369900"/>
                <a:chOff x="5045725" y="3248375"/>
                <a:chExt cx="618100" cy="369900"/>
              </a:xfrm>
            </p:grpSpPr>
            <p:cxnSp>
              <p:nvCxnSpPr>
                <p:cNvPr id="296" name="Google Shape;296;p23"/>
                <p:cNvCxnSpPr/>
                <p:nvPr/>
              </p:nvCxnSpPr>
              <p:spPr>
                <a:xfrm rot="10800000">
                  <a:off x="5045725" y="3248375"/>
                  <a:ext cx="0" cy="36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7" name="Google Shape;297;p23"/>
                <p:cNvCxnSpPr/>
                <p:nvPr/>
              </p:nvCxnSpPr>
              <p:spPr>
                <a:xfrm rot="10800000">
                  <a:off x="5653825" y="3248375"/>
                  <a:ext cx="300" cy="248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8" name="Google Shape;298;p23"/>
                <p:cNvCxnSpPr/>
                <p:nvPr/>
              </p:nvCxnSpPr>
              <p:spPr>
                <a:xfrm rot="10800000">
                  <a:off x="5050925" y="3248375"/>
                  <a:ext cx="612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99" name="Google Shape;299;p23"/>
              <p:cNvSpPr txBox="1"/>
              <p:nvPr/>
            </p:nvSpPr>
            <p:spPr>
              <a:xfrm>
                <a:off x="5016525" y="3000175"/>
                <a:ext cx="6765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p=0.003</a:t>
                </a:r>
                <a:endParaRPr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0" name="Google Shape;300;p23"/>
            <p:cNvGrpSpPr/>
            <p:nvPr/>
          </p:nvGrpSpPr>
          <p:grpSpPr>
            <a:xfrm>
              <a:off x="7058725" y="1953650"/>
              <a:ext cx="676500" cy="1360625"/>
              <a:chOff x="7058725" y="1953650"/>
              <a:chExt cx="676500" cy="1360625"/>
            </a:xfrm>
          </p:grpSpPr>
          <p:grpSp>
            <p:nvGrpSpPr>
              <p:cNvPr id="301" name="Google Shape;301;p23"/>
              <p:cNvGrpSpPr/>
              <p:nvPr/>
            </p:nvGrpSpPr>
            <p:grpSpPr>
              <a:xfrm>
                <a:off x="7087925" y="2201850"/>
                <a:ext cx="618100" cy="1112425"/>
                <a:chOff x="5045725" y="3248375"/>
                <a:chExt cx="618100" cy="1112425"/>
              </a:xfrm>
            </p:grpSpPr>
            <p:cxnSp>
              <p:nvCxnSpPr>
                <p:cNvPr id="302" name="Google Shape;302;p23"/>
                <p:cNvCxnSpPr/>
                <p:nvPr/>
              </p:nvCxnSpPr>
              <p:spPr>
                <a:xfrm rot="10800000">
                  <a:off x="5045725" y="3248400"/>
                  <a:ext cx="0" cy="111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3" name="Google Shape;303;p23"/>
                <p:cNvCxnSpPr/>
                <p:nvPr/>
              </p:nvCxnSpPr>
              <p:spPr>
                <a:xfrm rot="10800000">
                  <a:off x="5653825" y="3248400"/>
                  <a:ext cx="0" cy="342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4" name="Google Shape;304;p23"/>
                <p:cNvCxnSpPr/>
                <p:nvPr/>
              </p:nvCxnSpPr>
              <p:spPr>
                <a:xfrm rot="10800000">
                  <a:off x="5050925" y="3248375"/>
                  <a:ext cx="612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5" name="Google Shape;305;p23"/>
              <p:cNvSpPr txBox="1"/>
              <p:nvPr/>
            </p:nvSpPr>
            <p:spPr>
              <a:xfrm>
                <a:off x="7058725" y="1953650"/>
                <a:ext cx="6765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p=0.041</a:t>
                </a:r>
                <a:endParaRPr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23"/>
            <p:cNvGrpSpPr/>
            <p:nvPr/>
          </p:nvGrpSpPr>
          <p:grpSpPr>
            <a:xfrm>
              <a:off x="5171050" y="2457363"/>
              <a:ext cx="676500" cy="601400"/>
              <a:chOff x="5171050" y="2457363"/>
              <a:chExt cx="676500" cy="601400"/>
            </a:xfrm>
          </p:grpSpPr>
          <p:grpSp>
            <p:nvGrpSpPr>
              <p:cNvPr id="307" name="Google Shape;307;p23"/>
              <p:cNvGrpSpPr/>
              <p:nvPr/>
            </p:nvGrpSpPr>
            <p:grpSpPr>
              <a:xfrm>
                <a:off x="5354775" y="2700663"/>
                <a:ext cx="309050" cy="358100"/>
                <a:chOff x="5354775" y="3248300"/>
                <a:chExt cx="309050" cy="358100"/>
              </a:xfrm>
            </p:grpSpPr>
            <p:cxnSp>
              <p:nvCxnSpPr>
                <p:cNvPr id="308" name="Google Shape;308;p23"/>
                <p:cNvCxnSpPr/>
                <p:nvPr/>
              </p:nvCxnSpPr>
              <p:spPr>
                <a:xfrm rot="10800000">
                  <a:off x="5354775" y="3248300"/>
                  <a:ext cx="0" cy="35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23"/>
                <p:cNvCxnSpPr/>
                <p:nvPr/>
              </p:nvCxnSpPr>
              <p:spPr>
                <a:xfrm rot="10800000">
                  <a:off x="5653825" y="3248500"/>
                  <a:ext cx="0" cy="357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23"/>
                <p:cNvCxnSpPr/>
                <p:nvPr/>
              </p:nvCxnSpPr>
              <p:spPr>
                <a:xfrm rot="10800000">
                  <a:off x="5365025" y="3248375"/>
                  <a:ext cx="298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1" name="Google Shape;311;p23"/>
              <p:cNvSpPr txBox="1"/>
              <p:nvPr/>
            </p:nvSpPr>
            <p:spPr>
              <a:xfrm>
                <a:off x="5171050" y="2457363"/>
                <a:ext cx="6765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p=0.005</a:t>
                </a:r>
                <a:endParaRPr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12" name="Google Shape;312;p23"/>
            <p:cNvGrpSpPr/>
            <p:nvPr/>
          </p:nvGrpSpPr>
          <p:grpSpPr>
            <a:xfrm>
              <a:off x="6029325" y="1077400"/>
              <a:ext cx="676500" cy="1638475"/>
              <a:chOff x="6029325" y="1077400"/>
              <a:chExt cx="676500" cy="1638475"/>
            </a:xfrm>
          </p:grpSpPr>
          <p:grpSp>
            <p:nvGrpSpPr>
              <p:cNvPr id="313" name="Google Shape;313;p23"/>
              <p:cNvGrpSpPr/>
              <p:nvPr/>
            </p:nvGrpSpPr>
            <p:grpSpPr>
              <a:xfrm>
                <a:off x="6059825" y="1322675"/>
                <a:ext cx="615500" cy="1393200"/>
                <a:chOff x="5045725" y="3443050"/>
                <a:chExt cx="615500" cy="1393200"/>
              </a:xfrm>
            </p:grpSpPr>
            <p:cxnSp>
              <p:nvCxnSpPr>
                <p:cNvPr id="314" name="Google Shape;314;p23"/>
                <p:cNvCxnSpPr/>
                <p:nvPr/>
              </p:nvCxnSpPr>
              <p:spPr>
                <a:xfrm rot="10800000">
                  <a:off x="5045725" y="3443050"/>
                  <a:ext cx="0" cy="1393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" name="Google Shape;315;p23"/>
                <p:cNvCxnSpPr/>
                <p:nvPr/>
              </p:nvCxnSpPr>
              <p:spPr>
                <a:xfrm rot="10800000">
                  <a:off x="5653825" y="3447900"/>
                  <a:ext cx="0" cy="14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6" name="Google Shape;316;p23"/>
                <p:cNvCxnSpPr/>
                <p:nvPr/>
              </p:nvCxnSpPr>
              <p:spPr>
                <a:xfrm rot="10800000">
                  <a:off x="5048325" y="3443050"/>
                  <a:ext cx="612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7" name="Google Shape;317;p23"/>
              <p:cNvSpPr txBox="1"/>
              <p:nvPr/>
            </p:nvSpPr>
            <p:spPr>
              <a:xfrm>
                <a:off x="6029325" y="1077400"/>
                <a:ext cx="6765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p=0.033</a:t>
                </a:r>
                <a:endParaRPr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18" name="Google Shape;318;p23"/>
            <p:cNvGrpSpPr/>
            <p:nvPr/>
          </p:nvGrpSpPr>
          <p:grpSpPr>
            <a:xfrm>
              <a:off x="8066950" y="3023325"/>
              <a:ext cx="676500" cy="618100"/>
              <a:chOff x="8066950" y="3023325"/>
              <a:chExt cx="676500" cy="618100"/>
            </a:xfrm>
          </p:grpSpPr>
          <p:grpSp>
            <p:nvGrpSpPr>
              <p:cNvPr id="319" name="Google Shape;319;p23"/>
              <p:cNvGrpSpPr/>
              <p:nvPr/>
            </p:nvGrpSpPr>
            <p:grpSpPr>
              <a:xfrm>
                <a:off x="8096150" y="3271525"/>
                <a:ext cx="618100" cy="369900"/>
                <a:chOff x="5045725" y="3248375"/>
                <a:chExt cx="618100" cy="369900"/>
              </a:xfrm>
            </p:grpSpPr>
            <p:cxnSp>
              <p:nvCxnSpPr>
                <p:cNvPr id="320" name="Google Shape;320;p23"/>
                <p:cNvCxnSpPr/>
                <p:nvPr/>
              </p:nvCxnSpPr>
              <p:spPr>
                <a:xfrm rot="10800000">
                  <a:off x="5045725" y="3248375"/>
                  <a:ext cx="0" cy="36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1" name="Google Shape;321;p23"/>
                <p:cNvCxnSpPr/>
                <p:nvPr/>
              </p:nvCxnSpPr>
              <p:spPr>
                <a:xfrm rot="10800000">
                  <a:off x="5653825" y="3248375"/>
                  <a:ext cx="300" cy="248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2" name="Google Shape;322;p23"/>
                <p:cNvCxnSpPr/>
                <p:nvPr/>
              </p:nvCxnSpPr>
              <p:spPr>
                <a:xfrm rot="10800000">
                  <a:off x="5050925" y="3248375"/>
                  <a:ext cx="612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3" name="Google Shape;323;p23"/>
              <p:cNvSpPr txBox="1"/>
              <p:nvPr/>
            </p:nvSpPr>
            <p:spPr>
              <a:xfrm>
                <a:off x="8066950" y="3023325"/>
                <a:ext cx="6765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p=0.007</a:t>
                </a:r>
                <a:endParaRPr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4" name="Google Shape;324;p23"/>
            <p:cNvGrpSpPr/>
            <p:nvPr/>
          </p:nvGrpSpPr>
          <p:grpSpPr>
            <a:xfrm>
              <a:off x="8209825" y="2468350"/>
              <a:ext cx="676500" cy="601400"/>
              <a:chOff x="8209825" y="2468350"/>
              <a:chExt cx="676500" cy="601400"/>
            </a:xfrm>
          </p:grpSpPr>
          <p:grpSp>
            <p:nvGrpSpPr>
              <p:cNvPr id="325" name="Google Shape;325;p23"/>
              <p:cNvGrpSpPr/>
              <p:nvPr/>
            </p:nvGrpSpPr>
            <p:grpSpPr>
              <a:xfrm>
                <a:off x="8393550" y="2711650"/>
                <a:ext cx="309050" cy="358100"/>
                <a:chOff x="5354775" y="3248300"/>
                <a:chExt cx="309050" cy="358100"/>
              </a:xfrm>
            </p:grpSpPr>
            <p:cxnSp>
              <p:nvCxnSpPr>
                <p:cNvPr id="326" name="Google Shape;326;p23"/>
                <p:cNvCxnSpPr/>
                <p:nvPr/>
              </p:nvCxnSpPr>
              <p:spPr>
                <a:xfrm rot="10800000">
                  <a:off x="5354775" y="3248300"/>
                  <a:ext cx="0" cy="35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3"/>
                <p:cNvCxnSpPr/>
                <p:nvPr/>
              </p:nvCxnSpPr>
              <p:spPr>
                <a:xfrm rot="10800000">
                  <a:off x="5653825" y="3248500"/>
                  <a:ext cx="0" cy="357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8" name="Google Shape;328;p23"/>
                <p:cNvCxnSpPr/>
                <p:nvPr/>
              </p:nvCxnSpPr>
              <p:spPr>
                <a:xfrm rot="10800000">
                  <a:off x="5365025" y="3248375"/>
                  <a:ext cx="298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9" name="Google Shape;329;p23"/>
              <p:cNvSpPr txBox="1"/>
              <p:nvPr/>
            </p:nvSpPr>
            <p:spPr>
              <a:xfrm>
                <a:off x="8209825" y="2468350"/>
                <a:ext cx="6765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rPr>
                  <a:t>p=0.009</a:t>
                </a:r>
                <a:endParaRPr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30" name="Google Shape;330;p23"/>
          <p:cNvGrpSpPr/>
          <p:nvPr/>
        </p:nvGrpSpPr>
        <p:grpSpPr>
          <a:xfrm>
            <a:off x="7086706" y="756536"/>
            <a:ext cx="1921425" cy="1468326"/>
            <a:chOff x="7086706" y="756536"/>
            <a:chExt cx="1921425" cy="1468326"/>
          </a:xfrm>
        </p:grpSpPr>
        <p:grpSp>
          <p:nvGrpSpPr>
            <p:cNvPr id="331" name="Google Shape;331;p23"/>
            <p:cNvGrpSpPr/>
            <p:nvPr/>
          </p:nvGrpSpPr>
          <p:grpSpPr>
            <a:xfrm>
              <a:off x="7086706" y="756536"/>
              <a:ext cx="1921425" cy="1261316"/>
              <a:chOff x="18660633" y="18871829"/>
              <a:chExt cx="3161799" cy="2215556"/>
            </a:xfrm>
          </p:grpSpPr>
          <p:pic>
            <p:nvPicPr>
              <p:cNvPr id="332" name="Google Shape;332;p23"/>
              <p:cNvPicPr preferRelativeResize="0"/>
              <p:nvPr/>
            </p:nvPicPr>
            <p:blipFill rotWithShape="1">
              <a:blip r:embed="rId5">
                <a:alphaModFix/>
              </a:blip>
              <a:srcRect b="27624" l="25442" r="51531" t="61117"/>
              <a:stretch/>
            </p:blipFill>
            <p:spPr>
              <a:xfrm>
                <a:off x="18660633" y="18871835"/>
                <a:ext cx="3161799" cy="221554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333" name="Google Shape;333;p23"/>
              <p:cNvSpPr/>
              <p:nvPr/>
            </p:nvSpPr>
            <p:spPr>
              <a:xfrm>
                <a:off x="20714370" y="18871829"/>
                <a:ext cx="1053000" cy="756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20549585" y="20687185"/>
                <a:ext cx="1174800" cy="40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" name="Google Shape;335;p23"/>
            <p:cNvSpPr/>
            <p:nvPr/>
          </p:nvSpPr>
          <p:spPr>
            <a:xfrm>
              <a:off x="7408858" y="1950063"/>
              <a:ext cx="1277100" cy="2748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Echo chambers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36" name="Google Shape;336;p23"/>
          <p:cNvSpPr txBox="1"/>
          <p:nvPr/>
        </p:nvSpPr>
        <p:spPr>
          <a:xfrm>
            <a:off x="320900" y="654975"/>
            <a:ext cx="4941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Diffusion tree construction and structural virality score </a:t>
            </a: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(Liang et al., 2019)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7" name="Google Shape;337;p23"/>
          <p:cNvGrpSpPr/>
          <p:nvPr/>
        </p:nvGrpSpPr>
        <p:grpSpPr>
          <a:xfrm>
            <a:off x="4858838" y="2399875"/>
            <a:ext cx="4143704" cy="2672448"/>
            <a:chOff x="4858838" y="2399875"/>
            <a:chExt cx="4143704" cy="2672448"/>
          </a:xfrm>
        </p:grpSpPr>
        <p:pic>
          <p:nvPicPr>
            <p:cNvPr id="338" name="Google Shape;338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58838" y="2471248"/>
              <a:ext cx="4143704" cy="260107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39" name="Google Shape;339;p23"/>
            <p:cNvSpPr txBox="1"/>
            <p:nvPr/>
          </p:nvSpPr>
          <p:spPr>
            <a:xfrm>
              <a:off x="5695325" y="2399875"/>
              <a:ext cx="3124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Distribution of normalized structural virality scores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/>
        </p:nvSpPr>
        <p:spPr>
          <a:xfrm>
            <a:off x="164475" y="53100"/>
            <a:ext cx="705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Preventative Strategy Integration with Twitter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5" name="Google Shape;345;p24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4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4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4" title="AntiJUULTwitterDem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548" y="2021001"/>
            <a:ext cx="5980901" cy="30153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5313" y="637288"/>
            <a:ext cx="2673376" cy="13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/>
        </p:nvSpPr>
        <p:spPr>
          <a:xfrm>
            <a:off x="244000" y="655875"/>
            <a:ext cx="49941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Twitter 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API constraints</a:t>
            </a:r>
            <a:endParaRPr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 deleted or archived tweets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Only quote and recent retweets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Diffusion tree structure bias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Tweet length bias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Multi-source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analysis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Behavioral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analysis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Public health responses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164475" y="53100"/>
            <a:ext cx="717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Limitations and Future Directions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6" name="Google Shape;356;p25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5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5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/>
        </p:nvSpPr>
        <p:spPr>
          <a:xfrm>
            <a:off x="244000" y="655875"/>
            <a:ext cx="87027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Comprehensive </a:t>
            </a:r>
            <a:r>
              <a:rPr b="1"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8 year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analysis, </a:t>
            </a:r>
            <a:r>
              <a:rPr b="1"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18x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previous study size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EC perception generally </a:t>
            </a:r>
            <a:r>
              <a:rPr b="1"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positive</a:t>
            </a:r>
            <a:endParaRPr b="1"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arketing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flavors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social appeal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smoking cessation</a:t>
            </a:r>
            <a:endParaRPr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Tobacco-21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state policies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Echo chambers</a:t>
            </a:r>
            <a:endParaRPr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Lack of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central authorities</a:t>
            </a:r>
            <a:endParaRPr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Growing sentiment </a:t>
            </a:r>
            <a:r>
              <a:rPr b="1"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polarization</a:t>
            </a:r>
            <a:endParaRPr b="1"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Mainstream events impact online discussions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Demonstration of preventative action tool</a:t>
            </a:r>
            <a:endParaRPr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Blueprint for future studies in other domains and platforms</a:t>
            </a:r>
            <a:endParaRPr b="1"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164475" y="53100"/>
            <a:ext cx="717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5" name="Google Shape;365;p26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6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6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/>
        </p:nvSpPr>
        <p:spPr>
          <a:xfrm>
            <a:off x="164475" y="662225"/>
            <a:ext cx="90264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Ahmed, W., Marin-Gomez, X., &amp; Josep Vidal-Alaball. (2020). Contextualising the 2019 E-Cigarette Health Scare: Insights from Twitter. International Journal of Environmental Research and Public Health, 17(7), 2236–2236.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https://doi.org/10.3390/ijerph17072236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Allem, J.-P., Dharmapuri, L., Unger, J. B., &amp; Cruz, T. B. (2018). Characterizing JUUL-related posts on Twitter. Drug and Alcohol Dependence, 190, 1–5.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https://doi.org/10.1016/j.drugalcdep.2018.05.018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Allem, J. P., Ferrara, E., Uppu, S. P., Cruz, T. B., &amp; Unger, J. B. (2017). E-Cigarette Surveillance With Social Media Data: Social Bots, Emerging Topics, and Trends. JMIR Public Health and Surveillance, 3(4), e98.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https://doi.org/10.2196/publichealth.8641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Camenga, D., Gutierrez, K. M., Kong, G., Cavallo, D., Simon, P., &amp; Krishnan-Sarin, S. (2018). E-cigarette advertising exposure in e-cigarette naïve adolescents and subsequent e-cigarette use: A longitudinal cohort study. Addictive Behaviors, 81, 78–83.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https://doi.org/10.1016/j.addbeh.2018.02.008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Casey, B. J., &amp; Jones, R. M. (2010). Neurobiology of the Adolescent Brain and Behavior: Implications for Substance Use Disorders. The Journal of the American Academy of </a:t>
            </a: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Child and Adolescent Psychiatry, 49(12), 1189–1201.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https://doi.org/10.1016/j.jaac.2010.08.017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Edo-Osagie, O., De La Iglesia, B., Lake, I., &amp; Edeghere, O. (2020). A scoping review of the use of Twitter for public health research. Computers in Biology and Medicine, 122, 103770.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https://doi.org/10.1016/j.compbiomed.2020.103770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Gao, Y., Xie, Z., &amp; Li, D. (2021). Electronic Cigarette Users’ Perspective on the COVID-19 Pandemic: Observational Study Using Twitter Data. JMIR Public Health and Surveillance, 7(1), e24859–e24859.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https://doi.org/10.2196/24859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Gaur, S., &amp; Agnihotri, R. (2018). Health Effects of Trace Metals in Electronic Cigarette Aerosols—a Systematic Review. Biological Trace Element Research, 188(2), 295–315.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https://doi.org/10.1007/s12011-018-1423-x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Hutto, C., &amp; Gilbert, E. (2014). VADER: A Parsimonious Rule-Based Model for Sentiment Analysis of Social Media Text. Proceedings of the International AAAI Conference on Web and Social Media, 8(1), 216-225.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https://doi.org/10.1609/icwsm.v8i1.14550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Jackler, R. K., Chau, C., Getachew, B. D., &amp; Ramamurthi, D. (2019). JUUL Advertising Over its First Three Years on the Market. SRITA.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https://tobacco.stanford.edu/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Liang, H., Fung, I.CH., Tse, Z.T.H., Yin, J., Chan, CH., Pechta, L.E., Smith, B.J.,  Marquez-Lameda, R.D., Meltzer, M.I., Lubell, K.M., Fu,  KW (2019). How did Ebola information spread on twitter: broadcasting or viral spreading?. BMC Public Health 19, 438.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https://doi.org/10.1186/s12889-019-6747-8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Malik, A., Li, Y., Karbasian, H., Hamari, J., &amp; Johri, A. (2019). Live, Love, Juul: User and Content Analysis of Twitter Posts about Juul. American Journal of Health Behavior, 43(2), 326–336.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https://doi.org/10.5993/ajhb.43.2.9</a:t>
            </a:r>
            <a:b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Majmundar, A., Allem, J.-P., Tess Boley Cruz, Unger, J. B., &amp; Mary Ann Pentz. (2021). Twitter Surveillance at the Intersection of the Triangulum. Nicotine &amp; Tobacco Research, 24(1), 118–124.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https://doi.org/10.1093/ntr/ntab085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McCausland, K., Maycock, B., Leaver, T., Wolf, K., Freeman, B., &amp; Jonine Jancey. (2020). E-Cigarette Advocates on Twitter: Content Analysis of Vaping-Related Tweets. JMIR Public Health and Surveillance, 6(4), e17543–e17543.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https://doi.org/10.2196/17543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Myslín, M., Zhu, S.-H., Chapman, W., &amp; Conway, M. (2013). Using Twitter to Examine Smoking Behavior and Perceptions of  Emerging Tobacco Products. Journal of Medical Internet Research, 15(8).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https://doi.org/10.2196/jmir.2534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Pepper, J. K., Farrelly, M. C., &amp; Watson, K. A. (2018). Adolescents’ understanding and use of nicotine in e-cigarettes. Addictive Behaviors, 82, 109–113. 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https://doi.org/10.1016/j.addbeh.2018.02.015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Prier, K., Smith, M., Giraud-Carrier, C., Hanson, L. C. (2011). Identifying Health-Related Topics on Twitter An Exploration of Tobacco-Related Tweets as a Test Topic. Lecture Notes in Computer Science, 6589, 18-25.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https://doi.org/10.1007/978-3-642-19656-0_4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Results from the annual National Youth Tobacco Survey (NYTS). U.S. Food and Drug Administration. Retrieved October 3, 2022, from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https://www.fda.gov/tobacco-products/youth-and-tobacco/results-annual-national-youth-Tobacco-survey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Sailunaz, K., &amp; Alhajjab, R. (2019). Emotion and sentiment analysis from Twitter text. Journal of Computational Science, 36.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https://doi.org/10.1016/j.jocs.2019.05.009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Saravia, E., Liu, H.-C. T., Huang, Y.-H., Wu, J., &amp; Chen, Y.-S. (2018). CARER: Contextualized Affect Representations for Emotion Recognition. Proceedings of the 2018 Conference on Empirical Methods in Natural Language Processing.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https://doi.org/10.18653/v1/d18-1404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Sloan, L., Morgan, J., Burnap, P., &amp; Williams, M. (2015). Who Tweets? Deriving the Demographic Characteristics of Age, Occupation and Social Class from Twitter User Meta-Data. PLOS ONE, 10(3), e0115545.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https://doi.org/10.1371/journal.pone.0115545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Lato"/>
              <a:buAutoNum type="arabicPeriod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Visweswaran, S., Colditz, J. B., O'Halloran, P., Han, N.-R., Taneja, S. B., Welling, J., Chu, K.-H., Sidani, J. E., &amp; Primack, B. A. (2020). Machine Learning Classifiers for Twitter Surveillance of Vaping: Comparative Machine Learning Study. Journal of Medical Internet Research, 22(8). </a:t>
            </a:r>
            <a:r>
              <a:rPr lang="en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https://doi.org/10.2196/17478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164475" y="53100"/>
            <a:ext cx="538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4" name="Google Shape;374;p27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7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7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44000" y="655875"/>
            <a:ext cx="51444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E-cigarettes (ECs)</a:t>
            </a:r>
            <a:b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(Huang et al., 2019; Jackler et al., 2019; Malik et al., 2019)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Sleek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designs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Appealing 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flavors</a:t>
            </a:r>
            <a:endParaRPr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Targeted 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marketing</a:t>
            </a:r>
            <a:endParaRPr sz="1800">
              <a:solidFill>
                <a:srgbClr val="0084B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Health risks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(Casey &amp; Jones, 2010; Demissie et al., 2017; Soneji, 2017)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Nicotine addiction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Impaired neurodevelopment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Exposure to toxic metals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7.7%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American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 students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(2.13 million) vape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(“Results from the Annual National Youth Tobacco Survey”, 2023)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64475" y="53100"/>
            <a:ext cx="889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E-Cigarette Epidemic: A Growing Concern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5468013" y="688825"/>
            <a:ext cx="2948113" cy="2319575"/>
            <a:chOff x="5484488" y="622500"/>
            <a:chExt cx="2948113" cy="2319575"/>
          </a:xfrm>
        </p:grpSpPr>
        <p:pic>
          <p:nvPicPr>
            <p:cNvPr id="68" name="Google Shape;68;p14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4488" y="622500"/>
              <a:ext cx="2823650" cy="2033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5484500" y="2603375"/>
              <a:ext cx="2948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en" sz="1000">
                  <a:latin typeface="Lato"/>
                  <a:ea typeface="Lato"/>
                  <a:cs typeface="Lato"/>
                  <a:sym typeface="Lato"/>
                </a:rPr>
                <a:t>JUUL, a leading EC brand. </a:t>
              </a:r>
              <a:r>
                <a:rPr i="1" lang="en" sz="1000">
                  <a:latin typeface="Lato"/>
                  <a:ea typeface="Lato"/>
                  <a:cs typeface="Lato"/>
                  <a:sym typeface="Lato"/>
                </a:rPr>
                <a:t>C/O </a:t>
              </a:r>
              <a:r>
                <a:rPr i="1" lang="en" sz="1000">
                  <a:latin typeface="Lato"/>
                  <a:ea typeface="Lato"/>
                  <a:cs typeface="Lato"/>
                  <a:sym typeface="Lato"/>
                </a:rPr>
                <a:t>Juul Labs (2023)</a:t>
              </a:r>
              <a:endParaRPr i="1"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39375" y="3151525"/>
            <a:ext cx="4228200" cy="1989450"/>
            <a:chOff x="4686975" y="3151525"/>
            <a:chExt cx="4228200" cy="1989450"/>
          </a:xfrm>
        </p:grpSpPr>
        <p:sp>
          <p:nvSpPr>
            <p:cNvPr id="71" name="Google Shape;71;p14"/>
            <p:cNvSpPr txBox="1"/>
            <p:nvPr/>
          </p:nvSpPr>
          <p:spPr>
            <a:xfrm>
              <a:off x="4686975" y="4802275"/>
              <a:ext cx="42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en" sz="1000">
                  <a:latin typeface="Lato"/>
                  <a:ea typeface="Lato"/>
                  <a:cs typeface="Lato"/>
                  <a:sym typeface="Lato"/>
                </a:rPr>
                <a:t>Figure adapted from National Youth Tobacco Survey (2023)</a:t>
              </a:r>
              <a:endParaRPr i="1" sz="10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72" name="Google Shape;72;p14"/>
            <p:cNvPicPr preferRelativeResize="0"/>
            <p:nvPr/>
          </p:nvPicPr>
          <p:blipFill rotWithShape="1">
            <a:blip r:embed="rId5">
              <a:alphaModFix/>
            </a:blip>
            <a:srcRect b="0" l="0" r="0" t="16163"/>
            <a:stretch/>
          </p:blipFill>
          <p:spPr>
            <a:xfrm>
              <a:off x="6905400" y="3537023"/>
              <a:ext cx="2009775" cy="134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50700" y="3521150"/>
              <a:ext cx="1754150" cy="140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5118100" y="3151525"/>
              <a:ext cx="346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84B4"/>
                  </a:solidFill>
                  <a:latin typeface="Lato"/>
                  <a:ea typeface="Lato"/>
                  <a:cs typeface="Lato"/>
                  <a:sym typeface="Lato"/>
                </a:rPr>
                <a:t>Among youth EC users…</a:t>
              </a:r>
              <a:endParaRPr b="1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64475" y="53100"/>
            <a:ext cx="88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Social Media Misinformation and Public Health Surveillance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244000" y="655875"/>
            <a:ext cx="46098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Positive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perception, risk </a:t>
            </a: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misconceptions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(Camenga et al., 2018; Pepper and Farrelly et al., 2018)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Lack of reliable info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Social media ads ⇒ usage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Twitter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surveillance</a:t>
            </a:r>
            <a:b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(Myslín et al., 2013; Sloan et al., 2015)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Large corpus of raw content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↪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60% of Twitter users are &lt;30 y.o.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NLP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effective tool</a:t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(Jordan et al., 2018; Edo-Osagie et al., 2020; Visweswaran et al., 2020)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4B4"/>
                </a:solidFill>
                <a:latin typeface="Lato"/>
                <a:ea typeface="Lato"/>
                <a:cs typeface="Lato"/>
                <a:sym typeface="Lato"/>
              </a:rPr>
              <a:t>Past event and method specific surveillance</a:t>
            </a:r>
            <a:b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(Allem et al., 2017; Allem et al., 2018; Ahmed et al., 2020; McCausland et al., 2020; Gao et al., 2021; Majmundar et al., 2021)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4930350" y="755650"/>
            <a:ext cx="4272300" cy="2091300"/>
            <a:chOff x="4930350" y="755650"/>
            <a:chExt cx="4272300" cy="2091300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4930350" y="2508250"/>
              <a:ext cx="427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en" sz="1000">
                  <a:latin typeface="Lato"/>
                  <a:ea typeface="Lato"/>
                  <a:cs typeface="Lato"/>
                  <a:sym typeface="Lato"/>
                </a:rPr>
                <a:t>What teens believe is in EC vapor.</a:t>
              </a:r>
              <a:r>
                <a:rPr i="1" lang="en" sz="1000">
                  <a:latin typeface="Lato"/>
                  <a:ea typeface="Lato"/>
                  <a:cs typeface="Lato"/>
                  <a:sym typeface="Lato"/>
                </a:rPr>
                <a:t> C/O </a:t>
              </a:r>
              <a:r>
                <a:rPr i="1" lang="en" sz="1000">
                  <a:latin typeface="Lato"/>
                  <a:ea typeface="Lato"/>
                  <a:cs typeface="Lato"/>
                  <a:sym typeface="Lato"/>
                </a:rPr>
                <a:t>National Institute on Drug Abuse (2018)</a:t>
              </a:r>
              <a:endParaRPr i="1" sz="10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6" name="Google Shape;86;p15"/>
            <p:cNvPicPr preferRelativeResize="0"/>
            <p:nvPr/>
          </p:nvPicPr>
          <p:blipFill rotWithShape="1">
            <a:blip r:embed="rId3">
              <a:alphaModFix/>
            </a:blip>
            <a:srcRect b="3464" l="2072" r="1513" t="12239"/>
            <a:stretch/>
          </p:blipFill>
          <p:spPr>
            <a:xfrm>
              <a:off x="5006541" y="755650"/>
              <a:ext cx="4039734" cy="181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87" name="Google Shape;87;p15"/>
          <p:cNvGrpSpPr/>
          <p:nvPr/>
        </p:nvGrpSpPr>
        <p:grpSpPr>
          <a:xfrm>
            <a:off x="4653850" y="2846950"/>
            <a:ext cx="4392425" cy="2219650"/>
            <a:chOff x="4653850" y="2846950"/>
            <a:chExt cx="4392425" cy="2219650"/>
          </a:xfrm>
        </p:grpSpPr>
        <p:pic>
          <p:nvPicPr>
            <p:cNvPr id="88" name="Google Shape;88;p15"/>
            <p:cNvPicPr preferRelativeResize="0"/>
            <p:nvPr/>
          </p:nvPicPr>
          <p:blipFill rotWithShape="1">
            <a:blip r:embed="rId4">
              <a:alphaModFix/>
            </a:blip>
            <a:srcRect b="12823" l="0" r="0" t="0"/>
            <a:stretch/>
          </p:blipFill>
          <p:spPr>
            <a:xfrm>
              <a:off x="6482725" y="2846950"/>
              <a:ext cx="2563550" cy="221964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9" name="Google Shape;89;p15"/>
            <p:cNvSpPr txBox="1"/>
            <p:nvPr/>
          </p:nvSpPr>
          <p:spPr>
            <a:xfrm>
              <a:off x="4653850" y="4727900"/>
              <a:ext cx="1879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en" sz="1000">
                  <a:latin typeface="Lato"/>
                  <a:ea typeface="Lato"/>
                  <a:cs typeface="Lato"/>
                  <a:sym typeface="Lato"/>
                </a:rPr>
                <a:t>Example of a EC related Tweet:</a:t>
              </a:r>
              <a:endParaRPr i="1"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64475" y="53100"/>
            <a:ext cx="538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Source and Inclusion Criteria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/>
          <p:nvPr/>
        </p:nvSpPr>
        <p:spPr>
          <a:xfrm>
            <a:off x="1375948" y="1765869"/>
            <a:ext cx="1392000" cy="1290900"/>
          </a:xfrm>
          <a:prstGeom prst="can">
            <a:avLst>
              <a:gd fmla="val 25000" name="adj"/>
            </a:avLst>
          </a:prstGeom>
          <a:solidFill>
            <a:srgbClr val="0084B4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Twitter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2547493" y="1654782"/>
            <a:ext cx="3650865" cy="1825030"/>
            <a:chOff x="3417255" y="956157"/>
            <a:chExt cx="3650865" cy="1825030"/>
          </a:xfrm>
        </p:grpSpPr>
        <p:sp>
          <p:nvSpPr>
            <p:cNvPr id="99" name="Google Shape;99;p16"/>
            <p:cNvSpPr/>
            <p:nvPr/>
          </p:nvSpPr>
          <p:spPr>
            <a:xfrm>
              <a:off x="3417255" y="1492983"/>
              <a:ext cx="155966" cy="155966"/>
            </a:xfrm>
            <a:prstGeom prst="rect">
              <a:avLst/>
            </a:prstGeom>
            <a:solidFill>
              <a:srgbClr val="1DCA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16"/>
            <p:cNvGrpSpPr/>
            <p:nvPr/>
          </p:nvGrpSpPr>
          <p:grpSpPr>
            <a:xfrm>
              <a:off x="3417455" y="956157"/>
              <a:ext cx="3650666" cy="1825030"/>
              <a:chOff x="3417455" y="956157"/>
              <a:chExt cx="3650666" cy="1825030"/>
            </a:xfrm>
          </p:grpSpPr>
          <p:cxnSp>
            <p:nvCxnSpPr>
              <p:cNvPr id="101" name="Google Shape;101;p16"/>
              <p:cNvCxnSpPr/>
              <p:nvPr/>
            </p:nvCxnSpPr>
            <p:spPr>
              <a:xfrm rot="10800000">
                <a:off x="3574294" y="1651236"/>
                <a:ext cx="3267413" cy="10281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6"/>
              <p:cNvCxnSpPr/>
              <p:nvPr/>
            </p:nvCxnSpPr>
            <p:spPr>
              <a:xfrm flipH="1">
                <a:off x="3573523" y="987937"/>
                <a:ext cx="3119656" cy="50620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" name="Google Shape;103;p16"/>
              <p:cNvSpPr/>
              <p:nvPr/>
            </p:nvSpPr>
            <p:spPr>
              <a:xfrm>
                <a:off x="4725024" y="956157"/>
                <a:ext cx="2149317" cy="1688260"/>
              </a:xfrm>
              <a:prstGeom prst="roundRect">
                <a:avLst>
                  <a:gd fmla="val 4894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777436" y="991125"/>
                <a:ext cx="2149317" cy="1688260"/>
              </a:xfrm>
              <a:prstGeom prst="roundRect">
                <a:avLst>
                  <a:gd fmla="val 519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4815943" y="1024530"/>
                <a:ext cx="2149317" cy="1688260"/>
              </a:xfrm>
              <a:prstGeom prst="roundRect">
                <a:avLst>
                  <a:gd fmla="val 519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4858554" y="1065830"/>
                <a:ext cx="2149317" cy="1688260"/>
              </a:xfrm>
              <a:prstGeom prst="roundRect">
                <a:avLst>
                  <a:gd fmla="val 519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4918921" y="1092787"/>
                <a:ext cx="2149200" cy="1688400"/>
              </a:xfrm>
              <a:prstGeom prst="roundRect">
                <a:avLst>
                  <a:gd fmla="val 5661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0ACED"/>
                    </a:solidFill>
                  </a:rPr>
                  <a:t>Tweet Criteria</a:t>
                </a:r>
                <a:endParaRPr sz="1600">
                  <a:solidFill>
                    <a:srgbClr val="00ACED"/>
                  </a:solidFill>
                </a:endParaRPr>
              </a:p>
              <a:p>
                <a:pPr indent="-158750" lvl="0" marL="2286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ACED"/>
                  </a:buClr>
                  <a:buSzPts val="1600"/>
                  <a:buChar char="➥"/>
                </a:pPr>
                <a:r>
                  <a:rPr lang="en" sz="1600">
                    <a:solidFill>
                      <a:srgbClr val="00ACED"/>
                    </a:solidFill>
                  </a:rPr>
                  <a:t>E-cig keywords</a:t>
                </a:r>
                <a:endParaRPr sz="1600">
                  <a:solidFill>
                    <a:srgbClr val="00ACED"/>
                  </a:solidFill>
                </a:endParaRPr>
              </a:p>
              <a:p>
                <a:pPr indent="-158750" lvl="0" marL="2286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ACED"/>
                  </a:buClr>
                  <a:buSzPts val="1600"/>
                  <a:buChar char="➥"/>
                </a:pPr>
                <a:r>
                  <a:rPr lang="en" sz="1600">
                    <a:solidFill>
                      <a:srgbClr val="00ACED"/>
                    </a:solidFill>
                  </a:rPr>
                  <a:t>1/1/15 to 12/1/23</a:t>
                </a:r>
                <a:endParaRPr sz="1600">
                  <a:solidFill>
                    <a:srgbClr val="00ACED"/>
                  </a:solidFill>
                </a:endParaRPr>
              </a:p>
              <a:p>
                <a:pPr indent="-158750" lvl="0" marL="2286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ACED"/>
                  </a:buClr>
                  <a:buSzPts val="1600"/>
                  <a:buChar char="➥"/>
                </a:pPr>
                <a:r>
                  <a:rPr lang="en" sz="1600">
                    <a:solidFill>
                      <a:srgbClr val="00ACED"/>
                    </a:solidFill>
                  </a:rPr>
                  <a:t>English </a:t>
                </a:r>
                <a:r>
                  <a:rPr lang="en" sz="1600">
                    <a:solidFill>
                      <a:srgbClr val="00ACED"/>
                    </a:solidFill>
                  </a:rPr>
                  <a:t>language</a:t>
                </a:r>
                <a:endParaRPr sz="1600">
                  <a:solidFill>
                    <a:srgbClr val="00ACED"/>
                  </a:solidFill>
                </a:endParaRPr>
              </a:p>
              <a:p>
                <a:pPr indent="-158750" lvl="0" marL="2286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ACED"/>
                  </a:buClr>
                  <a:buSzPts val="1600"/>
                  <a:buChar char="➥"/>
                </a:pPr>
                <a:r>
                  <a:rPr lang="en" sz="1600">
                    <a:solidFill>
                      <a:srgbClr val="00ACED"/>
                    </a:solidFill>
                  </a:rPr>
                  <a:t>Unique content</a:t>
                </a:r>
                <a:endParaRPr sz="1600">
                  <a:solidFill>
                    <a:srgbClr val="00ACED"/>
                  </a:solidFill>
                </a:endParaRPr>
              </a:p>
            </p:txBody>
          </p:sp>
          <p:cxnSp>
            <p:nvCxnSpPr>
              <p:cNvPr id="108" name="Google Shape;108;p16"/>
              <p:cNvCxnSpPr/>
              <p:nvPr/>
            </p:nvCxnSpPr>
            <p:spPr>
              <a:xfrm flipH="1">
                <a:off x="3417455" y="975168"/>
                <a:ext cx="1342200" cy="51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16"/>
              <p:cNvCxnSpPr/>
              <p:nvPr/>
            </p:nvCxnSpPr>
            <p:spPr>
              <a:xfrm rot="10800000">
                <a:off x="3420265" y="1647628"/>
                <a:ext cx="1339389" cy="9823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10" name="Google Shape;110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79304" y="2549514"/>
                <a:ext cx="2028584" cy="20459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1" name="Google Shape;111;p16"/>
              <p:cNvCxnSpPr/>
              <p:nvPr/>
            </p:nvCxnSpPr>
            <p:spPr>
              <a:xfrm>
                <a:off x="4973813" y="2520669"/>
                <a:ext cx="203952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2" name="Google Shape;112;p16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6198323" y="1654775"/>
            <a:ext cx="2447100" cy="1825025"/>
            <a:chOff x="6198323" y="1121375"/>
            <a:chExt cx="2447100" cy="1825025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6198400" y="1121375"/>
              <a:ext cx="1743522" cy="1825025"/>
              <a:chOff x="6198400" y="1121375"/>
              <a:chExt cx="1743522" cy="1825025"/>
            </a:xfrm>
          </p:grpSpPr>
          <p:grpSp>
            <p:nvGrpSpPr>
              <p:cNvPr id="115" name="Google Shape;115;p16"/>
              <p:cNvGrpSpPr/>
              <p:nvPr/>
            </p:nvGrpSpPr>
            <p:grpSpPr>
              <a:xfrm>
                <a:off x="7238336" y="1121375"/>
                <a:ext cx="703587" cy="703587"/>
                <a:chOff x="7001163" y="1021629"/>
                <a:chExt cx="1143300" cy="1143300"/>
              </a:xfrm>
            </p:grpSpPr>
            <p:sp>
              <p:nvSpPr>
                <p:cNvPr id="116" name="Google Shape;116;p16"/>
                <p:cNvSpPr/>
                <p:nvPr/>
              </p:nvSpPr>
              <p:spPr>
                <a:xfrm>
                  <a:off x="7001163" y="1021629"/>
                  <a:ext cx="1143300" cy="11433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9050">
                  <a:solidFill>
                    <a:srgbClr val="0084B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2"/>
                    </a:solidFill>
                    <a:highlight>
                      <a:schemeClr val="lt1"/>
                    </a:highlight>
                  </a:endParaRPr>
                </a:p>
              </p:txBody>
            </p:sp>
            <p:pic>
              <p:nvPicPr>
                <p:cNvPr id="117" name="Google Shape;117;p1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176075" y="1204629"/>
                  <a:ext cx="793475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8" name="Google Shape;118;p16"/>
              <p:cNvGrpSpPr/>
              <p:nvPr/>
            </p:nvGrpSpPr>
            <p:grpSpPr>
              <a:xfrm>
                <a:off x="7238373" y="2242900"/>
                <a:ext cx="703500" cy="703500"/>
                <a:chOff x="7061898" y="2250863"/>
                <a:chExt cx="703500" cy="703500"/>
              </a:xfrm>
            </p:grpSpPr>
            <p:sp>
              <p:nvSpPr>
                <p:cNvPr id="119" name="Google Shape;119;p16"/>
                <p:cNvSpPr/>
                <p:nvPr/>
              </p:nvSpPr>
              <p:spPr>
                <a:xfrm>
                  <a:off x="7061898" y="2250863"/>
                  <a:ext cx="703500" cy="7035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9050">
                  <a:solidFill>
                    <a:srgbClr val="0084B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2"/>
                    </a:solidFill>
                    <a:highlight>
                      <a:schemeClr val="lt1"/>
                    </a:highlight>
                  </a:endParaRPr>
                </a:p>
              </p:txBody>
            </p:sp>
            <p:pic>
              <p:nvPicPr>
                <p:cNvPr id="120" name="Google Shape;120;p16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173325" y="2356325"/>
                  <a:ext cx="480627" cy="492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21" name="Google Shape;121;p16"/>
              <p:cNvCxnSpPr>
                <a:stCxn id="117" idx="1"/>
                <a:endCxn id="107" idx="3"/>
              </p:cNvCxnSpPr>
              <p:nvPr/>
            </p:nvCxnSpPr>
            <p:spPr>
              <a:xfrm flipH="1">
                <a:off x="6198477" y="1473169"/>
                <a:ext cx="11475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stealth"/>
                <a:tailEnd len="med" w="med" type="none"/>
              </a:ln>
            </p:spPr>
          </p:cxnSp>
          <p:cxnSp>
            <p:nvCxnSpPr>
              <p:cNvPr id="122" name="Google Shape;122;p16"/>
              <p:cNvCxnSpPr>
                <a:stCxn id="120" idx="1"/>
                <a:endCxn id="107" idx="3"/>
              </p:cNvCxnSpPr>
              <p:nvPr/>
            </p:nvCxnSpPr>
            <p:spPr>
              <a:xfrm rot="10800000">
                <a:off x="6198400" y="2102063"/>
                <a:ext cx="11514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stealth"/>
                <a:tailEnd len="med" w="med" type="none"/>
              </a:ln>
            </p:spPr>
          </p:cxnSp>
        </p:grpSp>
        <p:grpSp>
          <p:nvGrpSpPr>
            <p:cNvPr id="123" name="Google Shape;123;p16"/>
            <p:cNvGrpSpPr/>
            <p:nvPr/>
          </p:nvGrpSpPr>
          <p:grpSpPr>
            <a:xfrm>
              <a:off x="7941923" y="1733425"/>
              <a:ext cx="703500" cy="703500"/>
              <a:chOff x="7727323" y="3314625"/>
              <a:chExt cx="703500" cy="7035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7727323" y="3314625"/>
                <a:ext cx="703500" cy="7035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rgbClr val="0084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  <a:highlight>
                    <a:schemeClr val="lt1"/>
                  </a:highlight>
                </a:endParaRPr>
              </a:p>
            </p:txBody>
          </p:sp>
          <p:pic>
            <p:nvPicPr>
              <p:cNvPr id="125" name="Google Shape;125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854175" y="3470613"/>
                <a:ext cx="449793" cy="391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26" name="Google Shape;126;p16"/>
            <p:cNvCxnSpPr>
              <a:stCxn id="124" idx="2"/>
              <a:endCxn id="107" idx="3"/>
            </p:cNvCxnSpPr>
            <p:nvPr/>
          </p:nvCxnSpPr>
          <p:spPr>
            <a:xfrm flipH="1">
              <a:off x="6198323" y="2085175"/>
              <a:ext cx="1743600" cy="1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164475" y="53100"/>
            <a:ext cx="538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Selected Tweets Overview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73" y="1263195"/>
            <a:ext cx="7542304" cy="372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3049125" y="657850"/>
            <a:ext cx="321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ACED"/>
                </a:solidFill>
              </a:rPr>
              <a:t>8,077,408 Tweets</a:t>
            </a:r>
            <a:endParaRPr b="1" sz="2500">
              <a:solidFill>
                <a:srgbClr val="00ACED"/>
              </a:solidFill>
            </a:endParaRPr>
          </a:p>
        </p:txBody>
      </p:sp>
      <p:grpSp>
        <p:nvGrpSpPr>
          <p:cNvPr id="136" name="Google Shape;136;p17"/>
          <p:cNvGrpSpPr/>
          <p:nvPr/>
        </p:nvGrpSpPr>
        <p:grpSpPr>
          <a:xfrm>
            <a:off x="3049125" y="1420375"/>
            <a:ext cx="2360400" cy="888600"/>
            <a:chOff x="3049125" y="1420375"/>
            <a:chExt cx="2360400" cy="888600"/>
          </a:xfrm>
        </p:grpSpPr>
        <p:cxnSp>
          <p:nvCxnSpPr>
            <p:cNvPr id="137" name="Google Shape;137;p17"/>
            <p:cNvCxnSpPr>
              <a:stCxn id="138" idx="2"/>
            </p:cNvCxnSpPr>
            <p:nvPr/>
          </p:nvCxnSpPr>
          <p:spPr>
            <a:xfrm>
              <a:off x="4207425" y="1989775"/>
              <a:ext cx="1202100" cy="3192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" name="Google Shape;138;p17"/>
            <p:cNvSpPr/>
            <p:nvPr/>
          </p:nvSpPr>
          <p:spPr>
            <a:xfrm>
              <a:off x="3049125" y="1420375"/>
              <a:ext cx="2316600" cy="5694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ACED"/>
                  </a:solidFill>
                </a:rPr>
                <a:t>E-cigarette use-associated lung injury outbreak (EVALI)</a:t>
              </a:r>
              <a:endParaRPr sz="1300">
                <a:solidFill>
                  <a:srgbClr val="00ACED"/>
                </a:solidFill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7007825" y="2487175"/>
            <a:ext cx="1750800" cy="1034400"/>
            <a:chOff x="7007825" y="2487175"/>
            <a:chExt cx="1750800" cy="1034400"/>
          </a:xfrm>
        </p:grpSpPr>
        <p:sp>
          <p:nvSpPr>
            <p:cNvPr id="140" name="Google Shape;140;p17"/>
            <p:cNvSpPr/>
            <p:nvPr/>
          </p:nvSpPr>
          <p:spPr>
            <a:xfrm>
              <a:off x="7007825" y="2487175"/>
              <a:ext cx="1750800" cy="5694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ACED"/>
                  </a:solidFill>
                </a:rPr>
                <a:t>JUUL marketing denial order (MDO) </a:t>
              </a:r>
              <a:endParaRPr sz="1300">
                <a:solidFill>
                  <a:srgbClr val="00ACED"/>
                </a:solidFill>
              </a:endParaRPr>
            </a:p>
          </p:txBody>
        </p:sp>
        <p:cxnSp>
          <p:nvCxnSpPr>
            <p:cNvPr id="141" name="Google Shape;141;p17"/>
            <p:cNvCxnSpPr>
              <a:stCxn id="140" idx="2"/>
            </p:cNvCxnSpPr>
            <p:nvPr/>
          </p:nvCxnSpPr>
          <p:spPr>
            <a:xfrm flipH="1">
              <a:off x="7771625" y="3056575"/>
              <a:ext cx="111600" cy="4650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2" name="Google Shape;142;p17"/>
          <p:cNvGrpSpPr/>
          <p:nvPr/>
        </p:nvGrpSpPr>
        <p:grpSpPr>
          <a:xfrm>
            <a:off x="3157075" y="2571750"/>
            <a:ext cx="1907700" cy="918300"/>
            <a:chOff x="3157075" y="2571750"/>
            <a:chExt cx="1907700" cy="918300"/>
          </a:xfrm>
        </p:grpSpPr>
        <p:sp>
          <p:nvSpPr>
            <p:cNvPr id="143" name="Google Shape;143;p17"/>
            <p:cNvSpPr/>
            <p:nvPr/>
          </p:nvSpPr>
          <p:spPr>
            <a:xfrm>
              <a:off x="3157075" y="2571750"/>
              <a:ext cx="1907700" cy="5694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ACED"/>
                  </a:solidFill>
                </a:rPr>
                <a:t>FDA </a:t>
              </a:r>
              <a:r>
                <a:rPr lang="en" sz="1300">
                  <a:solidFill>
                    <a:srgbClr val="00ACED"/>
                  </a:solidFill>
                </a:rPr>
                <a:t>declares</a:t>
              </a:r>
              <a:r>
                <a:rPr lang="en" sz="1300">
                  <a:solidFill>
                    <a:srgbClr val="00ACED"/>
                  </a:solidFill>
                </a:rPr>
                <a:t> E-cig usage is an epidemic</a:t>
              </a:r>
              <a:endParaRPr sz="1300">
                <a:solidFill>
                  <a:srgbClr val="00ACED"/>
                </a:solidFill>
              </a:endParaRPr>
            </a:p>
          </p:txBody>
        </p:sp>
        <p:cxnSp>
          <p:nvCxnSpPr>
            <p:cNvPr id="144" name="Google Shape;144;p17"/>
            <p:cNvCxnSpPr>
              <a:stCxn id="143" idx="2"/>
            </p:cNvCxnSpPr>
            <p:nvPr/>
          </p:nvCxnSpPr>
          <p:spPr>
            <a:xfrm>
              <a:off x="4110925" y="3141150"/>
              <a:ext cx="479400" cy="3489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5" name="Google Shape;145;p17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73" y="1263195"/>
            <a:ext cx="7542304" cy="3724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75" y="1263198"/>
            <a:ext cx="7542300" cy="3724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164475" y="53100"/>
            <a:ext cx="871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E-cigarette Sentiment Trends Over Time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Google Shape;153;p18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266075" y="940050"/>
            <a:ext cx="871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8C489"/>
                </a:solidFill>
              </a:rPr>
              <a:t>2,888,729 (35.8%) Pos</a:t>
            </a:r>
            <a:r>
              <a:rPr b="1" lang="en" sz="1600">
                <a:solidFill>
                  <a:srgbClr val="00ACED"/>
                </a:solidFill>
              </a:rPr>
              <a:t>    </a:t>
            </a:r>
            <a:r>
              <a:rPr b="1" lang="en" sz="1600">
                <a:solidFill>
                  <a:srgbClr val="B0B0B0"/>
                </a:solidFill>
              </a:rPr>
              <a:t>3,400,582 (42.1%) Neutral</a:t>
            </a:r>
            <a:r>
              <a:rPr b="1" lang="en" sz="1600">
                <a:solidFill>
                  <a:srgbClr val="00ACED"/>
                </a:solidFill>
              </a:rPr>
              <a:t>    </a:t>
            </a:r>
            <a:r>
              <a:rPr b="1" lang="en" sz="1600">
                <a:solidFill>
                  <a:srgbClr val="F47365"/>
                </a:solidFill>
              </a:rPr>
              <a:t>1,788,097 (22.1%) Neg</a:t>
            </a:r>
            <a:endParaRPr b="1" sz="1600">
              <a:solidFill>
                <a:srgbClr val="F47365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3049125" y="657850"/>
            <a:ext cx="321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ACED"/>
                </a:solidFill>
              </a:rPr>
              <a:t>8,077,408</a:t>
            </a:r>
            <a:r>
              <a:rPr b="1" lang="en" sz="2500">
                <a:solidFill>
                  <a:srgbClr val="00ACED"/>
                </a:solidFill>
              </a:rPr>
              <a:t> Tweets</a:t>
            </a:r>
            <a:endParaRPr b="1" sz="2500">
              <a:solidFill>
                <a:srgbClr val="00ACED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99725" y="554250"/>
            <a:ext cx="831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Valence Aware Dictionary for sEntiment Reasoning (VADER), r</a:t>
            </a: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ule-based </a:t>
            </a: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(Hutto &amp; Gilbert, 2014)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2684" y="1339400"/>
            <a:ext cx="726942" cy="569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8"/>
          <p:cNvGrpSpPr/>
          <p:nvPr/>
        </p:nvGrpSpPr>
        <p:grpSpPr>
          <a:xfrm>
            <a:off x="2812397" y="1420375"/>
            <a:ext cx="2596912" cy="888600"/>
            <a:chOff x="3049125" y="1420375"/>
            <a:chExt cx="2360400" cy="888600"/>
          </a:xfrm>
        </p:grpSpPr>
        <p:cxnSp>
          <p:nvCxnSpPr>
            <p:cNvPr id="160" name="Google Shape;160;p18"/>
            <p:cNvCxnSpPr>
              <a:stCxn id="161" idx="2"/>
            </p:cNvCxnSpPr>
            <p:nvPr/>
          </p:nvCxnSpPr>
          <p:spPr>
            <a:xfrm>
              <a:off x="4207425" y="1989775"/>
              <a:ext cx="1202100" cy="3192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Google Shape;161;p18"/>
            <p:cNvSpPr/>
            <p:nvPr/>
          </p:nvSpPr>
          <p:spPr>
            <a:xfrm>
              <a:off x="3049125" y="1420375"/>
              <a:ext cx="2316600" cy="5694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ACED"/>
                  </a:solidFill>
                </a:rPr>
                <a:t>4,546 ⇨ 5,954 tweets/day</a:t>
              </a:r>
              <a:endParaRPr sz="1300">
                <a:solidFill>
                  <a:srgbClr val="F47365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47365"/>
                  </a:solidFill>
                </a:rPr>
                <a:t>16.2% ⇨ 36.9% neg sentiment</a:t>
              </a:r>
              <a:endParaRPr sz="1300">
                <a:solidFill>
                  <a:srgbClr val="00ACED"/>
                </a:solidFill>
              </a:endParaRPr>
            </a:p>
          </p:txBody>
        </p:sp>
      </p:grpSp>
      <p:sp>
        <p:nvSpPr>
          <p:cNvPr id="162" name="Google Shape;162;p18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1581825" y="2759600"/>
            <a:ext cx="3110100" cy="921000"/>
            <a:chOff x="1581825" y="2759600"/>
            <a:chExt cx="3110100" cy="921000"/>
          </a:xfrm>
        </p:grpSpPr>
        <p:cxnSp>
          <p:nvCxnSpPr>
            <p:cNvPr id="164" name="Google Shape;164;p18"/>
            <p:cNvCxnSpPr>
              <a:stCxn id="165" idx="2"/>
            </p:cNvCxnSpPr>
            <p:nvPr/>
          </p:nvCxnSpPr>
          <p:spPr>
            <a:xfrm flipH="1">
              <a:off x="2685375" y="3185900"/>
              <a:ext cx="451500" cy="4947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1581825" y="2759600"/>
              <a:ext cx="3110100" cy="4263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ACED"/>
                </a:solidFill>
              </a:endParaRPr>
            </a:p>
          </p:txBody>
        </p:sp>
        <p:pic>
          <p:nvPicPr>
            <p:cNvPr id="166" name="Google Shape;166;p18"/>
            <p:cNvPicPr preferRelativeResize="0"/>
            <p:nvPr/>
          </p:nvPicPr>
          <p:blipFill rotWithShape="1">
            <a:blip r:embed="rId6">
              <a:alphaModFix/>
            </a:blip>
            <a:srcRect b="0" l="2265" r="2141" t="0"/>
            <a:stretch/>
          </p:blipFill>
          <p:spPr>
            <a:xfrm>
              <a:off x="1623200" y="2797257"/>
              <a:ext cx="2460550" cy="3474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8"/>
            <p:cNvSpPr/>
            <p:nvPr/>
          </p:nvSpPr>
          <p:spPr>
            <a:xfrm>
              <a:off x="2190100" y="2873925"/>
              <a:ext cx="1812900" cy="54900"/>
            </a:xfrm>
            <a:prstGeom prst="rect">
              <a:avLst/>
            </a:prstGeom>
            <a:solidFill>
              <a:srgbClr val="CDD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3872925" y="2788100"/>
              <a:ext cx="81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78C489"/>
                  </a:solidFill>
                  <a:latin typeface="Roboto"/>
                  <a:ea typeface="Roboto"/>
                  <a:cs typeface="Roboto"/>
                  <a:sym typeface="Roboto"/>
                </a:rPr>
                <a:t>+0.5983</a:t>
              </a:r>
              <a:endParaRPr b="1" i="1" sz="1200">
                <a:solidFill>
                  <a:srgbClr val="78C48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1517725" y="2969150"/>
            <a:ext cx="3297750" cy="1613100"/>
            <a:chOff x="4905725" y="3216800"/>
            <a:chExt cx="3297750" cy="1613100"/>
          </a:xfrm>
        </p:grpSpPr>
        <p:cxnSp>
          <p:nvCxnSpPr>
            <p:cNvPr id="170" name="Google Shape;170;p18"/>
            <p:cNvCxnSpPr>
              <a:stCxn id="171" idx="2"/>
            </p:cNvCxnSpPr>
            <p:nvPr/>
          </p:nvCxnSpPr>
          <p:spPr>
            <a:xfrm>
              <a:off x="6554525" y="3643100"/>
              <a:ext cx="115800" cy="11868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" name="Google Shape;171;p18"/>
            <p:cNvSpPr/>
            <p:nvPr/>
          </p:nvSpPr>
          <p:spPr>
            <a:xfrm>
              <a:off x="4905725" y="3216800"/>
              <a:ext cx="3297600" cy="4263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0ACED"/>
                </a:solidFill>
              </a:endParaRPr>
            </a:p>
          </p:txBody>
        </p:sp>
        <p:pic>
          <p:nvPicPr>
            <p:cNvPr id="172" name="Google Shape;172;p18"/>
            <p:cNvPicPr preferRelativeResize="0"/>
            <p:nvPr/>
          </p:nvPicPr>
          <p:blipFill rotWithShape="1">
            <a:blip r:embed="rId7">
              <a:alphaModFix/>
            </a:blip>
            <a:srcRect b="0" l="0" r="8458" t="0"/>
            <a:stretch/>
          </p:blipFill>
          <p:spPr>
            <a:xfrm>
              <a:off x="4922150" y="3241125"/>
              <a:ext cx="2690250" cy="36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8"/>
            <p:cNvSpPr/>
            <p:nvPr/>
          </p:nvSpPr>
          <p:spPr>
            <a:xfrm>
              <a:off x="5452900" y="3331125"/>
              <a:ext cx="2061600" cy="54900"/>
            </a:xfrm>
            <a:prstGeom prst="rect">
              <a:avLst/>
            </a:prstGeom>
            <a:solidFill>
              <a:srgbClr val="CDD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7384475" y="3245300"/>
              <a:ext cx="81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rgbClr val="F47365"/>
                  </a:solidFill>
                  <a:latin typeface="Roboto"/>
                  <a:ea typeface="Roboto"/>
                  <a:cs typeface="Roboto"/>
                  <a:sym typeface="Roboto"/>
                </a:rPr>
                <a:t>-0.3612</a:t>
              </a:r>
              <a:endParaRPr b="1" i="1" sz="1200">
                <a:solidFill>
                  <a:srgbClr val="78C48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164475" y="53100"/>
            <a:ext cx="802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Sentiment </a:t>
            </a: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Polarization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19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9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240675" y="727513"/>
            <a:ext cx="5820549" cy="3061700"/>
            <a:chOff x="1301125" y="723450"/>
            <a:chExt cx="5820549" cy="3061700"/>
          </a:xfrm>
        </p:grpSpPr>
        <p:grpSp>
          <p:nvGrpSpPr>
            <p:cNvPr id="184" name="Google Shape;184;p19"/>
            <p:cNvGrpSpPr/>
            <p:nvPr/>
          </p:nvGrpSpPr>
          <p:grpSpPr>
            <a:xfrm>
              <a:off x="1595650" y="723450"/>
              <a:ext cx="5526024" cy="2728485"/>
              <a:chOff x="1595650" y="723450"/>
              <a:chExt cx="5526024" cy="2728485"/>
            </a:xfrm>
          </p:grpSpPr>
          <p:pic>
            <p:nvPicPr>
              <p:cNvPr id="185" name="Google Shape;185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95650" y="723450"/>
                <a:ext cx="5526024" cy="27284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358768" y="808941"/>
                <a:ext cx="705577" cy="5526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7" name="Google Shape;187;p19"/>
            <p:cNvSpPr txBox="1"/>
            <p:nvPr/>
          </p:nvSpPr>
          <p:spPr>
            <a:xfrm>
              <a:off x="1301125" y="723450"/>
              <a:ext cx="41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</a:rPr>
                <a:t>(A)</a:t>
              </a:r>
              <a:endParaRPr b="1" sz="1200">
                <a:solidFill>
                  <a:schemeClr val="dk2"/>
                </a:solidFill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1301125" y="3415850"/>
              <a:ext cx="41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</a:rPr>
                <a:t>(</a:t>
              </a:r>
              <a:r>
                <a:rPr b="1" lang="en" sz="1200">
                  <a:solidFill>
                    <a:schemeClr val="dk2"/>
                  </a:solidFill>
                </a:rPr>
                <a:t>B</a:t>
              </a:r>
              <a:r>
                <a:rPr b="1" lang="en" sz="1200">
                  <a:solidFill>
                    <a:schemeClr val="dk2"/>
                  </a:solidFill>
                </a:rPr>
                <a:t>)</a:t>
              </a:r>
              <a:endParaRPr b="1" sz="1200">
                <a:solidFill>
                  <a:schemeClr val="dk2"/>
                </a:solidFill>
              </a:endParaRPr>
            </a:p>
          </p:txBody>
        </p:sp>
      </p:grpSp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75" y="3258275"/>
            <a:ext cx="5401450" cy="15022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19"/>
          <p:cNvGrpSpPr/>
          <p:nvPr/>
        </p:nvGrpSpPr>
        <p:grpSpPr>
          <a:xfrm>
            <a:off x="1198328" y="3426525"/>
            <a:ext cx="4619060" cy="1008100"/>
            <a:chOff x="2056775" y="3599200"/>
            <a:chExt cx="5016900" cy="1008100"/>
          </a:xfrm>
        </p:grpSpPr>
        <p:cxnSp>
          <p:nvCxnSpPr>
            <p:cNvPr id="191" name="Google Shape;191;p19"/>
            <p:cNvCxnSpPr/>
            <p:nvPr/>
          </p:nvCxnSpPr>
          <p:spPr>
            <a:xfrm>
              <a:off x="2056775" y="4537700"/>
              <a:ext cx="5016900" cy="696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6600000" dist="19050">
                <a:srgbClr val="000000"/>
              </a:outerShdw>
            </a:effectLst>
          </p:spPr>
        </p:cxnSp>
        <p:cxnSp>
          <p:nvCxnSpPr>
            <p:cNvPr id="192" name="Google Shape;192;p19"/>
            <p:cNvCxnSpPr/>
            <p:nvPr/>
          </p:nvCxnSpPr>
          <p:spPr>
            <a:xfrm flipH="1" rot="10800000">
              <a:off x="2069475" y="3599200"/>
              <a:ext cx="5004000" cy="114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2863" rotWithShape="0" algn="bl" dir="6600000" dist="19050">
                <a:srgbClr val="000000"/>
              </a:outerShdw>
            </a:effectLst>
          </p:spPr>
        </p:cxnSp>
      </p:grpSp>
      <p:pic>
        <p:nvPicPr>
          <p:cNvPr id="193" name="Google Shape;193;p19"/>
          <p:cNvPicPr preferRelativeResize="0"/>
          <p:nvPr/>
        </p:nvPicPr>
        <p:blipFill rotWithShape="1">
          <a:blip r:embed="rId6">
            <a:alphaModFix/>
          </a:blip>
          <a:srcRect b="0" l="0" r="0" t="4698"/>
          <a:stretch/>
        </p:blipFill>
        <p:spPr>
          <a:xfrm>
            <a:off x="6968968" y="893826"/>
            <a:ext cx="2092882" cy="328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9"/>
          <p:cNvGrpSpPr/>
          <p:nvPr/>
        </p:nvGrpSpPr>
        <p:grpSpPr>
          <a:xfrm>
            <a:off x="7661780" y="737178"/>
            <a:ext cx="886382" cy="2189915"/>
            <a:chOff x="7286501" y="723450"/>
            <a:chExt cx="1039500" cy="2568213"/>
          </a:xfrm>
        </p:grpSpPr>
        <p:cxnSp>
          <p:nvCxnSpPr>
            <p:cNvPr id="195" name="Google Shape;195;p19"/>
            <p:cNvCxnSpPr/>
            <p:nvPr/>
          </p:nvCxnSpPr>
          <p:spPr>
            <a:xfrm flipH="1" rot="-5400000">
              <a:off x="6904005" y="1885113"/>
              <a:ext cx="1804500" cy="1008600"/>
            </a:xfrm>
            <a:prstGeom prst="bentConnector3">
              <a:avLst>
                <a:gd fmla="val -2478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" name="Google Shape;196;p19"/>
            <p:cNvSpPr/>
            <p:nvPr/>
          </p:nvSpPr>
          <p:spPr>
            <a:xfrm>
              <a:off x="7286501" y="723450"/>
              <a:ext cx="1039500" cy="4647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p&lt;0.001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7" name="Google Shape;197;p19"/>
          <p:cNvGrpSpPr/>
          <p:nvPr/>
        </p:nvGrpSpPr>
        <p:grpSpPr>
          <a:xfrm>
            <a:off x="3879900" y="2927100"/>
            <a:ext cx="992815" cy="2133185"/>
            <a:chOff x="4032300" y="2927100"/>
            <a:chExt cx="992815" cy="2133185"/>
          </a:xfrm>
        </p:grpSpPr>
        <p:grpSp>
          <p:nvGrpSpPr>
            <p:cNvPr id="198" name="Google Shape;198;p19"/>
            <p:cNvGrpSpPr/>
            <p:nvPr/>
          </p:nvGrpSpPr>
          <p:grpSpPr>
            <a:xfrm>
              <a:off x="4096546" y="2927100"/>
              <a:ext cx="928570" cy="498906"/>
              <a:chOff x="2014000" y="1976873"/>
              <a:chExt cx="2950650" cy="840900"/>
            </a:xfrm>
          </p:grpSpPr>
          <p:cxnSp>
            <p:nvCxnSpPr>
              <p:cNvPr id="199" name="Google Shape;199;p19"/>
              <p:cNvCxnSpPr>
                <a:stCxn id="200" idx="2"/>
              </p:cNvCxnSpPr>
              <p:nvPr/>
            </p:nvCxnSpPr>
            <p:spPr>
              <a:xfrm flipH="1">
                <a:off x="2014000" y="2482073"/>
                <a:ext cx="1542300" cy="335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4B4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0" name="Google Shape;200;p19"/>
              <p:cNvSpPr/>
              <p:nvPr/>
            </p:nvSpPr>
            <p:spPr>
              <a:xfrm>
                <a:off x="2147950" y="1976873"/>
                <a:ext cx="2816700" cy="505200"/>
              </a:xfrm>
              <a:prstGeom prst="roundRect">
                <a:avLst>
                  <a:gd fmla="val 5661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78C489"/>
                    </a:solidFill>
                  </a:rPr>
                  <a:t>-1.6 stdev</a:t>
                </a:r>
                <a:endParaRPr sz="1300">
                  <a:solidFill>
                    <a:srgbClr val="00ACED"/>
                  </a:solidFill>
                </a:endParaRPr>
              </a:p>
            </p:txBody>
          </p:sp>
        </p:grpSp>
        <p:grpSp>
          <p:nvGrpSpPr>
            <p:cNvPr id="201" name="Google Shape;201;p19"/>
            <p:cNvGrpSpPr/>
            <p:nvPr/>
          </p:nvGrpSpPr>
          <p:grpSpPr>
            <a:xfrm>
              <a:off x="4032300" y="4540910"/>
              <a:ext cx="886415" cy="519375"/>
              <a:chOff x="2147950" y="1513381"/>
              <a:chExt cx="2816700" cy="875400"/>
            </a:xfrm>
          </p:grpSpPr>
          <p:cxnSp>
            <p:nvCxnSpPr>
              <p:cNvPr id="202" name="Google Shape;202;p19"/>
              <p:cNvCxnSpPr>
                <a:stCxn id="203" idx="0"/>
              </p:cNvCxnSpPr>
              <p:nvPr/>
            </p:nvCxnSpPr>
            <p:spPr>
              <a:xfrm rot="10800000">
                <a:off x="2479000" y="1513381"/>
                <a:ext cx="1077300" cy="370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4B4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3" name="Google Shape;203;p19"/>
              <p:cNvSpPr/>
              <p:nvPr/>
            </p:nvSpPr>
            <p:spPr>
              <a:xfrm>
                <a:off x="2147950" y="1883581"/>
                <a:ext cx="2816700" cy="505200"/>
              </a:xfrm>
              <a:prstGeom prst="roundRect">
                <a:avLst>
                  <a:gd fmla="val 5661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47365"/>
                    </a:solidFill>
                  </a:rPr>
                  <a:t>-2.5 stdev</a:t>
                </a:r>
                <a:endParaRPr sz="1200">
                  <a:solidFill>
                    <a:srgbClr val="78C489"/>
                  </a:solidFill>
                </a:endParaRPr>
              </a:p>
            </p:txBody>
          </p:sp>
        </p:grpSp>
      </p:grpSp>
      <p:grpSp>
        <p:nvGrpSpPr>
          <p:cNvPr id="204" name="Google Shape;204;p19"/>
          <p:cNvGrpSpPr/>
          <p:nvPr/>
        </p:nvGrpSpPr>
        <p:grpSpPr>
          <a:xfrm>
            <a:off x="5704450" y="2927100"/>
            <a:ext cx="1177500" cy="1763750"/>
            <a:chOff x="5704450" y="2927100"/>
            <a:chExt cx="1177500" cy="1763750"/>
          </a:xfrm>
        </p:grpSpPr>
        <p:sp>
          <p:nvSpPr>
            <p:cNvPr id="205" name="Google Shape;205;p19"/>
            <p:cNvSpPr/>
            <p:nvPr/>
          </p:nvSpPr>
          <p:spPr>
            <a:xfrm>
              <a:off x="5963050" y="2927100"/>
              <a:ext cx="918900" cy="7389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8C489"/>
                  </a:solidFill>
                </a:rPr>
                <a:t>R²=0.051</a:t>
              </a:r>
              <a:endParaRPr sz="1200">
                <a:solidFill>
                  <a:srgbClr val="78C48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8C489"/>
                  </a:solidFill>
                </a:rPr>
                <a:t>p&lt;0.001</a:t>
              </a:r>
              <a:endParaRPr sz="1200">
                <a:solidFill>
                  <a:srgbClr val="78C48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78C489"/>
                  </a:solidFill>
                </a:rPr>
                <a:t>+0.002/yr</a:t>
              </a:r>
              <a:endParaRPr b="1" sz="1200">
                <a:solidFill>
                  <a:srgbClr val="78C489"/>
                </a:solidFill>
              </a:endParaRPr>
            </a:p>
          </p:txBody>
        </p:sp>
        <p:cxnSp>
          <p:nvCxnSpPr>
            <p:cNvPr id="206" name="Google Shape;206;p19"/>
            <p:cNvCxnSpPr>
              <a:stCxn id="205" idx="1"/>
            </p:cNvCxnSpPr>
            <p:nvPr/>
          </p:nvCxnSpPr>
          <p:spPr>
            <a:xfrm flipH="1">
              <a:off x="5704450" y="3296550"/>
              <a:ext cx="258600" cy="741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" name="Google Shape;207;p19"/>
            <p:cNvSpPr/>
            <p:nvPr/>
          </p:nvSpPr>
          <p:spPr>
            <a:xfrm>
              <a:off x="5963050" y="3951950"/>
              <a:ext cx="918900" cy="7389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47365"/>
                  </a:solidFill>
                </a:rPr>
                <a:t>R²=0.539</a:t>
              </a:r>
              <a:endParaRPr sz="1200">
                <a:solidFill>
                  <a:srgbClr val="F47365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47365"/>
                  </a:solidFill>
                </a:rPr>
                <a:t>p&lt;0.001</a:t>
              </a:r>
              <a:endParaRPr sz="1200">
                <a:solidFill>
                  <a:srgbClr val="F47365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47365"/>
                  </a:solidFill>
                </a:rPr>
                <a:t>-0.009/yr</a:t>
              </a:r>
              <a:endParaRPr b="1" sz="1200">
                <a:solidFill>
                  <a:srgbClr val="78C489"/>
                </a:solidFill>
              </a:endParaRPr>
            </a:p>
          </p:txBody>
        </p:sp>
        <p:cxnSp>
          <p:nvCxnSpPr>
            <p:cNvPr id="208" name="Google Shape;208;p19"/>
            <p:cNvCxnSpPr>
              <a:stCxn id="207" idx="1"/>
            </p:cNvCxnSpPr>
            <p:nvPr/>
          </p:nvCxnSpPr>
          <p:spPr>
            <a:xfrm flipH="1">
              <a:off x="5719450" y="4321400"/>
              <a:ext cx="243600" cy="624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9" name="Google Shape;209;p19"/>
          <p:cNvGrpSpPr/>
          <p:nvPr/>
        </p:nvGrpSpPr>
        <p:grpSpPr>
          <a:xfrm>
            <a:off x="1549375" y="2871750"/>
            <a:ext cx="4214050" cy="246600"/>
            <a:chOff x="1549375" y="2871750"/>
            <a:chExt cx="4214050" cy="246600"/>
          </a:xfrm>
        </p:grpSpPr>
        <p:cxnSp>
          <p:nvCxnSpPr>
            <p:cNvPr id="210" name="Google Shape;210;p19"/>
            <p:cNvCxnSpPr/>
            <p:nvPr/>
          </p:nvCxnSpPr>
          <p:spPr>
            <a:xfrm rot="10800000">
              <a:off x="1549375" y="2871750"/>
              <a:ext cx="0" cy="2466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211" name="Google Shape;211;p19"/>
            <p:cNvCxnSpPr/>
            <p:nvPr/>
          </p:nvCxnSpPr>
          <p:spPr>
            <a:xfrm rot="10800000">
              <a:off x="5763425" y="2944475"/>
              <a:ext cx="0" cy="17340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164475" y="53100"/>
            <a:ext cx="875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Topics Associated with Sentiment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0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475" y="961200"/>
            <a:ext cx="6315450" cy="39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1967175" y="545700"/>
            <a:ext cx="538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Latent Dirichlet Allocation (LDA), statistical </a:t>
            </a: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(Prier et</a:t>
            </a: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al., 2011)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4">
            <a:alphaModFix/>
          </a:blip>
          <a:srcRect b="64877" l="50779" r="36677" t="8447"/>
          <a:stretch/>
        </p:blipFill>
        <p:spPr>
          <a:xfrm>
            <a:off x="847976" y="2998513"/>
            <a:ext cx="1177901" cy="132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/>
        </p:nvSpPr>
        <p:spPr>
          <a:xfrm>
            <a:off x="732341" y="4644225"/>
            <a:ext cx="13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Topic: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“health”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4" name="Google Shape;224;p20"/>
          <p:cNvGrpSpPr/>
          <p:nvPr/>
        </p:nvGrpSpPr>
        <p:grpSpPr>
          <a:xfrm>
            <a:off x="334696" y="1050278"/>
            <a:ext cx="2204450" cy="1563503"/>
            <a:chOff x="2398328" y="948653"/>
            <a:chExt cx="2573188" cy="1825030"/>
          </a:xfrm>
        </p:grpSpPr>
        <p:grpSp>
          <p:nvGrpSpPr>
            <p:cNvPr id="225" name="Google Shape;225;p20"/>
            <p:cNvGrpSpPr/>
            <p:nvPr/>
          </p:nvGrpSpPr>
          <p:grpSpPr>
            <a:xfrm>
              <a:off x="2398328" y="948653"/>
              <a:ext cx="2573188" cy="1825030"/>
              <a:chOff x="4805124" y="1115032"/>
              <a:chExt cx="2343096" cy="1825030"/>
            </a:xfrm>
          </p:grpSpPr>
          <p:sp>
            <p:nvSpPr>
              <p:cNvPr id="226" name="Google Shape;226;p20"/>
              <p:cNvSpPr/>
              <p:nvPr/>
            </p:nvSpPr>
            <p:spPr>
              <a:xfrm>
                <a:off x="4805124" y="1115032"/>
                <a:ext cx="2149200" cy="1688400"/>
              </a:xfrm>
              <a:prstGeom prst="roundRect">
                <a:avLst>
                  <a:gd fmla="val 4894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274E1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4857536" y="1150000"/>
                <a:ext cx="2149200" cy="1688400"/>
              </a:xfrm>
              <a:prstGeom prst="roundRect">
                <a:avLst>
                  <a:gd fmla="val 5198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274E1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4896043" y="1183405"/>
                <a:ext cx="2149200" cy="1688400"/>
              </a:xfrm>
              <a:prstGeom prst="roundRect">
                <a:avLst>
                  <a:gd fmla="val 5198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274E1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4938654" y="1224705"/>
                <a:ext cx="2149200" cy="1688400"/>
              </a:xfrm>
              <a:prstGeom prst="roundRect">
                <a:avLst>
                  <a:gd fmla="val 5198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274E1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4999021" y="1251662"/>
                <a:ext cx="2149200" cy="1688400"/>
              </a:xfrm>
              <a:prstGeom prst="roundRect">
                <a:avLst>
                  <a:gd fmla="val 5661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274E1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00ACED"/>
                    </a:solidFill>
                  </a:rPr>
                  <a:t>“There is a growing number of severe </a:t>
                </a:r>
                <a:r>
                  <a:rPr b="1" lang="en" sz="1300">
                    <a:solidFill>
                      <a:srgbClr val="0084B4"/>
                    </a:solidFill>
                  </a:rPr>
                  <a:t>lung</a:t>
                </a:r>
                <a:r>
                  <a:rPr lang="en" sz="1300">
                    <a:solidFill>
                      <a:srgbClr val="00ACED"/>
                    </a:solidFill>
                  </a:rPr>
                  <a:t> </a:t>
                </a:r>
                <a:r>
                  <a:rPr b="1" lang="en" sz="1300">
                    <a:solidFill>
                      <a:srgbClr val="0084B4"/>
                    </a:solidFill>
                  </a:rPr>
                  <a:t>illness</a:t>
                </a:r>
                <a:r>
                  <a:rPr lang="en" sz="1300">
                    <a:solidFill>
                      <a:srgbClr val="00ACED"/>
                    </a:solidFill>
                  </a:rPr>
                  <a:t> </a:t>
                </a:r>
                <a:r>
                  <a:rPr b="1" lang="en" sz="1300">
                    <a:solidFill>
                      <a:srgbClr val="0084B4"/>
                    </a:solidFill>
                  </a:rPr>
                  <a:t>cases</a:t>
                </a:r>
                <a:r>
                  <a:rPr lang="en" sz="1300">
                    <a:solidFill>
                      <a:srgbClr val="00ACED"/>
                    </a:solidFill>
                  </a:rPr>
                  <a:t> </a:t>
                </a:r>
                <a:r>
                  <a:rPr b="1" lang="en" sz="1300">
                    <a:solidFill>
                      <a:srgbClr val="0084B4"/>
                    </a:solidFill>
                  </a:rPr>
                  <a:t>related</a:t>
                </a:r>
                <a:r>
                  <a:rPr lang="en" sz="1300">
                    <a:solidFill>
                      <a:srgbClr val="00ACED"/>
                    </a:solidFill>
                  </a:rPr>
                  <a:t> to using e-cigarette and vaping products”</a:t>
                </a:r>
                <a:endParaRPr sz="1300">
                  <a:solidFill>
                    <a:srgbClr val="00ACED"/>
                  </a:solidFill>
                </a:endParaRPr>
              </a:p>
            </p:txBody>
          </p:sp>
        </p:grpSp>
        <p:pic>
          <p:nvPicPr>
            <p:cNvPr id="231" name="Google Shape;23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67054" y="2536939"/>
              <a:ext cx="2028584" cy="2045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2" name="Google Shape;232;p20"/>
            <p:cNvCxnSpPr/>
            <p:nvPr/>
          </p:nvCxnSpPr>
          <p:spPr>
            <a:xfrm>
              <a:off x="2691750" y="2508100"/>
              <a:ext cx="223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Google Shape;233;p20"/>
          <p:cNvSpPr/>
          <p:nvPr/>
        </p:nvSpPr>
        <p:spPr>
          <a:xfrm>
            <a:off x="1306713" y="2688238"/>
            <a:ext cx="260400" cy="2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ACED"/>
          </a:solidFill>
          <a:ln cap="flat" cmpd="sng" w="9525">
            <a:solidFill>
              <a:srgbClr val="1DC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4B4"/>
              </a:solidFill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1306713" y="4408413"/>
            <a:ext cx="260400" cy="2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ACED"/>
          </a:solidFill>
          <a:ln cap="flat" cmpd="sng" w="9525">
            <a:solidFill>
              <a:srgbClr val="1DC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4B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164475" y="53100"/>
            <a:ext cx="8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Large-Scale Evidence Supporting Key Paper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21"/>
          <p:cNvCxnSpPr/>
          <p:nvPr/>
        </p:nvCxnSpPr>
        <p:spPr>
          <a:xfrm>
            <a:off x="164475" y="545700"/>
            <a:ext cx="89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152288" y="-1950"/>
            <a:ext cx="0" cy="51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1"/>
          <p:cNvSpPr/>
          <p:nvPr/>
        </p:nvSpPr>
        <p:spPr>
          <a:xfrm>
            <a:off x="-625" y="-2525"/>
            <a:ext cx="165000" cy="5143500"/>
          </a:xfrm>
          <a:prstGeom prst="rect">
            <a:avLst/>
          </a:prstGeom>
          <a:solidFill>
            <a:srgbClr val="1D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25" y="641970"/>
            <a:ext cx="7447800" cy="4371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21"/>
          <p:cNvGrpSpPr/>
          <p:nvPr/>
        </p:nvGrpSpPr>
        <p:grpSpPr>
          <a:xfrm>
            <a:off x="2949750" y="2811000"/>
            <a:ext cx="2360400" cy="888600"/>
            <a:chOff x="3138650" y="1221925"/>
            <a:chExt cx="2360400" cy="888600"/>
          </a:xfrm>
        </p:grpSpPr>
        <p:cxnSp>
          <p:nvCxnSpPr>
            <p:cNvPr id="245" name="Google Shape;245;p21"/>
            <p:cNvCxnSpPr>
              <a:stCxn id="246" idx="2"/>
            </p:cNvCxnSpPr>
            <p:nvPr/>
          </p:nvCxnSpPr>
          <p:spPr>
            <a:xfrm>
              <a:off x="4296950" y="1791325"/>
              <a:ext cx="1202100" cy="3192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6" name="Google Shape;246;p21"/>
            <p:cNvSpPr/>
            <p:nvPr/>
          </p:nvSpPr>
          <p:spPr>
            <a:xfrm>
              <a:off x="3138650" y="1221925"/>
              <a:ext cx="2316600" cy="5694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ACED"/>
                  </a:solidFill>
                </a:rPr>
                <a:t>E-cigarette use-associated lung injury outbreak (EVALI)</a:t>
              </a:r>
              <a:endParaRPr sz="1300">
                <a:solidFill>
                  <a:srgbClr val="00ACED"/>
                </a:solidFill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6920525" y="3455550"/>
            <a:ext cx="1750800" cy="867300"/>
            <a:chOff x="6920525" y="3455550"/>
            <a:chExt cx="1750800" cy="867300"/>
          </a:xfrm>
        </p:grpSpPr>
        <p:cxnSp>
          <p:nvCxnSpPr>
            <p:cNvPr id="248" name="Google Shape;248;p21"/>
            <p:cNvCxnSpPr>
              <a:stCxn id="249" idx="2"/>
            </p:cNvCxnSpPr>
            <p:nvPr/>
          </p:nvCxnSpPr>
          <p:spPr>
            <a:xfrm flipH="1">
              <a:off x="7706525" y="4024950"/>
              <a:ext cx="89400" cy="297900"/>
            </a:xfrm>
            <a:prstGeom prst="straightConnector1">
              <a:avLst/>
            </a:prstGeom>
            <a:noFill/>
            <a:ln cap="flat" cmpd="sng" w="28575">
              <a:solidFill>
                <a:srgbClr val="0084B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" name="Google Shape;249;p21"/>
            <p:cNvSpPr/>
            <p:nvPr/>
          </p:nvSpPr>
          <p:spPr>
            <a:xfrm>
              <a:off x="6920525" y="3455550"/>
              <a:ext cx="1750800" cy="569400"/>
            </a:xfrm>
            <a:prstGeom prst="roundRect">
              <a:avLst>
                <a:gd fmla="val 5661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ACED"/>
                  </a:solidFill>
                </a:rPr>
                <a:t>JUUL marketing denial order (MDO) </a:t>
              </a:r>
              <a:endParaRPr sz="1300">
                <a:solidFill>
                  <a:srgbClr val="00ACED"/>
                </a:solidFill>
              </a:endParaRPr>
            </a:p>
          </p:txBody>
        </p:sp>
      </p:grpSp>
      <p:sp>
        <p:nvSpPr>
          <p:cNvPr id="250" name="Google Shape;250;p21"/>
          <p:cNvSpPr/>
          <p:nvPr/>
        </p:nvSpPr>
        <p:spPr>
          <a:xfrm>
            <a:off x="2023225" y="1573400"/>
            <a:ext cx="11667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2682050" y="2139950"/>
            <a:ext cx="952800" cy="34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7317550" y="2139950"/>
            <a:ext cx="716100" cy="26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