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71" r:id="rId8"/>
    <p:sldId id="266" r:id="rId9"/>
    <p:sldId id="276" r:id="rId10"/>
    <p:sldId id="268" r:id="rId11"/>
    <p:sldId id="275" r:id="rId12"/>
    <p:sldId id="270" r:id="rId13"/>
    <p:sldId id="273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846DD-2563-184C-999C-1349D1C0052D}" v="69" dt="2022-08-06T00:37:18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9CCD-AB22-591E-B32C-80E6AA20C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97974-F2F2-636D-37C7-FF55DDD8D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098C2-B6BC-A9B4-363C-E648920E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FF05-44D6-F74A-BAD3-1784272EF867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2E73-3D8D-053A-0AC0-370F082A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7F29D-1F8F-72B3-E68C-45D34CF5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CBB-0468-8048-B091-A621AC59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7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A617-4229-4D1D-5917-3F2EB1EC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54233-24F8-70D0-9F77-ECD59BF2C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1F003-BC40-D77D-D37E-28077680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FF05-44D6-F74A-BAD3-1784272EF867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2CDE-ABB0-5327-CBBC-BDC1D6E5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F98D-DE60-96CE-DFAC-FCE0BC82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CBB-0468-8048-B091-A621AC59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5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79C2C-2486-5640-F860-2BA01D93C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B3A4B-09D7-2C39-AA87-8A01DEDA3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DB944-4C4C-70A5-A152-C0ABB842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FF05-44D6-F74A-BAD3-1784272EF867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2A6C-515F-DCA9-C3A8-419DDF46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B7A50-0969-89CB-D616-38C1C935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CBB-0468-8048-B091-A621AC59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3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E66D-22A1-F9C4-2D26-48274A37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9AC6-C79C-9C3B-6775-985AE108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39F21-A1C1-706D-9872-F46336E6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FF05-44D6-F74A-BAD3-1784272EF867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753B-D953-029F-31F0-96F162EF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8D2F6-8DC0-C174-9198-D66ECB69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CBB-0468-8048-B091-A621AC59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6BFD-15B4-C722-1677-11161B4D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DFC0F-F1E3-B044-1CDD-1FBC129F5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A48BC-AC4A-DD76-1D68-8C2A4412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FF05-44D6-F74A-BAD3-1784272EF867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2CF13-3013-1EEA-92A7-4555DF93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CAAF-EF4C-8671-61B0-0C4AFEE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CBB-0468-8048-B091-A621AC59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1634-2B53-CAEA-70EE-911170CA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B389-0C0E-D630-E983-BAB285577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4E0C2-551F-27C9-8BEA-38D7C7907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DADA1-FC6F-B0D5-F4DE-71F86DEF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FF05-44D6-F74A-BAD3-1784272EF867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82BB0-76C7-B6DA-0AF6-604AC669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3CFEB-9DEC-108E-EBA5-3D1A48CC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CBB-0468-8048-B091-A621AC59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9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74E8-B50C-EB48-E888-A64A8F2E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B8549-586F-EA07-9A3F-780BBE49C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595C8-4DA9-9F61-2FE7-39BEEBC4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90B08-A59E-0853-0B3C-ABFCA7261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FD310-994E-8984-9A0A-9F2452805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684BA-B730-043B-A385-745707C8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FF05-44D6-F74A-BAD3-1784272EF867}" type="datetimeFigureOut">
              <a:rPr lang="en-US" smtClean="0"/>
              <a:t>8/5/22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188B5-6196-CE7F-5642-F7E36039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A0FA2-1E57-A477-9916-881AA393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CBB-0468-8048-B091-A621AC59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6AF7-A131-B0CE-E90C-773D1735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64C75-40FE-B406-29B1-0D2BE7CD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FF05-44D6-F74A-BAD3-1784272EF867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F90A6-3AF8-7528-67D9-C997A076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0B47D-CA72-E607-B866-4B05705B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CBB-0468-8048-B091-A621AC59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5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62D32-3A6C-6109-D629-DCC6A08B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FF05-44D6-F74A-BAD3-1784272EF867}" type="datetimeFigureOut">
              <a:rPr lang="en-US" smtClean="0"/>
              <a:t>8/5/22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D959F-FDE2-5C33-DBD3-75F6BD84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21D03-8392-727F-72ED-27C249A4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CBB-0468-8048-B091-A621AC59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AACD-EDF4-631F-E7B5-59321E56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D087-BBF5-D8EE-A163-ACFC46D9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BD363-8206-1B80-4712-AEA1DB533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9A48B-31AD-FDD3-5822-871F8C00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FF05-44D6-F74A-BAD3-1784272EF867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BE94-0080-2211-B417-92900032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E0EF9-E092-64CD-F05D-97F063AC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CBB-0468-8048-B091-A621AC59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F8FE-E76F-55A9-BC4E-8B5E7874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46D99-97A3-A1AD-9E69-F4A9B184D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8509F-8CFA-A0D9-88AA-8AF7004D1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DFE57-8188-862C-D118-92ECD9BC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FF05-44D6-F74A-BAD3-1784272EF867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BB122-BA01-3CF9-BD3F-732C38A9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CBA8F-2E3E-376E-2D61-86197AA1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CBB-0468-8048-B091-A621AC59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1C11D-9F1B-0943-6F79-D06549A7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8B6FE-1997-E19E-6875-9F883121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D52A6-E500-B88E-2C18-22E42D3BF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8FF05-44D6-F74A-BAD3-1784272EF867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280E-1972-51B0-8CA0-20D505857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D85C-DF47-8B91-7E73-B85D1299D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BECBB-0468-8048-B091-A621AC59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6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1xu/demo-flowchart-table1-walkthrough/tree/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KIctR9YK-q3X_gTxtAUcZQ7to1fe9IO4dBj3P5rZUmA/edit?usp=sharing" TargetMode="External"/><Relationship Id="rId2" Type="http://schemas.openxmlformats.org/officeDocument/2006/relationships/hyperlink" Target="https://secureaccess.montefiore.org/Citrix/Monte_RemoteWeb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0EB7-05D3-73AE-61E9-89DE991D3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 and Table 1 walkthrough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7968F-CB4D-6FCE-AB6F-4E3EDF5B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00846"/>
          </a:xfrm>
        </p:spPr>
        <p:txBody>
          <a:bodyPr/>
          <a:lstStyle/>
          <a:p>
            <a:r>
              <a:rPr lang="en-US" dirty="0"/>
              <a:t>Alex Xu</a:t>
            </a:r>
          </a:p>
        </p:txBody>
      </p:sp>
    </p:spTree>
    <p:extLst>
      <p:ext uri="{BB962C8B-B14F-4D97-AF65-F5344CB8AC3E}">
        <p14:creationId xmlns:p14="http://schemas.microsoft.com/office/powerpoint/2010/main" val="82656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EC25-7460-7DB7-DEF6-E3C463D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Hospitalized vs Non-hospitalized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4152-4F36-E968-E251-4CBEF5E45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4136"/>
          </a:xfrm>
        </p:spPr>
        <p:txBody>
          <a:bodyPr/>
          <a:lstStyle/>
          <a:p>
            <a:r>
              <a:rPr lang="en-US" dirty="0"/>
              <a:t>Two methods:</a:t>
            </a:r>
          </a:p>
          <a:p>
            <a:pPr lvl="1"/>
            <a:r>
              <a:rPr lang="en-US" dirty="0"/>
              <a:t>Join COVID and visit tables on visit occurrence ID</a:t>
            </a:r>
          </a:p>
          <a:p>
            <a:pPr lvl="1"/>
            <a:r>
              <a:rPr lang="en-US" dirty="0"/>
              <a:t>Get all visits in time range around patient’s diagnosis visit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B1EDF75-E18C-DA28-428F-557D90397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07" y="3229761"/>
            <a:ext cx="6165967" cy="1380656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FA60D172-FA9B-F127-4C98-61CEB7E9D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307" y="5009877"/>
            <a:ext cx="6165967" cy="17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8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6;p1">
            <a:extLst>
              <a:ext uri="{FF2B5EF4-FFF2-40B4-BE49-F238E27FC236}">
                <a16:creationId xmlns:a16="http://schemas.microsoft.com/office/drawing/2014/main" id="{167ACF23-44FF-56B8-C30A-EAE363E4875C}"/>
              </a:ext>
            </a:extLst>
          </p:cNvPr>
          <p:cNvSpPr txBox="1"/>
          <p:nvPr/>
        </p:nvSpPr>
        <p:spPr>
          <a:xfrm>
            <a:off x="1771477" y="1013926"/>
            <a:ext cx="2340864" cy="5539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COVID-19+ patients</a:t>
            </a:r>
            <a:endParaRPr sz="1500" b="1" dirty="0"/>
          </a:p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(n=38,158)</a:t>
            </a:r>
            <a:endParaRPr sz="1500" b="1" dirty="0"/>
          </a:p>
        </p:txBody>
      </p:sp>
      <p:sp>
        <p:nvSpPr>
          <p:cNvPr id="13" name="Google Shape;86;p1">
            <a:extLst>
              <a:ext uri="{FF2B5EF4-FFF2-40B4-BE49-F238E27FC236}">
                <a16:creationId xmlns:a16="http://schemas.microsoft.com/office/drawing/2014/main" id="{ADC1231F-33FE-24F1-A15E-C74B2B21F1DF}"/>
              </a:ext>
            </a:extLst>
          </p:cNvPr>
          <p:cNvSpPr txBox="1"/>
          <p:nvPr/>
        </p:nvSpPr>
        <p:spPr>
          <a:xfrm>
            <a:off x="380303" y="1809873"/>
            <a:ext cx="2070683" cy="7847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Hospitalized COVID-19+ patients</a:t>
            </a:r>
            <a:endParaRPr sz="1500" b="1" dirty="0"/>
          </a:p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(n=12,545)</a:t>
            </a:r>
            <a:endParaRPr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B3A7E-B91B-0C2A-2FEB-BC5943E89476}"/>
              </a:ext>
            </a:extLst>
          </p:cNvPr>
          <p:cNvSpPr txBox="1"/>
          <p:nvPr/>
        </p:nvSpPr>
        <p:spPr>
          <a:xfrm>
            <a:off x="5449600" y="44673"/>
            <a:ext cx="10620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GOAL</a:t>
            </a:r>
          </a:p>
        </p:txBody>
      </p:sp>
      <p:sp>
        <p:nvSpPr>
          <p:cNvPr id="15" name="Google Shape;86;p1">
            <a:extLst>
              <a:ext uri="{FF2B5EF4-FFF2-40B4-BE49-F238E27FC236}">
                <a16:creationId xmlns:a16="http://schemas.microsoft.com/office/drawing/2014/main" id="{89B4D15F-B6FD-1854-8562-F8627AC851F2}"/>
              </a:ext>
            </a:extLst>
          </p:cNvPr>
          <p:cNvSpPr txBox="1"/>
          <p:nvPr/>
        </p:nvSpPr>
        <p:spPr>
          <a:xfrm>
            <a:off x="3301069" y="1809873"/>
            <a:ext cx="2070683" cy="7847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Non-hospitalized COVID-19+ patients</a:t>
            </a:r>
            <a:endParaRPr sz="1500" b="1" dirty="0"/>
          </a:p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(n=25,605)</a:t>
            </a:r>
            <a:endParaRPr sz="1500" b="1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A7CEBFC-C6D5-0253-5CCF-7EBFF64CAA36}"/>
              </a:ext>
            </a:extLst>
          </p:cNvPr>
          <p:cNvGraphicFramePr>
            <a:graphicFrameLocks noGrp="1"/>
          </p:cNvGraphicFramePr>
          <p:nvPr/>
        </p:nvGraphicFramePr>
        <p:xfrm>
          <a:off x="6367243" y="1567883"/>
          <a:ext cx="5444454" cy="230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18">
                  <a:extLst>
                    <a:ext uri="{9D8B030D-6E8A-4147-A177-3AD203B41FA5}">
                      <a16:colId xmlns:a16="http://schemas.microsoft.com/office/drawing/2014/main" val="2489842234"/>
                    </a:ext>
                  </a:extLst>
                </a:gridCol>
                <a:gridCol w="1814818">
                  <a:extLst>
                    <a:ext uri="{9D8B030D-6E8A-4147-A177-3AD203B41FA5}">
                      <a16:colId xmlns:a16="http://schemas.microsoft.com/office/drawing/2014/main" val="772528023"/>
                    </a:ext>
                  </a:extLst>
                </a:gridCol>
                <a:gridCol w="1814818">
                  <a:extLst>
                    <a:ext uri="{9D8B030D-6E8A-4147-A177-3AD203B41FA5}">
                      <a16:colId xmlns:a16="http://schemas.microsoft.com/office/drawing/2014/main" val="10935498"/>
                    </a:ext>
                  </a:extLst>
                </a:gridCol>
              </a:tblGrid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Non-hospitalized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50119"/>
                  </a:ext>
                </a:extLst>
              </a:tr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Age (mean, std)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06959"/>
                  </a:ext>
                </a:extLst>
              </a:tr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CKD (n,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129352"/>
                  </a:ext>
                </a:extLst>
              </a:tr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BMI (mean, std)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7941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0EB55D-5400-C9FE-D77D-555B579F840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415645" y="1567883"/>
            <a:ext cx="1526264" cy="241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49B042-083F-8F01-A66E-DAA5EA276B2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2941909" y="1567883"/>
            <a:ext cx="1394502" cy="241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8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6796-C851-F175-35DF-E81528C4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Demographics, Comorbidities, Lab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FD38-AC2B-002F-C7A9-F3A5BE91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conditions table to only get conditions that occurred prior to COVID+ date</a:t>
            </a:r>
          </a:p>
          <a:p>
            <a:r>
              <a:rPr lang="en-US" dirty="0"/>
              <a:t>Lab values</a:t>
            </a:r>
          </a:p>
          <a:p>
            <a:pPr lvl="1"/>
            <a:r>
              <a:rPr lang="en-US" dirty="0"/>
              <a:t>Only use values taken on first/second day of admission</a:t>
            </a:r>
          </a:p>
          <a:p>
            <a:r>
              <a:rPr lang="en-US" dirty="0"/>
              <a:t>Check units</a:t>
            </a:r>
          </a:p>
        </p:txBody>
      </p:sp>
    </p:spTree>
    <p:extLst>
      <p:ext uri="{BB962C8B-B14F-4D97-AF65-F5344CB8AC3E}">
        <p14:creationId xmlns:p14="http://schemas.microsoft.com/office/powerpoint/2010/main" val="79243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6;p1">
            <a:extLst>
              <a:ext uri="{FF2B5EF4-FFF2-40B4-BE49-F238E27FC236}">
                <a16:creationId xmlns:a16="http://schemas.microsoft.com/office/drawing/2014/main" id="{167ACF23-44FF-56B8-C30A-EAE363E4875C}"/>
              </a:ext>
            </a:extLst>
          </p:cNvPr>
          <p:cNvSpPr txBox="1"/>
          <p:nvPr/>
        </p:nvSpPr>
        <p:spPr>
          <a:xfrm>
            <a:off x="1771477" y="1013926"/>
            <a:ext cx="2340864" cy="5539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COVID-19+ patients</a:t>
            </a:r>
            <a:endParaRPr sz="1500" b="1" dirty="0"/>
          </a:p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(n=38,158)</a:t>
            </a:r>
            <a:endParaRPr sz="1500" b="1" dirty="0"/>
          </a:p>
        </p:txBody>
      </p:sp>
      <p:sp>
        <p:nvSpPr>
          <p:cNvPr id="13" name="Google Shape;86;p1">
            <a:extLst>
              <a:ext uri="{FF2B5EF4-FFF2-40B4-BE49-F238E27FC236}">
                <a16:creationId xmlns:a16="http://schemas.microsoft.com/office/drawing/2014/main" id="{ADC1231F-33FE-24F1-A15E-C74B2B21F1DF}"/>
              </a:ext>
            </a:extLst>
          </p:cNvPr>
          <p:cNvSpPr txBox="1"/>
          <p:nvPr/>
        </p:nvSpPr>
        <p:spPr>
          <a:xfrm>
            <a:off x="380303" y="1809873"/>
            <a:ext cx="2070683" cy="7847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Hospitalized COVID-19+ patients</a:t>
            </a:r>
            <a:endParaRPr sz="1500" b="1" dirty="0"/>
          </a:p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(n=12,545)</a:t>
            </a:r>
            <a:endParaRPr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B3A7E-B91B-0C2A-2FEB-BC5943E89476}"/>
              </a:ext>
            </a:extLst>
          </p:cNvPr>
          <p:cNvSpPr txBox="1"/>
          <p:nvPr/>
        </p:nvSpPr>
        <p:spPr>
          <a:xfrm>
            <a:off x="5449600" y="44673"/>
            <a:ext cx="10620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GOAL</a:t>
            </a:r>
          </a:p>
        </p:txBody>
      </p:sp>
      <p:sp>
        <p:nvSpPr>
          <p:cNvPr id="15" name="Google Shape;86;p1">
            <a:extLst>
              <a:ext uri="{FF2B5EF4-FFF2-40B4-BE49-F238E27FC236}">
                <a16:creationId xmlns:a16="http://schemas.microsoft.com/office/drawing/2014/main" id="{89B4D15F-B6FD-1854-8562-F8627AC851F2}"/>
              </a:ext>
            </a:extLst>
          </p:cNvPr>
          <p:cNvSpPr txBox="1"/>
          <p:nvPr/>
        </p:nvSpPr>
        <p:spPr>
          <a:xfrm>
            <a:off x="3301069" y="1809873"/>
            <a:ext cx="2070683" cy="7847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Non-hospitalized COVID-19+ patients</a:t>
            </a:r>
            <a:endParaRPr sz="1500" b="1" dirty="0"/>
          </a:p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(n=25,605)</a:t>
            </a:r>
            <a:endParaRPr sz="1500" b="1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A7CEBFC-C6D5-0253-5CCF-7EBFF64CA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05665"/>
              </p:ext>
            </p:extLst>
          </p:nvPr>
        </p:nvGraphicFramePr>
        <p:xfrm>
          <a:off x="6367243" y="1567883"/>
          <a:ext cx="5444454" cy="23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18">
                  <a:extLst>
                    <a:ext uri="{9D8B030D-6E8A-4147-A177-3AD203B41FA5}">
                      <a16:colId xmlns:a16="http://schemas.microsoft.com/office/drawing/2014/main" val="2489842234"/>
                    </a:ext>
                  </a:extLst>
                </a:gridCol>
                <a:gridCol w="1943451">
                  <a:extLst>
                    <a:ext uri="{9D8B030D-6E8A-4147-A177-3AD203B41FA5}">
                      <a16:colId xmlns:a16="http://schemas.microsoft.com/office/drawing/2014/main" val="772528023"/>
                    </a:ext>
                  </a:extLst>
                </a:gridCol>
                <a:gridCol w="1686185">
                  <a:extLst>
                    <a:ext uri="{9D8B030D-6E8A-4147-A177-3AD203B41FA5}">
                      <a16:colId xmlns:a16="http://schemas.microsoft.com/office/drawing/2014/main" val="10935498"/>
                    </a:ext>
                  </a:extLst>
                </a:gridCol>
              </a:tblGrid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Non-hospitalized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50119"/>
                  </a:ext>
                </a:extLst>
              </a:tr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Age (mean, std)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61.45(20.30)***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40.32(20.83)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06959"/>
                  </a:ext>
                </a:extLst>
              </a:tr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CKD (n,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2,132(16.99%)***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911(3.56%)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129352"/>
                  </a:ext>
                </a:extLst>
              </a:tr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BMI (mean, std)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29.43(8.68)***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27.75(8.36)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7941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0EB55D-5400-C9FE-D77D-555B579F840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415645" y="1567883"/>
            <a:ext cx="1526264" cy="241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49B042-083F-8F01-A66E-DAA5EA276B2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2941909" y="1567883"/>
            <a:ext cx="1394502" cy="241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8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F7C1-52B7-0F94-FAC2-F01CF3C4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24C1-C704-5F02-C7BF-1CA571C3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Python/SQL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/learn</a:t>
            </a:r>
          </a:p>
          <a:p>
            <a:r>
              <a:rPr lang="en-US" dirty="0"/>
              <a:t>Presentation</a:t>
            </a:r>
          </a:p>
          <a:p>
            <a:pPr lvl="1"/>
            <a:r>
              <a:rPr lang="en-US" dirty="0">
                <a:hlinkClick r:id="rId2"/>
              </a:rPr>
              <a:t>https://github.com/alex1xu/demo-flowchart-table1-walkthrough/tree/main</a:t>
            </a:r>
            <a:endParaRPr lang="en-US" dirty="0"/>
          </a:p>
          <a:p>
            <a:pPr lvl="1"/>
            <a:r>
              <a:rPr lang="en-US" dirty="0"/>
              <a:t>Star my repo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6;p1">
            <a:extLst>
              <a:ext uri="{FF2B5EF4-FFF2-40B4-BE49-F238E27FC236}">
                <a16:creationId xmlns:a16="http://schemas.microsoft.com/office/drawing/2014/main" id="{167ACF23-44FF-56B8-C30A-EAE363E4875C}"/>
              </a:ext>
            </a:extLst>
          </p:cNvPr>
          <p:cNvSpPr txBox="1"/>
          <p:nvPr/>
        </p:nvSpPr>
        <p:spPr>
          <a:xfrm>
            <a:off x="1771477" y="1013926"/>
            <a:ext cx="2340864" cy="5539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COVID-19+ patients</a:t>
            </a:r>
            <a:endParaRPr sz="1500" b="1" dirty="0"/>
          </a:p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(n=)</a:t>
            </a:r>
            <a:endParaRPr sz="1500" b="1" dirty="0"/>
          </a:p>
        </p:txBody>
      </p:sp>
      <p:sp>
        <p:nvSpPr>
          <p:cNvPr id="13" name="Google Shape;86;p1">
            <a:extLst>
              <a:ext uri="{FF2B5EF4-FFF2-40B4-BE49-F238E27FC236}">
                <a16:creationId xmlns:a16="http://schemas.microsoft.com/office/drawing/2014/main" id="{ADC1231F-33FE-24F1-A15E-C74B2B21F1DF}"/>
              </a:ext>
            </a:extLst>
          </p:cNvPr>
          <p:cNvSpPr txBox="1"/>
          <p:nvPr/>
        </p:nvSpPr>
        <p:spPr>
          <a:xfrm>
            <a:off x="380303" y="1809873"/>
            <a:ext cx="2070683" cy="7847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Hospitalized COVID-19+ patients</a:t>
            </a:r>
            <a:endParaRPr sz="1500" b="1" dirty="0"/>
          </a:p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(n=)</a:t>
            </a:r>
            <a:endParaRPr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B3A7E-B91B-0C2A-2FEB-BC5943E89476}"/>
              </a:ext>
            </a:extLst>
          </p:cNvPr>
          <p:cNvSpPr txBox="1"/>
          <p:nvPr/>
        </p:nvSpPr>
        <p:spPr>
          <a:xfrm>
            <a:off x="5449600" y="44673"/>
            <a:ext cx="10620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GOAL</a:t>
            </a:r>
          </a:p>
        </p:txBody>
      </p:sp>
      <p:sp>
        <p:nvSpPr>
          <p:cNvPr id="15" name="Google Shape;86;p1">
            <a:extLst>
              <a:ext uri="{FF2B5EF4-FFF2-40B4-BE49-F238E27FC236}">
                <a16:creationId xmlns:a16="http://schemas.microsoft.com/office/drawing/2014/main" id="{89B4D15F-B6FD-1854-8562-F8627AC851F2}"/>
              </a:ext>
            </a:extLst>
          </p:cNvPr>
          <p:cNvSpPr txBox="1"/>
          <p:nvPr/>
        </p:nvSpPr>
        <p:spPr>
          <a:xfrm>
            <a:off x="3301069" y="1809873"/>
            <a:ext cx="2070683" cy="7847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Non-hospitalized COVID-19+ patients</a:t>
            </a:r>
            <a:endParaRPr sz="1500" b="1" dirty="0"/>
          </a:p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(n=)</a:t>
            </a:r>
            <a:endParaRPr sz="1500" b="1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A7CEBFC-C6D5-0253-5CCF-7EBFF64CA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41413"/>
              </p:ext>
            </p:extLst>
          </p:nvPr>
        </p:nvGraphicFramePr>
        <p:xfrm>
          <a:off x="6367243" y="1567883"/>
          <a:ext cx="5444454" cy="230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18">
                  <a:extLst>
                    <a:ext uri="{9D8B030D-6E8A-4147-A177-3AD203B41FA5}">
                      <a16:colId xmlns:a16="http://schemas.microsoft.com/office/drawing/2014/main" val="2489842234"/>
                    </a:ext>
                  </a:extLst>
                </a:gridCol>
                <a:gridCol w="1814818">
                  <a:extLst>
                    <a:ext uri="{9D8B030D-6E8A-4147-A177-3AD203B41FA5}">
                      <a16:colId xmlns:a16="http://schemas.microsoft.com/office/drawing/2014/main" val="772528023"/>
                    </a:ext>
                  </a:extLst>
                </a:gridCol>
                <a:gridCol w="1814818">
                  <a:extLst>
                    <a:ext uri="{9D8B030D-6E8A-4147-A177-3AD203B41FA5}">
                      <a16:colId xmlns:a16="http://schemas.microsoft.com/office/drawing/2014/main" val="10935498"/>
                    </a:ext>
                  </a:extLst>
                </a:gridCol>
              </a:tblGrid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Non-hospitalized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50119"/>
                  </a:ext>
                </a:extLst>
              </a:tr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Age (mean, std)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06959"/>
                  </a:ext>
                </a:extLst>
              </a:tr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CKD (n,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129352"/>
                  </a:ext>
                </a:extLst>
              </a:tr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BMI (mean, std)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7941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0EB55D-5400-C9FE-D77D-555B579F840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415645" y="1567883"/>
            <a:ext cx="1526264" cy="241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49B042-083F-8F01-A66E-DAA5EA276B2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2941909" y="1567883"/>
            <a:ext cx="1394502" cy="241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4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53FA-B4BB-9D88-FCFF-9F0B7BD5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F0E6-132A-5F19-3012-62DC6D6B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Citrix workspace/Citrix remote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https://secureaccess.montefiore.org/Citrix/Monte_RemoteWeb/</a:t>
            </a:r>
            <a:endParaRPr lang="en-US" dirty="0"/>
          </a:p>
          <a:p>
            <a:r>
              <a:rPr lang="en-US" dirty="0"/>
              <a:t>Sonya’s getting started document</a:t>
            </a:r>
          </a:p>
          <a:p>
            <a:pPr lvl="1"/>
            <a:r>
              <a:rPr lang="en-US" dirty="0">
                <a:hlinkClick r:id="rId3"/>
              </a:rPr>
              <a:t>https://docs.google.com/document/d/1KIctR9YK-q3X_gTxtAUcZQ7to1fe9IO4dBj3P5rZUmA/edit?usp=sharing</a:t>
            </a:r>
            <a:endParaRPr lang="en-US" dirty="0"/>
          </a:p>
          <a:p>
            <a:r>
              <a:rPr lang="en-US" dirty="0"/>
              <a:t>SQLite drive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7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531D-79C0-EE6A-9A1F-0607EE51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31C6-BFAF-CA93-7766-A6DBD28F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DB Browser for SQLite</a:t>
            </a:r>
          </a:p>
          <a:p>
            <a:pPr lvl="1"/>
            <a:r>
              <a:rPr lang="en-US" dirty="0"/>
              <a:t>Data extraction</a:t>
            </a:r>
          </a:p>
          <a:p>
            <a:pPr lvl="1"/>
            <a:r>
              <a:rPr lang="en-US" dirty="0"/>
              <a:t>Manipulating tables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Manipulating tables</a:t>
            </a:r>
          </a:p>
          <a:p>
            <a:pPr lvl="1"/>
            <a:r>
              <a:rPr lang="en-US" dirty="0"/>
              <a:t>Making charts</a:t>
            </a:r>
          </a:p>
          <a:p>
            <a:pPr lvl="1"/>
            <a:r>
              <a:rPr lang="en-US" dirty="0"/>
              <a:t>Statistical analysis</a:t>
            </a:r>
          </a:p>
          <a:p>
            <a:r>
              <a:rPr lang="en-US" dirty="0"/>
              <a:t>Excel</a:t>
            </a:r>
          </a:p>
          <a:p>
            <a:pPr lvl="1"/>
            <a:r>
              <a:rPr lang="en-US" dirty="0"/>
              <a:t>Manipulating tables</a:t>
            </a:r>
          </a:p>
          <a:p>
            <a:pPr lvl="1"/>
            <a:r>
              <a:rPr lang="en-US" dirty="0"/>
              <a:t>Making charts</a:t>
            </a:r>
          </a:p>
          <a:p>
            <a:pPr lvl="1"/>
            <a:r>
              <a:rPr lang="en-US" dirty="0"/>
              <a:t>Statistical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D7A4-635C-3EC0-5518-E3A3C2E3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2714-372E-6B24-B060-52F025EE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4412"/>
          </a:xfrm>
        </p:spPr>
        <p:txBody>
          <a:bodyPr/>
          <a:lstStyle/>
          <a:p>
            <a:r>
              <a:rPr lang="en-US" dirty="0"/>
              <a:t>Get familiar with database structure</a:t>
            </a:r>
          </a:p>
          <a:p>
            <a:r>
              <a:rPr lang="en-US" dirty="0"/>
              <a:t>Find relevant concept IDs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12681-DB95-CA25-0BE3-201DB5362B69}"/>
              </a:ext>
            </a:extLst>
          </p:cNvPr>
          <p:cNvSpPr txBox="1"/>
          <p:nvPr/>
        </p:nvSpPr>
        <p:spPr>
          <a:xfrm>
            <a:off x="964734" y="3259458"/>
            <a:ext cx="4644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concept_id</a:t>
            </a:r>
            <a:r>
              <a:rPr lang="en-US" dirty="0"/>
              <a:t>, </a:t>
            </a:r>
            <a:r>
              <a:rPr lang="en-US" dirty="0" err="1"/>
              <a:t>concept_name</a:t>
            </a:r>
            <a:r>
              <a:rPr lang="en-US" dirty="0"/>
              <a:t> from concept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concept_name</a:t>
            </a:r>
            <a:r>
              <a:rPr lang="en-US" dirty="0"/>
              <a:t> like “%%”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30783-E043-618B-89F4-D9B089ED5C7B}"/>
              </a:ext>
            </a:extLst>
          </p:cNvPr>
          <p:cNvSpPr txBox="1"/>
          <p:nvPr/>
        </p:nvSpPr>
        <p:spPr>
          <a:xfrm>
            <a:off x="964734" y="4535983"/>
            <a:ext cx="730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concept_id</a:t>
            </a:r>
            <a:r>
              <a:rPr lang="en-US" dirty="0"/>
              <a:t>, </a:t>
            </a:r>
            <a:r>
              <a:rPr lang="en-US" dirty="0" err="1"/>
              <a:t>concept_name</a:t>
            </a:r>
            <a:r>
              <a:rPr lang="en-US" dirty="0"/>
              <a:t> from concept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concept_name</a:t>
            </a:r>
            <a:r>
              <a:rPr lang="en-US" dirty="0"/>
              <a:t> like “%chronic kidney disease%”</a:t>
            </a:r>
          </a:p>
          <a:p>
            <a:r>
              <a:rPr lang="en-US" dirty="0"/>
              <a:t>and </a:t>
            </a:r>
            <a:r>
              <a:rPr lang="en-US" dirty="0" err="1"/>
              <a:t>concept_id</a:t>
            </a:r>
            <a:r>
              <a:rPr lang="en-US" dirty="0"/>
              <a:t> in (select </a:t>
            </a:r>
            <a:r>
              <a:rPr lang="en-US" dirty="0" err="1"/>
              <a:t>condition_concept_id</a:t>
            </a:r>
            <a:r>
              <a:rPr lang="en-US" dirty="0"/>
              <a:t> from </a:t>
            </a:r>
            <a:r>
              <a:rPr lang="en-US" dirty="0" err="1"/>
              <a:t>condition_occurrence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88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C14-8795-1321-58B1-1566F5D5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FF68-43F0-EEE5-1FBD-F6E584B98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4037"/>
          </a:xfrm>
        </p:spPr>
        <p:txBody>
          <a:bodyPr/>
          <a:lstStyle/>
          <a:p>
            <a:r>
              <a:rPr lang="en-US" dirty="0"/>
              <a:t>Save your exact queries and concept IDs for reproducibility!</a:t>
            </a:r>
          </a:p>
          <a:p>
            <a:r>
              <a:rPr lang="en-US" dirty="0"/>
              <a:t>Export to CSV if you are working in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947BD-1162-B782-1F5E-AD75CFA146EE}"/>
              </a:ext>
            </a:extLst>
          </p:cNvPr>
          <p:cNvSpPr txBox="1"/>
          <p:nvPr/>
        </p:nvSpPr>
        <p:spPr>
          <a:xfrm>
            <a:off x="838200" y="3514987"/>
            <a:ext cx="5995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person_id</a:t>
            </a:r>
            <a:r>
              <a:rPr lang="en-US" dirty="0"/>
              <a:t>, </a:t>
            </a:r>
            <a:r>
              <a:rPr lang="en-US" dirty="0" err="1"/>
              <a:t>visit_occurrence_id,measurement_datetime</a:t>
            </a:r>
            <a:endParaRPr lang="en-US" dirty="0"/>
          </a:p>
          <a:p>
            <a:r>
              <a:rPr lang="en-US" dirty="0"/>
              <a:t>From measurement</a:t>
            </a:r>
          </a:p>
          <a:p>
            <a:r>
              <a:rPr lang="en-US" dirty="0"/>
              <a:t>Where </a:t>
            </a:r>
            <a:r>
              <a:rPr lang="en-US" dirty="0" err="1"/>
              <a:t>measurement_concept_id</a:t>
            </a:r>
            <a:r>
              <a:rPr lang="en-US" dirty="0"/>
              <a:t> in (706163,706170)</a:t>
            </a:r>
          </a:p>
          <a:p>
            <a:r>
              <a:rPr lang="en-US" dirty="0"/>
              <a:t>And </a:t>
            </a:r>
            <a:r>
              <a:rPr lang="en-US" dirty="0" err="1"/>
              <a:t>value_as_concept_id</a:t>
            </a:r>
            <a:r>
              <a:rPr lang="en-US" dirty="0"/>
              <a:t> in (45877985)</a:t>
            </a:r>
          </a:p>
        </p:txBody>
      </p:sp>
    </p:spTree>
    <p:extLst>
      <p:ext uri="{BB962C8B-B14F-4D97-AF65-F5344CB8AC3E}">
        <p14:creationId xmlns:p14="http://schemas.microsoft.com/office/powerpoint/2010/main" val="389151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6;p1">
            <a:extLst>
              <a:ext uri="{FF2B5EF4-FFF2-40B4-BE49-F238E27FC236}">
                <a16:creationId xmlns:a16="http://schemas.microsoft.com/office/drawing/2014/main" id="{167ACF23-44FF-56B8-C30A-EAE363E4875C}"/>
              </a:ext>
            </a:extLst>
          </p:cNvPr>
          <p:cNvSpPr txBox="1"/>
          <p:nvPr/>
        </p:nvSpPr>
        <p:spPr>
          <a:xfrm>
            <a:off x="1771477" y="1013926"/>
            <a:ext cx="2340864" cy="5539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COVID-19+ patients</a:t>
            </a:r>
            <a:endParaRPr sz="1500" b="1" dirty="0"/>
          </a:p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(n=)</a:t>
            </a:r>
            <a:endParaRPr sz="1500" b="1" dirty="0"/>
          </a:p>
        </p:txBody>
      </p:sp>
      <p:sp>
        <p:nvSpPr>
          <p:cNvPr id="13" name="Google Shape;86;p1">
            <a:extLst>
              <a:ext uri="{FF2B5EF4-FFF2-40B4-BE49-F238E27FC236}">
                <a16:creationId xmlns:a16="http://schemas.microsoft.com/office/drawing/2014/main" id="{ADC1231F-33FE-24F1-A15E-C74B2B21F1DF}"/>
              </a:ext>
            </a:extLst>
          </p:cNvPr>
          <p:cNvSpPr txBox="1"/>
          <p:nvPr/>
        </p:nvSpPr>
        <p:spPr>
          <a:xfrm>
            <a:off x="380303" y="1809873"/>
            <a:ext cx="2070683" cy="7847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Hospitalized COVID-19+ patients</a:t>
            </a:r>
            <a:endParaRPr sz="1500" b="1" dirty="0"/>
          </a:p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(n=)</a:t>
            </a:r>
            <a:endParaRPr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B3A7E-B91B-0C2A-2FEB-BC5943E89476}"/>
              </a:ext>
            </a:extLst>
          </p:cNvPr>
          <p:cNvSpPr txBox="1"/>
          <p:nvPr/>
        </p:nvSpPr>
        <p:spPr>
          <a:xfrm>
            <a:off x="5449600" y="44673"/>
            <a:ext cx="10620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GOAL</a:t>
            </a:r>
          </a:p>
        </p:txBody>
      </p:sp>
      <p:sp>
        <p:nvSpPr>
          <p:cNvPr id="15" name="Google Shape;86;p1">
            <a:extLst>
              <a:ext uri="{FF2B5EF4-FFF2-40B4-BE49-F238E27FC236}">
                <a16:creationId xmlns:a16="http://schemas.microsoft.com/office/drawing/2014/main" id="{89B4D15F-B6FD-1854-8562-F8627AC851F2}"/>
              </a:ext>
            </a:extLst>
          </p:cNvPr>
          <p:cNvSpPr txBox="1"/>
          <p:nvPr/>
        </p:nvSpPr>
        <p:spPr>
          <a:xfrm>
            <a:off x="3301069" y="1809873"/>
            <a:ext cx="2070683" cy="7847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Non-hospitalized COVID-19+ patients</a:t>
            </a:r>
            <a:endParaRPr sz="1500" b="1" dirty="0"/>
          </a:p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(n=)</a:t>
            </a:r>
            <a:endParaRPr sz="1500" b="1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A7CEBFC-C6D5-0253-5CCF-7EBFF64CAA36}"/>
              </a:ext>
            </a:extLst>
          </p:cNvPr>
          <p:cNvGraphicFramePr>
            <a:graphicFrameLocks noGrp="1"/>
          </p:cNvGraphicFramePr>
          <p:nvPr/>
        </p:nvGraphicFramePr>
        <p:xfrm>
          <a:off x="6367243" y="1567883"/>
          <a:ext cx="5444454" cy="230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18">
                  <a:extLst>
                    <a:ext uri="{9D8B030D-6E8A-4147-A177-3AD203B41FA5}">
                      <a16:colId xmlns:a16="http://schemas.microsoft.com/office/drawing/2014/main" val="2489842234"/>
                    </a:ext>
                  </a:extLst>
                </a:gridCol>
                <a:gridCol w="1814818">
                  <a:extLst>
                    <a:ext uri="{9D8B030D-6E8A-4147-A177-3AD203B41FA5}">
                      <a16:colId xmlns:a16="http://schemas.microsoft.com/office/drawing/2014/main" val="772528023"/>
                    </a:ext>
                  </a:extLst>
                </a:gridCol>
                <a:gridCol w="1814818">
                  <a:extLst>
                    <a:ext uri="{9D8B030D-6E8A-4147-A177-3AD203B41FA5}">
                      <a16:colId xmlns:a16="http://schemas.microsoft.com/office/drawing/2014/main" val="10935498"/>
                    </a:ext>
                  </a:extLst>
                </a:gridCol>
              </a:tblGrid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Non-hospitalized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50119"/>
                  </a:ext>
                </a:extLst>
              </a:tr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Age (mean, std)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06959"/>
                  </a:ext>
                </a:extLst>
              </a:tr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CKD (n,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129352"/>
                  </a:ext>
                </a:extLst>
              </a:tr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BMI (mean, std)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7941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0EB55D-5400-C9FE-D77D-555B579F840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415645" y="1567883"/>
            <a:ext cx="1526264" cy="241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49B042-083F-8F01-A66E-DAA5EA276B2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2941909" y="1567883"/>
            <a:ext cx="1394502" cy="241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1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44F0-010A-B674-4312-16B8D396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COVID+ 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34FD-C0CD-B7B7-D721-7888F263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first COVID+ or flu occurrence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8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6;p1">
            <a:extLst>
              <a:ext uri="{FF2B5EF4-FFF2-40B4-BE49-F238E27FC236}">
                <a16:creationId xmlns:a16="http://schemas.microsoft.com/office/drawing/2014/main" id="{167ACF23-44FF-56B8-C30A-EAE363E4875C}"/>
              </a:ext>
            </a:extLst>
          </p:cNvPr>
          <p:cNvSpPr txBox="1"/>
          <p:nvPr/>
        </p:nvSpPr>
        <p:spPr>
          <a:xfrm>
            <a:off x="1771477" y="1013926"/>
            <a:ext cx="2340864" cy="5539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COVID-19+ patients</a:t>
            </a:r>
            <a:endParaRPr sz="1500" b="1" dirty="0"/>
          </a:p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(n=38,158)</a:t>
            </a:r>
            <a:endParaRPr sz="1500" b="1" dirty="0"/>
          </a:p>
        </p:txBody>
      </p:sp>
      <p:sp>
        <p:nvSpPr>
          <p:cNvPr id="13" name="Google Shape;86;p1">
            <a:extLst>
              <a:ext uri="{FF2B5EF4-FFF2-40B4-BE49-F238E27FC236}">
                <a16:creationId xmlns:a16="http://schemas.microsoft.com/office/drawing/2014/main" id="{ADC1231F-33FE-24F1-A15E-C74B2B21F1DF}"/>
              </a:ext>
            </a:extLst>
          </p:cNvPr>
          <p:cNvSpPr txBox="1"/>
          <p:nvPr/>
        </p:nvSpPr>
        <p:spPr>
          <a:xfrm>
            <a:off x="380303" y="1809873"/>
            <a:ext cx="2070683" cy="7847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Hospitalized COVID-19+ patients</a:t>
            </a:r>
            <a:endParaRPr sz="1500" b="1" dirty="0"/>
          </a:p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(n=)</a:t>
            </a:r>
            <a:endParaRPr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B3A7E-B91B-0C2A-2FEB-BC5943E89476}"/>
              </a:ext>
            </a:extLst>
          </p:cNvPr>
          <p:cNvSpPr txBox="1"/>
          <p:nvPr/>
        </p:nvSpPr>
        <p:spPr>
          <a:xfrm>
            <a:off x="5449600" y="44673"/>
            <a:ext cx="10620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GOAL</a:t>
            </a:r>
          </a:p>
        </p:txBody>
      </p:sp>
      <p:sp>
        <p:nvSpPr>
          <p:cNvPr id="15" name="Google Shape;86;p1">
            <a:extLst>
              <a:ext uri="{FF2B5EF4-FFF2-40B4-BE49-F238E27FC236}">
                <a16:creationId xmlns:a16="http://schemas.microsoft.com/office/drawing/2014/main" id="{89B4D15F-B6FD-1854-8562-F8627AC851F2}"/>
              </a:ext>
            </a:extLst>
          </p:cNvPr>
          <p:cNvSpPr txBox="1"/>
          <p:nvPr/>
        </p:nvSpPr>
        <p:spPr>
          <a:xfrm>
            <a:off x="3301069" y="1809873"/>
            <a:ext cx="2070683" cy="7847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Non-hospitalized COVID-19+ patients</a:t>
            </a:r>
            <a:endParaRPr sz="1500" b="1" dirty="0"/>
          </a:p>
          <a:p>
            <a:pPr lvl="0"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(n=)</a:t>
            </a:r>
            <a:endParaRPr sz="1500" b="1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A7CEBFC-C6D5-0253-5CCF-7EBFF64CAA36}"/>
              </a:ext>
            </a:extLst>
          </p:cNvPr>
          <p:cNvGraphicFramePr>
            <a:graphicFrameLocks noGrp="1"/>
          </p:cNvGraphicFramePr>
          <p:nvPr/>
        </p:nvGraphicFramePr>
        <p:xfrm>
          <a:off x="6367243" y="1567883"/>
          <a:ext cx="5444454" cy="230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18">
                  <a:extLst>
                    <a:ext uri="{9D8B030D-6E8A-4147-A177-3AD203B41FA5}">
                      <a16:colId xmlns:a16="http://schemas.microsoft.com/office/drawing/2014/main" val="2489842234"/>
                    </a:ext>
                  </a:extLst>
                </a:gridCol>
                <a:gridCol w="1814818">
                  <a:extLst>
                    <a:ext uri="{9D8B030D-6E8A-4147-A177-3AD203B41FA5}">
                      <a16:colId xmlns:a16="http://schemas.microsoft.com/office/drawing/2014/main" val="772528023"/>
                    </a:ext>
                  </a:extLst>
                </a:gridCol>
                <a:gridCol w="1814818">
                  <a:extLst>
                    <a:ext uri="{9D8B030D-6E8A-4147-A177-3AD203B41FA5}">
                      <a16:colId xmlns:a16="http://schemas.microsoft.com/office/drawing/2014/main" val="10935498"/>
                    </a:ext>
                  </a:extLst>
                </a:gridCol>
              </a:tblGrid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Non-hospitalized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50119"/>
                  </a:ext>
                </a:extLst>
              </a:tr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Age (mean, std)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06959"/>
                  </a:ext>
                </a:extLst>
              </a:tr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CKD (n,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129352"/>
                  </a:ext>
                </a:extLst>
              </a:tr>
              <a:tr h="576640">
                <a:tc>
                  <a:txBody>
                    <a:bodyPr/>
                    <a:lstStyle/>
                    <a:p>
                      <a:r>
                        <a:rPr lang="en-US" dirty="0"/>
                        <a:t>BMI (mean, std)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7941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0EB55D-5400-C9FE-D77D-555B579F840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415645" y="1567883"/>
            <a:ext cx="1526264" cy="241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49B042-083F-8F01-A66E-DAA5EA276B2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2941909" y="1567883"/>
            <a:ext cx="1394502" cy="241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23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539</Words>
  <Application>Microsoft Macintosh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Flowchart and Table 1 walkthrough</vt:lpstr>
      <vt:lpstr>PowerPoint Presentation</vt:lpstr>
      <vt:lpstr>Virtual Machine access</vt:lpstr>
      <vt:lpstr>Software</vt:lpstr>
      <vt:lpstr>Concept search</vt:lpstr>
      <vt:lpstr>Extract data</vt:lpstr>
      <vt:lpstr>PowerPoint Presentation</vt:lpstr>
      <vt:lpstr>COVID+ sample size</vt:lpstr>
      <vt:lpstr>PowerPoint Presentation</vt:lpstr>
      <vt:lpstr>Hospitalized vs Non-hospitalized</vt:lpstr>
      <vt:lpstr>PowerPoint Presentation</vt:lpstr>
      <vt:lpstr>Demographics, Comorbidities, Lab values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and Table 1</dc:title>
  <dc:creator>Alex Xu</dc:creator>
  <cp:lastModifiedBy>Alex Xu</cp:lastModifiedBy>
  <cp:revision>2</cp:revision>
  <dcterms:created xsi:type="dcterms:W3CDTF">2022-08-05T01:26:00Z</dcterms:created>
  <dcterms:modified xsi:type="dcterms:W3CDTF">2022-08-06T00:51:18Z</dcterms:modified>
</cp:coreProperties>
</file>