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8EBB8E-701A-40FF-96BF-3666B7ED919E}">
  <a:tblStyle styleId="{9D8EBB8E-701A-40FF-96BF-3666B7ED91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4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5fd1e0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5fd1e0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266779366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26677936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5fd1e09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5fd1e09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6677936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6677936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5fd1e09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5fd1e09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66779366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66779366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66779366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66779366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5fd1e09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5fd1e09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6677936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6677936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6677936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6677936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5fd1e0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5fd1e0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66779366_1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66779366_1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6677936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6677936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66779366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66779366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26677936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2667793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5fd1e0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5fd1e0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5fd1e09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5fd1e09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610fab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610fab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5fd1e0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5fd1e0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5fd1e0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5fd1e0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5fd1e0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5fd1e0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5fd1e09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5fd1e09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5fd1e0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5fd1e0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2667793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2667793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astebin.com/9QLj5u2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4444/grid/cons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571750"/>
            <a:ext cx="4870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 для</a:t>
            </a:r>
            <a:br>
              <a:rPr lang="ru"/>
            </a:br>
            <a:r>
              <a:rPr lang="ru"/>
              <a:t>быстрого разворачивания готового окружения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0425" y="103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Как  получить образ заточенный под ваши задачи?</a:t>
            </a:r>
            <a:endParaRPr sz="3400"/>
          </a:p>
        </p:txBody>
      </p:sp>
      <p:pic>
        <p:nvPicPr>
          <p:cNvPr descr="Результат пошуку зображень за запитом &quot;docker file&quot;"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25" y="1184350"/>
            <a:ext cx="8009950" cy="29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Готовый Dockerfile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2532625"/>
            <a:ext cx="85206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 u="sng">
                <a:solidFill>
                  <a:schemeClr val="accent2"/>
                </a:solidFill>
                <a:hlinkClick r:id="rId3"/>
              </a:rPr>
              <a:t>https://pastebin.com/9QLj5u2H</a:t>
            </a:r>
            <a:r>
              <a:rPr lang="ru" sz="3600">
                <a:solidFill>
                  <a:schemeClr val="accent2"/>
                </a:solidFill>
              </a:rPr>
              <a:t> 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Создаем Dockerfile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54200" y="885325"/>
            <a:ext cx="88221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Наполните файл 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 следующим</a:t>
            </a: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кодом</a:t>
            </a:r>
            <a:endParaRPr b="1" sz="30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ubuntu:16.04 </a:t>
            </a:r>
            <a:b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MAINTAINER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Artur Piliuk</a:t>
            </a:r>
            <a:endParaRPr b="1" sz="30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tail -f /dev/null</a:t>
            </a:r>
            <a:r>
              <a:rPr b="1" lang="ru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3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0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Собираем образ (image)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416575" y="1121100"/>
            <a:ext cx="82410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Выполните </a:t>
            </a: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команды</a:t>
            </a:r>
            <a:b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ourier New"/>
              <a:buAutoNum type="arabicPeriod"/>
            </a:pP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myimage:latest .</a:t>
            </a:r>
            <a:endParaRPr b="1"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ourier New"/>
              <a:buAutoNum type="arabicPeriod"/>
            </a:pP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  <a:endParaRPr b="1"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025"/>
            <a:ext cx="9144000" cy="3668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Стартуем контейнер из образа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115075" y="1121100"/>
            <a:ext cx="88221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Выполните </a:t>
            </a: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команды</a:t>
            </a:r>
            <a:b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-d myimage</a:t>
            </a:r>
            <a:endParaRPr b="1"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Подключаемся в контейнер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115075" y="1121100"/>
            <a:ext cx="88221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urier New"/>
                <a:ea typeface="Courier New"/>
                <a:cs typeface="Courier New"/>
                <a:sym typeface="Courier New"/>
              </a:rPr>
              <a:t>Выполните </a:t>
            </a: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команды</a:t>
            </a:r>
            <a:endParaRPr b="1"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ps </a:t>
            </a:r>
            <a:r>
              <a:rPr b="1" lang="ru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// все запущенные контейнеры</a:t>
            </a:r>
            <a:endParaRPr b="1" sz="24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exec -i -t &lt;containerID&gt; bash</a:t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Убедимся что мы внутри контейнера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525"/>
            <a:ext cx="8839201" cy="1456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Установим собственный софт</a:t>
            </a:r>
            <a:r>
              <a:rPr lang="ru"/>
              <a:t>!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0" y="707400"/>
            <a:ext cx="91440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Обновите</a:t>
            </a: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 заменив следующим </a:t>
            </a:r>
            <a:r>
              <a:rPr b="1" lang="ru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кодом</a:t>
            </a:r>
            <a:endParaRPr b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circleci/buildpack-deps:14.04-browsers</a:t>
            </a:r>
            <a:b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apt-get update &amp;&amp; apt-get upgrade -y </a:t>
            </a: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apt-get install nginx -y</a:t>
            </a: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EXPOSE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sed -i 's/listen 80/listen 0.0.0.0:80/g' /etc/nginx/sites-available/default </a:t>
            </a: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b="1" lang="ru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/etc/init.d/nginx restart &amp;&amp; tail -f /dev/null</a:t>
            </a:r>
            <a:r>
              <a:rPr b="1" lang="ru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Пересоберите образ и запустите контейнер</a:t>
            </a:r>
            <a:endParaRPr sz="48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210750" y="1977575"/>
            <a:ext cx="87225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myimage:latest .</a:t>
            </a:r>
            <a:br>
              <a:rPr b="1" lang="ru" sz="3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ru" sz="3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-p 80:80 -d myimage</a:t>
            </a:r>
            <a:endParaRPr b="1" sz="3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15075" y="81150"/>
            <a:ext cx="8405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принцип работы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15075" y="1030500"/>
            <a:ext cx="89403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ru" sz="2400"/>
              <a:t>работа начинается с выбора </a:t>
            </a:r>
            <a:r>
              <a:rPr b="1" lang="ru" sz="2400">
                <a:solidFill>
                  <a:schemeClr val="accent2"/>
                </a:solidFill>
              </a:rPr>
              <a:t>базового образа </a:t>
            </a:r>
            <a:r>
              <a:rPr lang="ru" sz="2400"/>
              <a:t>(Image) с минимальным набором утилит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ru" sz="2400">
                <a:solidFill>
                  <a:schemeClr val="accent2"/>
                </a:solidFill>
              </a:rPr>
              <a:t>необходимый софт</a:t>
            </a:r>
            <a:r>
              <a:rPr lang="ru" sz="2400"/>
              <a:t> </a:t>
            </a:r>
            <a:r>
              <a:rPr lang="ru" sz="2400"/>
              <a:t>устанавливается</a:t>
            </a:r>
            <a:r>
              <a:rPr lang="ru" sz="2400"/>
              <a:t> </a:t>
            </a:r>
            <a:r>
              <a:rPr b="1" lang="ru" sz="2400">
                <a:solidFill>
                  <a:schemeClr val="accent2"/>
                </a:solidFill>
              </a:rPr>
              <a:t>поверх базового</a:t>
            </a:r>
            <a:r>
              <a:rPr lang="ru" sz="2400"/>
              <a:t> образа с помощью команд перечисленных в Dockerfile.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ru" sz="2400">
                <a:solidFill>
                  <a:schemeClr val="accent2"/>
                </a:solidFill>
              </a:rPr>
              <a:t>контейнер</a:t>
            </a:r>
            <a:r>
              <a:rPr lang="ru" sz="2400"/>
              <a:t> - это запущенный согласно инструкциям образ системы.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Проверяем</a:t>
            </a:r>
            <a:endParaRPr sz="4800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210750" y="1429050"/>
            <a:ext cx="8722500" cy="22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http://localhost:80</a:t>
            </a:r>
            <a:endParaRPr b="1"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Подробнее о командах</a:t>
            </a:r>
            <a:endParaRPr/>
          </a:p>
        </p:txBody>
      </p:sp>
      <p:graphicFrame>
        <p:nvGraphicFramePr>
          <p:cNvPr id="185" name="Google Shape;185;p33"/>
          <p:cNvGraphicFramePr/>
          <p:nvPr/>
        </p:nvGraphicFramePr>
        <p:xfrm>
          <a:off x="365800" y="113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{9D8EBB8E-701A-40FF-96BF-3666B7ED919E}</a:tableStyleId>
              </a:tblPr>
              <a:tblGrid>
                <a:gridCol w="4802700"/>
                <a:gridCol w="3756400"/>
              </a:tblGrid>
              <a:tr h="76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 apt-get update &amp;&amp; apt-get upgrade -y</a:t>
                      </a:r>
                      <a:endParaRPr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обнови ОС что бы иметь самые свежие пакеты и установщики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 apt-get install nginx -y</a:t>
                      </a:r>
                      <a:endParaRPr b="1"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установи программу Nginx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EXPOSE 80</a:t>
                      </a:r>
                      <a:endParaRPr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разреши пользователю основной системы (мы с вами) в браузере видеть то что Nginx прорисовывает на порту 80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Подробнее о командах</a:t>
            </a:r>
            <a:endParaRPr/>
          </a:p>
        </p:txBody>
      </p:sp>
      <p:graphicFrame>
        <p:nvGraphicFramePr>
          <p:cNvPr id="191" name="Google Shape;191;p34"/>
          <p:cNvGraphicFramePr/>
          <p:nvPr/>
        </p:nvGraphicFramePr>
        <p:xfrm>
          <a:off x="292450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{9D8EBB8E-701A-40FF-96BF-3666B7ED919E}</a:tableStyleId>
              </a:tblPr>
              <a:tblGrid>
                <a:gridCol w="4802700"/>
                <a:gridCol w="3756400"/>
              </a:tblGrid>
              <a:tr h="10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CMD /etc/init.d/nginx restart </a:t>
                      </a:r>
                      <a:endParaRPr b="1"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перезапускаем сервер что бы применились настройки и </a:t>
                      </a:r>
                      <a:b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(&amp;&amp;)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2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&amp;&amp;</a:t>
                      </a:r>
                      <a:endParaRPr b="1"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выполнить </a:t>
                      </a: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следующую</a:t>
                      </a: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команду, если предыдущая успешно завершилась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102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tail -f /dev/null</a:t>
                      </a:r>
                      <a:endParaRPr b="1"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беспрерывно следим за пустым устройством (зацикливаем программу)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102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>
                          <a:solidFill>
                            <a:schemeClr val="accent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 sed -i s/listen 80/listen 0.0.0.0:80/g /etc/nginx/sites-available/default</a:t>
                      </a:r>
                      <a:endParaRPr b="1">
                        <a:solidFill>
                          <a:schemeClr val="accent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обновим конфигурацию Nginx чтобы разрешить удаленные подключения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</a:t>
            </a:r>
            <a:r>
              <a:rPr lang="ru"/>
              <a:t>онтейнер ж</a:t>
            </a:r>
            <a:r>
              <a:rPr lang="ru"/>
              <a:t>иви вечно!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253750" y="897925"/>
            <a:ext cx="87225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Для того что бы контейнер продолжал жить даже после того, как вы выйдете из него добавьте в </a:t>
            </a:r>
            <a:r>
              <a:rPr b="1" lang="ru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Dockerfile</a:t>
            </a: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 следующий </a:t>
            </a:r>
            <a:r>
              <a:rPr b="1" lang="ru" sz="2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код</a:t>
            </a:r>
            <a:endParaRPr b="1" sz="24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CMD tail -f /dev/null</a:t>
            </a:r>
            <a:r>
              <a:rPr b="1" lang="ru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Выполните следующие </a:t>
            </a:r>
            <a: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команды</a:t>
            </a:r>
            <a:b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myimage:latest .</a:t>
            </a:r>
            <a:b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-p 80:80 -d myimage</a:t>
            </a:r>
            <a:endParaRPr b="1" sz="3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команды</a:t>
            </a:r>
            <a:endParaRPr/>
          </a:p>
        </p:txBody>
      </p:sp>
      <p:graphicFrame>
        <p:nvGraphicFramePr>
          <p:cNvPr id="203" name="Google Shape;203;p36"/>
          <p:cNvGraphicFramePr/>
          <p:nvPr/>
        </p:nvGraphicFramePr>
        <p:xfrm>
          <a:off x="952500" y="86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{9D8EBB8E-701A-40FF-96BF-3666B7ED919E}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подключиться к контейнеру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docker exec -i -t &lt;containerID&gt; bash</a:t>
                      </a:r>
                      <a:endParaRPr b="1" sz="1800">
                        <a:solidFill>
                          <a:schemeClr val="accen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все контейнеры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</a:t>
                      </a: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 -a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только запущенные контейнеры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скачанные образы (images)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images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команды</a:t>
            </a:r>
            <a:endParaRPr/>
          </a:p>
        </p:txBody>
      </p:sp>
      <p:graphicFrame>
        <p:nvGraphicFramePr>
          <p:cNvPr id="209" name="Google Shape;209;p37"/>
          <p:cNvGraphicFramePr/>
          <p:nvPr/>
        </p:nvGraphicFramePr>
        <p:xfrm>
          <a:off x="952500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{9D8EBB8E-701A-40FF-96BF-3666B7ED919E}</a:tableStyleId>
              </a:tblPr>
              <a:tblGrid>
                <a:gridCol w="3619500"/>
                <a:gridCol w="3619500"/>
              </a:tblGrid>
              <a:tr h="66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удалить контейнер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</a:t>
                      </a: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&lt;containerID&gt;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остановить/запустить контейнер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stop/start &lt;containerID&gt;</a:t>
                      </a:r>
                      <a:b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ru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(достаточно указать первые 3 буквы)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отобразить запущенные процессы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top </a:t>
                      </a: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&lt;containerID&gt;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6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остановить контейнер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docker stop &lt;containerID&gt;</a:t>
                      </a:r>
                      <a:br>
                        <a:rPr b="1"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ru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(достаточно указать первые 3 буквы)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15075" y="91300"/>
            <a:ext cx="8405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принцип работы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15075" y="1014650"/>
            <a:ext cx="89403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ru" sz="2400"/>
              <a:t>если вы не фиксируете </a:t>
            </a:r>
            <a:r>
              <a:rPr b="1" lang="ru" sz="2400">
                <a:solidFill>
                  <a:schemeClr val="accent2"/>
                </a:solidFill>
              </a:rPr>
              <a:t>изменения в контейнере</a:t>
            </a:r>
            <a:r>
              <a:rPr lang="ru" sz="2400"/>
              <a:t>, то после остановки они </a:t>
            </a:r>
            <a:r>
              <a:rPr b="1" lang="ru" sz="2400">
                <a:solidFill>
                  <a:schemeClr val="accent2"/>
                </a:solidFill>
              </a:rPr>
              <a:t>исчезнут</a:t>
            </a:r>
            <a:r>
              <a:rPr lang="ru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b="1" lang="ru" sz="2400">
                <a:solidFill>
                  <a:schemeClr val="accent2"/>
                </a:solidFill>
              </a:rPr>
              <a:t>для жизни</a:t>
            </a:r>
            <a:r>
              <a:rPr lang="ru" sz="2400"/>
              <a:t> контейнеру необходим </a:t>
            </a:r>
            <a:r>
              <a:rPr b="1" lang="ru" sz="2400">
                <a:solidFill>
                  <a:schemeClr val="accent2"/>
                </a:solidFill>
              </a:rPr>
              <a:t>бесконечно выполняющийся процесс</a:t>
            </a:r>
            <a:r>
              <a:rPr lang="ru" sz="2400"/>
              <a:t>, пока жив этот процесс - жив контейнер.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b="1" lang="ru" sz="2400">
                <a:solidFill>
                  <a:schemeClr val="accent2"/>
                </a:solidFill>
              </a:rPr>
              <a:t>один контейнер</a:t>
            </a:r>
            <a:r>
              <a:rPr lang="ru" sz="2400"/>
              <a:t> - </a:t>
            </a:r>
            <a:r>
              <a:rPr b="1" lang="ru" sz="2400">
                <a:solidFill>
                  <a:schemeClr val="accent2"/>
                </a:solidFill>
              </a:rPr>
              <a:t>одна задача</a:t>
            </a:r>
            <a:r>
              <a:rPr lang="ru" sz="2400"/>
              <a:t>. Например, selenium-grid контейнер только для Selenium Grid, аналогично для selenium-node (chrome).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76" y="0"/>
            <a:ext cx="8026301" cy="49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0" y="0"/>
            <a:ext cx="8520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Основные компоненты</a:t>
            </a:r>
            <a:endParaRPr sz="2400"/>
          </a:p>
        </p:txBody>
      </p:sp>
      <p:pic>
        <p:nvPicPr>
          <p:cNvPr descr="Результат пошуку зображень за запитом &quot;Docker container&quot;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63" y="496800"/>
            <a:ext cx="7058074" cy="43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35500" y="136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Selenium GRID в Docker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56675" y="1097375"/>
            <a:ext cx="85206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для запуска Selenium GRID в контейнера выполните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accent1"/>
                </a:solidFill>
              </a:rPr>
              <a:t>docker run -d -p 4444:4444  --name selenium-hub selenium/hub:3.11.0-dysprosium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Далее в браузере перейдите на </a:t>
            </a:r>
            <a:r>
              <a:rPr lang="ru" sz="2400" u="sng">
                <a:solidFill>
                  <a:schemeClr val="accent1"/>
                </a:solidFill>
                <a:hlinkClick r:id="rId3"/>
              </a:rPr>
              <a:t>http://localhost:4444/grid/console</a:t>
            </a:r>
            <a:r>
              <a:rPr lang="ru" sz="2400">
                <a:solidFill>
                  <a:schemeClr val="accent1"/>
                </a:solidFill>
              </a:rPr>
              <a:t> </a:t>
            </a:r>
            <a:br>
              <a:rPr lang="ru" sz="2400"/>
            </a:b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9"/>
          <p:cNvGraphicFramePr/>
          <p:nvPr/>
        </p:nvGraphicFramePr>
        <p:xfrm>
          <a:off x="875400" y="10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{9D8EBB8E-701A-40FF-96BF-3666B7ED919E}</a:tableStyleId>
              </a:tblPr>
              <a:tblGrid>
                <a:gridCol w="3619500"/>
                <a:gridCol w="3619500"/>
              </a:tblGrid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-p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открыть порт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-d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освободить консоль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-name</a:t>
                      </a:r>
                      <a:endParaRPr b="1" sz="18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имя контейнера</a:t>
                      </a:r>
                      <a:endParaRPr b="1" sz="18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selenium/hub:3.11.0-dysprosium</a:t>
                      </a:r>
                      <a:endParaRPr b="1" sz="18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ru" sz="18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имя образа на основе которого будет создан контейнер. Образ ищется в Docker Hub/Registry.</a:t>
                      </a:r>
                      <a:endParaRPr b="1" sz="1800">
                        <a:solidFill>
                          <a:schemeClr val="accent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9"/>
          <p:cNvSpPr txBox="1"/>
          <p:nvPr>
            <p:ph type="title"/>
          </p:nvPr>
        </p:nvSpPr>
        <p:spPr>
          <a:xfrm>
            <a:off x="135500" y="136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Подробнее про опции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80225"/>
            <a:ext cx="9009376" cy="35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143200" y="121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только что произошло?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526350"/>
            <a:ext cx="7108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Молодцы! </a:t>
            </a:r>
            <a:br>
              <a:rPr lang="ru">
                <a:solidFill>
                  <a:schemeClr val="lt1"/>
                </a:solidFill>
              </a:rPr>
            </a:br>
            <a:r>
              <a:rPr lang="ru">
                <a:solidFill>
                  <a:schemeClr val="lt1"/>
                </a:solidFill>
              </a:rPr>
              <a:t>Вы научились использовать готовые образы.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