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g4kpFW+prk5Qry5jWx5+nZ9Zn7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3762c5e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63762c5ed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36c98ade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636c98ade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36c98ad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636c98ade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36c98ad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636c98ade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2"/>
          <p:cNvGrpSpPr/>
          <p:nvPr/>
        </p:nvGrpSpPr>
        <p:grpSpPr>
          <a:xfrm>
            <a:off x="255200" y="592"/>
            <a:ext cx="2250363" cy="1044300"/>
            <a:chOff x="255200" y="592"/>
            <a:chExt cx="2250363" cy="1044300"/>
          </a:xfrm>
        </p:grpSpPr>
        <p:sp>
          <p:nvSpPr>
            <p:cNvPr id="15" name="Google Shape;15;p1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2"/>
          <p:cNvGrpSpPr/>
          <p:nvPr/>
        </p:nvGrpSpPr>
        <p:grpSpPr>
          <a:xfrm>
            <a:off x="905395" y="592"/>
            <a:ext cx="2250363" cy="1044300"/>
            <a:chOff x="905395" y="592"/>
            <a:chExt cx="2250363" cy="1044300"/>
          </a:xfrm>
        </p:grpSpPr>
        <p:sp>
          <p:nvSpPr>
            <p:cNvPr id="19" name="Google Shape;19;p1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2"/>
          <p:cNvGrpSpPr/>
          <p:nvPr/>
        </p:nvGrpSpPr>
        <p:grpSpPr>
          <a:xfrm>
            <a:off x="7057468" y="5088"/>
            <a:ext cx="1851282" cy="752108"/>
            <a:chOff x="6917201" y="0"/>
            <a:chExt cx="2227777" cy="863400"/>
          </a:xfrm>
        </p:grpSpPr>
        <p:sp>
          <p:nvSpPr>
            <p:cNvPr id="23" name="Google Shape;23;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2"/>
          <p:cNvGrpSpPr/>
          <p:nvPr/>
        </p:nvGrpSpPr>
        <p:grpSpPr>
          <a:xfrm>
            <a:off x="6553032" y="4217852"/>
            <a:ext cx="2389068" cy="925737"/>
            <a:chOff x="6917201" y="0"/>
            <a:chExt cx="2227777" cy="863400"/>
          </a:xfrm>
        </p:grpSpPr>
        <p:sp>
          <p:nvSpPr>
            <p:cNvPr id="27" name="Google Shape;27;p1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2"/>
          <p:cNvGrpSpPr/>
          <p:nvPr/>
        </p:nvGrpSpPr>
        <p:grpSpPr>
          <a:xfrm>
            <a:off x="199149" y="4055652"/>
            <a:ext cx="2795413" cy="1083308"/>
            <a:chOff x="6917201" y="0"/>
            <a:chExt cx="2227777" cy="863400"/>
          </a:xfrm>
        </p:grpSpPr>
        <p:sp>
          <p:nvSpPr>
            <p:cNvPr id="31" name="Google Shape;31;p1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1"/>
          <p:cNvGrpSpPr/>
          <p:nvPr/>
        </p:nvGrpSpPr>
        <p:grpSpPr>
          <a:xfrm>
            <a:off x="5959222" y="4119576"/>
            <a:ext cx="2520951" cy="1024165"/>
            <a:chOff x="6917201" y="0"/>
            <a:chExt cx="2227777" cy="863400"/>
          </a:xfrm>
        </p:grpSpPr>
        <p:sp>
          <p:nvSpPr>
            <p:cNvPr id="112" name="Google Shape;112;p2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1"/>
          <p:cNvGrpSpPr/>
          <p:nvPr/>
        </p:nvGrpSpPr>
        <p:grpSpPr>
          <a:xfrm>
            <a:off x="199149" y="2"/>
            <a:ext cx="2795413" cy="1083308"/>
            <a:chOff x="6917201" y="0"/>
            <a:chExt cx="2227777" cy="863400"/>
          </a:xfrm>
        </p:grpSpPr>
        <p:sp>
          <p:nvSpPr>
            <p:cNvPr id="116" name="Google Shape;116;p2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4"/>
          <p:cNvGrpSpPr/>
          <p:nvPr/>
        </p:nvGrpSpPr>
        <p:grpSpPr>
          <a:xfrm>
            <a:off x="5594190" y="3961115"/>
            <a:ext cx="2910144" cy="1182340"/>
            <a:chOff x="6917201" y="0"/>
            <a:chExt cx="2227777" cy="863400"/>
          </a:xfrm>
        </p:grpSpPr>
        <p:sp>
          <p:nvSpPr>
            <p:cNvPr id="47" name="Google Shape;47;p1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4"/>
          <p:cNvGrpSpPr/>
          <p:nvPr/>
        </p:nvGrpSpPr>
        <p:grpSpPr>
          <a:xfrm>
            <a:off x="199149" y="2"/>
            <a:ext cx="2795413" cy="1083308"/>
            <a:chOff x="6917201" y="0"/>
            <a:chExt cx="2227777" cy="863400"/>
          </a:xfrm>
        </p:grpSpPr>
        <p:sp>
          <p:nvSpPr>
            <p:cNvPr id="51" name="Google Shape;51;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1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8"/>
          <p:cNvGrpSpPr/>
          <p:nvPr/>
        </p:nvGrpSpPr>
        <p:grpSpPr>
          <a:xfrm>
            <a:off x="255991" y="-118"/>
            <a:ext cx="2251347" cy="1043408"/>
            <a:chOff x="3961956" y="4383950"/>
            <a:chExt cx="1160548" cy="548700"/>
          </a:xfrm>
        </p:grpSpPr>
        <p:sp>
          <p:nvSpPr>
            <p:cNvPr id="81" name="Google Shape;81;p1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8"/>
          <p:cNvGrpSpPr/>
          <p:nvPr/>
        </p:nvGrpSpPr>
        <p:grpSpPr>
          <a:xfrm>
            <a:off x="34934" y="4522125"/>
            <a:ext cx="1593306" cy="617072"/>
            <a:chOff x="6917201" y="0"/>
            <a:chExt cx="2227777" cy="863400"/>
          </a:xfrm>
        </p:grpSpPr>
        <p:sp>
          <p:nvSpPr>
            <p:cNvPr id="86" name="Google Shape;86;p1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8"/>
          <p:cNvGrpSpPr/>
          <p:nvPr/>
        </p:nvGrpSpPr>
        <p:grpSpPr>
          <a:xfrm>
            <a:off x="5886353" y="1243"/>
            <a:ext cx="3257454" cy="1261514"/>
            <a:chOff x="6917201" y="0"/>
            <a:chExt cx="2227777" cy="863400"/>
          </a:xfrm>
        </p:grpSpPr>
        <p:sp>
          <p:nvSpPr>
            <p:cNvPr id="90" name="Google Shape;90;p1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311700" y="200375"/>
            <a:ext cx="8520600" cy="137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 sz="6000">
                <a:solidFill>
                  <a:srgbClr val="000000"/>
                </a:solidFill>
              </a:rPr>
              <a:t>TimeStamp</a:t>
            </a:r>
            <a:endParaRPr b="1" sz="6000">
              <a:solidFill>
                <a:srgbClr val="000000"/>
              </a:solidFill>
            </a:endParaRPr>
          </a:p>
          <a:p>
            <a:pPr indent="0" lvl="0" marL="0" rtl="0" algn="ctr">
              <a:lnSpc>
                <a:spcPct val="100000"/>
              </a:lnSpc>
              <a:spcBef>
                <a:spcPts val="0"/>
              </a:spcBef>
              <a:spcAft>
                <a:spcPts val="0"/>
              </a:spcAft>
              <a:buSzPts val="3800"/>
              <a:buNone/>
            </a:pPr>
            <a:r>
              <a:rPr lang="en" sz="1600" u="sng">
                <a:solidFill>
                  <a:srgbClr val="000000"/>
                </a:solidFill>
              </a:rPr>
              <a:t>“Timekeeping Made Easy”</a:t>
            </a:r>
            <a:endParaRPr sz="1600" u="sng">
              <a:solidFill>
                <a:srgbClr val="000000"/>
              </a:solidFill>
            </a:endParaRPr>
          </a:p>
        </p:txBody>
      </p:sp>
      <p:sp>
        <p:nvSpPr>
          <p:cNvPr id="129" name="Google Shape;129;p1"/>
          <p:cNvSpPr txBox="1"/>
          <p:nvPr>
            <p:ph idx="1" type="subTitle"/>
          </p:nvPr>
        </p:nvSpPr>
        <p:spPr>
          <a:xfrm>
            <a:off x="311700" y="3501725"/>
            <a:ext cx="8520600" cy="53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1800">
                <a:solidFill>
                  <a:srgbClr val="000000"/>
                </a:solidFill>
              </a:rPr>
              <a:t>Jason Jamil, Steve Haikio, Alex Jabiro, Patric Abbo, Stefen Orban, Mario Saad, Adrian Pekala </a:t>
            </a:r>
            <a:endParaRPr sz="1800">
              <a:solidFill>
                <a:srgbClr val="000000"/>
              </a:solidFill>
            </a:endParaRPr>
          </a:p>
        </p:txBody>
      </p:sp>
      <p:pic>
        <p:nvPicPr>
          <p:cNvPr id="130" name="Google Shape;130;p1"/>
          <p:cNvPicPr preferRelativeResize="0"/>
          <p:nvPr/>
        </p:nvPicPr>
        <p:blipFill rotWithShape="1">
          <a:blip r:embed="rId3">
            <a:alphaModFix/>
          </a:blip>
          <a:srcRect b="0" l="0" r="0" t="0"/>
          <a:stretch/>
        </p:blipFill>
        <p:spPr>
          <a:xfrm>
            <a:off x="3730350" y="1575875"/>
            <a:ext cx="1683300" cy="1683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000000"/>
                </a:solidFill>
              </a:rPr>
              <a:t>SPRINT PLANNING</a:t>
            </a:r>
            <a:endParaRPr b="1">
              <a:solidFill>
                <a:srgbClr val="000000"/>
              </a:solidFill>
            </a:endParaRPr>
          </a:p>
        </p:txBody>
      </p:sp>
      <p:sp>
        <p:nvSpPr>
          <p:cNvPr id="188" name="Google Shape;188;p8"/>
          <p:cNvSpPr txBox="1"/>
          <p:nvPr>
            <p:ph idx="1" type="body"/>
          </p:nvPr>
        </p:nvSpPr>
        <p:spPr>
          <a:xfrm>
            <a:off x="819150" y="1734550"/>
            <a:ext cx="7505700" cy="24480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SzPts val="1350"/>
              <a:buChar char="-"/>
            </a:pPr>
            <a:r>
              <a:rPr b="1" lang="en" sz="1350"/>
              <a:t>Sprint 4: </a:t>
            </a:r>
            <a:r>
              <a:rPr lang="en" sz="1350"/>
              <a:t>Assign privileges to each type of account with DCAA compliance.. Admins will have full privileges over the database and will be allowed to make changes as need be.  (Complete by 10/15/19)</a:t>
            </a:r>
            <a:endParaRPr sz="1350"/>
          </a:p>
          <a:p>
            <a:pPr indent="-314325" lvl="0" marL="457200" rtl="0" algn="l">
              <a:lnSpc>
                <a:spcPct val="115000"/>
              </a:lnSpc>
              <a:spcBef>
                <a:spcPts val="0"/>
              </a:spcBef>
              <a:spcAft>
                <a:spcPts val="0"/>
              </a:spcAft>
              <a:buSzPts val="1350"/>
              <a:buChar char="-"/>
            </a:pPr>
            <a:r>
              <a:rPr b="1" lang="en" sz="1350"/>
              <a:t>Sprint 5:</a:t>
            </a:r>
            <a:r>
              <a:rPr lang="en" sz="1350"/>
              <a:t> Test standard user account. This will ensure that when making a standard user account, their punches are stored accordingly in the database and are accessible by the admins (Complete by 10/29/19)</a:t>
            </a:r>
            <a:endParaRPr sz="1350"/>
          </a:p>
          <a:p>
            <a:pPr indent="-314325" lvl="0" marL="457200" rtl="0" algn="l">
              <a:lnSpc>
                <a:spcPct val="115000"/>
              </a:lnSpc>
              <a:spcBef>
                <a:spcPts val="0"/>
              </a:spcBef>
              <a:spcAft>
                <a:spcPts val="0"/>
              </a:spcAft>
              <a:buSzPts val="1350"/>
              <a:buChar char="-"/>
            </a:pPr>
            <a:r>
              <a:rPr b="1" lang="en" sz="1350"/>
              <a:t>Sprint 6:</a:t>
            </a:r>
            <a:r>
              <a:rPr lang="en" sz="1350"/>
              <a:t> Allow admins to be able to make changes to the punches accordingly. This sprint will consist of making sure that each account type works and that admins will be able to view and edit the data. (Complete by 11/12/19)</a:t>
            </a:r>
            <a:endParaRPr sz="1350"/>
          </a:p>
        </p:txBody>
      </p:sp>
      <p:pic>
        <p:nvPicPr>
          <p:cNvPr id="189" name="Google Shape;189;p8"/>
          <p:cNvPicPr preferRelativeResize="0"/>
          <p:nvPr/>
        </p:nvPicPr>
        <p:blipFill rotWithShape="1">
          <a:blip r:embed="rId3">
            <a:alphaModFix/>
          </a:blip>
          <a:srcRect b="48968" l="0" r="0" t="19781"/>
          <a:stretch/>
        </p:blipFill>
        <p:spPr>
          <a:xfrm>
            <a:off x="1000125" y="4081950"/>
            <a:ext cx="7143750" cy="744150"/>
          </a:xfrm>
          <a:prstGeom prst="rect">
            <a:avLst/>
          </a:prstGeom>
          <a:noFill/>
          <a:ln>
            <a:noFill/>
          </a:ln>
        </p:spPr>
      </p:pic>
      <p:pic>
        <p:nvPicPr>
          <p:cNvPr id="190" name="Google Shape;190;p8"/>
          <p:cNvPicPr preferRelativeResize="0"/>
          <p:nvPr/>
        </p:nvPicPr>
        <p:blipFill rotWithShape="1">
          <a:blip r:embed="rId4">
            <a:alphaModFix/>
          </a:blip>
          <a:srcRect b="0" l="0" r="0" t="0"/>
          <a:stretch/>
        </p:blipFill>
        <p:spPr>
          <a:xfrm>
            <a:off x="7384500" y="339250"/>
            <a:ext cx="1334300" cy="133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9"/>
          <p:cNvSpPr txBox="1"/>
          <p:nvPr>
            <p:ph type="title"/>
          </p:nvPr>
        </p:nvSpPr>
        <p:spPr>
          <a:xfrm>
            <a:off x="775375" y="21588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u="sng">
                <a:solidFill>
                  <a:srgbClr val="000000"/>
                </a:solidFill>
              </a:rPr>
              <a:t>LOGIN DEMO</a:t>
            </a:r>
            <a:endParaRPr b="1" u="sng">
              <a:solidFill>
                <a:srgbClr val="000000"/>
              </a:solidFill>
            </a:endParaRPr>
          </a:p>
        </p:txBody>
      </p:sp>
      <p:pic>
        <p:nvPicPr>
          <p:cNvPr id="196" name="Google Shape;196;p9"/>
          <p:cNvPicPr preferRelativeResize="0"/>
          <p:nvPr/>
        </p:nvPicPr>
        <p:blipFill>
          <a:blip r:embed="rId3">
            <a:alphaModFix/>
          </a:blip>
          <a:stretch>
            <a:fillRect/>
          </a:stretch>
        </p:blipFill>
        <p:spPr>
          <a:xfrm>
            <a:off x="4880050" y="723550"/>
            <a:ext cx="3491800" cy="369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5"/>
          <p:cNvSpPr txBox="1"/>
          <p:nvPr>
            <p:ph type="title"/>
          </p:nvPr>
        </p:nvSpPr>
        <p:spPr>
          <a:xfrm>
            <a:off x="819150" y="5725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000000"/>
                </a:solidFill>
              </a:rPr>
              <a:t>FEATURES &amp; FUNCTIONS</a:t>
            </a:r>
            <a:endParaRPr b="1">
              <a:solidFill>
                <a:srgbClr val="000000"/>
              </a:solidFill>
            </a:endParaRPr>
          </a:p>
        </p:txBody>
      </p:sp>
      <p:sp>
        <p:nvSpPr>
          <p:cNvPr id="136" name="Google Shape;136;p5"/>
          <p:cNvSpPr txBox="1"/>
          <p:nvPr>
            <p:ph idx="1" type="body"/>
          </p:nvPr>
        </p:nvSpPr>
        <p:spPr>
          <a:xfrm>
            <a:off x="908375" y="1254175"/>
            <a:ext cx="7562100" cy="32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700"/>
              <a:t>The Features for TimeStamp are: </a:t>
            </a:r>
            <a:endParaRPr b="1" sz="1700"/>
          </a:p>
          <a:p>
            <a:pPr indent="-323850" lvl="0" marL="457200" rtl="0" algn="l">
              <a:lnSpc>
                <a:spcPct val="115000"/>
              </a:lnSpc>
              <a:spcBef>
                <a:spcPts val="1600"/>
              </a:spcBef>
              <a:spcAft>
                <a:spcPts val="0"/>
              </a:spcAft>
              <a:buSzPts val="1500"/>
              <a:buChar char="●"/>
            </a:pPr>
            <a:r>
              <a:rPr lang="en" sz="1500"/>
              <a:t>Allow new users to create accounts</a:t>
            </a:r>
            <a:endParaRPr sz="1500"/>
          </a:p>
          <a:p>
            <a:pPr indent="-323850" lvl="0" marL="457200" rtl="0" algn="l">
              <a:lnSpc>
                <a:spcPct val="115000"/>
              </a:lnSpc>
              <a:spcBef>
                <a:spcPts val="0"/>
              </a:spcBef>
              <a:spcAft>
                <a:spcPts val="0"/>
              </a:spcAft>
              <a:buSzPts val="1500"/>
              <a:buChar char="●"/>
            </a:pPr>
            <a:r>
              <a:rPr lang="en" sz="1500"/>
              <a:t>Assigned projects will show up under each user account </a:t>
            </a:r>
            <a:endParaRPr sz="1500"/>
          </a:p>
          <a:p>
            <a:pPr indent="-323850" lvl="0" marL="457200" rtl="0" algn="l">
              <a:lnSpc>
                <a:spcPct val="115000"/>
              </a:lnSpc>
              <a:spcBef>
                <a:spcPts val="0"/>
              </a:spcBef>
              <a:spcAft>
                <a:spcPts val="0"/>
              </a:spcAft>
              <a:buSzPts val="1500"/>
              <a:buChar char="●"/>
            </a:pPr>
            <a:r>
              <a:rPr lang="en" sz="1500"/>
              <a:t>Give users the ability to punch in/out of said project</a:t>
            </a:r>
            <a:endParaRPr sz="1500"/>
          </a:p>
          <a:p>
            <a:pPr indent="-323850" lvl="0" marL="457200" rtl="0" algn="l">
              <a:lnSpc>
                <a:spcPct val="115000"/>
              </a:lnSpc>
              <a:spcBef>
                <a:spcPts val="0"/>
              </a:spcBef>
              <a:spcAft>
                <a:spcPts val="0"/>
              </a:spcAft>
              <a:buSzPts val="1500"/>
              <a:buChar char="●"/>
            </a:pPr>
            <a:r>
              <a:rPr lang="en" sz="1500"/>
              <a:t>All data will be stored in the database and will be accessible to accounts with admin rights only </a:t>
            </a:r>
            <a:endParaRPr sz="1500"/>
          </a:p>
          <a:p>
            <a:pPr indent="-323850" lvl="0" marL="457200" rtl="0" algn="l">
              <a:lnSpc>
                <a:spcPct val="115000"/>
              </a:lnSpc>
              <a:spcBef>
                <a:spcPts val="0"/>
              </a:spcBef>
              <a:spcAft>
                <a:spcPts val="0"/>
              </a:spcAft>
              <a:buSzPts val="1500"/>
              <a:buChar char="●"/>
            </a:pPr>
            <a:r>
              <a:rPr lang="en" sz="1500"/>
              <a:t>Allow admins to change/edit any user account and assign new projects to specific users </a:t>
            </a:r>
            <a:endParaRPr sz="1500"/>
          </a:p>
          <a:p>
            <a:pPr indent="-323850" lvl="0" marL="457200" rtl="0" algn="l">
              <a:lnSpc>
                <a:spcPct val="115000"/>
              </a:lnSpc>
              <a:spcBef>
                <a:spcPts val="0"/>
              </a:spcBef>
              <a:spcAft>
                <a:spcPts val="0"/>
              </a:spcAft>
              <a:buSzPts val="1500"/>
              <a:buChar char="●"/>
            </a:pPr>
            <a:r>
              <a:rPr lang="en" sz="1500"/>
              <a:t>Admins will then be able to see all user accounts and the time spent on each project </a:t>
            </a:r>
            <a:endParaRPr sz="1500"/>
          </a:p>
          <a:p>
            <a:pPr indent="-323850" lvl="0" marL="457200" rtl="0" algn="l">
              <a:lnSpc>
                <a:spcPct val="115000"/>
              </a:lnSpc>
              <a:spcBef>
                <a:spcPts val="0"/>
              </a:spcBef>
              <a:spcAft>
                <a:spcPts val="0"/>
              </a:spcAft>
              <a:buSzPts val="1500"/>
              <a:buChar char="●"/>
            </a:pPr>
            <a:r>
              <a:rPr lang="en" sz="1500"/>
              <a:t>Mobile friendly </a:t>
            </a:r>
            <a:endParaRPr sz="1500"/>
          </a:p>
          <a:p>
            <a:pPr indent="-323850" lvl="0" marL="457200" rtl="0" algn="l">
              <a:lnSpc>
                <a:spcPct val="115000"/>
              </a:lnSpc>
              <a:spcBef>
                <a:spcPts val="0"/>
              </a:spcBef>
              <a:spcAft>
                <a:spcPts val="0"/>
              </a:spcAft>
              <a:buSzPts val="1500"/>
              <a:buChar char="●"/>
            </a:pPr>
            <a:r>
              <a:rPr lang="en" sz="1500"/>
              <a:t>Allow users to be able to submit expense reports for each project</a:t>
            </a:r>
            <a:endParaRPr sz="1500"/>
          </a:p>
          <a:p>
            <a:pPr indent="-323850" lvl="0" marL="457200" rtl="0" algn="l">
              <a:lnSpc>
                <a:spcPct val="115000"/>
              </a:lnSpc>
              <a:spcBef>
                <a:spcPts val="0"/>
              </a:spcBef>
              <a:spcAft>
                <a:spcPts val="0"/>
              </a:spcAft>
              <a:buSzPts val="1500"/>
              <a:buChar char="●"/>
            </a:pPr>
            <a:r>
              <a:rPr lang="en" sz="1500"/>
              <a:t>Generate invoices to be billed out for each user </a:t>
            </a:r>
            <a:endParaRPr sz="1500"/>
          </a:p>
        </p:txBody>
      </p:sp>
      <p:pic>
        <p:nvPicPr>
          <p:cNvPr id="137" name="Google Shape;137;p5"/>
          <p:cNvPicPr preferRelativeResize="0"/>
          <p:nvPr/>
        </p:nvPicPr>
        <p:blipFill rotWithShape="1">
          <a:blip r:embed="rId3">
            <a:alphaModFix/>
          </a:blip>
          <a:srcRect b="0" l="15326" r="9978" t="0"/>
          <a:stretch/>
        </p:blipFill>
        <p:spPr>
          <a:xfrm>
            <a:off x="6952975" y="421925"/>
            <a:ext cx="1795576" cy="1613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000000"/>
                </a:solidFill>
              </a:rPr>
              <a:t>THE CHALLENGES</a:t>
            </a:r>
            <a:endParaRPr b="1">
              <a:solidFill>
                <a:srgbClr val="000000"/>
              </a:solidFill>
            </a:endParaRPr>
          </a:p>
          <a:p>
            <a:pPr indent="0" lvl="0" marL="0" rtl="0" algn="l">
              <a:lnSpc>
                <a:spcPct val="100000"/>
              </a:lnSpc>
              <a:spcBef>
                <a:spcPts val="0"/>
              </a:spcBef>
              <a:spcAft>
                <a:spcPts val="0"/>
              </a:spcAft>
              <a:buSzPts val="3000"/>
              <a:buNone/>
            </a:pPr>
            <a:r>
              <a:t/>
            </a:r>
            <a:endParaRPr/>
          </a:p>
        </p:txBody>
      </p:sp>
      <p:sp>
        <p:nvSpPr>
          <p:cNvPr id="143" name="Google Shape;143;p10"/>
          <p:cNvSpPr txBox="1"/>
          <p:nvPr>
            <p:ph idx="1" type="body"/>
          </p:nvPr>
        </p:nvSpPr>
        <p:spPr>
          <a:xfrm>
            <a:off x="819150" y="1870350"/>
            <a:ext cx="5002800" cy="2448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Becoming familiar with DCAA Compliances</a:t>
            </a:r>
            <a:endParaRPr sz="1600"/>
          </a:p>
          <a:p>
            <a:pPr indent="-330200" lvl="0" marL="457200" rtl="0" algn="l">
              <a:lnSpc>
                <a:spcPct val="115000"/>
              </a:lnSpc>
              <a:spcBef>
                <a:spcPts val="0"/>
              </a:spcBef>
              <a:spcAft>
                <a:spcPts val="0"/>
              </a:spcAft>
              <a:buSzPts val="1600"/>
              <a:buChar char="●"/>
            </a:pPr>
            <a:r>
              <a:rPr lang="en" sz="1600"/>
              <a:t>Setting up GitHub to work with AWS</a:t>
            </a:r>
            <a:endParaRPr sz="1600"/>
          </a:p>
          <a:p>
            <a:pPr indent="-330200" lvl="0" marL="457200" rtl="0" algn="l">
              <a:lnSpc>
                <a:spcPct val="115000"/>
              </a:lnSpc>
              <a:spcBef>
                <a:spcPts val="0"/>
              </a:spcBef>
              <a:spcAft>
                <a:spcPts val="0"/>
              </a:spcAft>
              <a:buSzPts val="1600"/>
              <a:buChar char="●"/>
            </a:pPr>
            <a:r>
              <a:rPr lang="en" sz="1600"/>
              <a:t>Setting up and hosting our own AWS server </a:t>
            </a:r>
            <a:endParaRPr sz="1600"/>
          </a:p>
          <a:p>
            <a:pPr indent="-330200" lvl="0" marL="457200" rtl="0" algn="l">
              <a:lnSpc>
                <a:spcPct val="115000"/>
              </a:lnSpc>
              <a:spcBef>
                <a:spcPts val="0"/>
              </a:spcBef>
              <a:spcAft>
                <a:spcPts val="0"/>
              </a:spcAft>
              <a:buSzPts val="1600"/>
              <a:buChar char="●"/>
            </a:pPr>
            <a:r>
              <a:rPr lang="en" sz="1600"/>
              <a:t>Working with AWS</a:t>
            </a:r>
            <a:endParaRPr sz="1600"/>
          </a:p>
          <a:p>
            <a:pPr indent="-330200" lvl="0" marL="457200" rtl="0" algn="l">
              <a:lnSpc>
                <a:spcPct val="115000"/>
              </a:lnSpc>
              <a:spcBef>
                <a:spcPts val="0"/>
              </a:spcBef>
              <a:spcAft>
                <a:spcPts val="0"/>
              </a:spcAft>
              <a:buSzPts val="1600"/>
              <a:buChar char="●"/>
            </a:pPr>
            <a:r>
              <a:rPr lang="en" sz="1600"/>
              <a:t>Setting up phpmyadmin in AWS</a:t>
            </a:r>
            <a:endParaRPr sz="1600"/>
          </a:p>
          <a:p>
            <a:pPr indent="-330200" lvl="0" marL="457200" rtl="0" algn="l">
              <a:lnSpc>
                <a:spcPct val="115000"/>
              </a:lnSpc>
              <a:spcBef>
                <a:spcPts val="0"/>
              </a:spcBef>
              <a:spcAft>
                <a:spcPts val="0"/>
              </a:spcAft>
              <a:buSzPts val="1600"/>
              <a:buChar char="●"/>
            </a:pPr>
            <a:r>
              <a:rPr lang="en" sz="1600"/>
              <a:t>Learning different languages </a:t>
            </a:r>
            <a:endParaRPr sz="1600"/>
          </a:p>
        </p:txBody>
      </p:sp>
      <p:pic>
        <p:nvPicPr>
          <p:cNvPr id="144" name="Google Shape;144;p10"/>
          <p:cNvPicPr preferRelativeResize="0"/>
          <p:nvPr/>
        </p:nvPicPr>
        <p:blipFill rotWithShape="1">
          <a:blip r:embed="rId3">
            <a:alphaModFix/>
          </a:blip>
          <a:srcRect b="0" l="0" r="0" t="0"/>
          <a:stretch/>
        </p:blipFill>
        <p:spPr>
          <a:xfrm>
            <a:off x="6514195" y="339250"/>
            <a:ext cx="2257300" cy="2515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4"/>
          <p:cNvSpPr txBox="1"/>
          <p:nvPr>
            <p:ph type="title"/>
          </p:nvPr>
        </p:nvSpPr>
        <p:spPr>
          <a:xfrm>
            <a:off x="308525" y="1795050"/>
            <a:ext cx="3265800" cy="234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4800">
                <a:solidFill>
                  <a:srgbClr val="000000"/>
                </a:solidFill>
              </a:rPr>
              <a:t>Workflow</a:t>
            </a:r>
            <a:endParaRPr b="1" sz="4800">
              <a:solidFill>
                <a:srgbClr val="000000"/>
              </a:solidFill>
            </a:endParaRPr>
          </a:p>
        </p:txBody>
      </p:sp>
      <p:pic>
        <p:nvPicPr>
          <p:cNvPr id="150" name="Google Shape;150;p4"/>
          <p:cNvPicPr preferRelativeResize="0"/>
          <p:nvPr/>
        </p:nvPicPr>
        <p:blipFill>
          <a:blip r:embed="rId3">
            <a:alphaModFix/>
          </a:blip>
          <a:stretch>
            <a:fillRect/>
          </a:stretch>
        </p:blipFill>
        <p:spPr>
          <a:xfrm>
            <a:off x="3427350" y="462238"/>
            <a:ext cx="5210449" cy="42190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63762c5ed5_0_5"/>
          <p:cNvSpPr txBox="1"/>
          <p:nvPr>
            <p:ph type="title"/>
          </p:nvPr>
        </p:nvSpPr>
        <p:spPr>
          <a:xfrm>
            <a:off x="906700" y="1268900"/>
            <a:ext cx="2387400" cy="234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4800">
                <a:solidFill>
                  <a:srgbClr val="000000"/>
                </a:solidFill>
              </a:rPr>
              <a:t>UX </a:t>
            </a:r>
            <a:endParaRPr b="1" sz="4800">
              <a:solidFill>
                <a:srgbClr val="000000"/>
              </a:solidFill>
            </a:endParaRPr>
          </a:p>
          <a:p>
            <a:pPr indent="0" lvl="0" marL="0" rtl="0" algn="l">
              <a:lnSpc>
                <a:spcPct val="100000"/>
              </a:lnSpc>
              <a:spcBef>
                <a:spcPts val="0"/>
              </a:spcBef>
              <a:spcAft>
                <a:spcPts val="0"/>
              </a:spcAft>
              <a:buSzPts val="3000"/>
              <a:buNone/>
            </a:pPr>
            <a:r>
              <a:rPr b="1" lang="en" sz="4800">
                <a:solidFill>
                  <a:srgbClr val="000000"/>
                </a:solidFill>
              </a:rPr>
              <a:t>FLOW </a:t>
            </a:r>
            <a:endParaRPr b="1" sz="4800">
              <a:solidFill>
                <a:srgbClr val="000000"/>
              </a:solidFill>
            </a:endParaRPr>
          </a:p>
          <a:p>
            <a:pPr indent="0" lvl="0" marL="0" rtl="0" algn="l">
              <a:lnSpc>
                <a:spcPct val="100000"/>
              </a:lnSpc>
              <a:spcBef>
                <a:spcPts val="0"/>
              </a:spcBef>
              <a:spcAft>
                <a:spcPts val="0"/>
              </a:spcAft>
              <a:buSzPts val="3000"/>
              <a:buNone/>
            </a:pPr>
            <a:r>
              <a:rPr b="1" lang="en" sz="4800">
                <a:solidFill>
                  <a:srgbClr val="000000"/>
                </a:solidFill>
              </a:rPr>
              <a:t>CHART</a:t>
            </a:r>
            <a:endParaRPr b="1" sz="4800">
              <a:solidFill>
                <a:srgbClr val="000000"/>
              </a:solidFill>
            </a:endParaRPr>
          </a:p>
        </p:txBody>
      </p:sp>
      <p:pic>
        <p:nvPicPr>
          <p:cNvPr id="156" name="Google Shape;156;g63762c5ed5_0_5"/>
          <p:cNvPicPr preferRelativeResize="0"/>
          <p:nvPr/>
        </p:nvPicPr>
        <p:blipFill rotWithShape="1">
          <a:blip r:embed="rId3">
            <a:alphaModFix/>
          </a:blip>
          <a:srcRect b="0" l="0" r="0" t="0"/>
          <a:stretch/>
        </p:blipFill>
        <p:spPr>
          <a:xfrm>
            <a:off x="4372325" y="323900"/>
            <a:ext cx="4282476" cy="445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7"/>
          <p:cNvSpPr txBox="1"/>
          <p:nvPr>
            <p:ph type="title"/>
          </p:nvPr>
        </p:nvSpPr>
        <p:spPr>
          <a:xfrm>
            <a:off x="479900" y="9659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000000"/>
                </a:solidFill>
              </a:rPr>
              <a:t>USER </a:t>
            </a:r>
            <a:endParaRPr b="1">
              <a:solidFill>
                <a:srgbClr val="000000"/>
              </a:solidFill>
            </a:endParaRPr>
          </a:p>
          <a:p>
            <a:pPr indent="0" lvl="0" marL="0" rtl="0" algn="l">
              <a:lnSpc>
                <a:spcPct val="100000"/>
              </a:lnSpc>
              <a:spcBef>
                <a:spcPts val="0"/>
              </a:spcBef>
              <a:spcAft>
                <a:spcPts val="0"/>
              </a:spcAft>
              <a:buSzPts val="3000"/>
              <a:buNone/>
            </a:pPr>
            <a:r>
              <a:rPr b="1" lang="en">
                <a:solidFill>
                  <a:srgbClr val="000000"/>
                </a:solidFill>
              </a:rPr>
              <a:t>STORIES</a:t>
            </a:r>
            <a:endParaRPr b="1">
              <a:solidFill>
                <a:srgbClr val="000000"/>
              </a:solidFill>
            </a:endParaRPr>
          </a:p>
        </p:txBody>
      </p:sp>
      <p:pic>
        <p:nvPicPr>
          <p:cNvPr id="162" name="Google Shape;162;p7"/>
          <p:cNvPicPr preferRelativeResize="0"/>
          <p:nvPr/>
        </p:nvPicPr>
        <p:blipFill>
          <a:blip r:embed="rId3">
            <a:alphaModFix/>
          </a:blip>
          <a:stretch>
            <a:fillRect/>
          </a:stretch>
        </p:blipFill>
        <p:spPr>
          <a:xfrm>
            <a:off x="3067077" y="701350"/>
            <a:ext cx="5576476" cy="3740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g636c98adeb_0_19"/>
          <p:cNvSpPr txBox="1"/>
          <p:nvPr>
            <p:ph type="title"/>
          </p:nvPr>
        </p:nvSpPr>
        <p:spPr>
          <a:xfrm>
            <a:off x="479900" y="9659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000000"/>
                </a:solidFill>
              </a:rPr>
              <a:t>USER </a:t>
            </a:r>
            <a:endParaRPr b="1">
              <a:solidFill>
                <a:srgbClr val="000000"/>
              </a:solidFill>
            </a:endParaRPr>
          </a:p>
          <a:p>
            <a:pPr indent="0" lvl="0" marL="0" rtl="0" algn="l">
              <a:lnSpc>
                <a:spcPct val="100000"/>
              </a:lnSpc>
              <a:spcBef>
                <a:spcPts val="0"/>
              </a:spcBef>
              <a:spcAft>
                <a:spcPts val="0"/>
              </a:spcAft>
              <a:buSzPts val="3000"/>
              <a:buNone/>
            </a:pPr>
            <a:r>
              <a:rPr b="1" lang="en">
                <a:solidFill>
                  <a:srgbClr val="000000"/>
                </a:solidFill>
              </a:rPr>
              <a:t>STORIES</a:t>
            </a:r>
            <a:endParaRPr b="1">
              <a:solidFill>
                <a:srgbClr val="000000"/>
              </a:solidFill>
            </a:endParaRPr>
          </a:p>
        </p:txBody>
      </p:sp>
      <p:pic>
        <p:nvPicPr>
          <p:cNvPr id="168" name="Google Shape;168;g636c98adeb_0_19"/>
          <p:cNvPicPr preferRelativeResize="0"/>
          <p:nvPr/>
        </p:nvPicPr>
        <p:blipFill>
          <a:blip r:embed="rId3">
            <a:alphaModFix/>
          </a:blip>
          <a:stretch>
            <a:fillRect/>
          </a:stretch>
        </p:blipFill>
        <p:spPr>
          <a:xfrm>
            <a:off x="2749575" y="716800"/>
            <a:ext cx="5926075" cy="342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636c98adeb_0_25"/>
          <p:cNvSpPr txBox="1"/>
          <p:nvPr>
            <p:ph type="title"/>
          </p:nvPr>
        </p:nvSpPr>
        <p:spPr>
          <a:xfrm>
            <a:off x="479900" y="9659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000000"/>
                </a:solidFill>
              </a:rPr>
              <a:t>USER </a:t>
            </a:r>
            <a:endParaRPr b="1">
              <a:solidFill>
                <a:srgbClr val="000000"/>
              </a:solidFill>
            </a:endParaRPr>
          </a:p>
          <a:p>
            <a:pPr indent="0" lvl="0" marL="0" rtl="0" algn="l">
              <a:lnSpc>
                <a:spcPct val="100000"/>
              </a:lnSpc>
              <a:spcBef>
                <a:spcPts val="0"/>
              </a:spcBef>
              <a:spcAft>
                <a:spcPts val="0"/>
              </a:spcAft>
              <a:buSzPts val="3000"/>
              <a:buNone/>
            </a:pPr>
            <a:r>
              <a:rPr b="1" lang="en">
                <a:solidFill>
                  <a:srgbClr val="000000"/>
                </a:solidFill>
              </a:rPr>
              <a:t>STORIES</a:t>
            </a:r>
            <a:endParaRPr b="1">
              <a:solidFill>
                <a:srgbClr val="000000"/>
              </a:solidFill>
            </a:endParaRPr>
          </a:p>
        </p:txBody>
      </p:sp>
      <p:pic>
        <p:nvPicPr>
          <p:cNvPr id="174" name="Google Shape;174;g636c98adeb_0_25"/>
          <p:cNvPicPr preferRelativeResize="0"/>
          <p:nvPr/>
        </p:nvPicPr>
        <p:blipFill>
          <a:blip r:embed="rId3">
            <a:alphaModFix/>
          </a:blip>
          <a:stretch>
            <a:fillRect/>
          </a:stretch>
        </p:blipFill>
        <p:spPr>
          <a:xfrm>
            <a:off x="2593625" y="605000"/>
            <a:ext cx="6139324" cy="393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636c98adeb_0_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000000"/>
                </a:solidFill>
              </a:rPr>
              <a:t>SPRINT PLANNING</a:t>
            </a:r>
            <a:endParaRPr b="1">
              <a:solidFill>
                <a:srgbClr val="000000"/>
              </a:solidFill>
            </a:endParaRPr>
          </a:p>
        </p:txBody>
      </p:sp>
      <p:sp>
        <p:nvSpPr>
          <p:cNvPr id="180" name="Google Shape;180;g636c98adeb_0_1"/>
          <p:cNvSpPr txBox="1"/>
          <p:nvPr>
            <p:ph idx="1" type="body"/>
          </p:nvPr>
        </p:nvSpPr>
        <p:spPr>
          <a:xfrm>
            <a:off x="819150" y="1876800"/>
            <a:ext cx="7505700" cy="24480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SzPts val="1350"/>
              <a:buChar char="-"/>
            </a:pPr>
            <a:r>
              <a:rPr b="1" lang="en" sz="1350"/>
              <a:t>Sprint 1: </a:t>
            </a:r>
            <a:r>
              <a:rPr lang="en" sz="1350"/>
              <a:t>Come up with the idea of how to execute the project and align on all the tools to use. Create and have a working AWS server to host our database along with the site that users will use to punch in and out. (Complete by 9/12/19)</a:t>
            </a:r>
            <a:endParaRPr sz="1350"/>
          </a:p>
          <a:p>
            <a:pPr indent="-314325" lvl="0" marL="457200" rtl="0" algn="l">
              <a:lnSpc>
                <a:spcPct val="115000"/>
              </a:lnSpc>
              <a:spcBef>
                <a:spcPts val="0"/>
              </a:spcBef>
              <a:spcAft>
                <a:spcPts val="0"/>
              </a:spcAft>
              <a:buSzPts val="1350"/>
              <a:buChar char="-"/>
            </a:pPr>
            <a:r>
              <a:rPr b="1" lang="en" sz="1350"/>
              <a:t>Sprint 2:</a:t>
            </a:r>
            <a:r>
              <a:rPr lang="en" sz="1350"/>
              <a:t> Create the site using HTML. The site will consist of 2 seperate types of accounts: Admin and standard user. Standard users will also have the ability to create a “New User” Admins will have access to view all timecard data and make changes if need be. (Complete by 9/19/19)</a:t>
            </a:r>
            <a:endParaRPr sz="1350"/>
          </a:p>
          <a:p>
            <a:pPr indent="-314325" lvl="0" marL="457200" rtl="0" algn="l">
              <a:lnSpc>
                <a:spcPct val="115000"/>
              </a:lnSpc>
              <a:spcBef>
                <a:spcPts val="0"/>
              </a:spcBef>
              <a:spcAft>
                <a:spcPts val="0"/>
              </a:spcAft>
              <a:buSzPts val="1350"/>
              <a:buChar char="-"/>
            </a:pPr>
            <a:r>
              <a:rPr b="1" lang="en" sz="1350"/>
              <a:t>Sprint 3:</a:t>
            </a:r>
            <a:r>
              <a:rPr lang="en" sz="1350"/>
              <a:t> Connect the site to the database to allow user punches to be stored. Being able to write to the database will then allow admins to have access to all time data. (Complete by 10/3/19)</a:t>
            </a:r>
            <a:endParaRPr sz="1350"/>
          </a:p>
          <a:p>
            <a:pPr indent="0" lvl="0" marL="0" rtl="0" algn="l">
              <a:lnSpc>
                <a:spcPct val="115000"/>
              </a:lnSpc>
              <a:spcBef>
                <a:spcPts val="1600"/>
              </a:spcBef>
              <a:spcAft>
                <a:spcPts val="1600"/>
              </a:spcAft>
              <a:buSzPts val="1300"/>
              <a:buNone/>
            </a:pPr>
            <a:r>
              <a:t/>
            </a:r>
            <a:endParaRPr sz="1350"/>
          </a:p>
        </p:txBody>
      </p:sp>
      <p:pic>
        <p:nvPicPr>
          <p:cNvPr id="181" name="Google Shape;181;g636c98adeb_0_1"/>
          <p:cNvPicPr preferRelativeResize="0"/>
          <p:nvPr/>
        </p:nvPicPr>
        <p:blipFill rotWithShape="1">
          <a:blip r:embed="rId3">
            <a:alphaModFix/>
          </a:blip>
          <a:srcRect b="48967" l="0" r="0" t="19781"/>
          <a:stretch/>
        </p:blipFill>
        <p:spPr>
          <a:xfrm>
            <a:off x="1000125" y="4081950"/>
            <a:ext cx="7143750" cy="744150"/>
          </a:xfrm>
          <a:prstGeom prst="rect">
            <a:avLst/>
          </a:prstGeom>
          <a:noFill/>
          <a:ln>
            <a:noFill/>
          </a:ln>
        </p:spPr>
      </p:pic>
      <p:pic>
        <p:nvPicPr>
          <p:cNvPr id="182" name="Google Shape;182;g636c98adeb_0_1"/>
          <p:cNvPicPr preferRelativeResize="0"/>
          <p:nvPr/>
        </p:nvPicPr>
        <p:blipFill rotWithShape="1">
          <a:blip r:embed="rId4">
            <a:alphaModFix/>
          </a:blip>
          <a:srcRect b="0" l="0" r="0" t="0"/>
          <a:stretch/>
        </p:blipFill>
        <p:spPr>
          <a:xfrm>
            <a:off x="7384500" y="339250"/>
            <a:ext cx="1334300" cy="133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