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2982470d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2982470d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2982470d1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2982470d1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2a9fb0e7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2a9fb0e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2a9fb0e7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2a9fb0e7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2aaf544f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2aaf544f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2982470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2982470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2982470d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2982470d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2aaf544f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2aaf544f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2aaf544fe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2aaf544fe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5.png"/><Relationship Id="rId7"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0" y="200375"/>
            <a:ext cx="8520600" cy="1375500"/>
          </a:xfrm>
          <a:prstGeom prst="rect">
            <a:avLst/>
          </a:prstGeom>
          <a:solidFill>
            <a:schemeClr val="dk1"/>
          </a:solidFill>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rgbClr val="000000"/>
                </a:solidFill>
              </a:rPr>
              <a:t>TimeStamp</a:t>
            </a:r>
            <a:endParaRPr b="1" sz="6000">
              <a:solidFill>
                <a:srgbClr val="000000"/>
              </a:solidFill>
            </a:endParaRPr>
          </a:p>
          <a:p>
            <a:pPr indent="0" lvl="0" marL="0" rtl="0" algn="ctr">
              <a:spcBef>
                <a:spcPts val="0"/>
              </a:spcBef>
              <a:spcAft>
                <a:spcPts val="0"/>
              </a:spcAft>
              <a:buNone/>
            </a:pPr>
            <a:r>
              <a:rPr lang="en" sz="1600" u="sng">
                <a:solidFill>
                  <a:srgbClr val="000000"/>
                </a:solidFill>
              </a:rPr>
              <a:t>“Timekeeping Made Easy”</a:t>
            </a:r>
            <a:endParaRPr sz="1600" u="sng">
              <a:solidFill>
                <a:srgbClr val="000000"/>
              </a:solidFill>
            </a:endParaRPr>
          </a:p>
        </p:txBody>
      </p:sp>
      <p:sp>
        <p:nvSpPr>
          <p:cNvPr id="129" name="Google Shape;129;p13"/>
          <p:cNvSpPr txBox="1"/>
          <p:nvPr>
            <p:ph idx="1" type="subTitle"/>
          </p:nvPr>
        </p:nvSpPr>
        <p:spPr>
          <a:xfrm>
            <a:off x="311700" y="3512650"/>
            <a:ext cx="8520600" cy="53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0000"/>
                </a:solidFill>
              </a:rPr>
              <a:t>Jason Jamil, Steve Haikio, Alex Jabiro, Patric Abbo, Stefan Orban, Mario Saad, Adrian Pekala </a:t>
            </a:r>
            <a:endParaRPr sz="1800">
              <a:solidFill>
                <a:srgbClr val="000000"/>
              </a:solidFill>
            </a:endParaRPr>
          </a:p>
        </p:txBody>
      </p:sp>
      <p:pic>
        <p:nvPicPr>
          <p:cNvPr id="130" name="Google Shape;130;p13"/>
          <p:cNvPicPr preferRelativeResize="0"/>
          <p:nvPr/>
        </p:nvPicPr>
        <p:blipFill>
          <a:blip r:embed="rId3">
            <a:alphaModFix/>
          </a:blip>
          <a:stretch>
            <a:fillRect/>
          </a:stretch>
        </p:blipFill>
        <p:spPr>
          <a:xfrm>
            <a:off x="3730350" y="1575875"/>
            <a:ext cx="1683300" cy="1683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THE CHALLENGES</a:t>
            </a:r>
            <a:endParaRPr b="1">
              <a:solidFill>
                <a:srgbClr val="000000"/>
              </a:solidFill>
            </a:endParaRPr>
          </a:p>
          <a:p>
            <a:pPr indent="0" lvl="0" marL="0" rtl="0" algn="l">
              <a:spcBef>
                <a:spcPts val="0"/>
              </a:spcBef>
              <a:spcAft>
                <a:spcPts val="0"/>
              </a:spcAft>
              <a:buNone/>
            </a:pPr>
            <a:r>
              <a:t/>
            </a:r>
            <a:endParaRPr/>
          </a:p>
        </p:txBody>
      </p:sp>
      <p:sp>
        <p:nvSpPr>
          <p:cNvPr id="199" name="Google Shape;199;p22"/>
          <p:cNvSpPr txBox="1"/>
          <p:nvPr>
            <p:ph idx="1" type="body"/>
          </p:nvPr>
        </p:nvSpPr>
        <p:spPr>
          <a:xfrm>
            <a:off x="819150" y="1870350"/>
            <a:ext cx="50028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Becoming familiar with DCAA Compliances</a:t>
            </a:r>
            <a:endParaRPr sz="1600"/>
          </a:p>
          <a:p>
            <a:pPr indent="-330200" lvl="0" marL="457200" rtl="0" algn="l">
              <a:spcBef>
                <a:spcPts val="0"/>
              </a:spcBef>
              <a:spcAft>
                <a:spcPts val="0"/>
              </a:spcAft>
              <a:buSzPts val="1600"/>
              <a:buChar char="●"/>
            </a:pPr>
            <a:r>
              <a:rPr lang="en" sz="1600"/>
              <a:t>Getting familiar with GitHub</a:t>
            </a:r>
            <a:endParaRPr sz="1600"/>
          </a:p>
          <a:p>
            <a:pPr indent="-330200" lvl="0" marL="457200" rtl="0" algn="l">
              <a:spcBef>
                <a:spcPts val="0"/>
              </a:spcBef>
              <a:spcAft>
                <a:spcPts val="0"/>
              </a:spcAft>
              <a:buSzPts val="1600"/>
              <a:buChar char="●"/>
            </a:pPr>
            <a:r>
              <a:rPr lang="en" sz="1600"/>
              <a:t>Setting up and hosting our own AWS server </a:t>
            </a:r>
            <a:endParaRPr sz="1600"/>
          </a:p>
          <a:p>
            <a:pPr indent="-330200" lvl="0" marL="457200" rtl="0" algn="l">
              <a:spcBef>
                <a:spcPts val="0"/>
              </a:spcBef>
              <a:spcAft>
                <a:spcPts val="0"/>
              </a:spcAft>
              <a:buSzPts val="1600"/>
              <a:buChar char="●"/>
            </a:pPr>
            <a:r>
              <a:rPr lang="en" sz="1600"/>
              <a:t>Android Studio </a:t>
            </a:r>
            <a:endParaRPr sz="1600"/>
          </a:p>
          <a:p>
            <a:pPr indent="-330200" lvl="0" marL="457200" rtl="0" algn="l">
              <a:spcBef>
                <a:spcPts val="0"/>
              </a:spcBef>
              <a:spcAft>
                <a:spcPts val="0"/>
              </a:spcAft>
              <a:buSzPts val="1600"/>
              <a:buChar char="●"/>
            </a:pPr>
            <a:r>
              <a:rPr lang="en" sz="1600"/>
              <a:t>Working with AWS</a:t>
            </a:r>
            <a:endParaRPr sz="1600"/>
          </a:p>
          <a:p>
            <a:pPr indent="-330200" lvl="0" marL="457200" rtl="0" algn="l">
              <a:spcBef>
                <a:spcPts val="0"/>
              </a:spcBef>
              <a:spcAft>
                <a:spcPts val="0"/>
              </a:spcAft>
              <a:buSzPts val="1600"/>
              <a:buChar char="●"/>
            </a:pPr>
            <a:r>
              <a:rPr lang="en" sz="1600"/>
              <a:t>How to use frameworks </a:t>
            </a:r>
            <a:endParaRPr sz="1600"/>
          </a:p>
          <a:p>
            <a:pPr indent="-330200" lvl="0" marL="457200" rtl="0" algn="l">
              <a:spcBef>
                <a:spcPts val="0"/>
              </a:spcBef>
              <a:spcAft>
                <a:spcPts val="0"/>
              </a:spcAft>
              <a:buSzPts val="1600"/>
              <a:buChar char="●"/>
            </a:pPr>
            <a:r>
              <a:rPr lang="en" sz="1600"/>
              <a:t>Learning different languages </a:t>
            </a:r>
            <a:endParaRPr sz="1600"/>
          </a:p>
        </p:txBody>
      </p:sp>
      <p:pic>
        <p:nvPicPr>
          <p:cNvPr id="200" name="Google Shape;200;p22"/>
          <p:cNvPicPr preferRelativeResize="0"/>
          <p:nvPr/>
        </p:nvPicPr>
        <p:blipFill>
          <a:blip r:embed="rId3">
            <a:alphaModFix/>
          </a:blip>
          <a:stretch>
            <a:fillRect/>
          </a:stretch>
        </p:blipFill>
        <p:spPr>
          <a:xfrm>
            <a:off x="6514195" y="339250"/>
            <a:ext cx="2257300" cy="25153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THE VISION</a:t>
            </a:r>
            <a:endParaRPr b="1">
              <a:solidFill>
                <a:srgbClr val="000000"/>
              </a:solidFill>
            </a:endParaRPr>
          </a:p>
        </p:txBody>
      </p:sp>
      <p:sp>
        <p:nvSpPr>
          <p:cNvPr id="136" name="Google Shape;136;p14"/>
          <p:cNvSpPr txBox="1"/>
          <p:nvPr>
            <p:ph idx="1" type="body"/>
          </p:nvPr>
        </p:nvSpPr>
        <p:spPr>
          <a:xfrm>
            <a:off x="897425" y="1800200"/>
            <a:ext cx="7562100" cy="28569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sz="1600"/>
              <a:t>The Vision for TimeStamp is to create a DCAA compliant online timecard system. The users will be able to create accounts as they are assigned different projects. The user will then sign in with their logins and be able to select the certain project they are working on at that moment. Once they hit the punch button, it will start a timer for how long that person has spent on said project. The user will then punch out once they are done working on the project. TimeStamp will then record and store all punches in a database that will be </a:t>
            </a:r>
            <a:r>
              <a:rPr lang="en" sz="1600"/>
              <a:t>accessible</a:t>
            </a:r>
            <a:r>
              <a:rPr lang="en" sz="1600"/>
              <a:t> to those with admin </a:t>
            </a:r>
            <a:r>
              <a:rPr lang="en" sz="1600"/>
              <a:t>privileges</a:t>
            </a:r>
            <a:r>
              <a:rPr lang="en" sz="1600"/>
              <a:t> only. The admin will have the ability to make any changes to timecards if need be. Each user account will also have an option for submitting expenses for each project. The system will also have the ability to generate invoices for each user account. </a:t>
            </a:r>
            <a:endParaRPr sz="1600"/>
          </a:p>
        </p:txBody>
      </p:sp>
      <p:pic>
        <p:nvPicPr>
          <p:cNvPr id="137" name="Google Shape;137;p14"/>
          <p:cNvPicPr preferRelativeResize="0"/>
          <p:nvPr/>
        </p:nvPicPr>
        <p:blipFill>
          <a:blip r:embed="rId3">
            <a:alphaModFix/>
          </a:blip>
          <a:stretch>
            <a:fillRect/>
          </a:stretch>
        </p:blipFill>
        <p:spPr>
          <a:xfrm>
            <a:off x="6734845" y="364600"/>
            <a:ext cx="1964505" cy="1435600"/>
          </a:xfrm>
          <a:prstGeom prst="rect">
            <a:avLst/>
          </a:prstGeom>
          <a:noFill/>
          <a:ln>
            <a:noFill/>
          </a:ln>
        </p:spPr>
      </p:pic>
      <p:pic>
        <p:nvPicPr>
          <p:cNvPr id="138" name="Google Shape;138;p14"/>
          <p:cNvPicPr preferRelativeResize="0"/>
          <p:nvPr/>
        </p:nvPicPr>
        <p:blipFill>
          <a:blip r:embed="rId4">
            <a:alphaModFix/>
          </a:blip>
          <a:stretch>
            <a:fillRect/>
          </a:stretch>
        </p:blipFill>
        <p:spPr>
          <a:xfrm>
            <a:off x="7524350" y="769400"/>
            <a:ext cx="385500" cy="385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6376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DCAA COMPLIANCE </a:t>
            </a:r>
            <a:endParaRPr b="1">
              <a:solidFill>
                <a:srgbClr val="000000"/>
              </a:solidFill>
            </a:endParaRPr>
          </a:p>
          <a:p>
            <a:pPr indent="0" lvl="0" marL="0" rtl="0" algn="l">
              <a:spcBef>
                <a:spcPts val="0"/>
              </a:spcBef>
              <a:spcAft>
                <a:spcPts val="0"/>
              </a:spcAft>
              <a:buNone/>
            </a:pPr>
            <a:r>
              <a:rPr i="1" lang="en" sz="1400">
                <a:solidFill>
                  <a:srgbClr val="3A3A3A"/>
                </a:solidFill>
                <a:highlight>
                  <a:srgbClr val="FFFFFF"/>
                </a:highlight>
                <a:latin typeface="Arial"/>
                <a:ea typeface="Arial"/>
                <a:cs typeface="Arial"/>
                <a:sym typeface="Arial"/>
              </a:rPr>
              <a:t>“Defense Contract Audit Agency”</a:t>
            </a:r>
            <a:endParaRPr b="1" i="1" sz="1400">
              <a:solidFill>
                <a:srgbClr val="000000"/>
              </a:solidFill>
            </a:endParaRPr>
          </a:p>
        </p:txBody>
      </p:sp>
      <p:sp>
        <p:nvSpPr>
          <p:cNvPr id="144" name="Google Shape;144;p15"/>
          <p:cNvSpPr txBox="1"/>
          <p:nvPr>
            <p:ph idx="1" type="body"/>
          </p:nvPr>
        </p:nvSpPr>
        <p:spPr>
          <a:xfrm>
            <a:off x="919275" y="1800200"/>
            <a:ext cx="7562100" cy="2856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Authorized Charge Codes</a:t>
            </a:r>
            <a:endParaRPr b="1" sz="1500"/>
          </a:p>
          <a:p>
            <a:pPr indent="0" lvl="0" marL="0" rtl="0" algn="l">
              <a:spcBef>
                <a:spcPts val="1600"/>
              </a:spcBef>
              <a:spcAft>
                <a:spcPts val="0"/>
              </a:spcAft>
              <a:buNone/>
            </a:pPr>
            <a:r>
              <a:rPr lang="en" sz="1350"/>
              <a:t>	Restrict Employees to only charge codes they need.</a:t>
            </a:r>
            <a:endParaRPr sz="1350"/>
          </a:p>
          <a:p>
            <a:pPr indent="-323850" lvl="0" marL="457200" rtl="0" algn="l">
              <a:spcBef>
                <a:spcPts val="1600"/>
              </a:spcBef>
              <a:spcAft>
                <a:spcPts val="0"/>
              </a:spcAft>
              <a:buSzPts val="1500"/>
              <a:buChar char="-"/>
            </a:pPr>
            <a:r>
              <a:rPr b="1" lang="en" sz="1500"/>
              <a:t>Timekeeping &amp; Payroll Separated</a:t>
            </a:r>
            <a:endParaRPr b="1" sz="1500"/>
          </a:p>
          <a:p>
            <a:pPr indent="0" lvl="0" marL="0" rtl="0" algn="l">
              <a:spcBef>
                <a:spcPts val="1600"/>
              </a:spcBef>
              <a:spcAft>
                <a:spcPts val="0"/>
              </a:spcAft>
              <a:buNone/>
            </a:pPr>
            <a:r>
              <a:rPr lang="en" sz="1350"/>
              <a:t>	The system will only track employee hours as DCAA does not allow both functions.</a:t>
            </a:r>
            <a:endParaRPr sz="1350"/>
          </a:p>
          <a:p>
            <a:pPr indent="-323850" lvl="0" marL="457200" rtl="0" algn="l">
              <a:spcBef>
                <a:spcPts val="1600"/>
              </a:spcBef>
              <a:spcAft>
                <a:spcPts val="0"/>
              </a:spcAft>
              <a:buSzPts val="1500"/>
              <a:buChar char="-"/>
            </a:pPr>
            <a:r>
              <a:rPr b="1" lang="en" sz="1500"/>
              <a:t>Timesheet Audit Trail</a:t>
            </a:r>
            <a:endParaRPr b="1" sz="1500"/>
          </a:p>
          <a:p>
            <a:pPr indent="457200" lvl="0" marL="0" rtl="0" algn="l">
              <a:spcBef>
                <a:spcPts val="1600"/>
              </a:spcBef>
              <a:spcAft>
                <a:spcPts val="1600"/>
              </a:spcAft>
              <a:buNone/>
            </a:pPr>
            <a:r>
              <a:rPr lang="en" sz="1350"/>
              <a:t>All timesheets will contain a detailed audit trail that captures any &amp; every change made to a timesheet.</a:t>
            </a:r>
            <a:endParaRPr sz="1350"/>
          </a:p>
        </p:txBody>
      </p:sp>
      <p:pic>
        <p:nvPicPr>
          <p:cNvPr id="145" name="Google Shape;145;p15"/>
          <p:cNvPicPr preferRelativeResize="0"/>
          <p:nvPr/>
        </p:nvPicPr>
        <p:blipFill>
          <a:blip r:embed="rId3">
            <a:alphaModFix/>
          </a:blip>
          <a:stretch>
            <a:fillRect/>
          </a:stretch>
        </p:blipFill>
        <p:spPr>
          <a:xfrm>
            <a:off x="6512925" y="361650"/>
            <a:ext cx="2313700" cy="590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906700" y="1268900"/>
            <a:ext cx="2387400" cy="23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000000"/>
                </a:solidFill>
              </a:rPr>
              <a:t>UX </a:t>
            </a:r>
            <a:endParaRPr b="1" sz="4800">
              <a:solidFill>
                <a:srgbClr val="000000"/>
              </a:solidFill>
            </a:endParaRPr>
          </a:p>
          <a:p>
            <a:pPr indent="0" lvl="0" marL="0" rtl="0" algn="l">
              <a:spcBef>
                <a:spcPts val="0"/>
              </a:spcBef>
              <a:spcAft>
                <a:spcPts val="0"/>
              </a:spcAft>
              <a:buNone/>
            </a:pPr>
            <a:r>
              <a:rPr b="1" lang="en" sz="4800">
                <a:solidFill>
                  <a:srgbClr val="000000"/>
                </a:solidFill>
              </a:rPr>
              <a:t>FLOW </a:t>
            </a:r>
            <a:endParaRPr b="1" sz="4800">
              <a:solidFill>
                <a:srgbClr val="000000"/>
              </a:solidFill>
            </a:endParaRPr>
          </a:p>
          <a:p>
            <a:pPr indent="0" lvl="0" marL="0" rtl="0" algn="l">
              <a:spcBef>
                <a:spcPts val="0"/>
              </a:spcBef>
              <a:spcAft>
                <a:spcPts val="0"/>
              </a:spcAft>
              <a:buNone/>
            </a:pPr>
            <a:r>
              <a:rPr b="1" lang="en" sz="4800">
                <a:solidFill>
                  <a:srgbClr val="000000"/>
                </a:solidFill>
              </a:rPr>
              <a:t>CHART</a:t>
            </a:r>
            <a:endParaRPr b="1" sz="4800">
              <a:solidFill>
                <a:srgbClr val="000000"/>
              </a:solidFill>
            </a:endParaRPr>
          </a:p>
        </p:txBody>
      </p:sp>
      <p:pic>
        <p:nvPicPr>
          <p:cNvPr id="151" name="Google Shape;151;p16"/>
          <p:cNvPicPr preferRelativeResize="0"/>
          <p:nvPr/>
        </p:nvPicPr>
        <p:blipFill>
          <a:blip r:embed="rId3">
            <a:alphaModFix/>
          </a:blip>
          <a:stretch>
            <a:fillRect/>
          </a:stretch>
        </p:blipFill>
        <p:spPr>
          <a:xfrm>
            <a:off x="4372325" y="323900"/>
            <a:ext cx="4282476" cy="4458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5725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FEATURES &amp; FUNCTIONS</a:t>
            </a:r>
            <a:endParaRPr b="1">
              <a:solidFill>
                <a:srgbClr val="000000"/>
              </a:solidFill>
            </a:endParaRPr>
          </a:p>
        </p:txBody>
      </p:sp>
      <p:sp>
        <p:nvSpPr>
          <p:cNvPr id="157" name="Google Shape;157;p17"/>
          <p:cNvSpPr txBox="1"/>
          <p:nvPr>
            <p:ph idx="1" type="body"/>
          </p:nvPr>
        </p:nvSpPr>
        <p:spPr>
          <a:xfrm>
            <a:off x="908375" y="1254175"/>
            <a:ext cx="7562100" cy="321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The Features for TimeStamp are: </a:t>
            </a:r>
            <a:endParaRPr b="1" sz="1700"/>
          </a:p>
          <a:p>
            <a:pPr indent="-323850" lvl="0" marL="457200" rtl="0" algn="l">
              <a:spcBef>
                <a:spcPts val="1600"/>
              </a:spcBef>
              <a:spcAft>
                <a:spcPts val="0"/>
              </a:spcAft>
              <a:buSzPts val="1500"/>
              <a:buChar char="●"/>
            </a:pPr>
            <a:r>
              <a:rPr lang="en" sz="1500"/>
              <a:t>Allow new users to create accounts</a:t>
            </a:r>
            <a:endParaRPr sz="1500"/>
          </a:p>
          <a:p>
            <a:pPr indent="-323850" lvl="0" marL="457200" rtl="0" algn="l">
              <a:spcBef>
                <a:spcPts val="0"/>
              </a:spcBef>
              <a:spcAft>
                <a:spcPts val="0"/>
              </a:spcAft>
              <a:buSzPts val="1500"/>
              <a:buChar char="●"/>
            </a:pPr>
            <a:r>
              <a:rPr lang="en" sz="1500"/>
              <a:t>Assigned projects will show up under each user account </a:t>
            </a:r>
            <a:endParaRPr sz="1500"/>
          </a:p>
          <a:p>
            <a:pPr indent="-323850" lvl="0" marL="457200" rtl="0" algn="l">
              <a:spcBef>
                <a:spcPts val="0"/>
              </a:spcBef>
              <a:spcAft>
                <a:spcPts val="0"/>
              </a:spcAft>
              <a:buSzPts val="1500"/>
              <a:buChar char="●"/>
            </a:pPr>
            <a:r>
              <a:rPr lang="en" sz="1500"/>
              <a:t>Give users the ability to punch in/out of said project</a:t>
            </a:r>
            <a:endParaRPr sz="1500"/>
          </a:p>
          <a:p>
            <a:pPr indent="-323850" lvl="0" marL="457200" rtl="0" algn="l">
              <a:spcBef>
                <a:spcPts val="0"/>
              </a:spcBef>
              <a:spcAft>
                <a:spcPts val="0"/>
              </a:spcAft>
              <a:buSzPts val="1500"/>
              <a:buChar char="●"/>
            </a:pPr>
            <a:r>
              <a:rPr lang="en" sz="1500"/>
              <a:t>All data will be stored in the database and will be </a:t>
            </a:r>
            <a:r>
              <a:rPr lang="en" sz="1500"/>
              <a:t>accessible to accounts with admin rights only </a:t>
            </a:r>
            <a:endParaRPr sz="1500"/>
          </a:p>
          <a:p>
            <a:pPr indent="-323850" lvl="0" marL="457200" rtl="0" algn="l">
              <a:spcBef>
                <a:spcPts val="0"/>
              </a:spcBef>
              <a:spcAft>
                <a:spcPts val="0"/>
              </a:spcAft>
              <a:buSzPts val="1500"/>
              <a:buChar char="●"/>
            </a:pPr>
            <a:r>
              <a:rPr lang="en" sz="1500"/>
              <a:t>Allow admins to change/edit any user account and assign new projects to specific users </a:t>
            </a:r>
            <a:endParaRPr sz="1500"/>
          </a:p>
          <a:p>
            <a:pPr indent="-323850" lvl="0" marL="457200" rtl="0" algn="l">
              <a:spcBef>
                <a:spcPts val="0"/>
              </a:spcBef>
              <a:spcAft>
                <a:spcPts val="0"/>
              </a:spcAft>
              <a:buSzPts val="1500"/>
              <a:buChar char="●"/>
            </a:pPr>
            <a:r>
              <a:rPr lang="en" sz="1500"/>
              <a:t>Admins will then be able to see all user accounts and the time spent on each project</a:t>
            </a:r>
            <a:r>
              <a:rPr lang="en" sz="1500"/>
              <a:t> </a:t>
            </a:r>
            <a:endParaRPr sz="1500"/>
          </a:p>
          <a:p>
            <a:pPr indent="-323850" lvl="0" marL="457200" rtl="0" algn="l">
              <a:spcBef>
                <a:spcPts val="0"/>
              </a:spcBef>
              <a:spcAft>
                <a:spcPts val="0"/>
              </a:spcAft>
              <a:buSzPts val="1500"/>
              <a:buChar char="●"/>
            </a:pPr>
            <a:r>
              <a:rPr lang="en" sz="1500"/>
              <a:t>Mobile friendly </a:t>
            </a:r>
            <a:endParaRPr sz="1500"/>
          </a:p>
          <a:p>
            <a:pPr indent="-323850" lvl="0" marL="457200" rtl="0" algn="l">
              <a:spcBef>
                <a:spcPts val="0"/>
              </a:spcBef>
              <a:spcAft>
                <a:spcPts val="0"/>
              </a:spcAft>
              <a:buSzPts val="1500"/>
              <a:buChar char="●"/>
            </a:pPr>
            <a:r>
              <a:rPr lang="en" sz="1500"/>
              <a:t>Allow users to be able to submit expense </a:t>
            </a:r>
            <a:r>
              <a:rPr lang="en" sz="1500"/>
              <a:t>reports</a:t>
            </a:r>
            <a:r>
              <a:rPr lang="en" sz="1500"/>
              <a:t> for each project</a:t>
            </a:r>
            <a:endParaRPr sz="1500"/>
          </a:p>
          <a:p>
            <a:pPr indent="-323850" lvl="0" marL="457200" rtl="0" algn="l">
              <a:spcBef>
                <a:spcPts val="0"/>
              </a:spcBef>
              <a:spcAft>
                <a:spcPts val="0"/>
              </a:spcAft>
              <a:buSzPts val="1500"/>
              <a:buChar char="●"/>
            </a:pPr>
            <a:r>
              <a:rPr lang="en" sz="1500"/>
              <a:t>Generate invoices to be billed out for each user </a:t>
            </a:r>
            <a:endParaRPr sz="1500"/>
          </a:p>
        </p:txBody>
      </p:sp>
      <p:pic>
        <p:nvPicPr>
          <p:cNvPr id="158" name="Google Shape;158;p17"/>
          <p:cNvPicPr preferRelativeResize="0"/>
          <p:nvPr/>
        </p:nvPicPr>
        <p:blipFill rotWithShape="1">
          <a:blip r:embed="rId3">
            <a:alphaModFix/>
          </a:blip>
          <a:srcRect b="0" l="15327" r="9979" t="0"/>
          <a:stretch/>
        </p:blipFill>
        <p:spPr>
          <a:xfrm>
            <a:off x="6952975" y="421925"/>
            <a:ext cx="1795576" cy="1613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TOOLS &amp; TECH:</a:t>
            </a:r>
            <a:r>
              <a:rPr lang="en"/>
              <a:t> </a:t>
            </a:r>
            <a:r>
              <a:rPr i="1" lang="en" sz="2400">
                <a:solidFill>
                  <a:srgbClr val="000000"/>
                </a:solidFill>
              </a:rPr>
              <a:t>Languages/Programs</a:t>
            </a:r>
            <a:r>
              <a:rPr lang="en">
                <a:solidFill>
                  <a:srgbClr val="000000"/>
                </a:solidFill>
              </a:rPr>
              <a:t> </a:t>
            </a:r>
            <a:endParaRPr>
              <a:solidFill>
                <a:srgbClr val="000000"/>
              </a:solidFill>
            </a:endParaRPr>
          </a:p>
        </p:txBody>
      </p:sp>
      <p:sp>
        <p:nvSpPr>
          <p:cNvPr id="164" name="Google Shape;164;p18"/>
          <p:cNvSpPr txBox="1"/>
          <p:nvPr>
            <p:ph idx="1" type="body"/>
          </p:nvPr>
        </p:nvSpPr>
        <p:spPr>
          <a:xfrm>
            <a:off x="819150" y="1725113"/>
            <a:ext cx="13278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HTML </a:t>
            </a:r>
            <a:endParaRPr sz="1500"/>
          </a:p>
          <a:p>
            <a:pPr indent="-323850" lvl="0" marL="457200" rtl="0" algn="l">
              <a:spcBef>
                <a:spcPts val="0"/>
              </a:spcBef>
              <a:spcAft>
                <a:spcPts val="0"/>
              </a:spcAft>
              <a:buSzPts val="1500"/>
              <a:buChar char="●"/>
            </a:pPr>
            <a:r>
              <a:rPr lang="en" sz="1500"/>
              <a:t>CSS </a:t>
            </a:r>
            <a:endParaRPr sz="1500"/>
          </a:p>
          <a:p>
            <a:pPr indent="-323850" lvl="0" marL="457200" rtl="0" algn="l">
              <a:spcBef>
                <a:spcPts val="0"/>
              </a:spcBef>
              <a:spcAft>
                <a:spcPts val="0"/>
              </a:spcAft>
              <a:buSzPts val="1500"/>
              <a:buChar char="●"/>
            </a:pPr>
            <a:r>
              <a:rPr lang="en" sz="1500"/>
              <a:t>PHP </a:t>
            </a:r>
            <a:endParaRPr sz="1500"/>
          </a:p>
          <a:p>
            <a:pPr indent="-323850" lvl="0" marL="457200" rtl="0" algn="l">
              <a:spcBef>
                <a:spcPts val="0"/>
              </a:spcBef>
              <a:spcAft>
                <a:spcPts val="0"/>
              </a:spcAft>
              <a:buSzPts val="1500"/>
              <a:buChar char="●"/>
            </a:pPr>
            <a:r>
              <a:rPr lang="en" sz="1500"/>
              <a:t>GitHub </a:t>
            </a:r>
            <a:endParaRPr sz="1500"/>
          </a:p>
          <a:p>
            <a:pPr indent="-323850" lvl="0" marL="457200" rtl="0" algn="l">
              <a:spcBef>
                <a:spcPts val="0"/>
              </a:spcBef>
              <a:spcAft>
                <a:spcPts val="0"/>
              </a:spcAft>
              <a:buSzPts val="1500"/>
              <a:buChar char="●"/>
            </a:pPr>
            <a:r>
              <a:rPr lang="en" sz="1500"/>
              <a:t>AWS </a:t>
            </a:r>
            <a:endParaRPr sz="1500"/>
          </a:p>
          <a:p>
            <a:pPr indent="-323850" lvl="0" marL="457200" rtl="0" algn="l">
              <a:spcBef>
                <a:spcPts val="0"/>
              </a:spcBef>
              <a:spcAft>
                <a:spcPts val="0"/>
              </a:spcAft>
              <a:buSzPts val="1500"/>
              <a:buChar char="●"/>
            </a:pPr>
            <a:r>
              <a:rPr lang="en" sz="1500"/>
              <a:t>Cloud 9</a:t>
            </a:r>
            <a:endParaRPr sz="1500"/>
          </a:p>
          <a:p>
            <a:pPr indent="-323850" lvl="0" marL="457200" rtl="0" algn="l">
              <a:spcBef>
                <a:spcPts val="0"/>
              </a:spcBef>
              <a:spcAft>
                <a:spcPts val="0"/>
              </a:spcAft>
              <a:buSzPts val="1500"/>
              <a:buChar char="●"/>
            </a:pPr>
            <a:r>
              <a:rPr lang="en" sz="1500"/>
              <a:t>Trello</a:t>
            </a:r>
            <a:endParaRPr sz="1500"/>
          </a:p>
        </p:txBody>
      </p:sp>
      <p:pic>
        <p:nvPicPr>
          <p:cNvPr id="165" name="Google Shape;165;p18"/>
          <p:cNvPicPr preferRelativeResize="0"/>
          <p:nvPr/>
        </p:nvPicPr>
        <p:blipFill>
          <a:blip r:embed="rId3">
            <a:alphaModFix/>
          </a:blip>
          <a:stretch>
            <a:fillRect/>
          </a:stretch>
        </p:blipFill>
        <p:spPr>
          <a:xfrm>
            <a:off x="1827599" y="3973351"/>
            <a:ext cx="2326125" cy="714924"/>
          </a:xfrm>
          <a:prstGeom prst="rect">
            <a:avLst/>
          </a:prstGeom>
          <a:noFill/>
          <a:ln>
            <a:noFill/>
          </a:ln>
        </p:spPr>
      </p:pic>
      <p:pic>
        <p:nvPicPr>
          <p:cNvPr id="166" name="Google Shape;166;p18"/>
          <p:cNvPicPr preferRelativeResize="0"/>
          <p:nvPr/>
        </p:nvPicPr>
        <p:blipFill>
          <a:blip r:embed="rId4">
            <a:alphaModFix/>
          </a:blip>
          <a:stretch>
            <a:fillRect/>
          </a:stretch>
        </p:blipFill>
        <p:spPr>
          <a:xfrm>
            <a:off x="7189950" y="2136450"/>
            <a:ext cx="1625325" cy="1625325"/>
          </a:xfrm>
          <a:prstGeom prst="rect">
            <a:avLst/>
          </a:prstGeom>
          <a:noFill/>
          <a:ln>
            <a:noFill/>
          </a:ln>
        </p:spPr>
      </p:pic>
      <p:pic>
        <p:nvPicPr>
          <p:cNvPr id="167" name="Google Shape;167;p18"/>
          <p:cNvPicPr preferRelativeResize="0"/>
          <p:nvPr/>
        </p:nvPicPr>
        <p:blipFill>
          <a:blip r:embed="rId5">
            <a:alphaModFix/>
          </a:blip>
          <a:stretch>
            <a:fillRect/>
          </a:stretch>
        </p:blipFill>
        <p:spPr>
          <a:xfrm>
            <a:off x="5767408" y="3425376"/>
            <a:ext cx="1327724" cy="1103676"/>
          </a:xfrm>
          <a:prstGeom prst="rect">
            <a:avLst/>
          </a:prstGeom>
          <a:noFill/>
          <a:ln>
            <a:noFill/>
          </a:ln>
        </p:spPr>
      </p:pic>
      <p:pic>
        <p:nvPicPr>
          <p:cNvPr id="168" name="Google Shape;168;p18"/>
          <p:cNvPicPr preferRelativeResize="0"/>
          <p:nvPr/>
        </p:nvPicPr>
        <p:blipFill rotWithShape="1">
          <a:blip r:embed="rId6">
            <a:alphaModFix/>
          </a:blip>
          <a:srcRect b="0" l="19942" r="18996" t="25887"/>
          <a:stretch/>
        </p:blipFill>
        <p:spPr>
          <a:xfrm>
            <a:off x="2642975" y="2136451"/>
            <a:ext cx="1876750" cy="1171550"/>
          </a:xfrm>
          <a:prstGeom prst="rect">
            <a:avLst/>
          </a:prstGeom>
          <a:noFill/>
          <a:ln>
            <a:noFill/>
          </a:ln>
        </p:spPr>
      </p:pic>
      <p:pic>
        <p:nvPicPr>
          <p:cNvPr id="169" name="Google Shape;169;p18"/>
          <p:cNvPicPr preferRelativeResize="0"/>
          <p:nvPr/>
        </p:nvPicPr>
        <p:blipFill>
          <a:blip r:embed="rId7">
            <a:alphaModFix/>
          </a:blip>
          <a:stretch>
            <a:fillRect/>
          </a:stretch>
        </p:blipFill>
        <p:spPr>
          <a:xfrm>
            <a:off x="5282924" y="1990731"/>
            <a:ext cx="1625325" cy="8570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SPRINT PLANNING</a:t>
            </a:r>
            <a:endParaRPr b="1">
              <a:solidFill>
                <a:srgbClr val="000000"/>
              </a:solidFill>
            </a:endParaRPr>
          </a:p>
        </p:txBody>
      </p:sp>
      <p:sp>
        <p:nvSpPr>
          <p:cNvPr id="175" name="Google Shape;175;p19"/>
          <p:cNvSpPr txBox="1"/>
          <p:nvPr>
            <p:ph idx="1" type="body"/>
          </p:nvPr>
        </p:nvSpPr>
        <p:spPr>
          <a:xfrm>
            <a:off x="819150" y="1876800"/>
            <a:ext cx="7505700" cy="24480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SzPts val="1350"/>
              <a:buChar char="-"/>
            </a:pPr>
            <a:r>
              <a:rPr b="1" lang="en" sz="1350"/>
              <a:t>Sprint 1: </a:t>
            </a:r>
            <a:r>
              <a:rPr lang="en" sz="1350"/>
              <a:t>Come up with the idea of how to execute the project and align on all the tools to use. Create and have a working AWS server to host our database along with the site that users will use to punch in and out. (Complete by 9/12/19)</a:t>
            </a:r>
            <a:endParaRPr sz="1350"/>
          </a:p>
          <a:p>
            <a:pPr indent="-314325" lvl="0" marL="457200" rtl="0" algn="l">
              <a:spcBef>
                <a:spcPts val="0"/>
              </a:spcBef>
              <a:spcAft>
                <a:spcPts val="0"/>
              </a:spcAft>
              <a:buSzPts val="1350"/>
              <a:buChar char="-"/>
            </a:pPr>
            <a:r>
              <a:rPr b="1" lang="en" sz="1350"/>
              <a:t>Sprint 2:</a:t>
            </a:r>
            <a:r>
              <a:rPr lang="en" sz="1350"/>
              <a:t> Create the site using HTML. The site will consist of 2 seperate types of accounts: Admin and standard user. Standard users will also have the ability to create a “New User” Admins will have </a:t>
            </a:r>
            <a:r>
              <a:rPr lang="en" sz="1350"/>
              <a:t>access</a:t>
            </a:r>
            <a:r>
              <a:rPr lang="en" sz="1350"/>
              <a:t> to view all timecard data and make changes if need be. (Complete by 9/19/19)</a:t>
            </a:r>
            <a:endParaRPr sz="1350"/>
          </a:p>
          <a:p>
            <a:pPr indent="-314325" lvl="0" marL="457200" rtl="0" algn="l">
              <a:spcBef>
                <a:spcPts val="0"/>
              </a:spcBef>
              <a:spcAft>
                <a:spcPts val="0"/>
              </a:spcAft>
              <a:buSzPts val="1350"/>
              <a:buChar char="-"/>
            </a:pPr>
            <a:r>
              <a:rPr b="1" lang="en" sz="1350"/>
              <a:t>Sprint 3:</a:t>
            </a:r>
            <a:r>
              <a:rPr lang="en" sz="1350"/>
              <a:t> Connect the site to the database to allow user punches to be stored. Being able to write to the database will then allow admins to have access to all time data. (Complete by 10/3/19)</a:t>
            </a:r>
            <a:endParaRPr sz="1350"/>
          </a:p>
          <a:p>
            <a:pPr indent="0" lvl="0" marL="0" rtl="0" algn="l">
              <a:spcBef>
                <a:spcPts val="1600"/>
              </a:spcBef>
              <a:spcAft>
                <a:spcPts val="1600"/>
              </a:spcAft>
              <a:buNone/>
            </a:pPr>
            <a:r>
              <a:t/>
            </a:r>
            <a:endParaRPr sz="1350"/>
          </a:p>
        </p:txBody>
      </p:sp>
      <p:pic>
        <p:nvPicPr>
          <p:cNvPr id="176" name="Google Shape;176;p19"/>
          <p:cNvPicPr preferRelativeResize="0"/>
          <p:nvPr/>
        </p:nvPicPr>
        <p:blipFill rotWithShape="1">
          <a:blip r:embed="rId3">
            <a:alphaModFix/>
          </a:blip>
          <a:srcRect b="48968" l="0" r="0" t="19781"/>
          <a:stretch/>
        </p:blipFill>
        <p:spPr>
          <a:xfrm>
            <a:off x="1000125" y="4081950"/>
            <a:ext cx="7143750" cy="744150"/>
          </a:xfrm>
          <a:prstGeom prst="rect">
            <a:avLst/>
          </a:prstGeom>
          <a:noFill/>
          <a:ln>
            <a:noFill/>
          </a:ln>
        </p:spPr>
      </p:pic>
      <p:pic>
        <p:nvPicPr>
          <p:cNvPr id="177" name="Google Shape;177;p19"/>
          <p:cNvPicPr preferRelativeResize="0"/>
          <p:nvPr/>
        </p:nvPicPr>
        <p:blipFill>
          <a:blip r:embed="rId4">
            <a:alphaModFix/>
          </a:blip>
          <a:stretch>
            <a:fillRect/>
          </a:stretch>
        </p:blipFill>
        <p:spPr>
          <a:xfrm>
            <a:off x="7384500" y="339250"/>
            <a:ext cx="1334300" cy="1334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SPRINT PLANNING</a:t>
            </a:r>
            <a:endParaRPr b="1">
              <a:solidFill>
                <a:srgbClr val="000000"/>
              </a:solidFill>
            </a:endParaRPr>
          </a:p>
        </p:txBody>
      </p:sp>
      <p:sp>
        <p:nvSpPr>
          <p:cNvPr id="183" name="Google Shape;183;p20"/>
          <p:cNvSpPr txBox="1"/>
          <p:nvPr>
            <p:ph idx="1" type="body"/>
          </p:nvPr>
        </p:nvSpPr>
        <p:spPr>
          <a:xfrm>
            <a:off x="819150" y="1734550"/>
            <a:ext cx="7505700" cy="24480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SzPts val="1350"/>
              <a:buChar char="-"/>
            </a:pPr>
            <a:r>
              <a:rPr b="1" lang="en" sz="1350"/>
              <a:t>Sprint 4: </a:t>
            </a:r>
            <a:r>
              <a:rPr lang="en" sz="1350"/>
              <a:t>Assign privileges to each type of account with DCAA compliance.. Admins will have full privileges over the database and will be allowed to make changes as need be.  (Complete by 10/15/19)</a:t>
            </a:r>
            <a:endParaRPr sz="1350"/>
          </a:p>
          <a:p>
            <a:pPr indent="-314325" lvl="0" marL="457200" rtl="0" algn="l">
              <a:spcBef>
                <a:spcPts val="0"/>
              </a:spcBef>
              <a:spcAft>
                <a:spcPts val="0"/>
              </a:spcAft>
              <a:buSzPts val="1350"/>
              <a:buChar char="-"/>
            </a:pPr>
            <a:r>
              <a:rPr b="1" lang="en" sz="1350"/>
              <a:t>Sprint 5:</a:t>
            </a:r>
            <a:r>
              <a:rPr lang="en" sz="1350"/>
              <a:t> Test standard user account. This will ensure that when making a standard user account, their punches are stored accordingly in the database and are accessible by the admins (Complete by 10/29/19)</a:t>
            </a:r>
            <a:endParaRPr sz="1350"/>
          </a:p>
          <a:p>
            <a:pPr indent="-314325" lvl="0" marL="457200" rtl="0" algn="l">
              <a:spcBef>
                <a:spcPts val="0"/>
              </a:spcBef>
              <a:spcAft>
                <a:spcPts val="0"/>
              </a:spcAft>
              <a:buSzPts val="1350"/>
              <a:buChar char="-"/>
            </a:pPr>
            <a:r>
              <a:rPr b="1" lang="en" sz="1350"/>
              <a:t>Sprint 6:</a:t>
            </a:r>
            <a:r>
              <a:rPr lang="en" sz="1350"/>
              <a:t> Allow admins to be able to make changes to the punches accordingly. This sprint will consist of making sure that each account type works and that admins will be able to view and edit the data. (Complete by 11/12/19)</a:t>
            </a:r>
            <a:endParaRPr sz="1350"/>
          </a:p>
        </p:txBody>
      </p:sp>
      <p:pic>
        <p:nvPicPr>
          <p:cNvPr id="184" name="Google Shape;184;p20"/>
          <p:cNvPicPr preferRelativeResize="0"/>
          <p:nvPr/>
        </p:nvPicPr>
        <p:blipFill rotWithShape="1">
          <a:blip r:embed="rId3">
            <a:alphaModFix/>
          </a:blip>
          <a:srcRect b="48968" l="0" r="0" t="19781"/>
          <a:stretch/>
        </p:blipFill>
        <p:spPr>
          <a:xfrm>
            <a:off x="1000125" y="4081950"/>
            <a:ext cx="7143750" cy="744150"/>
          </a:xfrm>
          <a:prstGeom prst="rect">
            <a:avLst/>
          </a:prstGeom>
          <a:noFill/>
          <a:ln>
            <a:noFill/>
          </a:ln>
        </p:spPr>
      </p:pic>
      <p:pic>
        <p:nvPicPr>
          <p:cNvPr id="185" name="Google Shape;185;p20"/>
          <p:cNvPicPr preferRelativeResize="0"/>
          <p:nvPr/>
        </p:nvPicPr>
        <p:blipFill>
          <a:blip r:embed="rId4">
            <a:alphaModFix/>
          </a:blip>
          <a:stretch>
            <a:fillRect/>
          </a:stretch>
        </p:blipFill>
        <p:spPr>
          <a:xfrm>
            <a:off x="7384500" y="339250"/>
            <a:ext cx="1334300" cy="1334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SPRINT PLANNING</a:t>
            </a:r>
            <a:endParaRPr b="1">
              <a:solidFill>
                <a:srgbClr val="000000"/>
              </a:solidFill>
            </a:endParaRPr>
          </a:p>
        </p:txBody>
      </p:sp>
      <p:sp>
        <p:nvSpPr>
          <p:cNvPr id="191" name="Google Shape;191;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SzPts val="1350"/>
              <a:buChar char="-"/>
            </a:pPr>
            <a:r>
              <a:rPr b="1" lang="en" sz="1350"/>
              <a:t>Sprint 7: </a:t>
            </a:r>
            <a:r>
              <a:rPr lang="en" sz="1350"/>
              <a:t>This sprint will consists of making the site is user friendly and be focused on the way everything looks. This sprint will be the finishing touches to the overall look of the project.</a:t>
            </a:r>
            <a:r>
              <a:rPr b="1" lang="en" sz="1350"/>
              <a:t> </a:t>
            </a:r>
            <a:r>
              <a:rPr lang="en" sz="1350"/>
              <a:t> (Complete by 11/26/19)</a:t>
            </a:r>
            <a:endParaRPr sz="1350"/>
          </a:p>
          <a:p>
            <a:pPr indent="-314325" lvl="0" marL="457200" rtl="0" algn="l">
              <a:spcBef>
                <a:spcPts val="0"/>
              </a:spcBef>
              <a:spcAft>
                <a:spcPts val="0"/>
              </a:spcAft>
              <a:buSzPts val="1350"/>
              <a:buChar char="-"/>
            </a:pPr>
            <a:r>
              <a:rPr b="1" lang="en" sz="1350"/>
              <a:t>Sprint 8:</a:t>
            </a:r>
            <a:r>
              <a:rPr lang="en" sz="1350"/>
              <a:t> This stage of the project will be considered our Dry run. At this point everything should work and look like a finished product. (Complete by 12/3/19)</a:t>
            </a:r>
            <a:endParaRPr sz="1350"/>
          </a:p>
          <a:p>
            <a:pPr indent="-314325" lvl="0" marL="457200" rtl="0" algn="l">
              <a:spcBef>
                <a:spcPts val="0"/>
              </a:spcBef>
              <a:spcAft>
                <a:spcPts val="0"/>
              </a:spcAft>
              <a:buSzPts val="1350"/>
              <a:buChar char="-"/>
            </a:pPr>
            <a:r>
              <a:rPr b="1" lang="en" sz="1350"/>
              <a:t>Final: </a:t>
            </a:r>
            <a:r>
              <a:rPr lang="en" sz="1350"/>
              <a:t>Final Project Presentation (12/10/19)</a:t>
            </a:r>
            <a:endParaRPr sz="1350"/>
          </a:p>
        </p:txBody>
      </p:sp>
      <p:pic>
        <p:nvPicPr>
          <p:cNvPr id="192" name="Google Shape;192;p21"/>
          <p:cNvPicPr preferRelativeResize="0"/>
          <p:nvPr/>
        </p:nvPicPr>
        <p:blipFill rotWithShape="1">
          <a:blip r:embed="rId3">
            <a:alphaModFix/>
          </a:blip>
          <a:srcRect b="48968" l="0" r="0" t="19781"/>
          <a:stretch/>
        </p:blipFill>
        <p:spPr>
          <a:xfrm>
            <a:off x="1000125" y="4060075"/>
            <a:ext cx="7143750" cy="744150"/>
          </a:xfrm>
          <a:prstGeom prst="rect">
            <a:avLst/>
          </a:prstGeom>
          <a:noFill/>
          <a:ln>
            <a:noFill/>
          </a:ln>
        </p:spPr>
      </p:pic>
      <p:pic>
        <p:nvPicPr>
          <p:cNvPr id="193" name="Google Shape;193;p21"/>
          <p:cNvPicPr preferRelativeResize="0"/>
          <p:nvPr/>
        </p:nvPicPr>
        <p:blipFill>
          <a:blip r:embed="rId4">
            <a:alphaModFix/>
          </a:blip>
          <a:stretch>
            <a:fillRect/>
          </a:stretch>
        </p:blipFill>
        <p:spPr>
          <a:xfrm>
            <a:off x="7384500" y="339250"/>
            <a:ext cx="1334300" cy="1334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