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7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4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9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9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0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745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03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1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5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0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2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6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FB28DD-DBE2-4DC9-84D5-216D414BAD6A}" type="datetimeFigureOut">
              <a:rPr lang="ru-RU" smtClean="0"/>
              <a:t>04.04.2016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4A0C-71F3-4083-B55E-DEBE76A41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850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Задача о батареях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4590" y="4974336"/>
            <a:ext cx="8825658" cy="1252728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Выполнили студенты группы 2304: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Козлов </a:t>
            </a:r>
            <a:r>
              <a:rPr lang="ru-RU" dirty="0"/>
              <a:t>П.В.</a:t>
            </a:r>
          </a:p>
          <a:p>
            <a:pPr algn="r"/>
            <a:r>
              <a:rPr lang="ru-RU" dirty="0"/>
              <a:t>			           </a:t>
            </a:r>
            <a:r>
              <a:rPr lang="ru-RU" dirty="0" smtClean="0"/>
              <a:t>	Марашов </a:t>
            </a:r>
            <a:r>
              <a:rPr lang="ru-RU" dirty="0"/>
              <a:t>А.С.</a:t>
            </a:r>
          </a:p>
        </p:txBody>
      </p:sp>
    </p:spTree>
    <p:extLst>
      <p:ext uri="{BB962C8B-B14F-4D97-AF65-F5344CB8AC3E}">
        <p14:creationId xmlns:p14="http://schemas.microsoft.com/office/powerpoint/2010/main" val="98681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Неформальная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 smtClean="0"/>
                  <a:t>Завод может производить до </a:t>
                </a:r>
                <a:r>
                  <a:rPr lang="en-US" b="1" dirty="0" smtClean="0"/>
                  <a:t>n </a:t>
                </a:r>
                <a:r>
                  <a:rPr lang="ru-RU" b="1" dirty="0" smtClean="0"/>
                  <a:t>промышленных батарей в год</a:t>
                </a:r>
              </a:p>
              <a:p>
                <a:r>
                  <a:rPr lang="ru-RU" b="1" dirty="0"/>
                  <a:t>Спрос на батареи (в год) непредсказуем, но он точно не больше </a:t>
                </a:r>
                <a:r>
                  <a:rPr lang="en-US" b="1" dirty="0"/>
                  <a:t>n</a:t>
                </a:r>
                <a:endParaRPr lang="ru-RU" b="1" dirty="0" smtClean="0"/>
              </a:p>
              <a:p>
                <a:r>
                  <a:rPr lang="ru-RU" dirty="0" smtClean="0"/>
                  <a:t>Стоимость производства батареи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 smtClean="0"/>
                  <a:t>, продажи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Срок годности батареи – 1 год, потом они потеряют стоимость</a:t>
                </a:r>
              </a:p>
              <a:p>
                <a:endParaRPr lang="en-US" dirty="0" smtClean="0"/>
              </a:p>
              <a:p>
                <a:r>
                  <a:rPr lang="ru-RU" sz="2400" dirty="0" smtClean="0"/>
                  <a:t>!Необходимо принять решение, сколько батарей выпустить в начале года, чтобы максимизировать ожидаемую прибыль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77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Формальная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множество решений,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решение выпустить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батарей</a:t>
                </a:r>
                <a:r>
                  <a:rPr lang="en-US" dirty="0"/>
                  <a:t>. 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спрос на батареи,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спрос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батарей.</a:t>
                </a:r>
              </a:p>
              <a:p>
                <a:r>
                  <a:rPr lang="ru-RU" dirty="0"/>
                  <a:t>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Ценность исходов:</a:t>
                </a:r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50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Дерево решений для </a:t>
            </a:r>
            <a:r>
              <a:rPr lang="en-US" dirty="0" smtClean="0"/>
              <a:t>n = 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5" y="1152983"/>
            <a:ext cx="7131807" cy="5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2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Расчёт полезности решений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ru-RU" sz="2400" dirty="0"/>
                  <a:t>Байесовский подход: лучшее решение</a:t>
                </a:r>
                <a:r>
                  <a:rPr lang="ru-RU" sz="2400" dirty="0" smtClean="0"/>
                  <a:t>:</a:t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7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Входные данные для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/>
                      <m:t>S</m:t>
                    </m:r>
                    <m:r>
                      <m:rPr>
                        <m:nor/>
                      </m:rPr>
                      <a:rPr lang="en-US" sz="2400"/>
                      <m:t>olutions</m:t>
                    </m:r>
                  </m:oMath>
                </a14:m>
                <a:r>
                  <a:rPr lang="ru-RU" sz="2400" dirty="0" smtClean="0"/>
                  <a:t> – максимальное количество батарей, которое завод может производить за год.</a:t>
                </a:r>
              </a:p>
              <a:p>
                <a:r>
                  <a:rPr lang="en-US" sz="2400" dirty="0" err="1" smtClean="0"/>
                  <a:t>Making_price</a:t>
                </a:r>
                <a:r>
                  <a:rPr lang="en-US" sz="2400" dirty="0" smtClean="0"/>
                  <a:t> – </a:t>
                </a:r>
                <a:r>
                  <a:rPr lang="ru-RU" sz="2400" dirty="0" smtClean="0"/>
                  <a:t>цена изготовления батареи.</a:t>
                </a:r>
              </a:p>
              <a:p>
                <a:r>
                  <a:rPr lang="en-US" sz="2400" dirty="0" err="1" smtClean="0"/>
                  <a:t>Sale_price</a:t>
                </a:r>
                <a:r>
                  <a:rPr lang="en-US" sz="2400" dirty="0" smtClean="0"/>
                  <a:t> – </a:t>
                </a:r>
                <a:r>
                  <a:rPr lang="ru-RU" sz="2400" dirty="0" smtClean="0"/>
                  <a:t>цена продажи батареи.</a:t>
                </a:r>
              </a:p>
              <a:p>
                <a:r>
                  <a:rPr lang="en-US" sz="2400" dirty="0" smtClean="0"/>
                  <a:t>Probabilities – </a:t>
                </a:r>
                <a:r>
                  <a:rPr lang="ru-RU" sz="2400" dirty="0" smtClean="0"/>
                  <a:t>вероятности каждого из возможных спросов.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50751" cy="4195481"/>
          </a:xfrm>
        </p:spPr>
        <p:txBody>
          <a:bodyPr/>
          <a:lstStyle/>
          <a:p>
            <a:r>
              <a:rPr lang="ru-RU" sz="2400" u="sng" dirty="0" smtClean="0"/>
              <a:t>Входные данные:</a:t>
            </a:r>
            <a:endParaRPr lang="en-US" sz="2400" u="sng" dirty="0" smtClean="0"/>
          </a:p>
          <a:p>
            <a:pPr marL="400050" lvl="1" indent="0">
              <a:buNone/>
            </a:pPr>
            <a:r>
              <a:rPr lang="ru-RU" sz="2000" dirty="0" smtClean="0"/>
              <a:t>Максимальное кол-во батарей: </a:t>
            </a:r>
            <a:r>
              <a:rPr lang="ru-RU" sz="2000" b="1" dirty="0" smtClean="0"/>
              <a:t>5</a:t>
            </a:r>
          </a:p>
          <a:p>
            <a:pPr marL="400050" lvl="1" indent="0">
              <a:buNone/>
            </a:pPr>
            <a:r>
              <a:rPr lang="ru-RU" sz="2000" dirty="0" smtClean="0"/>
              <a:t>Цена изготовления: </a:t>
            </a:r>
            <a:r>
              <a:rPr lang="ru-RU" sz="2000" b="1" dirty="0" smtClean="0"/>
              <a:t>4</a:t>
            </a:r>
          </a:p>
          <a:p>
            <a:pPr marL="400050" lvl="1" indent="0">
              <a:buNone/>
            </a:pPr>
            <a:r>
              <a:rPr lang="ru-RU" sz="2000" dirty="0" smtClean="0"/>
              <a:t>Цена продажи: </a:t>
            </a:r>
            <a:r>
              <a:rPr lang="ru-RU" sz="2000" b="1" dirty="0" smtClean="0"/>
              <a:t>7</a:t>
            </a:r>
          </a:p>
          <a:p>
            <a:pPr marL="400050" lvl="1" indent="0">
              <a:buNone/>
            </a:pPr>
            <a:r>
              <a:rPr lang="ru-RU" sz="2000" dirty="0" smtClean="0"/>
              <a:t>Вероятности: </a:t>
            </a:r>
            <a:r>
              <a:rPr lang="en-US" sz="2000" dirty="0" smtClean="0"/>
              <a:t>p1 = </a:t>
            </a:r>
            <a:r>
              <a:rPr lang="en-US" sz="2000" b="1" dirty="0" smtClean="0"/>
              <a:t>0.18</a:t>
            </a:r>
            <a:r>
              <a:rPr lang="en-US" sz="2000" dirty="0" smtClean="0"/>
              <a:t>,  p2 = </a:t>
            </a:r>
            <a:r>
              <a:rPr lang="en-US" sz="2000" b="1" dirty="0" smtClean="0"/>
              <a:t>0.22</a:t>
            </a:r>
            <a:r>
              <a:rPr lang="en-US" sz="2000" dirty="0" smtClean="0"/>
              <a:t>,  p3 = </a:t>
            </a:r>
            <a:r>
              <a:rPr lang="en-US" sz="2000" b="1" dirty="0" smtClean="0"/>
              <a:t>0.17</a:t>
            </a:r>
            <a:r>
              <a:rPr lang="en-US" sz="2000" dirty="0" smtClean="0"/>
              <a:t>,  p4 = </a:t>
            </a:r>
            <a:r>
              <a:rPr lang="en-US" sz="2000" b="1" dirty="0" smtClean="0"/>
              <a:t>0.21</a:t>
            </a:r>
            <a:r>
              <a:rPr lang="en-US" sz="2000" dirty="0" smtClean="0"/>
              <a:t>,  p5 = </a:t>
            </a:r>
            <a:r>
              <a:rPr lang="en-US" sz="2000" b="1" dirty="0" smtClean="0"/>
              <a:t>0.22</a:t>
            </a:r>
            <a:endParaRPr lang="en-US" b="1" dirty="0"/>
          </a:p>
          <a:p>
            <a:r>
              <a:rPr lang="ru-RU" sz="2400" u="sng" dirty="0" smtClean="0"/>
              <a:t>Результат:</a:t>
            </a:r>
          </a:p>
          <a:p>
            <a:pPr marL="0" indent="0">
              <a:buNone/>
            </a:pPr>
            <a:r>
              <a:rPr lang="ru-RU" dirty="0" smtClean="0"/>
              <a:t>	Полезность решений: </a:t>
            </a:r>
            <a:r>
              <a:rPr lang="en-US" dirty="0" smtClean="0"/>
              <a:t>u1 = </a:t>
            </a:r>
            <a:r>
              <a:rPr lang="en-US" b="1" dirty="0" smtClean="0"/>
              <a:t>1.74</a:t>
            </a:r>
            <a:r>
              <a:rPr lang="en-US" dirty="0" smtClean="0"/>
              <a:t>,  u2 = </a:t>
            </a:r>
            <a:r>
              <a:rPr lang="en-US" b="1" dirty="0" smtClean="0"/>
              <a:t>1.94</a:t>
            </a:r>
            <a:r>
              <a:rPr lang="en-US" dirty="0" smtClean="0"/>
              <a:t>,  u3 =</a:t>
            </a:r>
            <a:r>
              <a:rPr lang="en-US" b="1" dirty="0" smtClean="0"/>
              <a:t> 0.95</a:t>
            </a:r>
            <a:r>
              <a:rPr lang="en-US" dirty="0" smtClean="0"/>
              <a:t>,  u4 = </a:t>
            </a:r>
            <a:r>
              <a:rPr lang="en-US" b="1" dirty="0" smtClean="0"/>
              <a:t>-1.51</a:t>
            </a:r>
            <a:r>
              <a:rPr lang="en-US" dirty="0" smtClean="0"/>
              <a:t>,  u5 = </a:t>
            </a:r>
            <a:r>
              <a:rPr lang="en-US" b="1" dirty="0" smtClean="0"/>
              <a:t>-5.51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dirty="0" smtClean="0"/>
              <a:t>Лучшее решение: производить </a:t>
            </a:r>
            <a:r>
              <a:rPr lang="ru-RU" b="1" dirty="0" smtClean="0"/>
              <a:t>2</a:t>
            </a:r>
            <a:r>
              <a:rPr lang="ru-RU" dirty="0" smtClean="0"/>
              <a:t> батареи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50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135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Ион</vt:lpstr>
      <vt:lpstr>Задача о батареях</vt:lpstr>
      <vt:lpstr>Неформальная постановка задачи</vt:lpstr>
      <vt:lpstr>Формальная постановка задачи</vt:lpstr>
      <vt:lpstr>Дерево решений для n = 3</vt:lpstr>
      <vt:lpstr>Расчёт полезности решений</vt:lpstr>
      <vt:lpstr>Входные данные для задачи</vt:lpstr>
      <vt:lpstr>Пример решения 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о батареях</dc:title>
  <dc:creator>Пётр Козлов</dc:creator>
  <cp:lastModifiedBy>Alexey Sergeevich</cp:lastModifiedBy>
  <cp:revision>14</cp:revision>
  <dcterms:created xsi:type="dcterms:W3CDTF">2016-04-04T18:30:06Z</dcterms:created>
  <dcterms:modified xsi:type="dcterms:W3CDTF">2016-04-04T18:46:26Z</dcterms:modified>
</cp:coreProperties>
</file>