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72" r:id="rId12"/>
    <p:sldId id="265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3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6BCE-E64B-48DF-9467-FC3B7D5E50A2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F169E-06F6-4096-A5BB-E529F84932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8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Государственной аттестационной комиссии. Представляю вашему вниманию к защите выпускную квалификационную работу на тему: «Разработка серверной части автоматизированного рабочего места врача-терапевта».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67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приложения состоит из микросервисов, каждый из которых выполняет свои действия. Основные микросервисы работают с базой данных и с брокером сообщений, который позволяет общаться микросервисам друг с другом.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примере микросервиса медицинской истории представлены пункты, которые необходимо реализовать в каждом микросервисе</a:t>
            </a:r>
            <a:r>
              <a:rPr lang="en-US" baseline="0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6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3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7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560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Графическая</a:t>
            </a:r>
            <a:r>
              <a:rPr lang="ru-RU" baseline="0" dirty="0" smtClean="0"/>
              <a:t> часть ВКР содержит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r>
              <a:rPr lang="ru-RU" dirty="0" smtClean="0"/>
              <a:t>Структурную</a:t>
            </a:r>
            <a:r>
              <a:rPr lang="ru-RU" baseline="0" dirty="0" smtClean="0"/>
              <a:t> схему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22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UML-</a:t>
            </a:r>
            <a:r>
              <a:rPr lang="ru-RU" dirty="0" smtClean="0"/>
              <a:t>диаграмма моделей</a:t>
            </a:r>
            <a:r>
              <a:rPr lang="ru-RU" baseline="0" dirty="0" smtClean="0"/>
              <a:t>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94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Функциональная</a:t>
            </a:r>
            <a:r>
              <a:rPr lang="ru-RU" baseline="0" dirty="0" smtClean="0"/>
              <a:t> схема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24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Схема интерфейса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6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данный момент в нашей стране информатизация медицины является одним из наиболее активных направлений. Можно встретить большое количество решений, которые стремятся облегчить работу врачей. Однако на практике это не совсем так.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Крупные системы, которые используются в большинстве регионов, действительно пытаются автоматизировать некоторую работу врачей, но в то же время в таких интерфейсах достаточно тяжело работать.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Интеграция с такими системами также вызывает затруднения, поскольку стандарт обмена данными является уникальным для каждой системы.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недостаточно проработаны пользовательские сценарии для отдельных медицинских специальностей.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544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ru-RU" dirty="0" smtClean="0"/>
              <a:t>диаграмма моделей</a:t>
            </a:r>
            <a:r>
              <a:rPr lang="ru-RU" baseline="0" dirty="0" smtClean="0"/>
              <a:t> </a:t>
            </a:r>
            <a:r>
              <a:rPr lang="en-US" baseline="0" dirty="0" smtClean="0"/>
              <a:t>API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05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7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Разрабатываемая система позволит модернизировать работу врача-терапевта с системой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реализации удобного и понятного интерфейса, проработке пользовательских сценариев, а также внедрение систем помощи принятия решений.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разрабатываемая система позволит стандартизировано хранить и передавать данные.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 свою очередь положительно повлияет на качество интеграции с другими медицинскими системами.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9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Разработать архитектуру, которая позволит проводить гибкую интеграции с несколькими медицинскими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3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данные системы работают со всеми контекстами больницы, отдельные области, как работа врача-терапевта имеет большие недостатки в реализации интерфейса, поэтому практически все системы получили отрицательные оценки при анализе.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1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 исследовательской части был проведен анализ взаимодействия врача с системой.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взаимодействия включают взаимодействие с электронной медицинской картой пациента и с медицинской историей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ЭМК включает в себя работу с основной, административной информацией по пациенту, а также взаимодействие с реестром пациентов.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Медицинская история включает в себя все данные, которые относятся непосредственно для работы врача. Это взаимодействие с историей заболеваний пациента, по которой можно получить информацию по каждой болезни, по посещениям в рамках этой болезни, а также все необходимые результаты и действия, сделанные в рамках какого-либо заболевания (направления, анализы).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Расписание подразумевает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работу с пациентами по записи, без записи и вызовы на дом.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Разрабатываемая система должна реализовывать все эти процессы.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цели работы было выбрано множество инструментов.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в свою очередь, для удобного масштабирования выступает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программное решение позволяет программным образом соединить выделенные физические сервера в одну инфраструктуру, а также при загруженности системы масштабировать нагруженные сервисы и распределять трафик.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используется для упаковки каждого программного модуля системы в отдельные контейнеры, которые и будут горизонтально масштабироваться при нагрузках.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_________________________________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в системе хранятся согласно стандарту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описывает модели медицинских данных и их взаимодействие между собой.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Aidbox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программное решение, которое содержит базу данных и сервер для взаимодействия с данными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библиотека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#, которая реализует интерфейс взаимодействия с сервером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18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интерфейса взаимодействия с системой используется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 NET 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обычный сервер, который работает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протоколу.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программный продукт, который позволяет выводить документация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 NET Core приложения.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внутреннего взаимодействия используется брокер сообщений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через него происходит общение между микросервисами.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MassTransit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реализация интерфейса взаимодействия с RabbitMQ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33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проектно-конструкторской</a:t>
            </a:r>
            <a:r>
              <a:rPr lang="ru-RU" baseline="0" dirty="0" smtClean="0"/>
              <a:t> части была реализована</a:t>
            </a:r>
            <a:r>
              <a:rPr lang="en-US" baseline="0" dirty="0" smtClean="0"/>
              <a:t>: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169E-06F6-4096-A5BB-E529F84932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5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C8B1-BB21-4A18-8C09-C27DA2AC1240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9BB5-7787-4E5A-845E-223922430F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72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9BB5-7787-4E5A-845E-223922430F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1764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9BB5-7787-4E5A-845E-223922430F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663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9BB5-7787-4E5A-845E-223922430F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3468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9BB5-7787-4E5A-845E-223922430F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352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095C-7BFE-4C9B-AE61-BDC93C43BF75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1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61-B1EF-4CC9-81F7-80D591A8F138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C9A-F9E4-4D2A-A0C2-71DC1302B25C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2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67AB-A9AE-4A24-A28A-FBB10AEB59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42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B777-3504-4CE5-8D78-EED9D6522E0D}" type="datetime1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9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2FF-87C2-4850-A1CE-426613B5550B}" type="datetime1">
              <a:rPr lang="ru-RU" smtClean="0"/>
              <a:t>26.06.2020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E574-5A65-4807-878D-AAAEE5197305}" type="datetime1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9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A1B6-58A7-4279-A5B1-C1BF25A630CF}" type="datetime1">
              <a:rPr lang="ru-RU" smtClean="0"/>
              <a:t>26.06.2020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6BED-269E-499B-BA95-0DBB4135D6F4}" type="datetime1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1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27C0-B896-463D-95BB-3295EB30DAC8}" type="datetime1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1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9BB5-7787-4E5A-845E-223922430F49}" type="datetime1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8C6504-6CE9-49E8-908C-E622AD864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46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66739" y="6426688"/>
            <a:ext cx="2743200" cy="365125"/>
          </a:xfrm>
        </p:spPr>
        <p:txBody>
          <a:bodyPr/>
          <a:lstStyle/>
          <a:p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Gerb-BMSTU_0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9" y="936190"/>
            <a:ext cx="1671157" cy="18881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453660" y="193431"/>
            <a:ext cx="8554773" cy="3706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учреждение высшего образования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имени Н.Э. Баумана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(МГТУ им. Н.Э. Баумана)</a:t>
            </a:r>
            <a:b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ВЫПУСКНАЯ КВАЛИФИКАИОННАЯ РАБОТА НА ТЕМУ:</a:t>
            </a:r>
            <a:br>
              <a:rPr lang="ru-RU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СЕРВЕРНОЙ ЧАСТИ АВТОМАТИЗИРОВАННОГО РАБОЧЕГО МЕСТА ВРАЧА-ТЕРАПЕВТА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95535" y="4773706"/>
            <a:ext cx="11501376" cy="158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Выполнил: студент кафедры «Информационные системы и сети», Чувилькин А.А.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Руководитель: к.т.н., доцент Лавренков Ю.Н.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497" y="6357959"/>
            <a:ext cx="162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Калуга,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2020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366739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Проектно-конструкторская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Архитектура приложения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3" y="1107831"/>
            <a:ext cx="10326236" cy="56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366739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Проектно-конструкторская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 микросервиса Медицинской истории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25885" y="1820008"/>
            <a:ext cx="10986530" cy="4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en-US" dirty="0" smtClean="0"/>
              <a:t>API</a:t>
            </a:r>
            <a:r>
              <a:rPr lang="ru-RU" dirty="0" smtClean="0"/>
              <a:t> для внешнего и внутреннего взаимодействия.</a:t>
            </a:r>
            <a:endParaRPr lang="ru-RU" dirty="0"/>
          </a:p>
          <a:p>
            <a:pPr marL="342900" indent="-342900"/>
            <a:r>
              <a:rPr lang="ru-RU" dirty="0" smtClean="0"/>
              <a:t>Потоки и конвертации данных.</a:t>
            </a:r>
          </a:p>
          <a:p>
            <a:pPr marL="342900" indent="-342900"/>
            <a:r>
              <a:rPr lang="ru-RU" dirty="0" smtClean="0"/>
              <a:t>Внутренняя логика микросервиса.</a:t>
            </a:r>
          </a:p>
          <a:p>
            <a:pPr marL="342900" indent="-342900"/>
            <a:r>
              <a:rPr lang="ru-RU" dirty="0" smtClean="0"/>
              <a:t>Конфигурация </a:t>
            </a:r>
            <a:r>
              <a:rPr lang="en-US" dirty="0" smtClean="0"/>
              <a:t>HTTP</a:t>
            </a:r>
            <a:r>
              <a:rPr lang="ru-RU" dirty="0" smtClean="0"/>
              <a:t> приложения.</a:t>
            </a:r>
          </a:p>
          <a:p>
            <a:pPr marL="342900" indent="-342900"/>
            <a:r>
              <a:rPr lang="ru-RU" dirty="0"/>
              <a:t>Конфигурация</a:t>
            </a:r>
            <a:r>
              <a:rPr lang="ru-RU" dirty="0" smtClean="0"/>
              <a:t> развёртывания микросервиса.</a:t>
            </a:r>
          </a:p>
          <a:p>
            <a:pPr marL="342900" indent="-342900"/>
            <a:r>
              <a:rPr lang="ru-RU" dirty="0"/>
              <a:t>Конфигурация</a:t>
            </a:r>
            <a:r>
              <a:rPr lang="ru-RU" dirty="0" smtClean="0"/>
              <a:t> масштабирования микросервиса.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5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744501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Проектно-конструкторская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 интеграция 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медицинской системой РМИС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23081" y="1820008"/>
            <a:ext cx="9321420" cy="4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Реализован протокол взаимодействия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SOAP</a:t>
            </a:r>
            <a:r>
              <a:rPr lang="ru-RU" dirty="0" smtClean="0"/>
              <a:t> (поддерживает РМИС).</a:t>
            </a:r>
          </a:p>
          <a:p>
            <a:pPr marL="342900" indent="-342900"/>
            <a:r>
              <a:rPr lang="ru-RU" dirty="0" smtClean="0"/>
              <a:t>Проработан процесс миграции данных в системе.</a:t>
            </a:r>
          </a:p>
          <a:p>
            <a:pPr marL="342900" indent="-342900"/>
            <a:r>
              <a:rPr lang="ru-RU" dirty="0" smtClean="0"/>
              <a:t>Реализован процесс обработки ответов на запросы.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" y="0"/>
            <a:ext cx="9594376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Проектно-технологическая часть</a:t>
            </a: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48881" y="1463920"/>
            <a:ext cx="8696615" cy="4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Системные требования для функционирования системы.</a:t>
            </a:r>
            <a:endParaRPr lang="ru-RU" dirty="0"/>
          </a:p>
          <a:p>
            <a:pPr marL="342900" indent="-342900"/>
            <a:r>
              <a:rPr lang="ru-RU" dirty="0" smtClean="0"/>
              <a:t>Руководство </a:t>
            </a:r>
            <a:r>
              <a:rPr lang="ru-RU" dirty="0"/>
              <a:t>по развёртыванию </a:t>
            </a:r>
            <a:r>
              <a:rPr lang="ru-RU" dirty="0" smtClean="0"/>
              <a:t>системы.</a:t>
            </a:r>
          </a:p>
          <a:p>
            <a:pPr marL="342900" indent="-342900"/>
            <a:r>
              <a:rPr lang="ru-RU" dirty="0"/>
              <a:t>Руководства по использованию </a:t>
            </a:r>
            <a:r>
              <a:rPr lang="ru-RU" dirty="0" smtClean="0"/>
              <a:t>системы.</a:t>
            </a:r>
          </a:p>
          <a:p>
            <a:pPr marL="342900" indent="-342900"/>
            <a:r>
              <a:rPr lang="ru-RU" dirty="0"/>
              <a:t>Расчёт стоимости разработки </a:t>
            </a:r>
            <a:r>
              <a:rPr lang="ru-RU" dirty="0" smtClean="0"/>
              <a:t>программного обеспечения.</a:t>
            </a:r>
          </a:p>
          <a:p>
            <a:pPr marL="342900" indent="-342900"/>
            <a:r>
              <a:rPr lang="ru-RU" dirty="0"/>
              <a:t>Анализ рабочего места на предмет </a:t>
            </a:r>
            <a:r>
              <a:rPr lang="ru-RU" dirty="0" smtClean="0"/>
              <a:t>соответствия нормам СанПин.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366739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Пути развития проекта</a:t>
            </a: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99038" y="1820009"/>
            <a:ext cx="8967701" cy="4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Тестирование предлагаемого программного продукта, выявление узких мест и их доработка.</a:t>
            </a:r>
          </a:p>
          <a:p>
            <a:pPr marL="342900" indent="-342900"/>
            <a:r>
              <a:rPr lang="ru-RU" dirty="0" smtClean="0"/>
              <a:t>Внедрение функциональных возможностей.</a:t>
            </a:r>
          </a:p>
          <a:p>
            <a:pPr marL="342900" indent="-342900"/>
            <a:r>
              <a:rPr lang="ru-RU" dirty="0" smtClean="0"/>
              <a:t>Реализация системы помощника для пациента.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5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66739" y="6426688"/>
            <a:ext cx="2743200" cy="365125"/>
          </a:xfrm>
        </p:spPr>
        <p:txBody>
          <a:bodyPr/>
          <a:lstStyle/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"/>
            <a:ext cx="9366739" cy="1055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180685" y="1279280"/>
            <a:ext cx="8426779" cy="492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0" indent="0">
              <a:buNone/>
            </a:pPr>
            <a:r>
              <a:rPr lang="ru-RU" dirty="0"/>
              <a:t>В настоящее время</a:t>
            </a:r>
            <a:r>
              <a:rPr lang="en-US" dirty="0"/>
              <a:t>:</a:t>
            </a:r>
          </a:p>
          <a:p>
            <a:pPr marL="342900" indent="-342900"/>
            <a:r>
              <a:rPr lang="ru-RU" dirty="0"/>
              <a:t>Интерфейс медицинских систем достаточно сложный.</a:t>
            </a:r>
          </a:p>
          <a:p>
            <a:pPr marL="342900" indent="-342900"/>
            <a:r>
              <a:rPr lang="ru-RU" dirty="0"/>
              <a:t>Затруднения при интеграциях из-за конфликтов по данным. </a:t>
            </a:r>
          </a:p>
          <a:p>
            <a:pPr marL="342900" indent="-342900"/>
            <a:r>
              <a:rPr lang="ru-RU" dirty="0"/>
              <a:t>Недостаточно проработаны пользовательские сценарии для отдельных медицинских специальностей.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0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" y="0"/>
            <a:ext cx="9949218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66739" y="6426688"/>
            <a:ext cx="2743200" cy="365125"/>
          </a:xfrm>
        </p:spPr>
        <p:txBody>
          <a:bodyPr/>
          <a:lstStyle/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"/>
            <a:ext cx="9366739" cy="1055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6049" y="2185219"/>
            <a:ext cx="8426779" cy="341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Разрабатываемая система позволит</a:t>
            </a:r>
            <a:r>
              <a:rPr lang="en-US" dirty="0"/>
              <a:t>:</a:t>
            </a:r>
          </a:p>
          <a:p>
            <a:pPr marL="342900" indent="-342900"/>
            <a:r>
              <a:rPr lang="ru-RU" dirty="0"/>
              <a:t>Модернизировать работу </a:t>
            </a:r>
            <a:r>
              <a:rPr lang="ru-RU" dirty="0" smtClean="0"/>
              <a:t>врача-терапевта с медицинской системой.</a:t>
            </a:r>
            <a:endParaRPr lang="ru-RU" dirty="0"/>
          </a:p>
          <a:p>
            <a:pPr marL="342900" indent="-342900"/>
            <a:r>
              <a:rPr lang="ru-RU" dirty="0"/>
              <a:t>Стандартизировано хранить и передавать данные.</a:t>
            </a:r>
          </a:p>
          <a:p>
            <a:pPr marL="342900" indent="-342900"/>
            <a:r>
              <a:rPr lang="ru-RU" dirty="0"/>
              <a:t>Проводить качественные интеграции с другими медицинскими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4292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66739" y="6426688"/>
            <a:ext cx="2743200" cy="365125"/>
          </a:xfrm>
        </p:spPr>
        <p:txBody>
          <a:bodyPr/>
          <a:lstStyle/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"/>
            <a:ext cx="9366739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ЦЕЛЬ И ЗАДАЧИ РАБОТЫ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939960" y="1177817"/>
            <a:ext cx="8426779" cy="4759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Цель</a:t>
            </a:r>
            <a:r>
              <a:rPr lang="en-US" sz="2400" dirty="0"/>
              <a:t>:</a:t>
            </a:r>
            <a:r>
              <a:rPr lang="ru-RU" sz="2400" dirty="0"/>
              <a:t> модернизация работы </a:t>
            </a:r>
            <a:r>
              <a:rPr lang="ru-RU" sz="2400" dirty="0" smtClean="0"/>
              <a:t>врача-терапевта с информационной системой, </a:t>
            </a:r>
            <a:r>
              <a:rPr lang="ru-RU" sz="2400" dirty="0"/>
              <a:t>в соответствии с текущими потребностями его работы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Задачи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Проанализировать и реализовать взаимодействие врача-терапевта с системой.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Реализовать хранение и передачу данных в соответствии со стандартом обмена данными в области здравоохранения </a:t>
            </a:r>
            <a:r>
              <a:rPr lang="en-US" sz="2000" dirty="0"/>
              <a:t>Fast Healthcare</a:t>
            </a:r>
            <a:r>
              <a:rPr lang="ru-RU" sz="2000" dirty="0"/>
              <a:t> </a:t>
            </a:r>
            <a:r>
              <a:rPr lang="en-US" sz="2000" dirty="0"/>
              <a:t>Interoperability Resources</a:t>
            </a:r>
            <a:r>
              <a:rPr lang="ru-RU" sz="2000" dirty="0"/>
              <a:t> (</a:t>
            </a:r>
            <a:r>
              <a:rPr lang="en-US" sz="2000" dirty="0"/>
              <a:t>FHIR</a:t>
            </a:r>
            <a:r>
              <a:rPr lang="ru-RU" sz="2000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Разработать гибкую архитектуру для множественного интегрирования.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Решение вопроса масштабируемости системы.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Объект </a:t>
            </a:r>
            <a:r>
              <a:rPr lang="ru-RU" sz="2400" dirty="0"/>
              <a:t>исследования</a:t>
            </a:r>
            <a:r>
              <a:rPr lang="en-US" sz="2400" dirty="0"/>
              <a:t>: </a:t>
            </a:r>
            <a:r>
              <a:rPr lang="ru-RU" sz="2400" dirty="0"/>
              <a:t>организация «АО Калуга Астрал»</a:t>
            </a:r>
          </a:p>
        </p:txBody>
      </p:sp>
    </p:spTree>
    <p:extLst>
      <p:ext uri="{BB962C8B-B14F-4D97-AF65-F5344CB8AC3E}">
        <p14:creationId xmlns:p14="http://schemas.microsoft.com/office/powerpoint/2010/main" val="2582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662615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Научно-исследовательская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Сравнительный анализ систем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арм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врача-терапевта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283796"/>
              </p:ext>
            </p:extLst>
          </p:nvPr>
        </p:nvGraphicFramePr>
        <p:xfrm>
          <a:off x="522832" y="1361404"/>
          <a:ext cx="8616950" cy="4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Лист" r:id="rId4" imgW="5619822" imgH="3324083" progId="Excel.Sheet.12">
                  <p:embed/>
                </p:oleObj>
              </mc:Choice>
              <mc:Fallback>
                <p:oleObj name="Лист" r:id="rId4" imgW="5619822" imgH="33240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832" y="1361404"/>
                        <a:ext cx="8616950" cy="481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366739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Научно-исследовательская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Анализ взаимодействия врача-терапевта с системой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940777" y="1503484"/>
            <a:ext cx="10471638" cy="492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Взаимодействие с ЭМК пациентов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Административная информация о пациенте.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Реестр пациентов.</a:t>
            </a:r>
          </a:p>
          <a:p>
            <a:pPr marL="0" indent="0">
              <a:buNone/>
            </a:pPr>
            <a:endParaRPr lang="ru-RU" dirty="0"/>
          </a:p>
          <a:p>
            <a:pPr marL="342900" indent="-342900"/>
            <a:r>
              <a:rPr lang="ru-RU" dirty="0" smtClean="0"/>
              <a:t>Взаимодействие с медицинской историей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История болезни пациента.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Расписание.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Процесс приёма пациента.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Диспансерный учёт.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366739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Научно-исследовательская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Описание выбранных средств разработки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1503484"/>
            <a:ext cx="11412415" cy="492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Развёртывание и масштабирование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Kubernetes.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Docker.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342900" indent="-342900"/>
            <a:r>
              <a:rPr lang="ru-RU" dirty="0" smtClean="0"/>
              <a:t>База данных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FHIR</a:t>
            </a:r>
            <a:r>
              <a:rPr lang="ru-RU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Aidbox</a:t>
            </a:r>
            <a:r>
              <a:rPr lang="ru-RU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Simplifier </a:t>
            </a:r>
            <a:r>
              <a:rPr lang="en-US" dirty="0"/>
              <a:t>.</a:t>
            </a:r>
            <a:r>
              <a:rPr lang="ru-RU" dirty="0" smtClean="0"/>
              <a:t>NET.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32" y="1503483"/>
            <a:ext cx="4360545" cy="21357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06" y="3814354"/>
            <a:ext cx="2532506" cy="15034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289" y="4469004"/>
            <a:ext cx="2413348" cy="8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366733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Научно-исследовательская часть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Описание выбранных средств разработки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0" y="1503484"/>
            <a:ext cx="11412415" cy="492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Интерфейс для взаимодействия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ASP NET Core</a:t>
            </a:r>
            <a:r>
              <a:rPr lang="ru-RU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Swagger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342900" indent="-342900"/>
            <a:r>
              <a:rPr lang="ru-RU" dirty="0" smtClean="0"/>
              <a:t>Внутреннее взаимодействие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RabbitMQ </a:t>
            </a:r>
            <a:r>
              <a:rPr lang="ru-RU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MassTransit</a:t>
            </a:r>
            <a:r>
              <a:rPr lang="ru-RU" dirty="0" smtClean="0"/>
              <a:t>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7" y="2088479"/>
            <a:ext cx="2567795" cy="13993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33" y="2088479"/>
            <a:ext cx="2743206" cy="13993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6" y="4072777"/>
            <a:ext cx="2567795" cy="18545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62" y="4072777"/>
            <a:ext cx="2043861" cy="20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908275" cy="1107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Проектно-конструкторская часть</a:t>
            </a: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9366739" y="6426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8C6504-6CE9-49E8-908C-E622AD8648A0}" type="slidenum">
              <a:rPr lang="ru-RU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82137" y="1820008"/>
            <a:ext cx="9526138" cy="46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Разработка архитектуры приложения.</a:t>
            </a:r>
          </a:p>
          <a:p>
            <a:pPr marL="342900" indent="-342900"/>
            <a:r>
              <a:rPr lang="ru-RU" dirty="0" smtClean="0"/>
              <a:t>Разработка микросервиса  медицинской истории.</a:t>
            </a:r>
          </a:p>
          <a:p>
            <a:pPr marL="342900" indent="-342900"/>
            <a:r>
              <a:rPr lang="ru-RU" dirty="0" smtClean="0"/>
              <a:t>Разработка микросервиса ЭМК.</a:t>
            </a:r>
          </a:p>
          <a:p>
            <a:pPr marL="342900" indent="-342900"/>
            <a:r>
              <a:rPr lang="ru-RU" dirty="0" smtClean="0"/>
              <a:t>Пример интеграции с медицинской системой РМИС.</a:t>
            </a:r>
          </a:p>
          <a:p>
            <a:pPr marL="342900" indent="-342900"/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1171</TotalTime>
  <Words>1102</Words>
  <Application>Microsoft Office PowerPoint</Application>
  <PresentationFormat>Широкоэкранный</PresentationFormat>
  <Paragraphs>185</Paragraphs>
  <Slides>21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Аспект</vt:lpstr>
      <vt:lpstr>Лист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alexsey chuvilkin</dc:creator>
  <cp:lastModifiedBy>alexsey chuvilkin</cp:lastModifiedBy>
  <cp:revision>78</cp:revision>
  <dcterms:created xsi:type="dcterms:W3CDTF">2020-06-17T06:16:02Z</dcterms:created>
  <dcterms:modified xsi:type="dcterms:W3CDTF">2020-06-26T06:27:48Z</dcterms:modified>
</cp:coreProperties>
</file>