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90" r:id="rId2"/>
    <p:sldId id="282" r:id="rId3"/>
    <p:sldId id="281" r:id="rId4"/>
    <p:sldId id="283" r:id="rId5"/>
    <p:sldId id="284" r:id="rId6"/>
    <p:sldId id="285" r:id="rId7"/>
    <p:sldId id="287" r:id="rId8"/>
    <p:sldId id="286" r:id="rId9"/>
    <p:sldId id="288" r:id="rId10"/>
    <p:sldId id="289" r:id="rId11"/>
    <p:sldId id="29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40" autoAdjust="0"/>
    <p:restoredTop sz="91994" autoAdjust="0"/>
  </p:normalViewPr>
  <p:slideViewPr>
    <p:cSldViewPr snapToGrid="0">
      <p:cViewPr varScale="1">
        <p:scale>
          <a:sx n="77" d="100"/>
          <a:sy n="77" d="100"/>
        </p:scale>
        <p:origin x="96"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smtClean="0"/>
              <a:t>A group</a:t>
            </a:r>
            <a:r>
              <a:rPr lang="en-US" altLang="zh-CN" baseline="0" dirty="0" smtClean="0"/>
              <a:t> of frames</a:t>
            </a:r>
            <a:endParaRPr lang="zh-CN" alt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Base layer</c:v>
                </c:pt>
              </c:strCache>
            </c:strRef>
          </c:tx>
          <c:spPr>
            <a:solidFill>
              <a:schemeClr val="accent1"/>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Sheet1!$B$2:$B$32</c:f>
              <c:numCache>
                <c:formatCode>General</c:formatCode>
                <c:ptCount val="31"/>
                <c:pt idx="0">
                  <c:v>200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pt idx="24">
                  <c:v>10</c:v>
                </c:pt>
                <c:pt idx="25">
                  <c:v>10</c:v>
                </c:pt>
                <c:pt idx="26">
                  <c:v>10</c:v>
                </c:pt>
                <c:pt idx="27">
                  <c:v>10</c:v>
                </c:pt>
                <c:pt idx="28">
                  <c:v>10</c:v>
                </c:pt>
                <c:pt idx="29">
                  <c:v>10</c:v>
                </c:pt>
                <c:pt idx="30">
                  <c:v>10</c:v>
                </c:pt>
              </c:numCache>
            </c:numRef>
          </c:val>
        </c:ser>
        <c:ser>
          <c:idx val="1"/>
          <c:order val="1"/>
          <c:tx>
            <c:strRef>
              <c:f>Sheet1!$C$1</c:f>
              <c:strCache>
                <c:ptCount val="1"/>
                <c:pt idx="0">
                  <c:v>Enhanced layer</c:v>
                </c:pt>
              </c:strCache>
            </c:strRef>
          </c:tx>
          <c:spPr>
            <a:solidFill>
              <a:schemeClr val="accent2"/>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Sheet1!$C$2:$C$32</c:f>
              <c:numCache>
                <c:formatCode>General</c:formatCode>
                <c:ptCount val="31"/>
                <c:pt idx="0">
                  <c:v>300</c:v>
                </c:pt>
                <c:pt idx="1">
                  <c:v>15</c:v>
                </c:pt>
                <c:pt idx="2">
                  <c:v>15</c:v>
                </c:pt>
                <c:pt idx="3">
                  <c:v>15</c:v>
                </c:pt>
                <c:pt idx="4">
                  <c:v>15</c:v>
                </c:pt>
                <c:pt idx="5">
                  <c:v>15</c:v>
                </c:pt>
                <c:pt idx="6">
                  <c:v>15</c:v>
                </c:pt>
                <c:pt idx="7">
                  <c:v>15</c:v>
                </c:pt>
                <c:pt idx="8">
                  <c:v>15</c:v>
                </c:pt>
                <c:pt idx="9">
                  <c:v>15</c:v>
                </c:pt>
                <c:pt idx="10">
                  <c:v>15</c:v>
                </c:pt>
                <c:pt idx="11">
                  <c:v>15</c:v>
                </c:pt>
                <c:pt idx="12">
                  <c:v>15</c:v>
                </c:pt>
                <c:pt idx="13">
                  <c:v>15</c:v>
                </c:pt>
                <c:pt idx="14">
                  <c:v>15</c:v>
                </c:pt>
                <c:pt idx="15">
                  <c:v>15</c:v>
                </c:pt>
                <c:pt idx="16">
                  <c:v>15</c:v>
                </c:pt>
                <c:pt idx="17">
                  <c:v>15</c:v>
                </c:pt>
                <c:pt idx="18">
                  <c:v>15</c:v>
                </c:pt>
                <c:pt idx="19">
                  <c:v>15</c:v>
                </c:pt>
                <c:pt idx="20">
                  <c:v>15</c:v>
                </c:pt>
                <c:pt idx="21">
                  <c:v>15</c:v>
                </c:pt>
                <c:pt idx="22">
                  <c:v>15</c:v>
                </c:pt>
                <c:pt idx="23">
                  <c:v>15</c:v>
                </c:pt>
                <c:pt idx="24">
                  <c:v>15</c:v>
                </c:pt>
                <c:pt idx="25">
                  <c:v>15</c:v>
                </c:pt>
                <c:pt idx="26">
                  <c:v>15</c:v>
                </c:pt>
                <c:pt idx="27">
                  <c:v>15</c:v>
                </c:pt>
                <c:pt idx="28">
                  <c:v>15</c:v>
                </c:pt>
                <c:pt idx="29">
                  <c:v>15</c:v>
                </c:pt>
                <c:pt idx="30">
                  <c:v>15</c:v>
                </c:pt>
              </c:numCache>
            </c:numRef>
          </c:val>
        </c:ser>
        <c:dLbls>
          <c:showLegendKey val="0"/>
          <c:showVal val="0"/>
          <c:showCatName val="0"/>
          <c:showSerName val="0"/>
          <c:showPercent val="0"/>
          <c:showBubbleSize val="0"/>
        </c:dLbls>
        <c:gapWidth val="219"/>
        <c:overlap val="-27"/>
        <c:axId val="-1307783952"/>
        <c:axId val="-1307789936"/>
      </c:barChart>
      <c:catAx>
        <c:axId val="-13077839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smtClean="0"/>
                  <a:t>帧序列</a:t>
                </a:r>
                <a:endParaRPr lang="zh-CN" alt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307789936"/>
        <c:crosses val="autoZero"/>
        <c:auto val="1"/>
        <c:lblAlgn val="ctr"/>
        <c:lblOffset val="100"/>
        <c:noMultiLvlLbl val="0"/>
      </c:catAx>
      <c:valAx>
        <c:axId val="-13077899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smtClean="0"/>
                  <a:t>帧大小（</a:t>
                </a:r>
                <a:r>
                  <a:rPr lang="en-US" altLang="zh-CN" dirty="0" smtClean="0"/>
                  <a:t>kb</a:t>
                </a:r>
                <a:r>
                  <a:rPr lang="zh-CN" altLang="en-US" dirty="0" smtClean="0"/>
                  <a:t>）</a:t>
                </a:r>
                <a:endParaRPr lang="zh-CN" alt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3077839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Alice的I帧</c:v>
                </c:pt>
              </c:strCache>
            </c:strRef>
          </c:tx>
          <c:spPr>
            <a:solidFill>
              <a:schemeClr val="accent1">
                <a:lumMod val="75000"/>
              </a:schemeClr>
            </a:solidFill>
            <a:ln>
              <a:noFill/>
            </a:ln>
            <a:effectLst/>
          </c:spPr>
          <c:invertIfNegative val="0"/>
          <c:cat>
            <c:strRef>
              <c:f>Sheet1!$A$2:$A$32</c:f>
              <c:strCache>
                <c:ptCount val="31"/>
                <c:pt idx="0">
                  <c:v>1.0/31</c:v>
                </c:pt>
                <c:pt idx="1">
                  <c:v>2.0/31</c:v>
                </c:pt>
                <c:pt idx="2">
                  <c:v>3.0/31</c:v>
                </c:pt>
                <c:pt idx="3">
                  <c:v>4.0/31</c:v>
                </c:pt>
                <c:pt idx="4">
                  <c:v>5.0/31</c:v>
                </c:pt>
                <c:pt idx="5">
                  <c:v>6.0/31</c:v>
                </c:pt>
                <c:pt idx="6">
                  <c:v>7.0/31</c:v>
                </c:pt>
                <c:pt idx="7">
                  <c:v>8.0/31</c:v>
                </c:pt>
                <c:pt idx="8">
                  <c:v>9.0/31</c:v>
                </c:pt>
                <c:pt idx="9">
                  <c:v>10.0/31</c:v>
                </c:pt>
                <c:pt idx="10">
                  <c:v>11.0/31</c:v>
                </c:pt>
                <c:pt idx="11">
                  <c:v>12.0/31</c:v>
                </c:pt>
                <c:pt idx="12">
                  <c:v>13.0/31</c:v>
                </c:pt>
                <c:pt idx="13">
                  <c:v>14.0/31</c:v>
                </c:pt>
                <c:pt idx="14">
                  <c:v>15.0/31</c:v>
                </c:pt>
                <c:pt idx="15">
                  <c:v>16.0/31</c:v>
                </c:pt>
                <c:pt idx="16">
                  <c:v>17.0/31</c:v>
                </c:pt>
                <c:pt idx="17">
                  <c:v>18.0/31</c:v>
                </c:pt>
                <c:pt idx="18">
                  <c:v>19.0/31</c:v>
                </c:pt>
                <c:pt idx="19">
                  <c:v>20.0/31</c:v>
                </c:pt>
                <c:pt idx="20">
                  <c:v>21.0/31</c:v>
                </c:pt>
                <c:pt idx="21">
                  <c:v>22.0/31</c:v>
                </c:pt>
                <c:pt idx="22">
                  <c:v>23.0/31</c:v>
                </c:pt>
                <c:pt idx="23">
                  <c:v>24.0/31</c:v>
                </c:pt>
                <c:pt idx="24">
                  <c:v>25.0/31</c:v>
                </c:pt>
                <c:pt idx="25">
                  <c:v>26.0/31</c:v>
                </c:pt>
                <c:pt idx="26">
                  <c:v>27.0/31</c:v>
                </c:pt>
                <c:pt idx="27">
                  <c:v>28.0/31</c:v>
                </c:pt>
                <c:pt idx="28">
                  <c:v>29.0/31</c:v>
                </c:pt>
                <c:pt idx="29">
                  <c:v>30.0/31</c:v>
                </c:pt>
                <c:pt idx="30">
                  <c:v>31.0/31</c:v>
                </c:pt>
              </c:strCache>
            </c:strRef>
          </c:cat>
          <c:val>
            <c:numRef>
              <c:f>Sheet1!$B$2:$B$32</c:f>
              <c:numCache>
                <c:formatCode>General</c:formatCode>
                <c:ptCount val="31"/>
                <c:pt idx="0">
                  <c:v>64</c:v>
                </c:pt>
                <c:pt idx="1">
                  <c:v>64</c:v>
                </c:pt>
                <c:pt idx="2">
                  <c:v>64</c:v>
                </c:pt>
                <c:pt idx="3">
                  <c:v>8</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ser>
        <c:ser>
          <c:idx val="1"/>
          <c:order val="1"/>
          <c:tx>
            <c:strRef>
              <c:f>Sheet1!$C$1</c:f>
              <c:strCache>
                <c:ptCount val="1"/>
                <c:pt idx="0">
                  <c:v>Alice的P帧</c:v>
                </c:pt>
              </c:strCache>
            </c:strRef>
          </c:tx>
          <c:spPr>
            <a:solidFill>
              <a:schemeClr val="accent1">
                <a:lumMod val="40000"/>
                <a:lumOff val="60000"/>
              </a:schemeClr>
            </a:solidFill>
            <a:ln>
              <a:noFill/>
            </a:ln>
            <a:effectLst/>
          </c:spPr>
          <c:invertIfNegative val="0"/>
          <c:cat>
            <c:strRef>
              <c:f>Sheet1!$A$2:$A$32</c:f>
              <c:strCache>
                <c:ptCount val="31"/>
                <c:pt idx="0">
                  <c:v>1.0/31</c:v>
                </c:pt>
                <c:pt idx="1">
                  <c:v>2.0/31</c:v>
                </c:pt>
                <c:pt idx="2">
                  <c:v>3.0/31</c:v>
                </c:pt>
                <c:pt idx="3">
                  <c:v>4.0/31</c:v>
                </c:pt>
                <c:pt idx="4">
                  <c:v>5.0/31</c:v>
                </c:pt>
                <c:pt idx="5">
                  <c:v>6.0/31</c:v>
                </c:pt>
                <c:pt idx="6">
                  <c:v>7.0/31</c:v>
                </c:pt>
                <c:pt idx="7">
                  <c:v>8.0/31</c:v>
                </c:pt>
                <c:pt idx="8">
                  <c:v>9.0/31</c:v>
                </c:pt>
                <c:pt idx="9">
                  <c:v>10.0/31</c:v>
                </c:pt>
                <c:pt idx="10">
                  <c:v>11.0/31</c:v>
                </c:pt>
                <c:pt idx="11">
                  <c:v>12.0/31</c:v>
                </c:pt>
                <c:pt idx="12">
                  <c:v>13.0/31</c:v>
                </c:pt>
                <c:pt idx="13">
                  <c:v>14.0/31</c:v>
                </c:pt>
                <c:pt idx="14">
                  <c:v>15.0/31</c:v>
                </c:pt>
                <c:pt idx="15">
                  <c:v>16.0/31</c:v>
                </c:pt>
                <c:pt idx="16">
                  <c:v>17.0/31</c:v>
                </c:pt>
                <c:pt idx="17">
                  <c:v>18.0/31</c:v>
                </c:pt>
                <c:pt idx="18">
                  <c:v>19.0/31</c:v>
                </c:pt>
                <c:pt idx="19">
                  <c:v>20.0/31</c:v>
                </c:pt>
                <c:pt idx="20">
                  <c:v>21.0/31</c:v>
                </c:pt>
                <c:pt idx="21">
                  <c:v>22.0/31</c:v>
                </c:pt>
                <c:pt idx="22">
                  <c:v>23.0/31</c:v>
                </c:pt>
                <c:pt idx="23">
                  <c:v>24.0/31</c:v>
                </c:pt>
                <c:pt idx="24">
                  <c:v>25.0/31</c:v>
                </c:pt>
                <c:pt idx="25">
                  <c:v>26.0/31</c:v>
                </c:pt>
                <c:pt idx="26">
                  <c:v>27.0/31</c:v>
                </c:pt>
                <c:pt idx="27">
                  <c:v>28.0/31</c:v>
                </c:pt>
                <c:pt idx="28">
                  <c:v>29.0/31</c:v>
                </c:pt>
                <c:pt idx="29">
                  <c:v>30.0/31</c:v>
                </c:pt>
                <c:pt idx="30">
                  <c:v>31.0/31</c:v>
                </c:pt>
              </c:strCache>
            </c:strRef>
          </c:cat>
          <c:val>
            <c:numRef>
              <c:f>Sheet1!$C$2:$C$32</c:f>
              <c:numCache>
                <c:formatCode>General</c:formatCode>
                <c:ptCount val="31"/>
                <c:pt idx="0">
                  <c:v>0</c:v>
                </c:pt>
                <c:pt idx="1">
                  <c:v>0</c:v>
                </c:pt>
                <c:pt idx="2">
                  <c:v>0</c:v>
                </c:pt>
                <c:pt idx="3">
                  <c:v>30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pt idx="24">
                  <c:v>10</c:v>
                </c:pt>
                <c:pt idx="25">
                  <c:v>10</c:v>
                </c:pt>
                <c:pt idx="26">
                  <c:v>10</c:v>
                </c:pt>
                <c:pt idx="27">
                  <c:v>10</c:v>
                </c:pt>
                <c:pt idx="28">
                  <c:v>10</c:v>
                </c:pt>
                <c:pt idx="29">
                  <c:v>10</c:v>
                </c:pt>
                <c:pt idx="30">
                  <c:v>10</c:v>
                </c:pt>
              </c:numCache>
            </c:numRef>
          </c:val>
        </c:ser>
        <c:ser>
          <c:idx val="2"/>
          <c:order val="2"/>
          <c:tx>
            <c:strRef>
              <c:f>Sheet1!$D$1</c:f>
              <c:strCache>
                <c:ptCount val="1"/>
                <c:pt idx="0">
                  <c:v>Bob的I帧</c:v>
                </c:pt>
              </c:strCache>
            </c:strRef>
          </c:tx>
          <c:spPr>
            <a:solidFill>
              <a:schemeClr val="accent6">
                <a:lumMod val="75000"/>
              </a:schemeClr>
            </a:solidFill>
            <a:ln>
              <a:noFill/>
            </a:ln>
            <a:effectLst/>
          </c:spPr>
          <c:invertIfNegative val="0"/>
          <c:cat>
            <c:strRef>
              <c:f>Sheet1!$A$2:$A$32</c:f>
              <c:strCache>
                <c:ptCount val="31"/>
                <c:pt idx="0">
                  <c:v>1.0/31</c:v>
                </c:pt>
                <c:pt idx="1">
                  <c:v>2.0/31</c:v>
                </c:pt>
                <c:pt idx="2">
                  <c:v>3.0/31</c:v>
                </c:pt>
                <c:pt idx="3">
                  <c:v>4.0/31</c:v>
                </c:pt>
                <c:pt idx="4">
                  <c:v>5.0/31</c:v>
                </c:pt>
                <c:pt idx="5">
                  <c:v>6.0/31</c:v>
                </c:pt>
                <c:pt idx="6">
                  <c:v>7.0/31</c:v>
                </c:pt>
                <c:pt idx="7">
                  <c:v>8.0/31</c:v>
                </c:pt>
                <c:pt idx="8">
                  <c:v>9.0/31</c:v>
                </c:pt>
                <c:pt idx="9">
                  <c:v>10.0/31</c:v>
                </c:pt>
                <c:pt idx="10">
                  <c:v>11.0/31</c:v>
                </c:pt>
                <c:pt idx="11">
                  <c:v>12.0/31</c:v>
                </c:pt>
                <c:pt idx="12">
                  <c:v>13.0/31</c:v>
                </c:pt>
                <c:pt idx="13">
                  <c:v>14.0/31</c:v>
                </c:pt>
                <c:pt idx="14">
                  <c:v>15.0/31</c:v>
                </c:pt>
                <c:pt idx="15">
                  <c:v>16.0/31</c:v>
                </c:pt>
                <c:pt idx="16">
                  <c:v>17.0/31</c:v>
                </c:pt>
                <c:pt idx="17">
                  <c:v>18.0/31</c:v>
                </c:pt>
                <c:pt idx="18">
                  <c:v>19.0/31</c:v>
                </c:pt>
                <c:pt idx="19">
                  <c:v>20.0/31</c:v>
                </c:pt>
                <c:pt idx="20">
                  <c:v>21.0/31</c:v>
                </c:pt>
                <c:pt idx="21">
                  <c:v>22.0/31</c:v>
                </c:pt>
                <c:pt idx="22">
                  <c:v>23.0/31</c:v>
                </c:pt>
                <c:pt idx="23">
                  <c:v>24.0/31</c:v>
                </c:pt>
                <c:pt idx="24">
                  <c:v>25.0/31</c:v>
                </c:pt>
                <c:pt idx="25">
                  <c:v>26.0/31</c:v>
                </c:pt>
                <c:pt idx="26">
                  <c:v>27.0/31</c:v>
                </c:pt>
                <c:pt idx="27">
                  <c:v>28.0/31</c:v>
                </c:pt>
                <c:pt idx="28">
                  <c:v>29.0/31</c:v>
                </c:pt>
                <c:pt idx="29">
                  <c:v>30.0/31</c:v>
                </c:pt>
                <c:pt idx="30">
                  <c:v>31.0/31</c:v>
                </c:pt>
              </c:strCache>
            </c:strRef>
          </c:cat>
          <c:val>
            <c:numRef>
              <c:f>Sheet1!$D$2:$D$32</c:f>
              <c:numCache>
                <c:formatCode>General</c:formatCode>
                <c:ptCount val="31"/>
                <c:pt idx="0">
                  <c:v>0</c:v>
                </c:pt>
                <c:pt idx="1">
                  <c:v>0</c:v>
                </c:pt>
                <c:pt idx="2">
                  <c:v>0</c:v>
                </c:pt>
                <c:pt idx="3">
                  <c:v>26</c:v>
                </c:pt>
                <c:pt idx="4">
                  <c:v>54</c:v>
                </c:pt>
                <c:pt idx="5">
                  <c:v>54</c:v>
                </c:pt>
                <c:pt idx="6">
                  <c:v>54</c:v>
                </c:pt>
                <c:pt idx="7">
                  <c:v>12</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ser>
        <c:ser>
          <c:idx val="3"/>
          <c:order val="3"/>
          <c:tx>
            <c:strRef>
              <c:f>Sheet1!$E$1</c:f>
              <c:strCache>
                <c:ptCount val="1"/>
                <c:pt idx="0">
                  <c:v>Bob的P帧</c:v>
                </c:pt>
              </c:strCache>
            </c:strRef>
          </c:tx>
          <c:spPr>
            <a:solidFill>
              <a:schemeClr val="accent6">
                <a:lumMod val="40000"/>
                <a:lumOff val="60000"/>
              </a:schemeClr>
            </a:solidFill>
            <a:ln>
              <a:noFill/>
            </a:ln>
            <a:effectLst/>
          </c:spPr>
          <c:invertIfNegative val="0"/>
          <c:cat>
            <c:strRef>
              <c:f>Sheet1!$A$2:$A$32</c:f>
              <c:strCache>
                <c:ptCount val="31"/>
                <c:pt idx="0">
                  <c:v>1.0/31</c:v>
                </c:pt>
                <c:pt idx="1">
                  <c:v>2.0/31</c:v>
                </c:pt>
                <c:pt idx="2">
                  <c:v>3.0/31</c:v>
                </c:pt>
                <c:pt idx="3">
                  <c:v>4.0/31</c:v>
                </c:pt>
                <c:pt idx="4">
                  <c:v>5.0/31</c:v>
                </c:pt>
                <c:pt idx="5">
                  <c:v>6.0/31</c:v>
                </c:pt>
                <c:pt idx="6">
                  <c:v>7.0/31</c:v>
                </c:pt>
                <c:pt idx="7">
                  <c:v>8.0/31</c:v>
                </c:pt>
                <c:pt idx="8">
                  <c:v>9.0/31</c:v>
                </c:pt>
                <c:pt idx="9">
                  <c:v>10.0/31</c:v>
                </c:pt>
                <c:pt idx="10">
                  <c:v>11.0/31</c:v>
                </c:pt>
                <c:pt idx="11">
                  <c:v>12.0/31</c:v>
                </c:pt>
                <c:pt idx="12">
                  <c:v>13.0/31</c:v>
                </c:pt>
                <c:pt idx="13">
                  <c:v>14.0/31</c:v>
                </c:pt>
                <c:pt idx="14">
                  <c:v>15.0/31</c:v>
                </c:pt>
                <c:pt idx="15">
                  <c:v>16.0/31</c:v>
                </c:pt>
                <c:pt idx="16">
                  <c:v>17.0/31</c:v>
                </c:pt>
                <c:pt idx="17">
                  <c:v>18.0/31</c:v>
                </c:pt>
                <c:pt idx="18">
                  <c:v>19.0/31</c:v>
                </c:pt>
                <c:pt idx="19">
                  <c:v>20.0/31</c:v>
                </c:pt>
                <c:pt idx="20">
                  <c:v>21.0/31</c:v>
                </c:pt>
                <c:pt idx="21">
                  <c:v>22.0/31</c:v>
                </c:pt>
                <c:pt idx="22">
                  <c:v>23.0/31</c:v>
                </c:pt>
                <c:pt idx="23">
                  <c:v>24.0/31</c:v>
                </c:pt>
                <c:pt idx="24">
                  <c:v>25.0/31</c:v>
                </c:pt>
                <c:pt idx="25">
                  <c:v>26.0/31</c:v>
                </c:pt>
                <c:pt idx="26">
                  <c:v>27.0/31</c:v>
                </c:pt>
                <c:pt idx="27">
                  <c:v>28.0/31</c:v>
                </c:pt>
                <c:pt idx="28">
                  <c:v>29.0/31</c:v>
                </c:pt>
                <c:pt idx="29">
                  <c:v>30.0/31</c:v>
                </c:pt>
                <c:pt idx="30">
                  <c:v>31.0/31</c:v>
                </c:pt>
              </c:strCache>
            </c:strRef>
          </c:cat>
          <c:val>
            <c:numRef>
              <c:f>Sheet1!$E$2:$E$32</c:f>
              <c:numCache>
                <c:formatCode>General</c:formatCode>
                <c:ptCount val="31"/>
                <c:pt idx="0">
                  <c:v>0</c:v>
                </c:pt>
                <c:pt idx="1">
                  <c:v>0</c:v>
                </c:pt>
                <c:pt idx="2">
                  <c:v>0</c:v>
                </c:pt>
                <c:pt idx="3">
                  <c:v>0</c:v>
                </c:pt>
                <c:pt idx="4">
                  <c:v>0</c:v>
                </c:pt>
                <c:pt idx="5">
                  <c:v>0</c:v>
                </c:pt>
                <c:pt idx="6">
                  <c:v>0</c:v>
                </c:pt>
                <c:pt idx="7">
                  <c:v>42</c:v>
                </c:pt>
                <c:pt idx="8">
                  <c:v>38</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pt idx="24">
                  <c:v>10</c:v>
                </c:pt>
                <c:pt idx="25">
                  <c:v>10</c:v>
                </c:pt>
                <c:pt idx="26">
                  <c:v>10</c:v>
                </c:pt>
                <c:pt idx="27">
                  <c:v>10</c:v>
                </c:pt>
                <c:pt idx="28">
                  <c:v>10</c:v>
                </c:pt>
                <c:pt idx="29">
                  <c:v>10</c:v>
                </c:pt>
                <c:pt idx="30">
                  <c:v>10</c:v>
                </c:pt>
              </c:numCache>
            </c:numRef>
          </c:val>
        </c:ser>
        <c:ser>
          <c:idx val="4"/>
          <c:order val="4"/>
          <c:tx>
            <c:strRef>
              <c:f>Sheet1!$F$1</c:f>
              <c:strCache>
                <c:ptCount val="1"/>
                <c:pt idx="0">
                  <c:v>Carol的I帧</c:v>
                </c:pt>
              </c:strCache>
            </c:strRef>
          </c:tx>
          <c:spPr>
            <a:solidFill>
              <a:schemeClr val="accent4">
                <a:lumMod val="60000"/>
                <a:lumOff val="40000"/>
              </a:schemeClr>
            </a:solidFill>
            <a:ln>
              <a:noFill/>
            </a:ln>
            <a:effectLst/>
          </c:spPr>
          <c:invertIfNegative val="0"/>
          <c:cat>
            <c:strRef>
              <c:f>Sheet1!$A$2:$A$32</c:f>
              <c:strCache>
                <c:ptCount val="31"/>
                <c:pt idx="0">
                  <c:v>1.0/31</c:v>
                </c:pt>
                <c:pt idx="1">
                  <c:v>2.0/31</c:v>
                </c:pt>
                <c:pt idx="2">
                  <c:v>3.0/31</c:v>
                </c:pt>
                <c:pt idx="3">
                  <c:v>4.0/31</c:v>
                </c:pt>
                <c:pt idx="4">
                  <c:v>5.0/31</c:v>
                </c:pt>
                <c:pt idx="5">
                  <c:v>6.0/31</c:v>
                </c:pt>
                <c:pt idx="6">
                  <c:v>7.0/31</c:v>
                </c:pt>
                <c:pt idx="7">
                  <c:v>8.0/31</c:v>
                </c:pt>
                <c:pt idx="8">
                  <c:v>9.0/31</c:v>
                </c:pt>
                <c:pt idx="9">
                  <c:v>10.0/31</c:v>
                </c:pt>
                <c:pt idx="10">
                  <c:v>11.0/31</c:v>
                </c:pt>
                <c:pt idx="11">
                  <c:v>12.0/31</c:v>
                </c:pt>
                <c:pt idx="12">
                  <c:v>13.0/31</c:v>
                </c:pt>
                <c:pt idx="13">
                  <c:v>14.0/31</c:v>
                </c:pt>
                <c:pt idx="14">
                  <c:v>15.0/31</c:v>
                </c:pt>
                <c:pt idx="15">
                  <c:v>16.0/31</c:v>
                </c:pt>
                <c:pt idx="16">
                  <c:v>17.0/31</c:v>
                </c:pt>
                <c:pt idx="17">
                  <c:v>18.0/31</c:v>
                </c:pt>
                <c:pt idx="18">
                  <c:v>19.0/31</c:v>
                </c:pt>
                <c:pt idx="19">
                  <c:v>20.0/31</c:v>
                </c:pt>
                <c:pt idx="20">
                  <c:v>21.0/31</c:v>
                </c:pt>
                <c:pt idx="21">
                  <c:v>22.0/31</c:v>
                </c:pt>
                <c:pt idx="22">
                  <c:v>23.0/31</c:v>
                </c:pt>
                <c:pt idx="23">
                  <c:v>24.0/31</c:v>
                </c:pt>
                <c:pt idx="24">
                  <c:v>25.0/31</c:v>
                </c:pt>
                <c:pt idx="25">
                  <c:v>26.0/31</c:v>
                </c:pt>
                <c:pt idx="26">
                  <c:v>27.0/31</c:v>
                </c:pt>
                <c:pt idx="27">
                  <c:v>28.0/31</c:v>
                </c:pt>
                <c:pt idx="28">
                  <c:v>29.0/31</c:v>
                </c:pt>
                <c:pt idx="29">
                  <c:v>30.0/31</c:v>
                </c:pt>
                <c:pt idx="30">
                  <c:v>31.0/31</c:v>
                </c:pt>
              </c:strCache>
            </c:strRef>
          </c:cat>
          <c:val>
            <c:numRef>
              <c:f>Sheet1!$F$2:$F$32</c:f>
              <c:numCache>
                <c:formatCode>General</c:formatCode>
                <c:ptCount val="31"/>
                <c:pt idx="0">
                  <c:v>0</c:v>
                </c:pt>
                <c:pt idx="1">
                  <c:v>0</c:v>
                </c:pt>
                <c:pt idx="2">
                  <c:v>0</c:v>
                </c:pt>
                <c:pt idx="3">
                  <c:v>0</c:v>
                </c:pt>
                <c:pt idx="4">
                  <c:v>0</c:v>
                </c:pt>
                <c:pt idx="5">
                  <c:v>0</c:v>
                </c:pt>
                <c:pt idx="6">
                  <c:v>0</c:v>
                </c:pt>
                <c:pt idx="7">
                  <c:v>0</c:v>
                </c:pt>
                <c:pt idx="8">
                  <c:v>16</c:v>
                </c:pt>
                <c:pt idx="9">
                  <c:v>44</c:v>
                </c:pt>
                <c:pt idx="10">
                  <c:v>44</c:v>
                </c:pt>
                <c:pt idx="11">
                  <c:v>44</c:v>
                </c:pt>
                <c:pt idx="12">
                  <c:v>44</c:v>
                </c:pt>
                <c:pt idx="13">
                  <c:v>8</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ser>
        <c:ser>
          <c:idx val="5"/>
          <c:order val="5"/>
          <c:tx>
            <c:strRef>
              <c:f>Sheet1!$G$1</c:f>
              <c:strCache>
                <c:ptCount val="1"/>
                <c:pt idx="0">
                  <c:v>Carol的P帧</c:v>
                </c:pt>
              </c:strCache>
            </c:strRef>
          </c:tx>
          <c:spPr>
            <a:solidFill>
              <a:schemeClr val="accent4">
                <a:lumMod val="20000"/>
                <a:lumOff val="80000"/>
              </a:schemeClr>
            </a:solidFill>
            <a:ln>
              <a:noFill/>
            </a:ln>
            <a:effectLst/>
          </c:spPr>
          <c:invertIfNegative val="0"/>
          <c:cat>
            <c:strRef>
              <c:f>Sheet1!$A$2:$A$32</c:f>
              <c:strCache>
                <c:ptCount val="31"/>
                <c:pt idx="0">
                  <c:v>1.0/31</c:v>
                </c:pt>
                <c:pt idx="1">
                  <c:v>2.0/31</c:v>
                </c:pt>
                <c:pt idx="2">
                  <c:v>3.0/31</c:v>
                </c:pt>
                <c:pt idx="3">
                  <c:v>4.0/31</c:v>
                </c:pt>
                <c:pt idx="4">
                  <c:v>5.0/31</c:v>
                </c:pt>
                <c:pt idx="5">
                  <c:v>6.0/31</c:v>
                </c:pt>
                <c:pt idx="6">
                  <c:v>7.0/31</c:v>
                </c:pt>
                <c:pt idx="7">
                  <c:v>8.0/31</c:v>
                </c:pt>
                <c:pt idx="8">
                  <c:v>9.0/31</c:v>
                </c:pt>
                <c:pt idx="9">
                  <c:v>10.0/31</c:v>
                </c:pt>
                <c:pt idx="10">
                  <c:v>11.0/31</c:v>
                </c:pt>
                <c:pt idx="11">
                  <c:v>12.0/31</c:v>
                </c:pt>
                <c:pt idx="12">
                  <c:v>13.0/31</c:v>
                </c:pt>
                <c:pt idx="13">
                  <c:v>14.0/31</c:v>
                </c:pt>
                <c:pt idx="14">
                  <c:v>15.0/31</c:v>
                </c:pt>
                <c:pt idx="15">
                  <c:v>16.0/31</c:v>
                </c:pt>
                <c:pt idx="16">
                  <c:v>17.0/31</c:v>
                </c:pt>
                <c:pt idx="17">
                  <c:v>18.0/31</c:v>
                </c:pt>
                <c:pt idx="18">
                  <c:v>19.0/31</c:v>
                </c:pt>
                <c:pt idx="19">
                  <c:v>20.0/31</c:v>
                </c:pt>
                <c:pt idx="20">
                  <c:v>21.0/31</c:v>
                </c:pt>
                <c:pt idx="21">
                  <c:v>22.0/31</c:v>
                </c:pt>
                <c:pt idx="22">
                  <c:v>23.0/31</c:v>
                </c:pt>
                <c:pt idx="23">
                  <c:v>24.0/31</c:v>
                </c:pt>
                <c:pt idx="24">
                  <c:v>25.0/31</c:v>
                </c:pt>
                <c:pt idx="25">
                  <c:v>26.0/31</c:v>
                </c:pt>
                <c:pt idx="26">
                  <c:v>27.0/31</c:v>
                </c:pt>
                <c:pt idx="27">
                  <c:v>28.0/31</c:v>
                </c:pt>
                <c:pt idx="28">
                  <c:v>29.0/31</c:v>
                </c:pt>
                <c:pt idx="29">
                  <c:v>30.0/31</c:v>
                </c:pt>
                <c:pt idx="30">
                  <c:v>31.0/31</c:v>
                </c:pt>
              </c:strCache>
            </c:strRef>
          </c:cat>
          <c:val>
            <c:numRef>
              <c:f>Sheet1!$G$2:$G$32</c:f>
              <c:numCache>
                <c:formatCode>General</c:formatCode>
                <c:ptCount val="31"/>
                <c:pt idx="0">
                  <c:v>0</c:v>
                </c:pt>
                <c:pt idx="1">
                  <c:v>0</c:v>
                </c:pt>
                <c:pt idx="2">
                  <c:v>0</c:v>
                </c:pt>
                <c:pt idx="3">
                  <c:v>0</c:v>
                </c:pt>
                <c:pt idx="4">
                  <c:v>0</c:v>
                </c:pt>
                <c:pt idx="5">
                  <c:v>0</c:v>
                </c:pt>
                <c:pt idx="6">
                  <c:v>0</c:v>
                </c:pt>
                <c:pt idx="7">
                  <c:v>0</c:v>
                </c:pt>
                <c:pt idx="8">
                  <c:v>0</c:v>
                </c:pt>
                <c:pt idx="9">
                  <c:v>0</c:v>
                </c:pt>
                <c:pt idx="10">
                  <c:v>0</c:v>
                </c:pt>
                <c:pt idx="11">
                  <c:v>0</c:v>
                </c:pt>
                <c:pt idx="12">
                  <c:v>0</c:v>
                </c:pt>
                <c:pt idx="13">
                  <c:v>36</c:v>
                </c:pt>
                <c:pt idx="14">
                  <c:v>44</c:v>
                </c:pt>
                <c:pt idx="15">
                  <c:v>44</c:v>
                </c:pt>
                <c:pt idx="16">
                  <c:v>36</c:v>
                </c:pt>
                <c:pt idx="17">
                  <c:v>10</c:v>
                </c:pt>
                <c:pt idx="18">
                  <c:v>10</c:v>
                </c:pt>
                <c:pt idx="19">
                  <c:v>10</c:v>
                </c:pt>
                <c:pt idx="20">
                  <c:v>10</c:v>
                </c:pt>
                <c:pt idx="21">
                  <c:v>10</c:v>
                </c:pt>
                <c:pt idx="22">
                  <c:v>10</c:v>
                </c:pt>
                <c:pt idx="23">
                  <c:v>10</c:v>
                </c:pt>
                <c:pt idx="24">
                  <c:v>10</c:v>
                </c:pt>
                <c:pt idx="25">
                  <c:v>10</c:v>
                </c:pt>
                <c:pt idx="26">
                  <c:v>10</c:v>
                </c:pt>
                <c:pt idx="27">
                  <c:v>10</c:v>
                </c:pt>
                <c:pt idx="28">
                  <c:v>10</c:v>
                </c:pt>
                <c:pt idx="29">
                  <c:v>10</c:v>
                </c:pt>
                <c:pt idx="30">
                  <c:v>10</c:v>
                </c:pt>
              </c:numCache>
            </c:numRef>
          </c:val>
        </c:ser>
        <c:ser>
          <c:idx val="6"/>
          <c:order val="6"/>
          <c:tx>
            <c:strRef>
              <c:f>Sheet1!$H$1</c:f>
              <c:strCache>
                <c:ptCount val="1"/>
                <c:pt idx="0">
                  <c:v>Dave的I帧</c:v>
                </c:pt>
              </c:strCache>
            </c:strRef>
          </c:tx>
          <c:spPr>
            <a:solidFill>
              <a:schemeClr val="accent2">
                <a:lumMod val="75000"/>
              </a:schemeClr>
            </a:solidFill>
            <a:ln>
              <a:noFill/>
            </a:ln>
            <a:effectLst/>
          </c:spPr>
          <c:invertIfNegative val="0"/>
          <c:cat>
            <c:strRef>
              <c:f>Sheet1!$A$2:$A$32</c:f>
              <c:strCache>
                <c:ptCount val="31"/>
                <c:pt idx="0">
                  <c:v>1.0/31</c:v>
                </c:pt>
                <c:pt idx="1">
                  <c:v>2.0/31</c:v>
                </c:pt>
                <c:pt idx="2">
                  <c:v>3.0/31</c:v>
                </c:pt>
                <c:pt idx="3">
                  <c:v>4.0/31</c:v>
                </c:pt>
                <c:pt idx="4">
                  <c:v>5.0/31</c:v>
                </c:pt>
                <c:pt idx="5">
                  <c:v>6.0/31</c:v>
                </c:pt>
                <c:pt idx="6">
                  <c:v>7.0/31</c:v>
                </c:pt>
                <c:pt idx="7">
                  <c:v>8.0/31</c:v>
                </c:pt>
                <c:pt idx="8">
                  <c:v>9.0/31</c:v>
                </c:pt>
                <c:pt idx="9">
                  <c:v>10.0/31</c:v>
                </c:pt>
                <c:pt idx="10">
                  <c:v>11.0/31</c:v>
                </c:pt>
                <c:pt idx="11">
                  <c:v>12.0/31</c:v>
                </c:pt>
                <c:pt idx="12">
                  <c:v>13.0/31</c:v>
                </c:pt>
                <c:pt idx="13">
                  <c:v>14.0/31</c:v>
                </c:pt>
                <c:pt idx="14">
                  <c:v>15.0/31</c:v>
                </c:pt>
                <c:pt idx="15">
                  <c:v>16.0/31</c:v>
                </c:pt>
                <c:pt idx="16">
                  <c:v>17.0/31</c:v>
                </c:pt>
                <c:pt idx="17">
                  <c:v>18.0/31</c:v>
                </c:pt>
                <c:pt idx="18">
                  <c:v>19.0/31</c:v>
                </c:pt>
                <c:pt idx="19">
                  <c:v>20.0/31</c:v>
                </c:pt>
                <c:pt idx="20">
                  <c:v>21.0/31</c:v>
                </c:pt>
                <c:pt idx="21">
                  <c:v>22.0/31</c:v>
                </c:pt>
                <c:pt idx="22">
                  <c:v>23.0/31</c:v>
                </c:pt>
                <c:pt idx="23">
                  <c:v>24.0/31</c:v>
                </c:pt>
                <c:pt idx="24">
                  <c:v>25.0/31</c:v>
                </c:pt>
                <c:pt idx="25">
                  <c:v>26.0/31</c:v>
                </c:pt>
                <c:pt idx="26">
                  <c:v>27.0/31</c:v>
                </c:pt>
                <c:pt idx="27">
                  <c:v>28.0/31</c:v>
                </c:pt>
                <c:pt idx="28">
                  <c:v>29.0/31</c:v>
                </c:pt>
                <c:pt idx="29">
                  <c:v>30.0/31</c:v>
                </c:pt>
                <c:pt idx="30">
                  <c:v>31.0/31</c:v>
                </c:pt>
              </c:strCache>
            </c:strRef>
          </c:cat>
          <c:val>
            <c:numRef>
              <c:f>Sheet1!$H$2:$H$32</c:f>
              <c:numCache>
                <c:formatCode>General</c:formatCode>
                <c:ptCount val="3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8</c:v>
                </c:pt>
                <c:pt idx="17">
                  <c:v>34</c:v>
                </c:pt>
                <c:pt idx="18">
                  <c:v>34</c:v>
                </c:pt>
                <c:pt idx="19">
                  <c:v>34</c:v>
                </c:pt>
                <c:pt idx="20">
                  <c:v>34</c:v>
                </c:pt>
                <c:pt idx="21">
                  <c:v>34</c:v>
                </c:pt>
                <c:pt idx="22">
                  <c:v>22</c:v>
                </c:pt>
                <c:pt idx="23">
                  <c:v>0</c:v>
                </c:pt>
                <c:pt idx="24">
                  <c:v>0</c:v>
                </c:pt>
                <c:pt idx="25">
                  <c:v>0</c:v>
                </c:pt>
                <c:pt idx="26">
                  <c:v>0</c:v>
                </c:pt>
                <c:pt idx="27">
                  <c:v>0</c:v>
                </c:pt>
                <c:pt idx="28">
                  <c:v>0</c:v>
                </c:pt>
                <c:pt idx="29">
                  <c:v>0</c:v>
                </c:pt>
                <c:pt idx="30">
                  <c:v>0</c:v>
                </c:pt>
              </c:numCache>
            </c:numRef>
          </c:val>
        </c:ser>
        <c:ser>
          <c:idx val="7"/>
          <c:order val="7"/>
          <c:tx>
            <c:strRef>
              <c:f>Sheet1!$I$1</c:f>
              <c:strCache>
                <c:ptCount val="1"/>
                <c:pt idx="0">
                  <c:v>Dave的P帧</c:v>
                </c:pt>
              </c:strCache>
            </c:strRef>
          </c:tx>
          <c:spPr>
            <a:solidFill>
              <a:schemeClr val="accent2">
                <a:lumMod val="40000"/>
                <a:lumOff val="60000"/>
              </a:schemeClr>
            </a:solidFill>
            <a:ln>
              <a:noFill/>
            </a:ln>
            <a:effectLst/>
          </c:spPr>
          <c:invertIfNegative val="0"/>
          <c:cat>
            <c:strRef>
              <c:f>Sheet1!$A$2:$A$32</c:f>
              <c:strCache>
                <c:ptCount val="31"/>
                <c:pt idx="0">
                  <c:v>1.0/31</c:v>
                </c:pt>
                <c:pt idx="1">
                  <c:v>2.0/31</c:v>
                </c:pt>
                <c:pt idx="2">
                  <c:v>3.0/31</c:v>
                </c:pt>
                <c:pt idx="3">
                  <c:v>4.0/31</c:v>
                </c:pt>
                <c:pt idx="4">
                  <c:v>5.0/31</c:v>
                </c:pt>
                <c:pt idx="5">
                  <c:v>6.0/31</c:v>
                </c:pt>
                <c:pt idx="6">
                  <c:v>7.0/31</c:v>
                </c:pt>
                <c:pt idx="7">
                  <c:v>8.0/31</c:v>
                </c:pt>
                <c:pt idx="8">
                  <c:v>9.0/31</c:v>
                </c:pt>
                <c:pt idx="9">
                  <c:v>10.0/31</c:v>
                </c:pt>
                <c:pt idx="10">
                  <c:v>11.0/31</c:v>
                </c:pt>
                <c:pt idx="11">
                  <c:v>12.0/31</c:v>
                </c:pt>
                <c:pt idx="12">
                  <c:v>13.0/31</c:v>
                </c:pt>
                <c:pt idx="13">
                  <c:v>14.0/31</c:v>
                </c:pt>
                <c:pt idx="14">
                  <c:v>15.0/31</c:v>
                </c:pt>
                <c:pt idx="15">
                  <c:v>16.0/31</c:v>
                </c:pt>
                <c:pt idx="16">
                  <c:v>17.0/31</c:v>
                </c:pt>
                <c:pt idx="17">
                  <c:v>18.0/31</c:v>
                </c:pt>
                <c:pt idx="18">
                  <c:v>19.0/31</c:v>
                </c:pt>
                <c:pt idx="19">
                  <c:v>20.0/31</c:v>
                </c:pt>
                <c:pt idx="20">
                  <c:v>21.0/31</c:v>
                </c:pt>
                <c:pt idx="21">
                  <c:v>22.0/31</c:v>
                </c:pt>
                <c:pt idx="22">
                  <c:v>23.0/31</c:v>
                </c:pt>
                <c:pt idx="23">
                  <c:v>24.0/31</c:v>
                </c:pt>
                <c:pt idx="24">
                  <c:v>25.0/31</c:v>
                </c:pt>
                <c:pt idx="25">
                  <c:v>26.0/31</c:v>
                </c:pt>
                <c:pt idx="26">
                  <c:v>27.0/31</c:v>
                </c:pt>
                <c:pt idx="27">
                  <c:v>28.0/31</c:v>
                </c:pt>
                <c:pt idx="28">
                  <c:v>29.0/31</c:v>
                </c:pt>
                <c:pt idx="29">
                  <c:v>30.0/31</c:v>
                </c:pt>
                <c:pt idx="30">
                  <c:v>31.0/31</c:v>
                </c:pt>
              </c:strCache>
            </c:strRef>
          </c:cat>
          <c:val>
            <c:numRef>
              <c:f>Sheet1!$I$2:$I$32</c:f>
              <c:numCache>
                <c:formatCode>General</c:formatCode>
                <c:ptCount val="3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12</c:v>
                </c:pt>
                <c:pt idx="23">
                  <c:v>34</c:v>
                </c:pt>
                <c:pt idx="24">
                  <c:v>34</c:v>
                </c:pt>
                <c:pt idx="25">
                  <c:v>34</c:v>
                </c:pt>
                <c:pt idx="26">
                  <c:v>34</c:v>
                </c:pt>
                <c:pt idx="27">
                  <c:v>34</c:v>
                </c:pt>
                <c:pt idx="28">
                  <c:v>34</c:v>
                </c:pt>
                <c:pt idx="29">
                  <c:v>34</c:v>
                </c:pt>
                <c:pt idx="30">
                  <c:v>34</c:v>
                </c:pt>
              </c:numCache>
            </c:numRef>
          </c:val>
        </c:ser>
        <c:dLbls>
          <c:showLegendKey val="0"/>
          <c:showVal val="0"/>
          <c:showCatName val="0"/>
          <c:showSerName val="0"/>
          <c:showPercent val="0"/>
          <c:showBubbleSize val="0"/>
        </c:dLbls>
        <c:gapWidth val="150"/>
        <c:overlap val="100"/>
        <c:axId val="-1360797360"/>
        <c:axId val="-1360793008"/>
      </c:barChart>
      <c:catAx>
        <c:axId val="-1360797360"/>
        <c:scaling>
          <c:orientation val="minMax"/>
        </c:scaling>
        <c:delete val="1"/>
        <c:axPos val="b"/>
        <c:numFmt formatCode="General" sourceLinked="1"/>
        <c:majorTickMark val="none"/>
        <c:minorTickMark val="none"/>
        <c:tickLblPos val="nextTo"/>
        <c:crossAx val="-1360793008"/>
        <c:crosses val="autoZero"/>
        <c:auto val="1"/>
        <c:lblAlgn val="ctr"/>
        <c:lblOffset val="100"/>
        <c:noMultiLvlLbl val="0"/>
      </c:catAx>
      <c:valAx>
        <c:axId val="-1360793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sz="1200" dirty="0"/>
                  <a:t>发送窗口（</a:t>
                </a:r>
                <a:r>
                  <a:rPr lang="en-US" altLang="zh-CN" sz="1200" dirty="0" smtClean="0"/>
                  <a:t>Kb</a:t>
                </a:r>
                <a:r>
                  <a:rPr lang="zh-CN" altLang="en-US" sz="1200" dirty="0" smtClean="0"/>
                  <a:t>）</a:t>
                </a:r>
                <a:endParaRPr lang="zh-CN" altLang="en-US" sz="1200" dirty="0"/>
              </a:p>
            </c:rich>
          </c:tx>
          <c:layout>
            <c:manualLayout>
              <c:xMode val="edge"/>
              <c:yMode val="edge"/>
              <c:x val="9.1954052128676404E-3"/>
              <c:y val="0.147967280775364"/>
            </c:manualLayout>
          </c:layout>
          <c:overlay val="0"/>
          <c:spPr>
            <a:noFill/>
            <a:ln>
              <a:noFill/>
            </a:ln>
            <a:effectLst/>
          </c:spPr>
          <c:txPr>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endParaRPr lang="zh-CN"/>
          </a:p>
        </c:txPr>
        <c:crossAx val="-136079736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502829724409448E-2"/>
          <c:y val="0.12764080169532468"/>
          <c:w val="0.93405967027559056"/>
          <c:h val="0.8060107771892977"/>
        </c:manualLayout>
      </c:layout>
      <c:barChart>
        <c:barDir val="col"/>
        <c:grouping val="stacked"/>
        <c:varyColors val="0"/>
        <c:ser>
          <c:idx val="0"/>
          <c:order val="0"/>
          <c:tx>
            <c:strRef>
              <c:f>Sheet1!$B$1</c:f>
              <c:strCache>
                <c:ptCount val="1"/>
                <c:pt idx="0">
                  <c:v>Alice的I帧</c:v>
                </c:pt>
              </c:strCache>
            </c:strRef>
          </c:tx>
          <c:spPr>
            <a:solidFill>
              <a:schemeClr val="accent5"/>
            </a:solidFill>
            <a:ln>
              <a:noFill/>
            </a:ln>
            <a:effectLst/>
          </c:spPr>
          <c:invertIfNegative val="0"/>
          <c:cat>
            <c:strRef>
              <c:f>Sheet1!$A$3:$A$34</c:f>
              <c:strCache>
                <c:ptCount val="31"/>
                <c:pt idx="0">
                  <c:v>1.0/31</c:v>
                </c:pt>
                <c:pt idx="1">
                  <c:v>2.0/31</c:v>
                </c:pt>
                <c:pt idx="2">
                  <c:v>3.0/31</c:v>
                </c:pt>
                <c:pt idx="3">
                  <c:v>4.0/31</c:v>
                </c:pt>
                <c:pt idx="4">
                  <c:v>5.0/31</c:v>
                </c:pt>
                <c:pt idx="5">
                  <c:v>6.0/31</c:v>
                </c:pt>
                <c:pt idx="6">
                  <c:v>7.0/31</c:v>
                </c:pt>
                <c:pt idx="7">
                  <c:v>8.0/31</c:v>
                </c:pt>
                <c:pt idx="8">
                  <c:v>9.0/31</c:v>
                </c:pt>
                <c:pt idx="9">
                  <c:v>10.0/31</c:v>
                </c:pt>
                <c:pt idx="10">
                  <c:v>11.0/31</c:v>
                </c:pt>
                <c:pt idx="11">
                  <c:v>12.0/31</c:v>
                </c:pt>
                <c:pt idx="12">
                  <c:v>13.0/31</c:v>
                </c:pt>
                <c:pt idx="13">
                  <c:v>14.0/31</c:v>
                </c:pt>
                <c:pt idx="14">
                  <c:v>15.0/31</c:v>
                </c:pt>
                <c:pt idx="15">
                  <c:v>16.0/31</c:v>
                </c:pt>
                <c:pt idx="16">
                  <c:v>17.0/31</c:v>
                </c:pt>
                <c:pt idx="17">
                  <c:v>18.0/31</c:v>
                </c:pt>
                <c:pt idx="18">
                  <c:v>19.0/31</c:v>
                </c:pt>
                <c:pt idx="19">
                  <c:v>20.0/31</c:v>
                </c:pt>
                <c:pt idx="20">
                  <c:v>21.0/31</c:v>
                </c:pt>
                <c:pt idx="21">
                  <c:v>22.0/31</c:v>
                </c:pt>
                <c:pt idx="22">
                  <c:v>23.0/31</c:v>
                </c:pt>
                <c:pt idx="23">
                  <c:v>24.0/31</c:v>
                </c:pt>
                <c:pt idx="24">
                  <c:v>25.0/31</c:v>
                </c:pt>
                <c:pt idx="25">
                  <c:v>26.0/31</c:v>
                </c:pt>
                <c:pt idx="26">
                  <c:v>27.0/31</c:v>
                </c:pt>
                <c:pt idx="27">
                  <c:v>28.0/31</c:v>
                </c:pt>
                <c:pt idx="28">
                  <c:v>29.0/31</c:v>
                </c:pt>
                <c:pt idx="29">
                  <c:v>30.0/31</c:v>
                </c:pt>
                <c:pt idx="30">
                  <c:v>31.0/31</c:v>
                </c:pt>
              </c:strCache>
            </c:strRef>
          </c:cat>
          <c:val>
            <c:numRef>
              <c:f>Sheet1!$B$3:$B$34</c:f>
              <c:numCache>
                <c:formatCode>General</c:formatCode>
                <c:ptCount val="32"/>
                <c:pt idx="0">
                  <c:v>16</c:v>
                </c:pt>
                <c:pt idx="1">
                  <c:v>16</c:v>
                </c:pt>
                <c:pt idx="2">
                  <c:v>16</c:v>
                </c:pt>
                <c:pt idx="3">
                  <c:v>16</c:v>
                </c:pt>
                <c:pt idx="4">
                  <c:v>16</c:v>
                </c:pt>
                <c:pt idx="5">
                  <c:v>16</c:v>
                </c:pt>
                <c:pt idx="6">
                  <c:v>16</c:v>
                </c:pt>
                <c:pt idx="7">
                  <c:v>16</c:v>
                </c:pt>
                <c:pt idx="8">
                  <c:v>16</c:v>
                </c:pt>
                <c:pt idx="9">
                  <c:v>16</c:v>
                </c:pt>
                <c:pt idx="10">
                  <c:v>16</c:v>
                </c:pt>
                <c:pt idx="11">
                  <c:v>16</c:v>
                </c:pt>
                <c:pt idx="12">
                  <c:v>8</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numCache>
            </c:numRef>
          </c:val>
        </c:ser>
        <c:ser>
          <c:idx val="1"/>
          <c:order val="1"/>
          <c:tx>
            <c:strRef>
              <c:f>Sheet1!$C$1</c:f>
              <c:strCache>
                <c:ptCount val="1"/>
                <c:pt idx="0">
                  <c:v>Alice的P帧</c:v>
                </c:pt>
              </c:strCache>
            </c:strRef>
          </c:tx>
          <c:spPr>
            <a:solidFill>
              <a:schemeClr val="accent1">
                <a:lumMod val="40000"/>
                <a:lumOff val="60000"/>
              </a:schemeClr>
            </a:solidFill>
            <a:ln>
              <a:noFill/>
            </a:ln>
            <a:effectLst/>
          </c:spPr>
          <c:invertIfNegative val="0"/>
          <c:cat>
            <c:strRef>
              <c:f>Sheet1!$A$3:$A$34</c:f>
              <c:strCache>
                <c:ptCount val="31"/>
                <c:pt idx="0">
                  <c:v>1.0/31</c:v>
                </c:pt>
                <c:pt idx="1">
                  <c:v>2.0/31</c:v>
                </c:pt>
                <c:pt idx="2">
                  <c:v>3.0/31</c:v>
                </c:pt>
                <c:pt idx="3">
                  <c:v>4.0/31</c:v>
                </c:pt>
                <c:pt idx="4">
                  <c:v>5.0/31</c:v>
                </c:pt>
                <c:pt idx="5">
                  <c:v>6.0/31</c:v>
                </c:pt>
                <c:pt idx="6">
                  <c:v>7.0/31</c:v>
                </c:pt>
                <c:pt idx="7">
                  <c:v>8.0/31</c:v>
                </c:pt>
                <c:pt idx="8">
                  <c:v>9.0/31</c:v>
                </c:pt>
                <c:pt idx="9">
                  <c:v>10.0/31</c:v>
                </c:pt>
                <c:pt idx="10">
                  <c:v>11.0/31</c:v>
                </c:pt>
                <c:pt idx="11">
                  <c:v>12.0/31</c:v>
                </c:pt>
                <c:pt idx="12">
                  <c:v>13.0/31</c:v>
                </c:pt>
                <c:pt idx="13">
                  <c:v>14.0/31</c:v>
                </c:pt>
                <c:pt idx="14">
                  <c:v>15.0/31</c:v>
                </c:pt>
                <c:pt idx="15">
                  <c:v>16.0/31</c:v>
                </c:pt>
                <c:pt idx="16">
                  <c:v>17.0/31</c:v>
                </c:pt>
                <c:pt idx="17">
                  <c:v>18.0/31</c:v>
                </c:pt>
                <c:pt idx="18">
                  <c:v>19.0/31</c:v>
                </c:pt>
                <c:pt idx="19">
                  <c:v>20.0/31</c:v>
                </c:pt>
                <c:pt idx="20">
                  <c:v>21.0/31</c:v>
                </c:pt>
                <c:pt idx="21">
                  <c:v>22.0/31</c:v>
                </c:pt>
                <c:pt idx="22">
                  <c:v>23.0/31</c:v>
                </c:pt>
                <c:pt idx="23">
                  <c:v>24.0/31</c:v>
                </c:pt>
                <c:pt idx="24">
                  <c:v>25.0/31</c:v>
                </c:pt>
                <c:pt idx="25">
                  <c:v>26.0/31</c:v>
                </c:pt>
                <c:pt idx="26">
                  <c:v>27.0/31</c:v>
                </c:pt>
                <c:pt idx="27">
                  <c:v>28.0/31</c:v>
                </c:pt>
                <c:pt idx="28">
                  <c:v>29.0/31</c:v>
                </c:pt>
                <c:pt idx="29">
                  <c:v>30.0/31</c:v>
                </c:pt>
                <c:pt idx="30">
                  <c:v>31.0/31</c:v>
                </c:pt>
              </c:strCache>
            </c:strRef>
          </c:cat>
          <c:val>
            <c:numRef>
              <c:f>Sheet1!$C$3:$C$34</c:f>
              <c:numCache>
                <c:formatCode>General</c:formatCode>
                <c:ptCount val="32"/>
                <c:pt idx="0">
                  <c:v>0</c:v>
                </c:pt>
                <c:pt idx="1">
                  <c:v>0</c:v>
                </c:pt>
                <c:pt idx="2">
                  <c:v>0</c:v>
                </c:pt>
                <c:pt idx="3">
                  <c:v>0</c:v>
                </c:pt>
                <c:pt idx="4">
                  <c:v>0</c:v>
                </c:pt>
                <c:pt idx="5">
                  <c:v>0</c:v>
                </c:pt>
                <c:pt idx="6">
                  <c:v>0</c:v>
                </c:pt>
                <c:pt idx="7">
                  <c:v>0</c:v>
                </c:pt>
                <c:pt idx="8">
                  <c:v>0</c:v>
                </c:pt>
                <c:pt idx="9">
                  <c:v>0</c:v>
                </c:pt>
                <c:pt idx="10">
                  <c:v>0</c:v>
                </c:pt>
                <c:pt idx="11">
                  <c:v>0</c:v>
                </c:pt>
                <c:pt idx="12">
                  <c:v>8</c:v>
                </c:pt>
                <c:pt idx="13">
                  <c:v>16</c:v>
                </c:pt>
                <c:pt idx="14">
                  <c:v>16</c:v>
                </c:pt>
                <c:pt idx="15">
                  <c:v>16</c:v>
                </c:pt>
                <c:pt idx="16">
                  <c:v>16</c:v>
                </c:pt>
                <c:pt idx="17">
                  <c:v>16</c:v>
                </c:pt>
                <c:pt idx="18">
                  <c:v>16</c:v>
                </c:pt>
                <c:pt idx="19">
                  <c:v>16</c:v>
                </c:pt>
                <c:pt idx="20">
                  <c:v>16</c:v>
                </c:pt>
                <c:pt idx="21">
                  <c:v>16</c:v>
                </c:pt>
                <c:pt idx="22">
                  <c:v>16</c:v>
                </c:pt>
                <c:pt idx="23">
                  <c:v>16</c:v>
                </c:pt>
                <c:pt idx="24">
                  <c:v>16</c:v>
                </c:pt>
                <c:pt idx="25">
                  <c:v>16</c:v>
                </c:pt>
                <c:pt idx="26">
                  <c:v>16</c:v>
                </c:pt>
                <c:pt idx="27">
                  <c:v>16</c:v>
                </c:pt>
                <c:pt idx="28">
                  <c:v>16</c:v>
                </c:pt>
                <c:pt idx="29">
                  <c:v>16</c:v>
                </c:pt>
                <c:pt idx="30">
                  <c:v>16</c:v>
                </c:pt>
                <c:pt idx="31">
                  <c:v>0</c:v>
                </c:pt>
              </c:numCache>
            </c:numRef>
          </c:val>
        </c:ser>
        <c:ser>
          <c:idx val="2"/>
          <c:order val="2"/>
          <c:tx>
            <c:strRef>
              <c:f>Sheet1!$D$1</c:f>
              <c:strCache>
                <c:ptCount val="1"/>
                <c:pt idx="0">
                  <c:v>Bob的I帧</c:v>
                </c:pt>
              </c:strCache>
            </c:strRef>
          </c:tx>
          <c:spPr>
            <a:solidFill>
              <a:srgbClr val="00B050"/>
            </a:solidFill>
            <a:ln>
              <a:noFill/>
            </a:ln>
            <a:effectLst/>
          </c:spPr>
          <c:invertIfNegative val="0"/>
          <c:cat>
            <c:strRef>
              <c:f>Sheet1!$A$3:$A$34</c:f>
              <c:strCache>
                <c:ptCount val="31"/>
                <c:pt idx="0">
                  <c:v>1.0/31</c:v>
                </c:pt>
                <c:pt idx="1">
                  <c:v>2.0/31</c:v>
                </c:pt>
                <c:pt idx="2">
                  <c:v>3.0/31</c:v>
                </c:pt>
                <c:pt idx="3">
                  <c:v>4.0/31</c:v>
                </c:pt>
                <c:pt idx="4">
                  <c:v>5.0/31</c:v>
                </c:pt>
                <c:pt idx="5">
                  <c:v>6.0/31</c:v>
                </c:pt>
                <c:pt idx="6">
                  <c:v>7.0/31</c:v>
                </c:pt>
                <c:pt idx="7">
                  <c:v>8.0/31</c:v>
                </c:pt>
                <c:pt idx="8">
                  <c:v>9.0/31</c:v>
                </c:pt>
                <c:pt idx="9">
                  <c:v>10.0/31</c:v>
                </c:pt>
                <c:pt idx="10">
                  <c:v>11.0/31</c:v>
                </c:pt>
                <c:pt idx="11">
                  <c:v>12.0/31</c:v>
                </c:pt>
                <c:pt idx="12">
                  <c:v>13.0/31</c:v>
                </c:pt>
                <c:pt idx="13">
                  <c:v>14.0/31</c:v>
                </c:pt>
                <c:pt idx="14">
                  <c:v>15.0/31</c:v>
                </c:pt>
                <c:pt idx="15">
                  <c:v>16.0/31</c:v>
                </c:pt>
                <c:pt idx="16">
                  <c:v>17.0/31</c:v>
                </c:pt>
                <c:pt idx="17">
                  <c:v>18.0/31</c:v>
                </c:pt>
                <c:pt idx="18">
                  <c:v>19.0/31</c:v>
                </c:pt>
                <c:pt idx="19">
                  <c:v>20.0/31</c:v>
                </c:pt>
                <c:pt idx="20">
                  <c:v>21.0/31</c:v>
                </c:pt>
                <c:pt idx="21">
                  <c:v>22.0/31</c:v>
                </c:pt>
                <c:pt idx="22">
                  <c:v>23.0/31</c:v>
                </c:pt>
                <c:pt idx="23">
                  <c:v>24.0/31</c:v>
                </c:pt>
                <c:pt idx="24">
                  <c:v>25.0/31</c:v>
                </c:pt>
                <c:pt idx="25">
                  <c:v>26.0/31</c:v>
                </c:pt>
                <c:pt idx="26">
                  <c:v>27.0/31</c:v>
                </c:pt>
                <c:pt idx="27">
                  <c:v>28.0/31</c:v>
                </c:pt>
                <c:pt idx="28">
                  <c:v>29.0/31</c:v>
                </c:pt>
                <c:pt idx="29">
                  <c:v>30.0/31</c:v>
                </c:pt>
                <c:pt idx="30">
                  <c:v>31.0/31</c:v>
                </c:pt>
              </c:strCache>
            </c:strRef>
          </c:cat>
          <c:val>
            <c:numRef>
              <c:f>Sheet1!$D$3:$D$34</c:f>
              <c:numCache>
                <c:formatCode>General</c:formatCode>
                <c:ptCount val="32"/>
                <c:pt idx="0">
                  <c:v>16</c:v>
                </c:pt>
                <c:pt idx="1">
                  <c:v>16</c:v>
                </c:pt>
                <c:pt idx="2">
                  <c:v>16</c:v>
                </c:pt>
                <c:pt idx="3">
                  <c:v>16</c:v>
                </c:pt>
                <c:pt idx="4">
                  <c:v>16</c:v>
                </c:pt>
                <c:pt idx="5">
                  <c:v>16</c:v>
                </c:pt>
                <c:pt idx="6">
                  <c:v>16</c:v>
                </c:pt>
                <c:pt idx="7">
                  <c:v>16</c:v>
                </c:pt>
                <c:pt idx="8">
                  <c:v>16</c:v>
                </c:pt>
                <c:pt idx="9">
                  <c:v>16</c:v>
                </c:pt>
                <c:pt idx="10">
                  <c:v>16</c:v>
                </c:pt>
                <c:pt idx="11">
                  <c:v>16</c:v>
                </c:pt>
                <c:pt idx="12">
                  <c:v>8</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numCache>
            </c:numRef>
          </c:val>
        </c:ser>
        <c:ser>
          <c:idx val="3"/>
          <c:order val="3"/>
          <c:tx>
            <c:strRef>
              <c:f>Sheet1!$E$1</c:f>
              <c:strCache>
                <c:ptCount val="1"/>
                <c:pt idx="0">
                  <c:v>Bob的P帧</c:v>
                </c:pt>
              </c:strCache>
            </c:strRef>
          </c:tx>
          <c:spPr>
            <a:solidFill>
              <a:schemeClr val="accent6">
                <a:lumMod val="40000"/>
                <a:lumOff val="60000"/>
              </a:schemeClr>
            </a:solidFill>
            <a:ln>
              <a:noFill/>
            </a:ln>
            <a:effectLst/>
          </c:spPr>
          <c:invertIfNegative val="0"/>
          <c:cat>
            <c:strRef>
              <c:f>Sheet1!$A$3:$A$34</c:f>
              <c:strCache>
                <c:ptCount val="31"/>
                <c:pt idx="0">
                  <c:v>1.0/31</c:v>
                </c:pt>
                <c:pt idx="1">
                  <c:v>2.0/31</c:v>
                </c:pt>
                <c:pt idx="2">
                  <c:v>3.0/31</c:v>
                </c:pt>
                <c:pt idx="3">
                  <c:v>4.0/31</c:v>
                </c:pt>
                <c:pt idx="4">
                  <c:v>5.0/31</c:v>
                </c:pt>
                <c:pt idx="5">
                  <c:v>6.0/31</c:v>
                </c:pt>
                <c:pt idx="6">
                  <c:v>7.0/31</c:v>
                </c:pt>
                <c:pt idx="7">
                  <c:v>8.0/31</c:v>
                </c:pt>
                <c:pt idx="8">
                  <c:v>9.0/31</c:v>
                </c:pt>
                <c:pt idx="9">
                  <c:v>10.0/31</c:v>
                </c:pt>
                <c:pt idx="10">
                  <c:v>11.0/31</c:v>
                </c:pt>
                <c:pt idx="11">
                  <c:v>12.0/31</c:v>
                </c:pt>
                <c:pt idx="12">
                  <c:v>13.0/31</c:v>
                </c:pt>
                <c:pt idx="13">
                  <c:v>14.0/31</c:v>
                </c:pt>
                <c:pt idx="14">
                  <c:v>15.0/31</c:v>
                </c:pt>
                <c:pt idx="15">
                  <c:v>16.0/31</c:v>
                </c:pt>
                <c:pt idx="16">
                  <c:v>17.0/31</c:v>
                </c:pt>
                <c:pt idx="17">
                  <c:v>18.0/31</c:v>
                </c:pt>
                <c:pt idx="18">
                  <c:v>19.0/31</c:v>
                </c:pt>
                <c:pt idx="19">
                  <c:v>20.0/31</c:v>
                </c:pt>
                <c:pt idx="20">
                  <c:v>21.0/31</c:v>
                </c:pt>
                <c:pt idx="21">
                  <c:v>22.0/31</c:v>
                </c:pt>
                <c:pt idx="22">
                  <c:v>23.0/31</c:v>
                </c:pt>
                <c:pt idx="23">
                  <c:v>24.0/31</c:v>
                </c:pt>
                <c:pt idx="24">
                  <c:v>25.0/31</c:v>
                </c:pt>
                <c:pt idx="25">
                  <c:v>26.0/31</c:v>
                </c:pt>
                <c:pt idx="26">
                  <c:v>27.0/31</c:v>
                </c:pt>
                <c:pt idx="27">
                  <c:v>28.0/31</c:v>
                </c:pt>
                <c:pt idx="28">
                  <c:v>29.0/31</c:v>
                </c:pt>
                <c:pt idx="29">
                  <c:v>30.0/31</c:v>
                </c:pt>
                <c:pt idx="30">
                  <c:v>31.0/31</c:v>
                </c:pt>
              </c:strCache>
            </c:strRef>
          </c:cat>
          <c:val>
            <c:numRef>
              <c:f>Sheet1!$E$3:$E$34</c:f>
              <c:numCache>
                <c:formatCode>General</c:formatCode>
                <c:ptCount val="32"/>
                <c:pt idx="0">
                  <c:v>0</c:v>
                </c:pt>
                <c:pt idx="1">
                  <c:v>0</c:v>
                </c:pt>
                <c:pt idx="2">
                  <c:v>0</c:v>
                </c:pt>
                <c:pt idx="3">
                  <c:v>0</c:v>
                </c:pt>
                <c:pt idx="4">
                  <c:v>0</c:v>
                </c:pt>
                <c:pt idx="5">
                  <c:v>0</c:v>
                </c:pt>
                <c:pt idx="6">
                  <c:v>0</c:v>
                </c:pt>
                <c:pt idx="7">
                  <c:v>0</c:v>
                </c:pt>
                <c:pt idx="8">
                  <c:v>0</c:v>
                </c:pt>
                <c:pt idx="9">
                  <c:v>0</c:v>
                </c:pt>
                <c:pt idx="10">
                  <c:v>0</c:v>
                </c:pt>
                <c:pt idx="11">
                  <c:v>0</c:v>
                </c:pt>
                <c:pt idx="12">
                  <c:v>8</c:v>
                </c:pt>
                <c:pt idx="13">
                  <c:v>16</c:v>
                </c:pt>
                <c:pt idx="14">
                  <c:v>16</c:v>
                </c:pt>
                <c:pt idx="15">
                  <c:v>16</c:v>
                </c:pt>
                <c:pt idx="16">
                  <c:v>16</c:v>
                </c:pt>
                <c:pt idx="17">
                  <c:v>16</c:v>
                </c:pt>
                <c:pt idx="18">
                  <c:v>16</c:v>
                </c:pt>
                <c:pt idx="19">
                  <c:v>16</c:v>
                </c:pt>
                <c:pt idx="20">
                  <c:v>16</c:v>
                </c:pt>
                <c:pt idx="21">
                  <c:v>16</c:v>
                </c:pt>
                <c:pt idx="22">
                  <c:v>16</c:v>
                </c:pt>
                <c:pt idx="23">
                  <c:v>16</c:v>
                </c:pt>
                <c:pt idx="24">
                  <c:v>16</c:v>
                </c:pt>
                <c:pt idx="25">
                  <c:v>16</c:v>
                </c:pt>
                <c:pt idx="26">
                  <c:v>16</c:v>
                </c:pt>
                <c:pt idx="27">
                  <c:v>16</c:v>
                </c:pt>
                <c:pt idx="28">
                  <c:v>16</c:v>
                </c:pt>
                <c:pt idx="29">
                  <c:v>16</c:v>
                </c:pt>
                <c:pt idx="30">
                  <c:v>16</c:v>
                </c:pt>
                <c:pt idx="31">
                  <c:v>0</c:v>
                </c:pt>
              </c:numCache>
            </c:numRef>
          </c:val>
        </c:ser>
        <c:ser>
          <c:idx val="4"/>
          <c:order val="4"/>
          <c:tx>
            <c:strRef>
              <c:f>Sheet1!$F$1</c:f>
              <c:strCache>
                <c:ptCount val="1"/>
                <c:pt idx="0">
                  <c:v>Carol的I帧</c:v>
                </c:pt>
              </c:strCache>
            </c:strRef>
          </c:tx>
          <c:spPr>
            <a:solidFill>
              <a:schemeClr val="accent4"/>
            </a:solidFill>
            <a:ln>
              <a:noFill/>
            </a:ln>
            <a:effectLst/>
          </c:spPr>
          <c:invertIfNegative val="0"/>
          <c:cat>
            <c:strRef>
              <c:f>Sheet1!$A$3:$A$34</c:f>
              <c:strCache>
                <c:ptCount val="31"/>
                <c:pt idx="0">
                  <c:v>1.0/31</c:v>
                </c:pt>
                <c:pt idx="1">
                  <c:v>2.0/31</c:v>
                </c:pt>
                <c:pt idx="2">
                  <c:v>3.0/31</c:v>
                </c:pt>
                <c:pt idx="3">
                  <c:v>4.0/31</c:v>
                </c:pt>
                <c:pt idx="4">
                  <c:v>5.0/31</c:v>
                </c:pt>
                <c:pt idx="5">
                  <c:v>6.0/31</c:v>
                </c:pt>
                <c:pt idx="6">
                  <c:v>7.0/31</c:v>
                </c:pt>
                <c:pt idx="7">
                  <c:v>8.0/31</c:v>
                </c:pt>
                <c:pt idx="8">
                  <c:v>9.0/31</c:v>
                </c:pt>
                <c:pt idx="9">
                  <c:v>10.0/31</c:v>
                </c:pt>
                <c:pt idx="10">
                  <c:v>11.0/31</c:v>
                </c:pt>
                <c:pt idx="11">
                  <c:v>12.0/31</c:v>
                </c:pt>
                <c:pt idx="12">
                  <c:v>13.0/31</c:v>
                </c:pt>
                <c:pt idx="13">
                  <c:v>14.0/31</c:v>
                </c:pt>
                <c:pt idx="14">
                  <c:v>15.0/31</c:v>
                </c:pt>
                <c:pt idx="15">
                  <c:v>16.0/31</c:v>
                </c:pt>
                <c:pt idx="16">
                  <c:v>17.0/31</c:v>
                </c:pt>
                <c:pt idx="17">
                  <c:v>18.0/31</c:v>
                </c:pt>
                <c:pt idx="18">
                  <c:v>19.0/31</c:v>
                </c:pt>
                <c:pt idx="19">
                  <c:v>20.0/31</c:v>
                </c:pt>
                <c:pt idx="20">
                  <c:v>21.0/31</c:v>
                </c:pt>
                <c:pt idx="21">
                  <c:v>22.0/31</c:v>
                </c:pt>
                <c:pt idx="22">
                  <c:v>23.0/31</c:v>
                </c:pt>
                <c:pt idx="23">
                  <c:v>24.0/31</c:v>
                </c:pt>
                <c:pt idx="24">
                  <c:v>25.0/31</c:v>
                </c:pt>
                <c:pt idx="25">
                  <c:v>26.0/31</c:v>
                </c:pt>
                <c:pt idx="26">
                  <c:v>27.0/31</c:v>
                </c:pt>
                <c:pt idx="27">
                  <c:v>28.0/31</c:v>
                </c:pt>
                <c:pt idx="28">
                  <c:v>29.0/31</c:v>
                </c:pt>
                <c:pt idx="29">
                  <c:v>30.0/31</c:v>
                </c:pt>
                <c:pt idx="30">
                  <c:v>31.0/31</c:v>
                </c:pt>
              </c:strCache>
            </c:strRef>
          </c:cat>
          <c:val>
            <c:numRef>
              <c:f>Sheet1!$F$3:$F$34</c:f>
              <c:numCache>
                <c:formatCode>General</c:formatCode>
                <c:ptCount val="32"/>
                <c:pt idx="0">
                  <c:v>16</c:v>
                </c:pt>
                <c:pt idx="1">
                  <c:v>16</c:v>
                </c:pt>
                <c:pt idx="2">
                  <c:v>16</c:v>
                </c:pt>
                <c:pt idx="3">
                  <c:v>16</c:v>
                </c:pt>
                <c:pt idx="4">
                  <c:v>16</c:v>
                </c:pt>
                <c:pt idx="5">
                  <c:v>16</c:v>
                </c:pt>
                <c:pt idx="6">
                  <c:v>16</c:v>
                </c:pt>
                <c:pt idx="7">
                  <c:v>16</c:v>
                </c:pt>
                <c:pt idx="8">
                  <c:v>16</c:v>
                </c:pt>
                <c:pt idx="9">
                  <c:v>16</c:v>
                </c:pt>
                <c:pt idx="10">
                  <c:v>16</c:v>
                </c:pt>
                <c:pt idx="11">
                  <c:v>16</c:v>
                </c:pt>
                <c:pt idx="12">
                  <c:v>8</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numCache>
            </c:numRef>
          </c:val>
        </c:ser>
        <c:ser>
          <c:idx val="5"/>
          <c:order val="5"/>
          <c:tx>
            <c:strRef>
              <c:f>Sheet1!$G$1</c:f>
              <c:strCache>
                <c:ptCount val="1"/>
                <c:pt idx="0">
                  <c:v>Carol的P帧</c:v>
                </c:pt>
              </c:strCache>
            </c:strRef>
          </c:tx>
          <c:spPr>
            <a:solidFill>
              <a:schemeClr val="accent4">
                <a:lumMod val="20000"/>
                <a:lumOff val="80000"/>
              </a:schemeClr>
            </a:solidFill>
            <a:ln>
              <a:noFill/>
            </a:ln>
            <a:effectLst/>
          </c:spPr>
          <c:invertIfNegative val="0"/>
          <c:cat>
            <c:strRef>
              <c:f>Sheet1!$A$3:$A$34</c:f>
              <c:strCache>
                <c:ptCount val="31"/>
                <c:pt idx="0">
                  <c:v>1.0/31</c:v>
                </c:pt>
                <c:pt idx="1">
                  <c:v>2.0/31</c:v>
                </c:pt>
                <c:pt idx="2">
                  <c:v>3.0/31</c:v>
                </c:pt>
                <c:pt idx="3">
                  <c:v>4.0/31</c:v>
                </c:pt>
                <c:pt idx="4">
                  <c:v>5.0/31</c:v>
                </c:pt>
                <c:pt idx="5">
                  <c:v>6.0/31</c:v>
                </c:pt>
                <c:pt idx="6">
                  <c:v>7.0/31</c:v>
                </c:pt>
                <c:pt idx="7">
                  <c:v>8.0/31</c:v>
                </c:pt>
                <c:pt idx="8">
                  <c:v>9.0/31</c:v>
                </c:pt>
                <c:pt idx="9">
                  <c:v>10.0/31</c:v>
                </c:pt>
                <c:pt idx="10">
                  <c:v>11.0/31</c:v>
                </c:pt>
                <c:pt idx="11">
                  <c:v>12.0/31</c:v>
                </c:pt>
                <c:pt idx="12">
                  <c:v>13.0/31</c:v>
                </c:pt>
                <c:pt idx="13">
                  <c:v>14.0/31</c:v>
                </c:pt>
                <c:pt idx="14">
                  <c:v>15.0/31</c:v>
                </c:pt>
                <c:pt idx="15">
                  <c:v>16.0/31</c:v>
                </c:pt>
                <c:pt idx="16">
                  <c:v>17.0/31</c:v>
                </c:pt>
                <c:pt idx="17">
                  <c:v>18.0/31</c:v>
                </c:pt>
                <c:pt idx="18">
                  <c:v>19.0/31</c:v>
                </c:pt>
                <c:pt idx="19">
                  <c:v>20.0/31</c:v>
                </c:pt>
                <c:pt idx="20">
                  <c:v>21.0/31</c:v>
                </c:pt>
                <c:pt idx="21">
                  <c:v>22.0/31</c:v>
                </c:pt>
                <c:pt idx="22">
                  <c:v>23.0/31</c:v>
                </c:pt>
                <c:pt idx="23">
                  <c:v>24.0/31</c:v>
                </c:pt>
                <c:pt idx="24">
                  <c:v>25.0/31</c:v>
                </c:pt>
                <c:pt idx="25">
                  <c:v>26.0/31</c:v>
                </c:pt>
                <c:pt idx="26">
                  <c:v>27.0/31</c:v>
                </c:pt>
                <c:pt idx="27">
                  <c:v>28.0/31</c:v>
                </c:pt>
                <c:pt idx="28">
                  <c:v>29.0/31</c:v>
                </c:pt>
                <c:pt idx="29">
                  <c:v>30.0/31</c:v>
                </c:pt>
                <c:pt idx="30">
                  <c:v>31.0/31</c:v>
                </c:pt>
              </c:strCache>
            </c:strRef>
          </c:cat>
          <c:val>
            <c:numRef>
              <c:f>Sheet1!$G$3:$G$34</c:f>
              <c:numCache>
                <c:formatCode>General</c:formatCode>
                <c:ptCount val="32"/>
                <c:pt idx="0">
                  <c:v>0</c:v>
                </c:pt>
                <c:pt idx="1">
                  <c:v>0</c:v>
                </c:pt>
                <c:pt idx="2">
                  <c:v>0</c:v>
                </c:pt>
                <c:pt idx="3">
                  <c:v>0</c:v>
                </c:pt>
                <c:pt idx="4">
                  <c:v>0</c:v>
                </c:pt>
                <c:pt idx="5">
                  <c:v>0</c:v>
                </c:pt>
                <c:pt idx="6">
                  <c:v>0</c:v>
                </c:pt>
                <c:pt idx="7">
                  <c:v>0</c:v>
                </c:pt>
                <c:pt idx="8">
                  <c:v>0</c:v>
                </c:pt>
                <c:pt idx="9">
                  <c:v>0</c:v>
                </c:pt>
                <c:pt idx="10">
                  <c:v>0</c:v>
                </c:pt>
                <c:pt idx="11">
                  <c:v>0</c:v>
                </c:pt>
                <c:pt idx="12">
                  <c:v>8</c:v>
                </c:pt>
                <c:pt idx="13">
                  <c:v>16</c:v>
                </c:pt>
                <c:pt idx="14">
                  <c:v>16</c:v>
                </c:pt>
                <c:pt idx="15">
                  <c:v>16</c:v>
                </c:pt>
                <c:pt idx="16">
                  <c:v>16</c:v>
                </c:pt>
                <c:pt idx="17">
                  <c:v>16</c:v>
                </c:pt>
                <c:pt idx="18">
                  <c:v>16</c:v>
                </c:pt>
                <c:pt idx="19">
                  <c:v>16</c:v>
                </c:pt>
                <c:pt idx="20">
                  <c:v>16</c:v>
                </c:pt>
                <c:pt idx="21">
                  <c:v>16</c:v>
                </c:pt>
                <c:pt idx="22">
                  <c:v>16</c:v>
                </c:pt>
                <c:pt idx="23">
                  <c:v>16</c:v>
                </c:pt>
                <c:pt idx="24">
                  <c:v>16</c:v>
                </c:pt>
                <c:pt idx="25">
                  <c:v>16</c:v>
                </c:pt>
                <c:pt idx="26">
                  <c:v>16</c:v>
                </c:pt>
                <c:pt idx="27">
                  <c:v>16</c:v>
                </c:pt>
                <c:pt idx="28">
                  <c:v>16</c:v>
                </c:pt>
                <c:pt idx="29">
                  <c:v>16</c:v>
                </c:pt>
                <c:pt idx="30">
                  <c:v>16</c:v>
                </c:pt>
                <c:pt idx="31">
                  <c:v>0</c:v>
                </c:pt>
              </c:numCache>
            </c:numRef>
          </c:val>
        </c:ser>
        <c:ser>
          <c:idx val="6"/>
          <c:order val="6"/>
          <c:tx>
            <c:strRef>
              <c:f>Sheet1!$H$1</c:f>
              <c:strCache>
                <c:ptCount val="1"/>
                <c:pt idx="0">
                  <c:v>Dave的I帧</c:v>
                </c:pt>
              </c:strCache>
            </c:strRef>
          </c:tx>
          <c:spPr>
            <a:solidFill>
              <a:schemeClr val="accent2">
                <a:lumMod val="75000"/>
              </a:schemeClr>
            </a:solidFill>
            <a:ln>
              <a:noFill/>
            </a:ln>
            <a:effectLst/>
          </c:spPr>
          <c:invertIfNegative val="0"/>
          <c:cat>
            <c:strRef>
              <c:f>Sheet1!$A$3:$A$34</c:f>
              <c:strCache>
                <c:ptCount val="31"/>
                <c:pt idx="0">
                  <c:v>1.0/31</c:v>
                </c:pt>
                <c:pt idx="1">
                  <c:v>2.0/31</c:v>
                </c:pt>
                <c:pt idx="2">
                  <c:v>3.0/31</c:v>
                </c:pt>
                <c:pt idx="3">
                  <c:v>4.0/31</c:v>
                </c:pt>
                <c:pt idx="4">
                  <c:v>5.0/31</c:v>
                </c:pt>
                <c:pt idx="5">
                  <c:v>6.0/31</c:v>
                </c:pt>
                <c:pt idx="6">
                  <c:v>7.0/31</c:v>
                </c:pt>
                <c:pt idx="7">
                  <c:v>8.0/31</c:v>
                </c:pt>
                <c:pt idx="8">
                  <c:v>9.0/31</c:v>
                </c:pt>
                <c:pt idx="9">
                  <c:v>10.0/31</c:v>
                </c:pt>
                <c:pt idx="10">
                  <c:v>11.0/31</c:v>
                </c:pt>
                <c:pt idx="11">
                  <c:v>12.0/31</c:v>
                </c:pt>
                <c:pt idx="12">
                  <c:v>13.0/31</c:v>
                </c:pt>
                <c:pt idx="13">
                  <c:v>14.0/31</c:v>
                </c:pt>
                <c:pt idx="14">
                  <c:v>15.0/31</c:v>
                </c:pt>
                <c:pt idx="15">
                  <c:v>16.0/31</c:v>
                </c:pt>
                <c:pt idx="16">
                  <c:v>17.0/31</c:v>
                </c:pt>
                <c:pt idx="17">
                  <c:v>18.0/31</c:v>
                </c:pt>
                <c:pt idx="18">
                  <c:v>19.0/31</c:v>
                </c:pt>
                <c:pt idx="19">
                  <c:v>20.0/31</c:v>
                </c:pt>
                <c:pt idx="20">
                  <c:v>21.0/31</c:v>
                </c:pt>
                <c:pt idx="21">
                  <c:v>22.0/31</c:v>
                </c:pt>
                <c:pt idx="22">
                  <c:v>23.0/31</c:v>
                </c:pt>
                <c:pt idx="23">
                  <c:v>24.0/31</c:v>
                </c:pt>
                <c:pt idx="24">
                  <c:v>25.0/31</c:v>
                </c:pt>
                <c:pt idx="25">
                  <c:v>26.0/31</c:v>
                </c:pt>
                <c:pt idx="26">
                  <c:v>27.0/31</c:v>
                </c:pt>
                <c:pt idx="27">
                  <c:v>28.0/31</c:v>
                </c:pt>
                <c:pt idx="28">
                  <c:v>29.0/31</c:v>
                </c:pt>
                <c:pt idx="29">
                  <c:v>30.0/31</c:v>
                </c:pt>
                <c:pt idx="30">
                  <c:v>31.0/31</c:v>
                </c:pt>
              </c:strCache>
            </c:strRef>
          </c:cat>
          <c:val>
            <c:numRef>
              <c:f>Sheet1!$H$3:$H$34</c:f>
              <c:numCache>
                <c:formatCode>General</c:formatCode>
                <c:ptCount val="32"/>
                <c:pt idx="0">
                  <c:v>16</c:v>
                </c:pt>
                <c:pt idx="1">
                  <c:v>16</c:v>
                </c:pt>
                <c:pt idx="2">
                  <c:v>16</c:v>
                </c:pt>
                <c:pt idx="3">
                  <c:v>16</c:v>
                </c:pt>
                <c:pt idx="4">
                  <c:v>16</c:v>
                </c:pt>
                <c:pt idx="5">
                  <c:v>16</c:v>
                </c:pt>
                <c:pt idx="6">
                  <c:v>16</c:v>
                </c:pt>
                <c:pt idx="7">
                  <c:v>16</c:v>
                </c:pt>
                <c:pt idx="8">
                  <c:v>16</c:v>
                </c:pt>
                <c:pt idx="9">
                  <c:v>16</c:v>
                </c:pt>
                <c:pt idx="10">
                  <c:v>16</c:v>
                </c:pt>
                <c:pt idx="11">
                  <c:v>16</c:v>
                </c:pt>
                <c:pt idx="12">
                  <c:v>8</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numCache>
            </c:numRef>
          </c:val>
        </c:ser>
        <c:ser>
          <c:idx val="7"/>
          <c:order val="7"/>
          <c:tx>
            <c:strRef>
              <c:f>Sheet1!$I$1</c:f>
              <c:strCache>
                <c:ptCount val="1"/>
                <c:pt idx="0">
                  <c:v>Dave的P帧</c:v>
                </c:pt>
              </c:strCache>
            </c:strRef>
          </c:tx>
          <c:spPr>
            <a:solidFill>
              <a:schemeClr val="accent2">
                <a:lumMod val="20000"/>
                <a:lumOff val="80000"/>
              </a:schemeClr>
            </a:solidFill>
            <a:ln>
              <a:noFill/>
            </a:ln>
            <a:effectLst/>
          </c:spPr>
          <c:invertIfNegative val="0"/>
          <c:cat>
            <c:strRef>
              <c:f>Sheet1!$A$3:$A$34</c:f>
              <c:strCache>
                <c:ptCount val="31"/>
                <c:pt idx="0">
                  <c:v>1.0/31</c:v>
                </c:pt>
                <c:pt idx="1">
                  <c:v>2.0/31</c:v>
                </c:pt>
                <c:pt idx="2">
                  <c:v>3.0/31</c:v>
                </c:pt>
                <c:pt idx="3">
                  <c:v>4.0/31</c:v>
                </c:pt>
                <c:pt idx="4">
                  <c:v>5.0/31</c:v>
                </c:pt>
                <c:pt idx="5">
                  <c:v>6.0/31</c:v>
                </c:pt>
                <c:pt idx="6">
                  <c:v>7.0/31</c:v>
                </c:pt>
                <c:pt idx="7">
                  <c:v>8.0/31</c:v>
                </c:pt>
                <c:pt idx="8">
                  <c:v>9.0/31</c:v>
                </c:pt>
                <c:pt idx="9">
                  <c:v>10.0/31</c:v>
                </c:pt>
                <c:pt idx="10">
                  <c:v>11.0/31</c:v>
                </c:pt>
                <c:pt idx="11">
                  <c:v>12.0/31</c:v>
                </c:pt>
                <c:pt idx="12">
                  <c:v>13.0/31</c:v>
                </c:pt>
                <c:pt idx="13">
                  <c:v>14.0/31</c:v>
                </c:pt>
                <c:pt idx="14">
                  <c:v>15.0/31</c:v>
                </c:pt>
                <c:pt idx="15">
                  <c:v>16.0/31</c:v>
                </c:pt>
                <c:pt idx="16">
                  <c:v>17.0/31</c:v>
                </c:pt>
                <c:pt idx="17">
                  <c:v>18.0/31</c:v>
                </c:pt>
                <c:pt idx="18">
                  <c:v>19.0/31</c:v>
                </c:pt>
                <c:pt idx="19">
                  <c:v>20.0/31</c:v>
                </c:pt>
                <c:pt idx="20">
                  <c:v>21.0/31</c:v>
                </c:pt>
                <c:pt idx="21">
                  <c:v>22.0/31</c:v>
                </c:pt>
                <c:pt idx="22">
                  <c:v>23.0/31</c:v>
                </c:pt>
                <c:pt idx="23">
                  <c:v>24.0/31</c:v>
                </c:pt>
                <c:pt idx="24">
                  <c:v>25.0/31</c:v>
                </c:pt>
                <c:pt idx="25">
                  <c:v>26.0/31</c:v>
                </c:pt>
                <c:pt idx="26">
                  <c:v>27.0/31</c:v>
                </c:pt>
                <c:pt idx="27">
                  <c:v>28.0/31</c:v>
                </c:pt>
                <c:pt idx="28">
                  <c:v>29.0/31</c:v>
                </c:pt>
                <c:pt idx="29">
                  <c:v>30.0/31</c:v>
                </c:pt>
                <c:pt idx="30">
                  <c:v>31.0/31</c:v>
                </c:pt>
              </c:strCache>
            </c:strRef>
          </c:cat>
          <c:val>
            <c:numRef>
              <c:f>Sheet1!$I$3:$I$34</c:f>
              <c:numCache>
                <c:formatCode>General</c:formatCode>
                <c:ptCount val="32"/>
                <c:pt idx="0">
                  <c:v>0</c:v>
                </c:pt>
                <c:pt idx="1">
                  <c:v>0</c:v>
                </c:pt>
                <c:pt idx="2">
                  <c:v>0</c:v>
                </c:pt>
                <c:pt idx="3">
                  <c:v>0</c:v>
                </c:pt>
                <c:pt idx="4">
                  <c:v>0</c:v>
                </c:pt>
                <c:pt idx="5">
                  <c:v>0</c:v>
                </c:pt>
                <c:pt idx="6">
                  <c:v>0</c:v>
                </c:pt>
                <c:pt idx="7">
                  <c:v>0</c:v>
                </c:pt>
                <c:pt idx="8">
                  <c:v>0</c:v>
                </c:pt>
                <c:pt idx="9">
                  <c:v>0</c:v>
                </c:pt>
                <c:pt idx="10">
                  <c:v>0</c:v>
                </c:pt>
                <c:pt idx="11">
                  <c:v>0</c:v>
                </c:pt>
                <c:pt idx="12">
                  <c:v>8</c:v>
                </c:pt>
                <c:pt idx="13">
                  <c:v>16</c:v>
                </c:pt>
                <c:pt idx="14">
                  <c:v>16</c:v>
                </c:pt>
                <c:pt idx="15">
                  <c:v>16</c:v>
                </c:pt>
                <c:pt idx="16">
                  <c:v>16</c:v>
                </c:pt>
                <c:pt idx="17">
                  <c:v>16</c:v>
                </c:pt>
                <c:pt idx="18">
                  <c:v>16</c:v>
                </c:pt>
                <c:pt idx="19">
                  <c:v>16</c:v>
                </c:pt>
                <c:pt idx="20">
                  <c:v>16</c:v>
                </c:pt>
                <c:pt idx="21">
                  <c:v>16</c:v>
                </c:pt>
                <c:pt idx="22">
                  <c:v>16</c:v>
                </c:pt>
                <c:pt idx="23">
                  <c:v>16</c:v>
                </c:pt>
                <c:pt idx="24">
                  <c:v>16</c:v>
                </c:pt>
                <c:pt idx="25">
                  <c:v>16</c:v>
                </c:pt>
                <c:pt idx="26">
                  <c:v>16</c:v>
                </c:pt>
                <c:pt idx="27">
                  <c:v>16</c:v>
                </c:pt>
                <c:pt idx="28">
                  <c:v>16</c:v>
                </c:pt>
                <c:pt idx="29">
                  <c:v>16</c:v>
                </c:pt>
                <c:pt idx="30">
                  <c:v>16</c:v>
                </c:pt>
                <c:pt idx="31">
                  <c:v>0</c:v>
                </c:pt>
              </c:numCache>
            </c:numRef>
          </c:val>
        </c:ser>
        <c:dLbls>
          <c:showLegendKey val="0"/>
          <c:showVal val="0"/>
          <c:showCatName val="0"/>
          <c:showSerName val="0"/>
          <c:showPercent val="0"/>
          <c:showBubbleSize val="0"/>
        </c:dLbls>
        <c:gapWidth val="150"/>
        <c:overlap val="100"/>
        <c:axId val="-1307779056"/>
        <c:axId val="-1307775248"/>
      </c:barChart>
      <c:catAx>
        <c:axId val="-130777905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27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307775248"/>
        <c:crosses val="autoZero"/>
        <c:auto val="0"/>
        <c:lblAlgn val="ctr"/>
        <c:lblOffset val="100"/>
        <c:noMultiLvlLbl val="0"/>
      </c:catAx>
      <c:valAx>
        <c:axId val="-1307775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307779056"/>
        <c:crosses val="autoZero"/>
        <c:crossBetween val="midCat"/>
      </c:valAx>
      <c:spPr>
        <a:noFill/>
        <a:ln>
          <a:noFill/>
        </a:ln>
        <a:effectLst/>
      </c:spPr>
    </c:plotArea>
    <c:legend>
      <c:legendPos val="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基础层I帧</c:v>
                </c:pt>
              </c:strCache>
            </c:strRef>
          </c:tx>
          <c:spPr>
            <a:solidFill>
              <a:schemeClr val="accent1">
                <a:lumMod val="40000"/>
                <a:lumOff val="60000"/>
              </a:schemeClr>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Sheet1!$B$2:$B$32</c:f>
              <c:numCache>
                <c:formatCode>General</c:formatCode>
                <c:ptCount val="31"/>
                <c:pt idx="0">
                  <c:v>40</c:v>
                </c:pt>
                <c:pt idx="1">
                  <c:v>40</c:v>
                </c:pt>
                <c:pt idx="2">
                  <c:v>40</c:v>
                </c:pt>
                <c:pt idx="3">
                  <c:v>40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ser>
        <c:ser>
          <c:idx val="1"/>
          <c:order val="1"/>
          <c:tx>
            <c:strRef>
              <c:f>Sheet1!$C$1</c:f>
              <c:strCache>
                <c:ptCount val="1"/>
                <c:pt idx="0">
                  <c:v>基础层P帧</c:v>
                </c:pt>
              </c:strCache>
            </c:strRef>
          </c:tx>
          <c:spPr>
            <a:solidFill>
              <a:schemeClr val="accent4">
                <a:lumMod val="40000"/>
                <a:lumOff val="60000"/>
              </a:schemeClr>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Sheet1!$C$2:$C$32</c:f>
              <c:numCache>
                <c:formatCode>General</c:formatCode>
                <c:ptCount val="31"/>
                <c:pt idx="0">
                  <c:v>0</c:v>
                </c:pt>
                <c:pt idx="1">
                  <c:v>0</c:v>
                </c:pt>
                <c:pt idx="2">
                  <c:v>0</c:v>
                </c:pt>
                <c:pt idx="3">
                  <c:v>0</c:v>
                </c:pt>
                <c:pt idx="4">
                  <c:v>0</c:v>
                </c:pt>
                <c:pt idx="5">
                  <c:v>0</c:v>
                </c:pt>
                <c:pt idx="6">
                  <c:v>0</c:v>
                </c:pt>
                <c:pt idx="7">
                  <c:v>0</c:v>
                </c:pt>
                <c:pt idx="8">
                  <c:v>0</c:v>
                </c:pt>
                <c:pt idx="9">
                  <c:v>0</c:v>
                </c:pt>
                <c:pt idx="11">
                  <c:v>10</c:v>
                </c:pt>
                <c:pt idx="12">
                  <c:v>20</c:v>
                </c:pt>
                <c:pt idx="13">
                  <c:v>10</c:v>
                </c:pt>
                <c:pt idx="14">
                  <c:v>20</c:v>
                </c:pt>
                <c:pt idx="15">
                  <c:v>15</c:v>
                </c:pt>
                <c:pt idx="16">
                  <c:v>15</c:v>
                </c:pt>
                <c:pt idx="17">
                  <c:v>20</c:v>
                </c:pt>
                <c:pt idx="18">
                  <c:v>10</c:v>
                </c:pt>
                <c:pt idx="19">
                  <c:v>20</c:v>
                </c:pt>
                <c:pt idx="20">
                  <c:v>15</c:v>
                </c:pt>
                <c:pt idx="21">
                  <c:v>15</c:v>
                </c:pt>
                <c:pt idx="22">
                  <c:v>20</c:v>
                </c:pt>
                <c:pt idx="23">
                  <c:v>10</c:v>
                </c:pt>
                <c:pt idx="24">
                  <c:v>20</c:v>
                </c:pt>
                <c:pt idx="25">
                  <c:v>15</c:v>
                </c:pt>
                <c:pt idx="26">
                  <c:v>15</c:v>
                </c:pt>
                <c:pt idx="27">
                  <c:v>20</c:v>
                </c:pt>
                <c:pt idx="28">
                  <c:v>10</c:v>
                </c:pt>
                <c:pt idx="29">
                  <c:v>20</c:v>
                </c:pt>
                <c:pt idx="30">
                  <c:v>15</c:v>
                </c:pt>
              </c:numCache>
            </c:numRef>
          </c:val>
        </c:ser>
        <c:ser>
          <c:idx val="2"/>
          <c:order val="2"/>
          <c:tx>
            <c:strRef>
              <c:f>Sheet1!$D$1</c:f>
              <c:strCache>
                <c:ptCount val="1"/>
                <c:pt idx="0">
                  <c:v>增强层I帧</c:v>
                </c:pt>
              </c:strCache>
            </c:strRef>
          </c:tx>
          <c:spPr>
            <a:solidFill>
              <a:schemeClr val="accent1">
                <a:lumMod val="75000"/>
              </a:schemeClr>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Sheet1!$D$2:$D$32</c:f>
              <c:numCache>
                <c:formatCode>General</c:formatCode>
                <c:ptCount val="31"/>
                <c:pt idx="0">
                  <c:v>0</c:v>
                </c:pt>
                <c:pt idx="1">
                  <c:v>0</c:v>
                </c:pt>
                <c:pt idx="2">
                  <c:v>0</c:v>
                </c:pt>
                <c:pt idx="3">
                  <c:v>0</c:v>
                </c:pt>
                <c:pt idx="4">
                  <c:v>40</c:v>
                </c:pt>
                <c:pt idx="5">
                  <c:v>40</c:v>
                </c:pt>
                <c:pt idx="6">
                  <c:v>40</c:v>
                </c:pt>
                <c:pt idx="7">
                  <c:v>40</c:v>
                </c:pt>
                <c:pt idx="8">
                  <c:v>40</c:v>
                </c:pt>
                <c:pt idx="9">
                  <c:v>40</c:v>
                </c:pt>
                <c:pt idx="10">
                  <c:v>40</c:v>
                </c:pt>
                <c:pt idx="11">
                  <c:v>20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ser>
        <c:ser>
          <c:idx val="3"/>
          <c:order val="3"/>
          <c:tx>
            <c:strRef>
              <c:f>Sheet1!$E$1</c:f>
              <c:strCache>
                <c:ptCount val="1"/>
                <c:pt idx="0">
                  <c:v>增强层P帧</c:v>
                </c:pt>
              </c:strCache>
            </c:strRef>
          </c:tx>
          <c:spPr>
            <a:solidFill>
              <a:schemeClr val="accent4"/>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Sheet1!$E$2:$E$32</c:f>
              <c:numCache>
                <c:formatCode>General</c:formatCode>
                <c:ptCount val="31"/>
                <c:pt idx="0">
                  <c:v>0</c:v>
                </c:pt>
                <c:pt idx="1">
                  <c:v>0</c:v>
                </c:pt>
                <c:pt idx="2">
                  <c:v>0</c:v>
                </c:pt>
                <c:pt idx="3">
                  <c:v>0</c:v>
                </c:pt>
                <c:pt idx="4">
                  <c:v>0</c:v>
                </c:pt>
                <c:pt idx="5">
                  <c:v>0</c:v>
                </c:pt>
                <c:pt idx="6">
                  <c:v>0</c:v>
                </c:pt>
                <c:pt idx="7">
                  <c:v>0</c:v>
                </c:pt>
                <c:pt idx="8">
                  <c:v>0</c:v>
                </c:pt>
                <c:pt idx="9">
                  <c:v>0</c:v>
                </c:pt>
                <c:pt idx="10">
                  <c:v>0</c:v>
                </c:pt>
                <c:pt idx="11">
                  <c:v>10</c:v>
                </c:pt>
                <c:pt idx="12">
                  <c:v>20</c:v>
                </c:pt>
                <c:pt idx="13">
                  <c:v>30</c:v>
                </c:pt>
                <c:pt idx="14">
                  <c:v>20</c:v>
                </c:pt>
                <c:pt idx="15">
                  <c:v>25</c:v>
                </c:pt>
                <c:pt idx="16">
                  <c:v>25</c:v>
                </c:pt>
                <c:pt idx="17">
                  <c:v>20</c:v>
                </c:pt>
                <c:pt idx="18">
                  <c:v>30</c:v>
                </c:pt>
                <c:pt idx="19">
                  <c:v>20</c:v>
                </c:pt>
                <c:pt idx="20">
                  <c:v>25</c:v>
                </c:pt>
                <c:pt idx="21">
                  <c:v>25</c:v>
                </c:pt>
                <c:pt idx="22">
                  <c:v>20</c:v>
                </c:pt>
                <c:pt idx="23">
                  <c:v>30</c:v>
                </c:pt>
                <c:pt idx="24">
                  <c:v>20</c:v>
                </c:pt>
                <c:pt idx="25">
                  <c:v>25</c:v>
                </c:pt>
                <c:pt idx="26">
                  <c:v>25</c:v>
                </c:pt>
                <c:pt idx="27">
                  <c:v>20</c:v>
                </c:pt>
                <c:pt idx="28">
                  <c:v>30</c:v>
                </c:pt>
                <c:pt idx="29">
                  <c:v>20</c:v>
                </c:pt>
                <c:pt idx="30">
                  <c:v>25</c:v>
                </c:pt>
              </c:numCache>
            </c:numRef>
          </c:val>
        </c:ser>
        <c:dLbls>
          <c:showLegendKey val="0"/>
          <c:showVal val="0"/>
          <c:showCatName val="0"/>
          <c:showSerName val="0"/>
          <c:showPercent val="0"/>
          <c:showBubbleSize val="0"/>
        </c:dLbls>
        <c:gapWidth val="150"/>
        <c:overlap val="100"/>
        <c:axId val="-1307789392"/>
        <c:axId val="-1307788304"/>
      </c:barChart>
      <c:catAx>
        <c:axId val="-1307789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307788304"/>
        <c:crosses val="autoZero"/>
        <c:auto val="1"/>
        <c:lblAlgn val="ctr"/>
        <c:lblOffset val="100"/>
        <c:noMultiLvlLbl val="0"/>
      </c:catAx>
      <c:valAx>
        <c:axId val="-1307788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3077893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883220855283462E-2"/>
          <c:y val="2.9690641401843718E-2"/>
          <c:w val="0.92619866870547507"/>
          <c:h val="0.82538858238576496"/>
        </c:manualLayout>
      </c:layout>
      <c:barChart>
        <c:barDir val="col"/>
        <c:grouping val="stacked"/>
        <c:varyColors val="0"/>
        <c:ser>
          <c:idx val="0"/>
          <c:order val="0"/>
          <c:tx>
            <c:strRef>
              <c:f>Sheet1!$B$1</c:f>
              <c:strCache>
                <c:ptCount val="1"/>
                <c:pt idx="0">
                  <c:v>基础层I帧</c:v>
                </c:pt>
              </c:strCache>
            </c:strRef>
          </c:tx>
          <c:spPr>
            <a:solidFill>
              <a:schemeClr val="accent1">
                <a:lumMod val="40000"/>
                <a:lumOff val="60000"/>
              </a:schemeClr>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Sheet1!$B$2:$B$32</c:f>
              <c:numCache>
                <c:formatCode>General</c:formatCode>
                <c:ptCount val="31"/>
                <c:pt idx="0">
                  <c:v>40</c:v>
                </c:pt>
                <c:pt idx="1">
                  <c:v>40</c:v>
                </c:pt>
                <c:pt idx="2">
                  <c:v>40</c:v>
                </c:pt>
                <c:pt idx="3">
                  <c:v>40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ser>
        <c:ser>
          <c:idx val="1"/>
          <c:order val="1"/>
          <c:tx>
            <c:strRef>
              <c:f>Sheet1!$C$1</c:f>
              <c:strCache>
                <c:ptCount val="1"/>
                <c:pt idx="0">
                  <c:v>基础层P帧</c:v>
                </c:pt>
              </c:strCache>
            </c:strRef>
          </c:tx>
          <c:spPr>
            <a:solidFill>
              <a:schemeClr val="accent4">
                <a:lumMod val="40000"/>
                <a:lumOff val="60000"/>
              </a:schemeClr>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Sheet1!$C$2:$C$32</c:f>
              <c:numCache>
                <c:formatCode>General</c:formatCode>
                <c:ptCount val="31"/>
                <c:pt idx="0">
                  <c:v>0</c:v>
                </c:pt>
                <c:pt idx="1">
                  <c:v>0</c:v>
                </c:pt>
                <c:pt idx="2">
                  <c:v>0</c:v>
                </c:pt>
                <c:pt idx="3">
                  <c:v>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pt idx="24">
                  <c:v>10</c:v>
                </c:pt>
                <c:pt idx="25">
                  <c:v>10</c:v>
                </c:pt>
                <c:pt idx="26">
                  <c:v>10</c:v>
                </c:pt>
                <c:pt idx="27">
                  <c:v>10</c:v>
                </c:pt>
                <c:pt idx="28">
                  <c:v>10</c:v>
                </c:pt>
                <c:pt idx="29">
                  <c:v>10</c:v>
                </c:pt>
                <c:pt idx="30">
                  <c:v>10</c:v>
                </c:pt>
              </c:numCache>
            </c:numRef>
          </c:val>
        </c:ser>
        <c:ser>
          <c:idx val="2"/>
          <c:order val="2"/>
          <c:tx>
            <c:strRef>
              <c:f>Sheet1!$D$1</c:f>
              <c:strCache>
                <c:ptCount val="1"/>
                <c:pt idx="0">
                  <c:v>增强层I帧</c:v>
                </c:pt>
              </c:strCache>
            </c:strRef>
          </c:tx>
          <c:spPr>
            <a:solidFill>
              <a:schemeClr val="accent1">
                <a:lumMod val="75000"/>
              </a:schemeClr>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Sheet1!$D$2:$D$32</c:f>
              <c:numCache>
                <c:formatCode>General</c:formatCode>
                <c:ptCount val="31"/>
                <c:pt idx="0">
                  <c:v>0</c:v>
                </c:pt>
                <c:pt idx="1">
                  <c:v>0</c:v>
                </c:pt>
                <c:pt idx="2">
                  <c:v>0</c:v>
                </c:pt>
                <c:pt idx="3">
                  <c:v>0</c:v>
                </c:pt>
                <c:pt idx="4">
                  <c:v>30</c:v>
                </c:pt>
                <c:pt idx="5">
                  <c:v>30</c:v>
                </c:pt>
                <c:pt idx="6">
                  <c:v>30</c:v>
                </c:pt>
                <c:pt idx="7">
                  <c:v>30</c:v>
                </c:pt>
                <c:pt idx="8">
                  <c:v>30</c:v>
                </c:pt>
                <c:pt idx="9">
                  <c:v>30</c:v>
                </c:pt>
                <c:pt idx="10">
                  <c:v>30</c:v>
                </c:pt>
                <c:pt idx="11">
                  <c:v>30</c:v>
                </c:pt>
                <c:pt idx="12">
                  <c:v>30</c:v>
                </c:pt>
                <c:pt idx="13">
                  <c:v>30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ser>
        <c:ser>
          <c:idx val="3"/>
          <c:order val="3"/>
          <c:tx>
            <c:strRef>
              <c:f>Sheet1!$E$1</c:f>
              <c:strCache>
                <c:ptCount val="1"/>
                <c:pt idx="0">
                  <c:v>增强层P帧</c:v>
                </c:pt>
              </c:strCache>
            </c:strRef>
          </c:tx>
          <c:spPr>
            <a:solidFill>
              <a:schemeClr val="accent4"/>
            </a:solidFill>
            <a:ln>
              <a:noFill/>
            </a:ln>
            <a:effectLst/>
          </c:spPr>
          <c:invertIfNegative val="0"/>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Sheet1!$E$2:$E$32</c:f>
              <c:numCache>
                <c:formatCode>General</c:formatCode>
                <c:ptCount val="3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30</c:v>
                </c:pt>
                <c:pt idx="15">
                  <c:v>30</c:v>
                </c:pt>
                <c:pt idx="16">
                  <c:v>30</c:v>
                </c:pt>
                <c:pt idx="17">
                  <c:v>30</c:v>
                </c:pt>
                <c:pt idx="18">
                  <c:v>30</c:v>
                </c:pt>
                <c:pt idx="19">
                  <c:v>30</c:v>
                </c:pt>
                <c:pt idx="20">
                  <c:v>30</c:v>
                </c:pt>
                <c:pt idx="21">
                  <c:v>30</c:v>
                </c:pt>
                <c:pt idx="22">
                  <c:v>30</c:v>
                </c:pt>
                <c:pt idx="23">
                  <c:v>30</c:v>
                </c:pt>
                <c:pt idx="24">
                  <c:v>30</c:v>
                </c:pt>
                <c:pt idx="25">
                  <c:v>30</c:v>
                </c:pt>
                <c:pt idx="26">
                  <c:v>30</c:v>
                </c:pt>
                <c:pt idx="27">
                  <c:v>30</c:v>
                </c:pt>
                <c:pt idx="28">
                  <c:v>30</c:v>
                </c:pt>
                <c:pt idx="29">
                  <c:v>30</c:v>
                </c:pt>
                <c:pt idx="30">
                  <c:v>30</c:v>
                </c:pt>
              </c:numCache>
            </c:numRef>
          </c:val>
        </c:ser>
        <c:dLbls>
          <c:showLegendKey val="0"/>
          <c:showVal val="0"/>
          <c:showCatName val="0"/>
          <c:showSerName val="0"/>
          <c:showPercent val="0"/>
          <c:showBubbleSize val="0"/>
        </c:dLbls>
        <c:gapWidth val="150"/>
        <c:overlap val="100"/>
        <c:axId val="-1307786672"/>
        <c:axId val="-1247025936"/>
      </c:barChart>
      <c:catAx>
        <c:axId val="-1307786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247025936"/>
        <c:crosses val="autoZero"/>
        <c:auto val="1"/>
        <c:lblAlgn val="ctr"/>
        <c:lblOffset val="100"/>
        <c:noMultiLvlLbl val="0"/>
      </c:catAx>
      <c:valAx>
        <c:axId val="-124702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3077866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smtClean="0"/>
              <a:t>Sending</a:t>
            </a:r>
            <a:r>
              <a:rPr lang="en-US" altLang="zh-CN" baseline="0" dirty="0" smtClean="0"/>
              <a:t> Queue</a:t>
            </a:r>
            <a:endParaRPr lang="en-US" altLang="zh-CN" dirty="0" smtClean="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stacked"/>
        <c:varyColors val="0"/>
        <c:ser>
          <c:idx val="0"/>
          <c:order val="0"/>
          <c:tx>
            <c:strRef>
              <c:f>Sheet1!$B$1</c:f>
              <c:strCache>
                <c:ptCount val="1"/>
                <c:pt idx="0">
                  <c:v>B/I A 1</c:v>
                </c:pt>
              </c:strCache>
            </c:strRef>
          </c:tx>
          <c:spPr>
            <a:solidFill>
              <a:schemeClr val="accent1"/>
            </a:solidFill>
            <a:ln>
              <a:noFill/>
            </a:ln>
            <a:effectLst/>
          </c:spPr>
          <c:invertIfNegative val="0"/>
          <c:cat>
            <c:strRef>
              <c:f>Sheet1!$A$2</c:f>
              <c:strCache>
                <c:ptCount val="1"/>
                <c:pt idx="0">
                  <c:v>sending queue</c:v>
                </c:pt>
              </c:strCache>
            </c:strRef>
          </c:cat>
          <c:val>
            <c:numRef>
              <c:f>Sheet1!$B$2</c:f>
              <c:numCache>
                <c:formatCode>General</c:formatCode>
                <c:ptCount val="1"/>
                <c:pt idx="0">
                  <c:v>10</c:v>
                </c:pt>
              </c:numCache>
            </c:numRef>
          </c:val>
        </c:ser>
        <c:ser>
          <c:idx val="1"/>
          <c:order val="1"/>
          <c:tx>
            <c:strRef>
              <c:f>Sheet1!$C$1</c:f>
              <c:strCache>
                <c:ptCount val="1"/>
                <c:pt idx="0">
                  <c:v>B/P A 2</c:v>
                </c:pt>
              </c:strCache>
            </c:strRef>
          </c:tx>
          <c:spPr>
            <a:solidFill>
              <a:schemeClr val="accent2"/>
            </a:solidFill>
            <a:ln>
              <a:noFill/>
            </a:ln>
            <a:effectLst/>
          </c:spPr>
          <c:invertIfNegative val="0"/>
          <c:cat>
            <c:strRef>
              <c:f>Sheet1!$A$2</c:f>
              <c:strCache>
                <c:ptCount val="1"/>
                <c:pt idx="0">
                  <c:v>sending queue</c:v>
                </c:pt>
              </c:strCache>
            </c:strRef>
          </c:cat>
          <c:val>
            <c:numRef>
              <c:f>Sheet1!$C$2</c:f>
              <c:numCache>
                <c:formatCode>General</c:formatCode>
                <c:ptCount val="1"/>
                <c:pt idx="0">
                  <c:v>1</c:v>
                </c:pt>
              </c:numCache>
            </c:numRef>
          </c:val>
        </c:ser>
        <c:ser>
          <c:idx val="2"/>
          <c:order val="2"/>
          <c:tx>
            <c:strRef>
              <c:f>Sheet1!$D$1</c:f>
              <c:strCache>
                <c:ptCount val="1"/>
                <c:pt idx="0">
                  <c:v>B/P A 3</c:v>
                </c:pt>
              </c:strCache>
            </c:strRef>
          </c:tx>
          <c:spPr>
            <a:solidFill>
              <a:schemeClr val="accent3"/>
            </a:solidFill>
            <a:ln>
              <a:noFill/>
            </a:ln>
            <a:effectLst/>
          </c:spPr>
          <c:invertIfNegative val="0"/>
          <c:cat>
            <c:strRef>
              <c:f>Sheet1!$A$2</c:f>
              <c:strCache>
                <c:ptCount val="1"/>
                <c:pt idx="0">
                  <c:v>sending queue</c:v>
                </c:pt>
              </c:strCache>
            </c:strRef>
          </c:cat>
          <c:val>
            <c:numRef>
              <c:f>Sheet1!$D$2</c:f>
              <c:numCache>
                <c:formatCode>General</c:formatCode>
                <c:ptCount val="1"/>
                <c:pt idx="0">
                  <c:v>2</c:v>
                </c:pt>
              </c:numCache>
            </c:numRef>
          </c:val>
        </c:ser>
        <c:ser>
          <c:idx val="3"/>
          <c:order val="3"/>
          <c:tx>
            <c:strRef>
              <c:f>Sheet1!$E$1</c:f>
              <c:strCache>
                <c:ptCount val="1"/>
                <c:pt idx="0">
                  <c:v>B/P B 1</c:v>
                </c:pt>
              </c:strCache>
            </c:strRef>
          </c:tx>
          <c:spPr>
            <a:solidFill>
              <a:schemeClr val="accent4"/>
            </a:solidFill>
            <a:ln>
              <a:noFill/>
            </a:ln>
            <a:effectLst/>
          </c:spPr>
          <c:invertIfNegative val="0"/>
          <c:cat>
            <c:strRef>
              <c:f>Sheet1!$A$2</c:f>
              <c:strCache>
                <c:ptCount val="1"/>
                <c:pt idx="0">
                  <c:v>sending queue</c:v>
                </c:pt>
              </c:strCache>
            </c:strRef>
          </c:cat>
          <c:val>
            <c:numRef>
              <c:f>Sheet1!$E$2</c:f>
              <c:numCache>
                <c:formatCode>General</c:formatCode>
                <c:ptCount val="1"/>
                <c:pt idx="0">
                  <c:v>3</c:v>
                </c:pt>
              </c:numCache>
            </c:numRef>
          </c:val>
        </c:ser>
        <c:ser>
          <c:idx val="4"/>
          <c:order val="4"/>
          <c:tx>
            <c:strRef>
              <c:f>Sheet1!$F$1</c:f>
              <c:strCache>
                <c:ptCount val="1"/>
                <c:pt idx="0">
                  <c:v>E/I A 1</c:v>
                </c:pt>
              </c:strCache>
            </c:strRef>
          </c:tx>
          <c:spPr>
            <a:solidFill>
              <a:schemeClr val="accent5"/>
            </a:solidFill>
            <a:ln>
              <a:noFill/>
            </a:ln>
            <a:effectLst/>
          </c:spPr>
          <c:invertIfNegative val="0"/>
          <c:cat>
            <c:strRef>
              <c:f>Sheet1!$A$2</c:f>
              <c:strCache>
                <c:ptCount val="1"/>
                <c:pt idx="0">
                  <c:v>sending queue</c:v>
                </c:pt>
              </c:strCache>
            </c:strRef>
          </c:cat>
          <c:val>
            <c:numRef>
              <c:f>Sheet1!$F$2</c:f>
              <c:numCache>
                <c:formatCode>General</c:formatCode>
                <c:ptCount val="1"/>
                <c:pt idx="0">
                  <c:v>15</c:v>
                </c:pt>
              </c:numCache>
            </c:numRef>
          </c:val>
        </c:ser>
        <c:ser>
          <c:idx val="5"/>
          <c:order val="5"/>
          <c:tx>
            <c:strRef>
              <c:f>Sheet1!$G$1</c:f>
              <c:strCache>
                <c:ptCount val="1"/>
                <c:pt idx="0">
                  <c:v>B/P B 2</c:v>
                </c:pt>
              </c:strCache>
            </c:strRef>
          </c:tx>
          <c:spPr>
            <a:solidFill>
              <a:schemeClr val="accent6"/>
            </a:solidFill>
            <a:ln>
              <a:noFill/>
            </a:ln>
            <a:effectLst/>
          </c:spPr>
          <c:invertIfNegative val="0"/>
          <c:cat>
            <c:strRef>
              <c:f>Sheet1!$A$2</c:f>
              <c:strCache>
                <c:ptCount val="1"/>
                <c:pt idx="0">
                  <c:v>sending queue</c:v>
                </c:pt>
              </c:strCache>
            </c:strRef>
          </c:cat>
          <c:val>
            <c:numRef>
              <c:f>Sheet1!$G$2</c:f>
              <c:numCache>
                <c:formatCode>General</c:formatCode>
                <c:ptCount val="1"/>
                <c:pt idx="0">
                  <c:v>2</c:v>
                </c:pt>
              </c:numCache>
            </c:numRef>
          </c:val>
        </c:ser>
        <c:ser>
          <c:idx val="6"/>
          <c:order val="6"/>
          <c:tx>
            <c:strRef>
              <c:f>Sheet1!$H$1</c:f>
              <c:strCache>
                <c:ptCount val="1"/>
                <c:pt idx="0">
                  <c:v>B/P B 3</c:v>
                </c:pt>
              </c:strCache>
            </c:strRef>
          </c:tx>
          <c:spPr>
            <a:solidFill>
              <a:schemeClr val="accent1">
                <a:lumMod val="60000"/>
              </a:schemeClr>
            </a:solidFill>
            <a:ln>
              <a:noFill/>
            </a:ln>
            <a:effectLst/>
          </c:spPr>
          <c:invertIfNegative val="0"/>
          <c:cat>
            <c:strRef>
              <c:f>Sheet1!$A$2</c:f>
              <c:strCache>
                <c:ptCount val="1"/>
                <c:pt idx="0">
                  <c:v>sending queue</c:v>
                </c:pt>
              </c:strCache>
            </c:strRef>
          </c:cat>
          <c:val>
            <c:numRef>
              <c:f>Sheet1!$H$2</c:f>
              <c:numCache>
                <c:formatCode>General</c:formatCode>
                <c:ptCount val="1"/>
                <c:pt idx="0">
                  <c:v>2</c:v>
                </c:pt>
              </c:numCache>
            </c:numRef>
          </c:val>
        </c:ser>
        <c:ser>
          <c:idx val="7"/>
          <c:order val="7"/>
          <c:tx>
            <c:strRef>
              <c:f>Sheet1!$I$1</c:f>
              <c:strCache>
                <c:ptCount val="1"/>
                <c:pt idx="0">
                  <c:v>B/P B 4</c:v>
                </c:pt>
              </c:strCache>
            </c:strRef>
          </c:tx>
          <c:spPr>
            <a:solidFill>
              <a:schemeClr val="accent2">
                <a:lumMod val="60000"/>
              </a:schemeClr>
            </a:solidFill>
            <a:ln>
              <a:noFill/>
            </a:ln>
            <a:effectLst/>
          </c:spPr>
          <c:invertIfNegative val="0"/>
          <c:cat>
            <c:strRef>
              <c:f>Sheet1!$A$2</c:f>
              <c:strCache>
                <c:ptCount val="1"/>
                <c:pt idx="0">
                  <c:v>sending queue</c:v>
                </c:pt>
              </c:strCache>
            </c:strRef>
          </c:cat>
          <c:val>
            <c:numRef>
              <c:f>Sheet1!$I$2</c:f>
              <c:numCache>
                <c:formatCode>General</c:formatCode>
                <c:ptCount val="1"/>
                <c:pt idx="0">
                  <c:v>11</c:v>
                </c:pt>
              </c:numCache>
            </c:numRef>
          </c:val>
        </c:ser>
        <c:ser>
          <c:idx val="8"/>
          <c:order val="8"/>
          <c:tx>
            <c:strRef>
              <c:f>Sheet1!$J$1</c:f>
              <c:strCache>
                <c:ptCount val="1"/>
                <c:pt idx="0">
                  <c:v>E/P A 2</c:v>
                </c:pt>
              </c:strCache>
            </c:strRef>
          </c:tx>
          <c:spPr>
            <a:solidFill>
              <a:schemeClr val="accent3">
                <a:lumMod val="60000"/>
              </a:schemeClr>
            </a:solidFill>
            <a:ln>
              <a:noFill/>
            </a:ln>
            <a:effectLst/>
          </c:spPr>
          <c:invertIfNegative val="0"/>
          <c:cat>
            <c:strRef>
              <c:f>Sheet1!$A$2</c:f>
              <c:strCache>
                <c:ptCount val="1"/>
                <c:pt idx="0">
                  <c:v>sending queue</c:v>
                </c:pt>
              </c:strCache>
            </c:strRef>
          </c:cat>
          <c:val>
            <c:numRef>
              <c:f>Sheet1!$J$2</c:f>
              <c:numCache>
                <c:formatCode>General</c:formatCode>
                <c:ptCount val="1"/>
                <c:pt idx="0">
                  <c:v>3</c:v>
                </c:pt>
              </c:numCache>
            </c:numRef>
          </c:val>
        </c:ser>
        <c:ser>
          <c:idx val="9"/>
          <c:order val="9"/>
          <c:tx>
            <c:strRef>
              <c:f>Sheet1!$K$1</c:f>
              <c:strCache>
                <c:ptCount val="1"/>
                <c:pt idx="0">
                  <c:v>E/P A 3</c:v>
                </c:pt>
              </c:strCache>
            </c:strRef>
          </c:tx>
          <c:spPr>
            <a:solidFill>
              <a:schemeClr val="accent4">
                <a:lumMod val="60000"/>
              </a:schemeClr>
            </a:solidFill>
            <a:ln>
              <a:noFill/>
            </a:ln>
            <a:effectLst/>
          </c:spPr>
          <c:invertIfNegative val="0"/>
          <c:cat>
            <c:strRef>
              <c:f>Sheet1!$A$2</c:f>
              <c:strCache>
                <c:ptCount val="1"/>
                <c:pt idx="0">
                  <c:v>sending queue</c:v>
                </c:pt>
              </c:strCache>
            </c:strRef>
          </c:cat>
          <c:val>
            <c:numRef>
              <c:f>Sheet1!$K$2</c:f>
              <c:numCache>
                <c:formatCode>General</c:formatCode>
                <c:ptCount val="1"/>
                <c:pt idx="0">
                  <c:v>4</c:v>
                </c:pt>
              </c:numCache>
            </c:numRef>
          </c:val>
        </c:ser>
        <c:ser>
          <c:idx val="10"/>
          <c:order val="10"/>
          <c:tx>
            <c:strRef>
              <c:f>Sheet1!$L$1</c:f>
              <c:strCache>
                <c:ptCount val="1"/>
                <c:pt idx="0">
                  <c:v>B/P A 4</c:v>
                </c:pt>
              </c:strCache>
            </c:strRef>
          </c:tx>
          <c:spPr>
            <a:solidFill>
              <a:schemeClr val="accent5">
                <a:lumMod val="60000"/>
              </a:schemeClr>
            </a:solidFill>
            <a:ln>
              <a:noFill/>
            </a:ln>
            <a:effectLst/>
          </c:spPr>
          <c:invertIfNegative val="0"/>
          <c:cat>
            <c:strRef>
              <c:f>Sheet1!$A$2</c:f>
              <c:strCache>
                <c:ptCount val="1"/>
                <c:pt idx="0">
                  <c:v>sending queue</c:v>
                </c:pt>
              </c:strCache>
            </c:strRef>
          </c:cat>
          <c:val>
            <c:numRef>
              <c:f>Sheet1!$L$2</c:f>
              <c:numCache>
                <c:formatCode>General</c:formatCode>
                <c:ptCount val="1"/>
                <c:pt idx="0">
                  <c:v>1</c:v>
                </c:pt>
              </c:numCache>
            </c:numRef>
          </c:val>
        </c:ser>
        <c:ser>
          <c:idx val="11"/>
          <c:order val="11"/>
          <c:tx>
            <c:strRef>
              <c:f>Sheet1!$M$1</c:f>
              <c:strCache>
                <c:ptCount val="1"/>
                <c:pt idx="0">
                  <c:v>B/P B 42</c:v>
                </c:pt>
              </c:strCache>
            </c:strRef>
          </c:tx>
          <c:spPr>
            <a:solidFill>
              <a:schemeClr val="accent6">
                <a:lumMod val="60000"/>
              </a:schemeClr>
            </a:solidFill>
            <a:ln>
              <a:noFill/>
            </a:ln>
            <a:effectLst/>
          </c:spPr>
          <c:invertIfNegative val="0"/>
          <c:cat>
            <c:strRef>
              <c:f>Sheet1!$A$2</c:f>
              <c:strCache>
                <c:ptCount val="1"/>
                <c:pt idx="0">
                  <c:v>sending queue</c:v>
                </c:pt>
              </c:strCache>
            </c:strRef>
          </c:cat>
          <c:val>
            <c:numRef>
              <c:f>Sheet1!$M$2</c:f>
              <c:numCache>
                <c:formatCode>General</c:formatCode>
                <c:ptCount val="1"/>
                <c:pt idx="0">
                  <c:v>2</c:v>
                </c:pt>
              </c:numCache>
            </c:numRef>
          </c:val>
        </c:ser>
        <c:ser>
          <c:idx val="12"/>
          <c:order val="12"/>
          <c:tx>
            <c:strRef>
              <c:f>Sheet1!$N$1</c:f>
              <c:strCache>
                <c:ptCount val="1"/>
                <c:pt idx="0">
                  <c:v>B/P A 5</c:v>
                </c:pt>
              </c:strCache>
            </c:strRef>
          </c:tx>
          <c:spPr>
            <a:solidFill>
              <a:schemeClr val="accent1">
                <a:lumMod val="80000"/>
                <a:lumOff val="20000"/>
              </a:schemeClr>
            </a:solidFill>
            <a:ln>
              <a:noFill/>
            </a:ln>
            <a:effectLst/>
          </c:spPr>
          <c:invertIfNegative val="0"/>
          <c:cat>
            <c:strRef>
              <c:f>Sheet1!$A$2</c:f>
              <c:strCache>
                <c:ptCount val="1"/>
                <c:pt idx="0">
                  <c:v>sending queue</c:v>
                </c:pt>
              </c:strCache>
            </c:strRef>
          </c:cat>
          <c:val>
            <c:numRef>
              <c:f>Sheet1!$N$2</c:f>
              <c:numCache>
                <c:formatCode>General</c:formatCode>
                <c:ptCount val="1"/>
                <c:pt idx="0">
                  <c:v>2</c:v>
                </c:pt>
              </c:numCache>
            </c:numRef>
          </c:val>
        </c:ser>
        <c:ser>
          <c:idx val="13"/>
          <c:order val="13"/>
          <c:tx>
            <c:strRef>
              <c:f>Sheet1!$O$1</c:f>
              <c:strCache>
                <c:ptCount val="1"/>
                <c:pt idx="0">
                  <c:v>E/P A 4</c:v>
                </c:pt>
              </c:strCache>
            </c:strRef>
          </c:tx>
          <c:spPr>
            <a:solidFill>
              <a:schemeClr val="accent2">
                <a:lumMod val="80000"/>
                <a:lumOff val="20000"/>
              </a:schemeClr>
            </a:solidFill>
            <a:ln>
              <a:noFill/>
            </a:ln>
            <a:effectLst/>
          </c:spPr>
          <c:invertIfNegative val="0"/>
          <c:cat>
            <c:strRef>
              <c:f>Sheet1!$A$2</c:f>
              <c:strCache>
                <c:ptCount val="1"/>
                <c:pt idx="0">
                  <c:v>sending queue</c:v>
                </c:pt>
              </c:strCache>
            </c:strRef>
          </c:cat>
          <c:val>
            <c:numRef>
              <c:f>Sheet1!$O$2</c:f>
              <c:numCache>
                <c:formatCode>General</c:formatCode>
                <c:ptCount val="1"/>
                <c:pt idx="0">
                  <c:v>3</c:v>
                </c:pt>
              </c:numCache>
            </c:numRef>
          </c:val>
        </c:ser>
        <c:dLbls>
          <c:showLegendKey val="0"/>
          <c:showVal val="0"/>
          <c:showCatName val="0"/>
          <c:showSerName val="0"/>
          <c:showPercent val="0"/>
          <c:showBubbleSize val="0"/>
        </c:dLbls>
        <c:gapWidth val="150"/>
        <c:overlap val="100"/>
        <c:axId val="-1039156016"/>
        <c:axId val="-1039167984"/>
      </c:barChart>
      <c:catAx>
        <c:axId val="-1039156016"/>
        <c:scaling>
          <c:orientation val="minMax"/>
        </c:scaling>
        <c:delete val="1"/>
        <c:axPos val="l"/>
        <c:numFmt formatCode="General" sourceLinked="1"/>
        <c:majorTickMark val="none"/>
        <c:minorTickMark val="none"/>
        <c:tickLblPos val="nextTo"/>
        <c:crossAx val="-1039167984"/>
        <c:crosses val="autoZero"/>
        <c:auto val="1"/>
        <c:lblAlgn val="ctr"/>
        <c:lblOffset val="100"/>
        <c:noMultiLvlLbl val="0"/>
      </c:catAx>
      <c:valAx>
        <c:axId val="-1039167984"/>
        <c:scaling>
          <c:orientation val="minMax"/>
        </c:scaling>
        <c:delete val="0"/>
        <c:axPos val="b"/>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391560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B/I A 1</c:v>
                </c:pt>
              </c:strCache>
            </c:strRef>
          </c:tx>
          <c:spPr>
            <a:solidFill>
              <a:schemeClr val="accent1"/>
            </a:solidFill>
            <a:ln>
              <a:noFill/>
            </a:ln>
            <a:effectLst/>
          </c:spPr>
          <c:invertIfNegative val="0"/>
          <c:cat>
            <c:strRef>
              <c:f>Sheet1!$A$2</c:f>
              <c:strCache>
                <c:ptCount val="1"/>
                <c:pt idx="0">
                  <c:v>sending queue</c:v>
                </c:pt>
              </c:strCache>
            </c:strRef>
          </c:cat>
          <c:val>
            <c:numRef>
              <c:f>Sheet1!$B$2</c:f>
              <c:numCache>
                <c:formatCode>General</c:formatCode>
                <c:ptCount val="1"/>
                <c:pt idx="0">
                  <c:v>10</c:v>
                </c:pt>
              </c:numCache>
            </c:numRef>
          </c:val>
        </c:ser>
        <c:ser>
          <c:idx val="1"/>
          <c:order val="1"/>
          <c:tx>
            <c:strRef>
              <c:f>Sheet1!$C$1</c:f>
              <c:strCache>
                <c:ptCount val="1"/>
                <c:pt idx="0">
                  <c:v>B/P A 2</c:v>
                </c:pt>
              </c:strCache>
            </c:strRef>
          </c:tx>
          <c:spPr>
            <a:solidFill>
              <a:schemeClr val="accent2"/>
            </a:solidFill>
            <a:ln>
              <a:noFill/>
            </a:ln>
            <a:effectLst/>
          </c:spPr>
          <c:invertIfNegative val="0"/>
          <c:cat>
            <c:strRef>
              <c:f>Sheet1!$A$2</c:f>
              <c:strCache>
                <c:ptCount val="1"/>
                <c:pt idx="0">
                  <c:v>sending queue</c:v>
                </c:pt>
              </c:strCache>
            </c:strRef>
          </c:cat>
          <c:val>
            <c:numRef>
              <c:f>Sheet1!$C$2</c:f>
              <c:numCache>
                <c:formatCode>General</c:formatCode>
                <c:ptCount val="1"/>
                <c:pt idx="0">
                  <c:v>1</c:v>
                </c:pt>
              </c:numCache>
            </c:numRef>
          </c:val>
        </c:ser>
        <c:ser>
          <c:idx val="2"/>
          <c:order val="2"/>
          <c:tx>
            <c:strRef>
              <c:f>Sheet1!$D$1</c:f>
              <c:strCache>
                <c:ptCount val="1"/>
                <c:pt idx="0">
                  <c:v>B/P A 3</c:v>
                </c:pt>
              </c:strCache>
            </c:strRef>
          </c:tx>
          <c:spPr>
            <a:solidFill>
              <a:schemeClr val="accent3"/>
            </a:solidFill>
            <a:ln>
              <a:noFill/>
            </a:ln>
            <a:effectLst/>
          </c:spPr>
          <c:invertIfNegative val="0"/>
          <c:cat>
            <c:strRef>
              <c:f>Sheet1!$A$2</c:f>
              <c:strCache>
                <c:ptCount val="1"/>
                <c:pt idx="0">
                  <c:v>sending queue</c:v>
                </c:pt>
              </c:strCache>
            </c:strRef>
          </c:cat>
          <c:val>
            <c:numRef>
              <c:f>Sheet1!$D$2</c:f>
              <c:numCache>
                <c:formatCode>General</c:formatCode>
                <c:ptCount val="1"/>
                <c:pt idx="0">
                  <c:v>2</c:v>
                </c:pt>
              </c:numCache>
            </c:numRef>
          </c:val>
        </c:ser>
        <c:ser>
          <c:idx val="3"/>
          <c:order val="3"/>
          <c:tx>
            <c:strRef>
              <c:f>Sheet1!$E$1</c:f>
              <c:strCache>
                <c:ptCount val="1"/>
                <c:pt idx="0">
                  <c:v>B/P B 1</c:v>
                </c:pt>
              </c:strCache>
            </c:strRef>
          </c:tx>
          <c:spPr>
            <a:solidFill>
              <a:schemeClr val="accent4"/>
            </a:solidFill>
            <a:ln>
              <a:noFill/>
            </a:ln>
            <a:effectLst/>
          </c:spPr>
          <c:invertIfNegative val="0"/>
          <c:cat>
            <c:strRef>
              <c:f>Sheet1!$A$2</c:f>
              <c:strCache>
                <c:ptCount val="1"/>
                <c:pt idx="0">
                  <c:v>sending queue</c:v>
                </c:pt>
              </c:strCache>
            </c:strRef>
          </c:cat>
          <c:val>
            <c:numRef>
              <c:f>Sheet1!$E$2</c:f>
              <c:numCache>
                <c:formatCode>General</c:formatCode>
                <c:ptCount val="1"/>
                <c:pt idx="0">
                  <c:v>3</c:v>
                </c:pt>
              </c:numCache>
            </c:numRef>
          </c:val>
        </c:ser>
        <c:ser>
          <c:idx val="4"/>
          <c:order val="4"/>
          <c:tx>
            <c:strRef>
              <c:f>Sheet1!$F$1</c:f>
              <c:strCache>
                <c:ptCount val="1"/>
                <c:pt idx="0">
                  <c:v>E/I A 1</c:v>
                </c:pt>
              </c:strCache>
            </c:strRef>
          </c:tx>
          <c:spPr>
            <a:solidFill>
              <a:schemeClr val="accent5"/>
            </a:solidFill>
            <a:ln>
              <a:noFill/>
            </a:ln>
            <a:effectLst/>
          </c:spPr>
          <c:invertIfNegative val="0"/>
          <c:cat>
            <c:strRef>
              <c:f>Sheet1!$A$2</c:f>
              <c:strCache>
                <c:ptCount val="1"/>
                <c:pt idx="0">
                  <c:v>sending queue</c:v>
                </c:pt>
              </c:strCache>
            </c:strRef>
          </c:cat>
          <c:val>
            <c:numRef>
              <c:f>Sheet1!$F$2</c:f>
              <c:numCache>
                <c:formatCode>General</c:formatCode>
                <c:ptCount val="1"/>
                <c:pt idx="0">
                  <c:v>15</c:v>
                </c:pt>
              </c:numCache>
            </c:numRef>
          </c:val>
        </c:ser>
        <c:ser>
          <c:idx val="5"/>
          <c:order val="5"/>
          <c:tx>
            <c:strRef>
              <c:f>Sheet1!$G$1</c:f>
              <c:strCache>
                <c:ptCount val="1"/>
                <c:pt idx="0">
                  <c:v>B/P B 2</c:v>
                </c:pt>
              </c:strCache>
            </c:strRef>
          </c:tx>
          <c:spPr>
            <a:solidFill>
              <a:schemeClr val="accent6"/>
            </a:solidFill>
            <a:ln>
              <a:noFill/>
            </a:ln>
            <a:effectLst/>
          </c:spPr>
          <c:invertIfNegative val="0"/>
          <c:cat>
            <c:strRef>
              <c:f>Sheet1!$A$2</c:f>
              <c:strCache>
                <c:ptCount val="1"/>
                <c:pt idx="0">
                  <c:v>sending queue</c:v>
                </c:pt>
              </c:strCache>
            </c:strRef>
          </c:cat>
          <c:val>
            <c:numRef>
              <c:f>Sheet1!$G$2</c:f>
              <c:numCache>
                <c:formatCode>General</c:formatCode>
                <c:ptCount val="1"/>
                <c:pt idx="0">
                  <c:v>2</c:v>
                </c:pt>
              </c:numCache>
            </c:numRef>
          </c:val>
        </c:ser>
        <c:ser>
          <c:idx val="6"/>
          <c:order val="6"/>
          <c:tx>
            <c:strRef>
              <c:f>Sheet1!$H$1</c:f>
              <c:strCache>
                <c:ptCount val="1"/>
                <c:pt idx="0">
                  <c:v>B/P B 3</c:v>
                </c:pt>
              </c:strCache>
            </c:strRef>
          </c:tx>
          <c:spPr>
            <a:solidFill>
              <a:schemeClr val="accent1">
                <a:lumMod val="60000"/>
              </a:schemeClr>
            </a:solidFill>
            <a:ln>
              <a:noFill/>
            </a:ln>
            <a:effectLst/>
          </c:spPr>
          <c:invertIfNegative val="0"/>
          <c:cat>
            <c:strRef>
              <c:f>Sheet1!$A$2</c:f>
              <c:strCache>
                <c:ptCount val="1"/>
                <c:pt idx="0">
                  <c:v>sending queue</c:v>
                </c:pt>
              </c:strCache>
            </c:strRef>
          </c:cat>
          <c:val>
            <c:numRef>
              <c:f>Sheet1!$H$2</c:f>
              <c:numCache>
                <c:formatCode>General</c:formatCode>
                <c:ptCount val="1"/>
                <c:pt idx="0">
                  <c:v>2</c:v>
                </c:pt>
              </c:numCache>
            </c:numRef>
          </c:val>
        </c:ser>
        <c:ser>
          <c:idx val="7"/>
          <c:order val="7"/>
          <c:tx>
            <c:strRef>
              <c:f>Sheet1!$I$1</c:f>
              <c:strCache>
                <c:ptCount val="1"/>
                <c:pt idx="0">
                  <c:v>B/P B 4</c:v>
                </c:pt>
              </c:strCache>
            </c:strRef>
          </c:tx>
          <c:spPr>
            <a:solidFill>
              <a:schemeClr val="accent2">
                <a:lumMod val="60000"/>
              </a:schemeClr>
            </a:solidFill>
            <a:ln>
              <a:noFill/>
            </a:ln>
            <a:effectLst/>
          </c:spPr>
          <c:invertIfNegative val="0"/>
          <c:cat>
            <c:strRef>
              <c:f>Sheet1!$A$2</c:f>
              <c:strCache>
                <c:ptCount val="1"/>
                <c:pt idx="0">
                  <c:v>sending queue</c:v>
                </c:pt>
              </c:strCache>
            </c:strRef>
          </c:cat>
          <c:val>
            <c:numRef>
              <c:f>Sheet1!$I$2</c:f>
              <c:numCache>
                <c:formatCode>General</c:formatCode>
                <c:ptCount val="1"/>
                <c:pt idx="0">
                  <c:v>11</c:v>
                </c:pt>
              </c:numCache>
            </c:numRef>
          </c:val>
        </c:ser>
        <c:ser>
          <c:idx val="8"/>
          <c:order val="8"/>
          <c:tx>
            <c:strRef>
              <c:f>Sheet1!$J$1</c:f>
              <c:strCache>
                <c:ptCount val="1"/>
                <c:pt idx="0">
                  <c:v>E/P A 2</c:v>
                </c:pt>
              </c:strCache>
            </c:strRef>
          </c:tx>
          <c:spPr>
            <a:solidFill>
              <a:schemeClr val="accent3">
                <a:lumMod val="60000"/>
              </a:schemeClr>
            </a:solidFill>
            <a:ln>
              <a:noFill/>
            </a:ln>
            <a:effectLst/>
          </c:spPr>
          <c:invertIfNegative val="0"/>
          <c:cat>
            <c:strRef>
              <c:f>Sheet1!$A$2</c:f>
              <c:strCache>
                <c:ptCount val="1"/>
                <c:pt idx="0">
                  <c:v>sending queue</c:v>
                </c:pt>
              </c:strCache>
            </c:strRef>
          </c:cat>
          <c:val>
            <c:numRef>
              <c:f>Sheet1!$J$2</c:f>
              <c:numCache>
                <c:formatCode>General</c:formatCode>
                <c:ptCount val="1"/>
                <c:pt idx="0">
                  <c:v>3</c:v>
                </c:pt>
              </c:numCache>
            </c:numRef>
          </c:val>
        </c:ser>
        <c:ser>
          <c:idx val="9"/>
          <c:order val="9"/>
          <c:tx>
            <c:strRef>
              <c:f>Sheet1!$K$1</c:f>
              <c:strCache>
                <c:ptCount val="1"/>
                <c:pt idx="0">
                  <c:v>E/P A 3</c:v>
                </c:pt>
              </c:strCache>
            </c:strRef>
          </c:tx>
          <c:spPr>
            <a:solidFill>
              <a:schemeClr val="accent4">
                <a:lumMod val="60000"/>
              </a:schemeClr>
            </a:solidFill>
            <a:ln>
              <a:noFill/>
            </a:ln>
            <a:effectLst/>
          </c:spPr>
          <c:invertIfNegative val="0"/>
          <c:cat>
            <c:strRef>
              <c:f>Sheet1!$A$2</c:f>
              <c:strCache>
                <c:ptCount val="1"/>
                <c:pt idx="0">
                  <c:v>sending queue</c:v>
                </c:pt>
              </c:strCache>
            </c:strRef>
          </c:cat>
          <c:val>
            <c:numRef>
              <c:f>Sheet1!$K$2</c:f>
              <c:numCache>
                <c:formatCode>General</c:formatCode>
                <c:ptCount val="1"/>
                <c:pt idx="0">
                  <c:v>4</c:v>
                </c:pt>
              </c:numCache>
            </c:numRef>
          </c:val>
        </c:ser>
        <c:ser>
          <c:idx val="10"/>
          <c:order val="10"/>
          <c:tx>
            <c:strRef>
              <c:f>Sheet1!$L$1</c:f>
              <c:strCache>
                <c:ptCount val="1"/>
                <c:pt idx="0">
                  <c:v>B/P A 4</c:v>
                </c:pt>
              </c:strCache>
            </c:strRef>
          </c:tx>
          <c:spPr>
            <a:solidFill>
              <a:schemeClr val="accent5">
                <a:lumMod val="60000"/>
              </a:schemeClr>
            </a:solidFill>
            <a:ln>
              <a:noFill/>
            </a:ln>
            <a:effectLst/>
          </c:spPr>
          <c:invertIfNegative val="0"/>
          <c:cat>
            <c:strRef>
              <c:f>Sheet1!$A$2</c:f>
              <c:strCache>
                <c:ptCount val="1"/>
                <c:pt idx="0">
                  <c:v>sending queue</c:v>
                </c:pt>
              </c:strCache>
            </c:strRef>
          </c:cat>
          <c:val>
            <c:numRef>
              <c:f>Sheet1!$L$2</c:f>
              <c:numCache>
                <c:formatCode>General</c:formatCode>
                <c:ptCount val="1"/>
                <c:pt idx="0">
                  <c:v>1</c:v>
                </c:pt>
              </c:numCache>
            </c:numRef>
          </c:val>
        </c:ser>
        <c:ser>
          <c:idx val="11"/>
          <c:order val="11"/>
          <c:tx>
            <c:strRef>
              <c:f>Sheet1!$M$1</c:f>
              <c:strCache>
                <c:ptCount val="1"/>
                <c:pt idx="0">
                  <c:v>B/P B 42</c:v>
                </c:pt>
              </c:strCache>
            </c:strRef>
          </c:tx>
          <c:spPr>
            <a:solidFill>
              <a:schemeClr val="accent6">
                <a:lumMod val="60000"/>
              </a:schemeClr>
            </a:solidFill>
            <a:ln>
              <a:noFill/>
            </a:ln>
            <a:effectLst/>
          </c:spPr>
          <c:invertIfNegative val="0"/>
          <c:cat>
            <c:strRef>
              <c:f>Sheet1!$A$2</c:f>
              <c:strCache>
                <c:ptCount val="1"/>
                <c:pt idx="0">
                  <c:v>sending queue</c:v>
                </c:pt>
              </c:strCache>
            </c:strRef>
          </c:cat>
          <c:val>
            <c:numRef>
              <c:f>Sheet1!$M$2</c:f>
              <c:numCache>
                <c:formatCode>General</c:formatCode>
                <c:ptCount val="1"/>
                <c:pt idx="0">
                  <c:v>2</c:v>
                </c:pt>
              </c:numCache>
            </c:numRef>
          </c:val>
        </c:ser>
        <c:ser>
          <c:idx val="12"/>
          <c:order val="12"/>
          <c:tx>
            <c:strRef>
              <c:f>Sheet1!$N$1</c:f>
              <c:strCache>
                <c:ptCount val="1"/>
                <c:pt idx="0">
                  <c:v>B/P A 5</c:v>
                </c:pt>
              </c:strCache>
            </c:strRef>
          </c:tx>
          <c:spPr>
            <a:solidFill>
              <a:schemeClr val="accent1">
                <a:lumMod val="80000"/>
                <a:lumOff val="20000"/>
              </a:schemeClr>
            </a:solidFill>
            <a:ln>
              <a:noFill/>
            </a:ln>
            <a:effectLst/>
          </c:spPr>
          <c:invertIfNegative val="0"/>
          <c:cat>
            <c:strRef>
              <c:f>Sheet1!$A$2</c:f>
              <c:strCache>
                <c:ptCount val="1"/>
                <c:pt idx="0">
                  <c:v>sending queue</c:v>
                </c:pt>
              </c:strCache>
            </c:strRef>
          </c:cat>
          <c:val>
            <c:numRef>
              <c:f>Sheet1!$N$2</c:f>
              <c:numCache>
                <c:formatCode>General</c:formatCode>
                <c:ptCount val="1"/>
                <c:pt idx="0">
                  <c:v>2</c:v>
                </c:pt>
              </c:numCache>
            </c:numRef>
          </c:val>
        </c:ser>
        <c:ser>
          <c:idx val="13"/>
          <c:order val="13"/>
          <c:tx>
            <c:strRef>
              <c:f>Sheet1!$O$1</c:f>
              <c:strCache>
                <c:ptCount val="1"/>
                <c:pt idx="0">
                  <c:v>E/P A 4</c:v>
                </c:pt>
              </c:strCache>
            </c:strRef>
          </c:tx>
          <c:spPr>
            <a:solidFill>
              <a:schemeClr val="accent2">
                <a:lumMod val="80000"/>
                <a:lumOff val="20000"/>
              </a:schemeClr>
            </a:solidFill>
            <a:ln>
              <a:noFill/>
            </a:ln>
            <a:effectLst/>
          </c:spPr>
          <c:invertIfNegative val="0"/>
          <c:cat>
            <c:strRef>
              <c:f>Sheet1!$A$2</c:f>
              <c:strCache>
                <c:ptCount val="1"/>
                <c:pt idx="0">
                  <c:v>sending queue</c:v>
                </c:pt>
              </c:strCache>
            </c:strRef>
          </c:cat>
          <c:val>
            <c:numRef>
              <c:f>Sheet1!$O$2</c:f>
              <c:numCache>
                <c:formatCode>General</c:formatCode>
                <c:ptCount val="1"/>
                <c:pt idx="0">
                  <c:v>3</c:v>
                </c:pt>
              </c:numCache>
            </c:numRef>
          </c:val>
        </c:ser>
        <c:dLbls>
          <c:showLegendKey val="0"/>
          <c:showVal val="0"/>
          <c:showCatName val="0"/>
          <c:showSerName val="0"/>
          <c:showPercent val="0"/>
          <c:showBubbleSize val="0"/>
        </c:dLbls>
        <c:gapWidth val="150"/>
        <c:overlap val="100"/>
        <c:axId val="-1032496352"/>
        <c:axId val="-1032495808"/>
      </c:barChart>
      <c:catAx>
        <c:axId val="-1032496352"/>
        <c:scaling>
          <c:orientation val="minMax"/>
        </c:scaling>
        <c:delete val="1"/>
        <c:axPos val="l"/>
        <c:numFmt formatCode="General" sourceLinked="1"/>
        <c:majorTickMark val="none"/>
        <c:minorTickMark val="none"/>
        <c:tickLblPos val="nextTo"/>
        <c:crossAx val="-1032495808"/>
        <c:crossesAt val="0"/>
        <c:auto val="1"/>
        <c:lblAlgn val="ctr"/>
        <c:lblOffset val="100"/>
        <c:noMultiLvlLbl val="0"/>
      </c:catAx>
      <c:valAx>
        <c:axId val="-1032495808"/>
        <c:scaling>
          <c:orientation val="minMax"/>
          <c:max val="70"/>
          <c:min val="0"/>
        </c:scaling>
        <c:delete val="0"/>
        <c:axPos val="b"/>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32496352"/>
        <c:crosses val="autoZero"/>
        <c:crossBetween val="between"/>
        <c:majorUnit val="15"/>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468F7B-1AFB-4E10-8554-B981A5A0AE80}" type="doc">
      <dgm:prSet loTypeId="urn:microsoft.com/office/officeart/2005/8/layout/process1" loCatId="process" qsTypeId="urn:microsoft.com/office/officeart/2005/8/quickstyle/simple1" qsCatId="simple" csTypeId="urn:microsoft.com/office/officeart/2005/8/colors/accent1_2" csCatId="accent1" phldr="1"/>
      <dgm:spPr/>
    </dgm:pt>
    <dgm:pt modelId="{8B5C8858-AC70-4427-8732-B70EFD5B7F33}">
      <dgm:prSet phldrT="[文本]"/>
      <dgm:spPr/>
      <dgm:t>
        <a:bodyPr/>
        <a:lstStyle/>
        <a:p>
          <a:r>
            <a:rPr lang="en-US" altLang="zh-CN" dirty="0" smtClean="0"/>
            <a:t>Divide</a:t>
          </a:r>
          <a:endParaRPr lang="zh-CN" altLang="en-US" dirty="0"/>
        </a:p>
      </dgm:t>
    </dgm:pt>
    <dgm:pt modelId="{247FCEAE-B636-41B1-B193-6ABF40D782AD}" type="parTrans" cxnId="{E058CA64-92F6-4B30-B9C6-BDD50B770EFA}">
      <dgm:prSet/>
      <dgm:spPr/>
      <dgm:t>
        <a:bodyPr/>
        <a:lstStyle/>
        <a:p>
          <a:endParaRPr lang="zh-CN" altLang="en-US"/>
        </a:p>
      </dgm:t>
    </dgm:pt>
    <dgm:pt modelId="{61E12BD5-7F34-4644-8077-CAA6969320D2}" type="sibTrans" cxnId="{E058CA64-92F6-4B30-B9C6-BDD50B770EFA}">
      <dgm:prSet/>
      <dgm:spPr/>
      <dgm:t>
        <a:bodyPr/>
        <a:lstStyle/>
        <a:p>
          <a:endParaRPr lang="zh-CN" altLang="en-US"/>
        </a:p>
      </dgm:t>
    </dgm:pt>
    <dgm:pt modelId="{F3A0E5B2-A538-4522-AE02-246E543C7247}">
      <dgm:prSet phldrT="[文本]"/>
      <dgm:spPr/>
      <dgm:t>
        <a:bodyPr/>
        <a:lstStyle/>
        <a:p>
          <a:r>
            <a:rPr lang="en-US" altLang="zh-CN" dirty="0" smtClean="0"/>
            <a:t>Group</a:t>
          </a:r>
          <a:endParaRPr lang="zh-CN" altLang="en-US" dirty="0"/>
        </a:p>
      </dgm:t>
    </dgm:pt>
    <dgm:pt modelId="{8A5167FE-3316-4A4D-93E0-D784213C0E96}" type="parTrans" cxnId="{AA10A7AA-BD8B-42F6-87C3-6814CA4DB641}">
      <dgm:prSet/>
      <dgm:spPr/>
      <dgm:t>
        <a:bodyPr/>
        <a:lstStyle/>
        <a:p>
          <a:endParaRPr lang="zh-CN" altLang="en-US"/>
        </a:p>
      </dgm:t>
    </dgm:pt>
    <dgm:pt modelId="{04108C64-B70A-43AD-A33F-D014E3FFA260}" type="sibTrans" cxnId="{AA10A7AA-BD8B-42F6-87C3-6814CA4DB641}">
      <dgm:prSet/>
      <dgm:spPr/>
      <dgm:t>
        <a:bodyPr/>
        <a:lstStyle/>
        <a:p>
          <a:endParaRPr lang="zh-CN" altLang="en-US"/>
        </a:p>
      </dgm:t>
    </dgm:pt>
    <dgm:pt modelId="{AC01107D-1696-4BAC-91F9-66AA84CBFE46}">
      <dgm:prSet phldrT="[文本]"/>
      <dgm:spPr/>
      <dgm:t>
        <a:bodyPr/>
        <a:lstStyle/>
        <a:p>
          <a:r>
            <a:rPr lang="en-US" altLang="zh-CN" dirty="0" smtClean="0"/>
            <a:t>Order</a:t>
          </a:r>
          <a:endParaRPr lang="zh-CN" altLang="en-US" dirty="0"/>
        </a:p>
      </dgm:t>
    </dgm:pt>
    <dgm:pt modelId="{F94EE7E3-58E6-47FF-A808-9DF1AF97A0BE}" type="parTrans" cxnId="{1AC1D483-3891-4C6D-9985-671ECFDBD37D}">
      <dgm:prSet/>
      <dgm:spPr/>
      <dgm:t>
        <a:bodyPr/>
        <a:lstStyle/>
        <a:p>
          <a:endParaRPr lang="zh-CN" altLang="en-US"/>
        </a:p>
      </dgm:t>
    </dgm:pt>
    <dgm:pt modelId="{E39834BF-7F33-4C98-8473-94CEEE608C77}" type="sibTrans" cxnId="{1AC1D483-3891-4C6D-9985-671ECFDBD37D}">
      <dgm:prSet/>
      <dgm:spPr/>
      <dgm:t>
        <a:bodyPr/>
        <a:lstStyle/>
        <a:p>
          <a:endParaRPr lang="zh-CN" altLang="en-US"/>
        </a:p>
      </dgm:t>
    </dgm:pt>
    <dgm:pt modelId="{FEBC5D0B-7CB8-4253-BACD-F144164B2005}" type="pres">
      <dgm:prSet presAssocID="{D3468F7B-1AFB-4E10-8554-B981A5A0AE80}" presName="Name0" presStyleCnt="0">
        <dgm:presLayoutVars>
          <dgm:dir/>
          <dgm:resizeHandles val="exact"/>
        </dgm:presLayoutVars>
      </dgm:prSet>
      <dgm:spPr/>
    </dgm:pt>
    <dgm:pt modelId="{1C511206-688F-4D52-8920-D4CFF095C607}" type="pres">
      <dgm:prSet presAssocID="{8B5C8858-AC70-4427-8732-B70EFD5B7F33}" presName="node" presStyleLbl="node1" presStyleIdx="0" presStyleCnt="3">
        <dgm:presLayoutVars>
          <dgm:bulletEnabled val="1"/>
        </dgm:presLayoutVars>
      </dgm:prSet>
      <dgm:spPr/>
      <dgm:t>
        <a:bodyPr/>
        <a:lstStyle/>
        <a:p>
          <a:endParaRPr lang="zh-CN" altLang="en-US"/>
        </a:p>
      </dgm:t>
    </dgm:pt>
    <dgm:pt modelId="{1780727D-2D52-4E67-8B94-F1D0E798ABA6}" type="pres">
      <dgm:prSet presAssocID="{61E12BD5-7F34-4644-8077-CAA6969320D2}" presName="sibTrans" presStyleLbl="sibTrans2D1" presStyleIdx="0" presStyleCnt="2"/>
      <dgm:spPr/>
    </dgm:pt>
    <dgm:pt modelId="{D1193DDD-71C2-446C-BE55-8FFA5154F9DF}" type="pres">
      <dgm:prSet presAssocID="{61E12BD5-7F34-4644-8077-CAA6969320D2}" presName="connectorText" presStyleLbl="sibTrans2D1" presStyleIdx="0" presStyleCnt="2"/>
      <dgm:spPr/>
    </dgm:pt>
    <dgm:pt modelId="{A42153CF-AF6F-4D54-A389-1BE83B5FBE1C}" type="pres">
      <dgm:prSet presAssocID="{F3A0E5B2-A538-4522-AE02-246E543C7247}" presName="node" presStyleLbl="node1" presStyleIdx="1" presStyleCnt="3">
        <dgm:presLayoutVars>
          <dgm:bulletEnabled val="1"/>
        </dgm:presLayoutVars>
      </dgm:prSet>
      <dgm:spPr/>
    </dgm:pt>
    <dgm:pt modelId="{767F39EB-E27C-4AED-B24E-32E63FAFD565}" type="pres">
      <dgm:prSet presAssocID="{04108C64-B70A-43AD-A33F-D014E3FFA260}" presName="sibTrans" presStyleLbl="sibTrans2D1" presStyleIdx="1" presStyleCnt="2"/>
      <dgm:spPr/>
    </dgm:pt>
    <dgm:pt modelId="{87BD623A-0108-428E-AA33-8DAC59852166}" type="pres">
      <dgm:prSet presAssocID="{04108C64-B70A-43AD-A33F-D014E3FFA260}" presName="connectorText" presStyleLbl="sibTrans2D1" presStyleIdx="1" presStyleCnt="2"/>
      <dgm:spPr/>
    </dgm:pt>
    <dgm:pt modelId="{E12C310B-2722-4DC0-9D15-D618C6F12D86}" type="pres">
      <dgm:prSet presAssocID="{AC01107D-1696-4BAC-91F9-66AA84CBFE46}" presName="node" presStyleLbl="node1" presStyleIdx="2" presStyleCnt="3">
        <dgm:presLayoutVars>
          <dgm:bulletEnabled val="1"/>
        </dgm:presLayoutVars>
      </dgm:prSet>
      <dgm:spPr/>
    </dgm:pt>
  </dgm:ptLst>
  <dgm:cxnLst>
    <dgm:cxn modelId="{4AB51C8C-45C0-4EA6-928C-32915D3838F7}" type="presOf" srcId="{61E12BD5-7F34-4644-8077-CAA6969320D2}" destId="{D1193DDD-71C2-446C-BE55-8FFA5154F9DF}" srcOrd="1" destOrd="0" presId="urn:microsoft.com/office/officeart/2005/8/layout/process1"/>
    <dgm:cxn modelId="{AA10A7AA-BD8B-42F6-87C3-6814CA4DB641}" srcId="{D3468F7B-1AFB-4E10-8554-B981A5A0AE80}" destId="{F3A0E5B2-A538-4522-AE02-246E543C7247}" srcOrd="1" destOrd="0" parTransId="{8A5167FE-3316-4A4D-93E0-D784213C0E96}" sibTransId="{04108C64-B70A-43AD-A33F-D014E3FFA260}"/>
    <dgm:cxn modelId="{9EEFE1F6-3D05-4C4E-9990-547D091985A1}" type="presOf" srcId="{04108C64-B70A-43AD-A33F-D014E3FFA260}" destId="{767F39EB-E27C-4AED-B24E-32E63FAFD565}" srcOrd="0" destOrd="0" presId="urn:microsoft.com/office/officeart/2005/8/layout/process1"/>
    <dgm:cxn modelId="{33BD985C-06B6-40FA-A60B-79925D2DB209}" type="presOf" srcId="{04108C64-B70A-43AD-A33F-D014E3FFA260}" destId="{87BD623A-0108-428E-AA33-8DAC59852166}" srcOrd="1" destOrd="0" presId="urn:microsoft.com/office/officeart/2005/8/layout/process1"/>
    <dgm:cxn modelId="{1AC1D483-3891-4C6D-9985-671ECFDBD37D}" srcId="{D3468F7B-1AFB-4E10-8554-B981A5A0AE80}" destId="{AC01107D-1696-4BAC-91F9-66AA84CBFE46}" srcOrd="2" destOrd="0" parTransId="{F94EE7E3-58E6-47FF-A808-9DF1AF97A0BE}" sibTransId="{E39834BF-7F33-4C98-8473-94CEEE608C77}"/>
    <dgm:cxn modelId="{E058CA64-92F6-4B30-B9C6-BDD50B770EFA}" srcId="{D3468F7B-1AFB-4E10-8554-B981A5A0AE80}" destId="{8B5C8858-AC70-4427-8732-B70EFD5B7F33}" srcOrd="0" destOrd="0" parTransId="{247FCEAE-B636-41B1-B193-6ABF40D782AD}" sibTransId="{61E12BD5-7F34-4644-8077-CAA6969320D2}"/>
    <dgm:cxn modelId="{CC33742F-600F-4E58-8834-D57EEE9D16D9}" type="presOf" srcId="{AC01107D-1696-4BAC-91F9-66AA84CBFE46}" destId="{E12C310B-2722-4DC0-9D15-D618C6F12D86}" srcOrd="0" destOrd="0" presId="urn:microsoft.com/office/officeart/2005/8/layout/process1"/>
    <dgm:cxn modelId="{BE030753-7573-40D9-B6A4-D7A67C5087EC}" type="presOf" srcId="{8B5C8858-AC70-4427-8732-B70EFD5B7F33}" destId="{1C511206-688F-4D52-8920-D4CFF095C607}" srcOrd="0" destOrd="0" presId="urn:microsoft.com/office/officeart/2005/8/layout/process1"/>
    <dgm:cxn modelId="{6CF43944-9B39-4C15-8254-7154E8FE6E99}" type="presOf" srcId="{61E12BD5-7F34-4644-8077-CAA6969320D2}" destId="{1780727D-2D52-4E67-8B94-F1D0E798ABA6}" srcOrd="0" destOrd="0" presId="urn:microsoft.com/office/officeart/2005/8/layout/process1"/>
    <dgm:cxn modelId="{3D19B127-BDA1-4EC3-A4DE-DA326ECFC17D}" type="presOf" srcId="{D3468F7B-1AFB-4E10-8554-B981A5A0AE80}" destId="{FEBC5D0B-7CB8-4253-BACD-F144164B2005}" srcOrd="0" destOrd="0" presId="urn:microsoft.com/office/officeart/2005/8/layout/process1"/>
    <dgm:cxn modelId="{F182871E-A91E-4B21-989C-503F7FC468B5}" type="presOf" srcId="{F3A0E5B2-A538-4522-AE02-246E543C7247}" destId="{A42153CF-AF6F-4D54-A389-1BE83B5FBE1C}" srcOrd="0" destOrd="0" presId="urn:microsoft.com/office/officeart/2005/8/layout/process1"/>
    <dgm:cxn modelId="{DE6F47D7-967A-49CB-8C76-D027884D2066}" type="presParOf" srcId="{FEBC5D0B-7CB8-4253-BACD-F144164B2005}" destId="{1C511206-688F-4D52-8920-D4CFF095C607}" srcOrd="0" destOrd="0" presId="urn:microsoft.com/office/officeart/2005/8/layout/process1"/>
    <dgm:cxn modelId="{F10B99ED-7A3B-4CCA-B34F-E30E54E1E8E7}" type="presParOf" srcId="{FEBC5D0B-7CB8-4253-BACD-F144164B2005}" destId="{1780727D-2D52-4E67-8B94-F1D0E798ABA6}" srcOrd="1" destOrd="0" presId="urn:microsoft.com/office/officeart/2005/8/layout/process1"/>
    <dgm:cxn modelId="{1428DA23-FDCF-48EE-8B1E-B19BB811649C}" type="presParOf" srcId="{1780727D-2D52-4E67-8B94-F1D0E798ABA6}" destId="{D1193DDD-71C2-446C-BE55-8FFA5154F9DF}" srcOrd="0" destOrd="0" presId="urn:microsoft.com/office/officeart/2005/8/layout/process1"/>
    <dgm:cxn modelId="{D9D859AE-0E21-43DB-9796-4C2F2C4D5606}" type="presParOf" srcId="{FEBC5D0B-7CB8-4253-BACD-F144164B2005}" destId="{A42153CF-AF6F-4D54-A389-1BE83B5FBE1C}" srcOrd="2" destOrd="0" presId="urn:microsoft.com/office/officeart/2005/8/layout/process1"/>
    <dgm:cxn modelId="{FD652519-1A61-4229-8F54-5F92411D705E}" type="presParOf" srcId="{FEBC5D0B-7CB8-4253-BACD-F144164B2005}" destId="{767F39EB-E27C-4AED-B24E-32E63FAFD565}" srcOrd="3" destOrd="0" presId="urn:microsoft.com/office/officeart/2005/8/layout/process1"/>
    <dgm:cxn modelId="{0D71F242-8261-4D83-B858-A1B8C8E9FE9A}" type="presParOf" srcId="{767F39EB-E27C-4AED-B24E-32E63FAFD565}" destId="{87BD623A-0108-428E-AA33-8DAC59852166}" srcOrd="0" destOrd="0" presId="urn:microsoft.com/office/officeart/2005/8/layout/process1"/>
    <dgm:cxn modelId="{56A822CA-873F-4A70-BEE3-32BDC2050708}" type="presParOf" srcId="{FEBC5D0B-7CB8-4253-BACD-F144164B2005}" destId="{E12C310B-2722-4DC0-9D15-D618C6F12D8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11206-688F-4D52-8920-D4CFF095C607}">
      <dsp:nvSpPr>
        <dsp:cNvPr id="0" name=""/>
        <dsp:cNvSpPr/>
      </dsp:nvSpPr>
      <dsp:spPr>
        <a:xfrm>
          <a:off x="7143" y="0"/>
          <a:ext cx="2135187" cy="757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zh-CN" sz="3000" kern="1200" dirty="0" smtClean="0"/>
            <a:t>Divide</a:t>
          </a:r>
          <a:endParaRPr lang="zh-CN" altLang="en-US" sz="3000" kern="1200" dirty="0"/>
        </a:p>
      </dsp:txBody>
      <dsp:txXfrm>
        <a:off x="29316" y="22173"/>
        <a:ext cx="2090841" cy="712703"/>
      </dsp:txXfrm>
    </dsp:sp>
    <dsp:sp modelId="{1780727D-2D52-4E67-8B94-F1D0E798ABA6}">
      <dsp:nvSpPr>
        <dsp:cNvPr id="0" name=""/>
        <dsp:cNvSpPr/>
      </dsp:nvSpPr>
      <dsp:spPr>
        <a:xfrm>
          <a:off x="2355850" y="113761"/>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2355850" y="219666"/>
        <a:ext cx="316861" cy="317716"/>
      </dsp:txXfrm>
    </dsp:sp>
    <dsp:sp modelId="{A42153CF-AF6F-4D54-A389-1BE83B5FBE1C}">
      <dsp:nvSpPr>
        <dsp:cNvPr id="0" name=""/>
        <dsp:cNvSpPr/>
      </dsp:nvSpPr>
      <dsp:spPr>
        <a:xfrm>
          <a:off x="2996406" y="0"/>
          <a:ext cx="2135187" cy="757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zh-CN" sz="3000" kern="1200" dirty="0" smtClean="0"/>
            <a:t>Group</a:t>
          </a:r>
          <a:endParaRPr lang="zh-CN" altLang="en-US" sz="3000" kern="1200" dirty="0"/>
        </a:p>
      </dsp:txBody>
      <dsp:txXfrm>
        <a:off x="3018579" y="22173"/>
        <a:ext cx="2090841" cy="712703"/>
      </dsp:txXfrm>
    </dsp:sp>
    <dsp:sp modelId="{767F39EB-E27C-4AED-B24E-32E63FAFD565}">
      <dsp:nvSpPr>
        <dsp:cNvPr id="0" name=""/>
        <dsp:cNvSpPr/>
      </dsp:nvSpPr>
      <dsp:spPr>
        <a:xfrm>
          <a:off x="5345112" y="113761"/>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5345112" y="219666"/>
        <a:ext cx="316861" cy="317716"/>
      </dsp:txXfrm>
    </dsp:sp>
    <dsp:sp modelId="{E12C310B-2722-4DC0-9D15-D618C6F12D86}">
      <dsp:nvSpPr>
        <dsp:cNvPr id="0" name=""/>
        <dsp:cNvSpPr/>
      </dsp:nvSpPr>
      <dsp:spPr>
        <a:xfrm>
          <a:off x="5985668" y="0"/>
          <a:ext cx="2135187" cy="757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zh-CN" sz="3000" kern="1200" dirty="0" smtClean="0"/>
            <a:t>Order</a:t>
          </a:r>
          <a:endParaRPr lang="zh-CN" altLang="en-US" sz="3000" kern="1200" dirty="0"/>
        </a:p>
      </dsp:txBody>
      <dsp:txXfrm>
        <a:off x="6007841" y="22173"/>
        <a:ext cx="2090841" cy="71270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D29DA2-EC5D-4922-9A5F-A03A55A55327}" type="datetimeFigureOut">
              <a:rPr lang="zh-CN" altLang="en-US" smtClean="0"/>
              <a:t>2019/10/10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8B47A-7AFF-4764-B119-799C89447F1E}" type="slidenum">
              <a:rPr lang="zh-CN" altLang="en-US" smtClean="0"/>
              <a:t>‹#›</a:t>
            </a:fld>
            <a:endParaRPr lang="zh-CN" altLang="en-US"/>
          </a:p>
        </p:txBody>
      </p:sp>
    </p:spTree>
    <p:extLst>
      <p:ext uri="{BB962C8B-B14F-4D97-AF65-F5344CB8AC3E}">
        <p14:creationId xmlns:p14="http://schemas.microsoft.com/office/powerpoint/2010/main" val="3765181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8B47A-7AFF-4764-B119-799C89447F1E}" type="slidenum">
              <a:rPr lang="zh-CN" altLang="en-US" smtClean="0"/>
              <a:t>2</a:t>
            </a:fld>
            <a:endParaRPr lang="zh-CN" altLang="en-US"/>
          </a:p>
        </p:txBody>
      </p:sp>
    </p:spTree>
    <p:extLst>
      <p:ext uri="{BB962C8B-B14F-4D97-AF65-F5344CB8AC3E}">
        <p14:creationId xmlns:p14="http://schemas.microsoft.com/office/powerpoint/2010/main" val="742126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8B47A-7AFF-4764-B119-799C89447F1E}" type="slidenum">
              <a:rPr lang="zh-CN" altLang="en-US" smtClean="0"/>
              <a:t>3</a:t>
            </a:fld>
            <a:endParaRPr lang="zh-CN" altLang="en-US"/>
          </a:p>
        </p:txBody>
      </p:sp>
    </p:spTree>
    <p:extLst>
      <p:ext uri="{BB962C8B-B14F-4D97-AF65-F5344CB8AC3E}">
        <p14:creationId xmlns:p14="http://schemas.microsoft.com/office/powerpoint/2010/main" val="1980826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8B47A-7AFF-4764-B119-799C89447F1E}" type="slidenum">
              <a:rPr lang="zh-CN" altLang="en-US" smtClean="0"/>
              <a:t>4</a:t>
            </a:fld>
            <a:endParaRPr lang="zh-CN" altLang="en-US"/>
          </a:p>
        </p:txBody>
      </p:sp>
    </p:spTree>
    <p:extLst>
      <p:ext uri="{BB962C8B-B14F-4D97-AF65-F5344CB8AC3E}">
        <p14:creationId xmlns:p14="http://schemas.microsoft.com/office/powerpoint/2010/main" val="3815500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8B47A-7AFF-4764-B119-799C89447F1E}" type="slidenum">
              <a:rPr lang="zh-CN" altLang="en-US" smtClean="0"/>
              <a:t>5</a:t>
            </a:fld>
            <a:endParaRPr lang="zh-CN" altLang="en-US"/>
          </a:p>
        </p:txBody>
      </p:sp>
    </p:spTree>
    <p:extLst>
      <p:ext uri="{BB962C8B-B14F-4D97-AF65-F5344CB8AC3E}">
        <p14:creationId xmlns:p14="http://schemas.microsoft.com/office/powerpoint/2010/main" val="175100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8B47A-7AFF-4764-B119-799C89447F1E}" type="slidenum">
              <a:rPr lang="zh-CN" altLang="en-US" smtClean="0"/>
              <a:t>6</a:t>
            </a:fld>
            <a:endParaRPr lang="zh-CN" altLang="en-US"/>
          </a:p>
        </p:txBody>
      </p:sp>
    </p:spTree>
    <p:extLst>
      <p:ext uri="{BB962C8B-B14F-4D97-AF65-F5344CB8AC3E}">
        <p14:creationId xmlns:p14="http://schemas.microsoft.com/office/powerpoint/2010/main" val="1916776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8B47A-7AFF-4764-B119-799C89447F1E}" type="slidenum">
              <a:rPr lang="zh-CN" altLang="en-US" smtClean="0"/>
              <a:t>7</a:t>
            </a:fld>
            <a:endParaRPr lang="zh-CN" altLang="en-US"/>
          </a:p>
        </p:txBody>
      </p:sp>
    </p:spTree>
    <p:extLst>
      <p:ext uri="{BB962C8B-B14F-4D97-AF65-F5344CB8AC3E}">
        <p14:creationId xmlns:p14="http://schemas.microsoft.com/office/powerpoint/2010/main" val="2969495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8B47A-7AFF-4764-B119-799C89447F1E}" type="slidenum">
              <a:rPr lang="zh-CN" altLang="en-US" smtClean="0"/>
              <a:t>8</a:t>
            </a:fld>
            <a:endParaRPr lang="zh-CN" altLang="en-US"/>
          </a:p>
        </p:txBody>
      </p:sp>
    </p:spTree>
    <p:extLst>
      <p:ext uri="{BB962C8B-B14F-4D97-AF65-F5344CB8AC3E}">
        <p14:creationId xmlns:p14="http://schemas.microsoft.com/office/powerpoint/2010/main" val="316715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8B47A-7AFF-4764-B119-799C89447F1E}" type="slidenum">
              <a:rPr lang="zh-CN" altLang="en-US" smtClean="0"/>
              <a:t>9</a:t>
            </a:fld>
            <a:endParaRPr lang="zh-CN" altLang="en-US"/>
          </a:p>
        </p:txBody>
      </p:sp>
    </p:spTree>
    <p:extLst>
      <p:ext uri="{BB962C8B-B14F-4D97-AF65-F5344CB8AC3E}">
        <p14:creationId xmlns:p14="http://schemas.microsoft.com/office/powerpoint/2010/main" val="237751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8B47A-7AFF-4764-B119-799C89447F1E}" type="slidenum">
              <a:rPr lang="zh-CN" altLang="en-US" smtClean="0"/>
              <a:t>10</a:t>
            </a:fld>
            <a:endParaRPr lang="zh-CN" altLang="en-US"/>
          </a:p>
        </p:txBody>
      </p:sp>
    </p:spTree>
    <p:extLst>
      <p:ext uri="{BB962C8B-B14F-4D97-AF65-F5344CB8AC3E}">
        <p14:creationId xmlns:p14="http://schemas.microsoft.com/office/powerpoint/2010/main" val="2572248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50165A6-7CD5-43A2-BD45-58BAFBE142B5}" type="datetime1">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A931FB-DEDF-4F33-BC88-04D9EA788D1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5E7A29-FB9A-4482-9DCA-AB1E7487F7AB}" type="datetime1">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A931FB-DEDF-4F33-BC88-04D9EA788D1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8C94969-6EDE-46BA-8E61-E92EBC7A1214}" type="datetime1">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A931FB-DEDF-4F33-BC88-04D9EA788D1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14281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782FA9-8137-4DCA-937B-A2D049EEFD10}" type="datetime1">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A931FB-DEDF-4F33-BC88-04D9EA788D1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9D28B8B-49EE-4DF8-84CB-825E93E76559}" type="datetime1">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A931FB-DEDF-4F33-BC88-04D9EA788D1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3F26E8C-6970-4414-A6D5-60E343D30129}" type="datetime1">
              <a:rPr lang="zh-CN" altLang="en-US" smtClean="0"/>
              <a:t>2019/10/10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A931FB-DEDF-4F33-BC88-04D9EA788D1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6BF85D6-4F02-4F65-BC29-0BF7CCD2B367}" type="datetime1">
              <a:rPr lang="zh-CN" altLang="en-US" smtClean="0"/>
              <a:t>2019/10/10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A931FB-DEDF-4F33-BC88-04D9EA788D1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0975202-D851-4CE1-8998-821B03A9BF21}" type="datetime1">
              <a:rPr lang="zh-CN" altLang="en-US" smtClean="0"/>
              <a:t>2019/10/10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A931FB-DEDF-4F33-BC88-04D9EA788D1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161BE1-0670-4469-88EC-22B41B624838}" type="datetime1">
              <a:rPr lang="zh-CN" altLang="en-US" smtClean="0"/>
              <a:t>2019/10/10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A931FB-DEDF-4F33-BC88-04D9EA788D1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AF3422C-2D03-4A6B-9383-412ACBCAEBBB}" type="datetime1">
              <a:rPr lang="zh-CN" altLang="en-US" smtClean="0"/>
              <a:t>2019/10/10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A931FB-DEDF-4F33-BC88-04D9EA788D1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31DB404-BB3C-4CF3-BA37-45898F4A06BA}" type="datetime1">
              <a:rPr lang="zh-CN" altLang="en-US" smtClean="0"/>
              <a:t>2019/10/10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A931FB-DEDF-4F33-BC88-04D9EA788D1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7AA161-10DA-4B1F-8B41-F51F93D7FFC2}" type="datetime1">
              <a:rPr lang="zh-CN" altLang="en-US" smtClean="0"/>
              <a:t>2019/10/10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931FB-DEDF-4F33-BC88-04D9EA788D1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en-US" altLang="zh-CN" dirty="0" smtClean="0"/>
              <a:t>Index</a:t>
            </a:r>
            <a:br>
              <a:rPr lang="en-US" altLang="zh-CN" dirty="0" smtClean="0"/>
            </a:br>
            <a:endParaRPr lang="zh-CN" altLang="en-US" dirty="0"/>
          </a:p>
        </p:txBody>
      </p:sp>
      <p:sp>
        <p:nvSpPr>
          <p:cNvPr id="6" name="内容占位符 5"/>
          <p:cNvSpPr>
            <a:spLocks noGrp="1"/>
          </p:cNvSpPr>
          <p:nvPr>
            <p:ph idx="1"/>
          </p:nvPr>
        </p:nvSpPr>
        <p:spPr>
          <a:xfrm>
            <a:off x="0" y="1441174"/>
            <a:ext cx="11353800" cy="4735789"/>
          </a:xfrm>
        </p:spPr>
        <p:txBody>
          <a:bodyPr/>
          <a:lstStyle/>
          <a:p>
            <a:r>
              <a:rPr lang="en-US" altLang="zh-CN" dirty="0" smtClean="0"/>
              <a:t>Motivation</a:t>
            </a:r>
          </a:p>
          <a:p>
            <a:r>
              <a:rPr lang="en-US" altLang="zh-CN" dirty="0" smtClean="0"/>
              <a:t>Goal</a:t>
            </a:r>
          </a:p>
          <a:p>
            <a:r>
              <a:rPr lang="en-US" altLang="zh-CN" dirty="0" smtClean="0"/>
              <a:t>Challenges an solutions</a:t>
            </a:r>
          </a:p>
          <a:p>
            <a:r>
              <a:rPr lang="en-US" altLang="zh-CN" dirty="0" smtClean="0"/>
              <a:t>Design</a:t>
            </a:r>
          </a:p>
          <a:p>
            <a:r>
              <a:rPr lang="en-US" altLang="zh-CN" dirty="0" smtClean="0"/>
              <a:t>Future plan</a:t>
            </a:r>
            <a:endParaRPr lang="zh-CN" altLang="en-US" dirty="0"/>
          </a:p>
        </p:txBody>
      </p:sp>
      <p:sp>
        <p:nvSpPr>
          <p:cNvPr id="4" name="灯片编号占位符 3"/>
          <p:cNvSpPr>
            <a:spLocks noGrp="1"/>
          </p:cNvSpPr>
          <p:nvPr>
            <p:ph type="sldNum" sz="quarter" idx="12"/>
          </p:nvPr>
        </p:nvSpPr>
        <p:spPr/>
        <p:txBody>
          <a:bodyPr/>
          <a:lstStyle/>
          <a:p>
            <a:fld id="{53A931FB-DEDF-4F33-BC88-04D9EA788D17}" type="slidenum">
              <a:rPr lang="zh-CN" altLang="en-US" smtClean="0"/>
              <a:t>1</a:t>
            </a:fld>
            <a:endParaRPr lang="zh-CN" altLang="en-US"/>
          </a:p>
        </p:txBody>
      </p:sp>
    </p:spTree>
    <p:extLst>
      <p:ext uri="{BB962C8B-B14F-4D97-AF65-F5344CB8AC3E}">
        <p14:creationId xmlns:p14="http://schemas.microsoft.com/office/powerpoint/2010/main" val="3434432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53A931FB-DEDF-4F33-BC88-04D9EA788D17}" type="slidenum">
              <a:rPr lang="zh-CN" altLang="en-US" smtClean="0"/>
              <a:t>10</a:t>
            </a:fld>
            <a:endParaRPr lang="zh-CN" altLang="en-US"/>
          </a:p>
        </p:txBody>
      </p:sp>
      <p:sp>
        <p:nvSpPr>
          <p:cNvPr id="15" name="內容版面配置區 2"/>
          <p:cNvSpPr txBox="1"/>
          <p:nvPr/>
        </p:nvSpPr>
        <p:spPr>
          <a:xfrm>
            <a:off x="1102997" y="1791578"/>
            <a:ext cx="10748344" cy="40806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100" dirty="0" smtClean="0"/>
          </a:p>
          <a:p>
            <a:endParaRPr lang="zh-CN" altLang="en-US" sz="2100" dirty="0"/>
          </a:p>
          <a:p>
            <a:endParaRPr lang="zh-CN" altLang="en-US" sz="2100" dirty="0"/>
          </a:p>
          <a:p>
            <a:endParaRPr lang="zh-CN" altLang="en-US" sz="2100" dirty="0"/>
          </a:p>
        </p:txBody>
      </p:sp>
      <p:sp>
        <p:nvSpPr>
          <p:cNvPr id="8" name="内容占位符 2"/>
          <p:cNvSpPr txBox="1"/>
          <p:nvPr/>
        </p:nvSpPr>
        <p:spPr>
          <a:xfrm>
            <a:off x="1" y="365835"/>
            <a:ext cx="12192000" cy="745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buNone/>
            </a:pPr>
            <a:r>
              <a:rPr lang="en-US" altLang="zh-CN" sz="4400" dirty="0" smtClean="0"/>
              <a:t>Group and order: Enhanced layer</a:t>
            </a:r>
            <a:endParaRPr lang="en-US" altLang="zh-CN" sz="4400" dirty="0">
              <a:latin typeface="+mj-lt"/>
              <a:ea typeface="+mj-ea"/>
              <a:cs typeface="+mj-cs"/>
            </a:endParaRPr>
          </a:p>
        </p:txBody>
      </p:sp>
      <p:sp>
        <p:nvSpPr>
          <p:cNvPr id="16" name="文本框 15"/>
          <p:cNvSpPr txBox="1"/>
          <p:nvPr/>
        </p:nvSpPr>
        <p:spPr>
          <a:xfrm>
            <a:off x="1" y="1523583"/>
            <a:ext cx="12191999" cy="3637919"/>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en-US" altLang="zh-CN" sz="2400" dirty="0" smtClean="0"/>
              <a:t>Group:</a:t>
            </a:r>
          </a:p>
          <a:p>
            <a:pPr>
              <a:lnSpc>
                <a:spcPct val="120000"/>
              </a:lnSpc>
            </a:pPr>
            <a:r>
              <a:rPr lang="en-US" altLang="zh-CN" sz="2400" dirty="0" smtClean="0"/>
              <a:t>When an enhanced layer frame arrived server, we first consider if it can arrive client in time. If not, we abandon it. Else we choose a window that can minimize the flexibility loss. If th</a:t>
            </a:r>
            <a:r>
              <a:rPr lang="en-US" altLang="zh-CN" sz="2400" dirty="0" smtClean="0"/>
              <a:t>e quality enhancement can’t make up the flexibility loss, we abandoned it, too.</a:t>
            </a:r>
            <a:endParaRPr lang="en-US" altLang="zh-CN" sz="2400" dirty="0"/>
          </a:p>
          <a:p>
            <a:pPr marL="342900" indent="-342900">
              <a:lnSpc>
                <a:spcPct val="120000"/>
              </a:lnSpc>
              <a:buFont typeface="Arial" panose="020B0604020202020204" pitchFamily="34" charset="0"/>
              <a:buChar char="•"/>
            </a:pPr>
            <a:r>
              <a:rPr lang="en-US" altLang="zh-CN" sz="2400" dirty="0" smtClean="0"/>
              <a:t>Order: </a:t>
            </a:r>
          </a:p>
          <a:p>
            <a:pPr>
              <a:lnSpc>
                <a:spcPct val="120000"/>
              </a:lnSpc>
            </a:pPr>
            <a:r>
              <a:rPr lang="en-US" altLang="zh-CN" sz="2400" dirty="0" smtClean="0"/>
              <a:t>Enhanced layer frames should be insert in between  enhanced layer frames and ranked by deadline.</a:t>
            </a:r>
          </a:p>
          <a:p>
            <a:pPr>
              <a:lnSpc>
                <a:spcPct val="120000"/>
              </a:lnSpc>
            </a:pPr>
            <a:endParaRPr lang="en-US" altLang="zh-CN" sz="2400" dirty="0" smtClean="0"/>
          </a:p>
        </p:txBody>
      </p:sp>
    </p:spTree>
    <p:extLst>
      <p:ext uri="{BB962C8B-B14F-4D97-AF65-F5344CB8AC3E}">
        <p14:creationId xmlns:p14="http://schemas.microsoft.com/office/powerpoint/2010/main" val="3015402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Future plan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0" y="1441174"/>
                <a:ext cx="12192000" cy="5416826"/>
              </a:xfrm>
            </p:spPr>
            <p:txBody>
              <a:bodyPr/>
              <a:lstStyle/>
              <a:p>
                <a:r>
                  <a:rPr lang="en-US" altLang="zh-CN" dirty="0" smtClean="0"/>
                  <a:t>1 week: detailed design</a:t>
                </a:r>
              </a:p>
              <a:p>
                <a:r>
                  <a:rPr lang="en-US" altLang="zh-CN" dirty="0" smtClean="0"/>
                  <a:t>2</a:t>
                </a:r>
                <a:r>
                  <a:rPr lang="zh-CN" altLang="en-US" dirty="0" smtClean="0"/>
                  <a:t> </a:t>
                </a:r>
                <a:r>
                  <a:rPr lang="en-US" altLang="zh-CN" dirty="0" smtClean="0"/>
                  <a:t>weeks</a:t>
                </a:r>
                <a:r>
                  <a:rPr lang="en-US" altLang="zh-CN" dirty="0"/>
                  <a:t>:</a:t>
                </a:r>
                <a:r>
                  <a:rPr lang="en-US" altLang="zh-CN" dirty="0" smtClean="0"/>
                  <a:t> function</a:t>
                </a:r>
                <a14:m>
                  <m:oMath xmlns:m="http://schemas.openxmlformats.org/officeDocument/2006/math">
                    <m:r>
                      <a:rPr lang="en-US" altLang="zh-CN" b="0" i="0" dirty="0" smtClean="0">
                        <a:latin typeface="Cambria Math" panose="02040503050406030204" pitchFamily="18" charset="0"/>
                      </a:rPr>
                      <m:t> </m:t>
                    </m:r>
                    <m:r>
                      <m:rPr>
                        <m:sty m:val="p"/>
                      </m:rPr>
                      <a:rPr lang="en-US" altLang="zh-CN" i="1" dirty="0">
                        <a:latin typeface="Cambria Math" panose="02040503050406030204" pitchFamily="18" charset="0"/>
                      </a:rPr>
                      <m:t>s</m:t>
                    </m:r>
                  </m:oMath>
                </a14:m>
                <a:r>
                  <a:rPr lang="en-US" altLang="zh-CN" dirty="0" smtClean="0"/>
                  <a:t> and simple simulation</a:t>
                </a:r>
              </a:p>
              <a:p>
                <a:r>
                  <a:rPr lang="en-US" altLang="zh-CN" dirty="0" smtClean="0"/>
                  <a:t>3 weeks: experiments</a:t>
                </a:r>
              </a:p>
              <a:p>
                <a:r>
                  <a:rPr lang="en-US" altLang="zh-CN" dirty="0" smtClean="0"/>
                  <a:t>2 weeks: writing              </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0" y="1441174"/>
                <a:ext cx="12192000" cy="5416826"/>
              </a:xfrm>
              <a:blipFill rotWithShape="0">
                <a:blip r:embed="rId2"/>
                <a:stretch>
                  <a:fillRect l="-900" t="-202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53A931FB-DEDF-4F33-BC88-04D9EA788D17}" type="slidenum">
              <a:rPr lang="zh-CN" altLang="en-US" smtClean="0"/>
              <a:t>11</a:t>
            </a:fld>
            <a:endParaRPr lang="zh-CN" altLang="en-US"/>
          </a:p>
        </p:txBody>
      </p:sp>
    </p:spTree>
    <p:extLst>
      <p:ext uri="{BB962C8B-B14F-4D97-AF65-F5344CB8AC3E}">
        <p14:creationId xmlns:p14="http://schemas.microsoft.com/office/powerpoint/2010/main" val="403337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53A931FB-DEDF-4F33-BC88-04D9EA788D17}" type="slidenum">
              <a:rPr lang="zh-CN" altLang="en-US" smtClean="0"/>
              <a:t>2</a:t>
            </a:fld>
            <a:endParaRPr lang="zh-CN" altLang="en-US"/>
          </a:p>
        </p:txBody>
      </p:sp>
      <p:sp>
        <p:nvSpPr>
          <p:cNvPr id="15" name="內容版面配置區 2"/>
          <p:cNvSpPr txBox="1"/>
          <p:nvPr/>
        </p:nvSpPr>
        <p:spPr>
          <a:xfrm>
            <a:off x="190108" y="1504998"/>
            <a:ext cx="11811786" cy="50339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100" dirty="0" smtClean="0"/>
          </a:p>
          <a:p>
            <a:endParaRPr lang="zh-CN" altLang="en-US" sz="2100" dirty="0"/>
          </a:p>
          <a:p>
            <a:endParaRPr lang="zh-CN" altLang="en-US" sz="2100" dirty="0"/>
          </a:p>
          <a:p>
            <a:endParaRPr lang="zh-CN" altLang="en-US" sz="2100" dirty="0"/>
          </a:p>
        </p:txBody>
      </p:sp>
      <p:sp>
        <p:nvSpPr>
          <p:cNvPr id="8" name="内容占位符 2"/>
          <p:cNvSpPr txBox="1"/>
          <p:nvPr/>
        </p:nvSpPr>
        <p:spPr>
          <a:xfrm>
            <a:off x="1" y="365835"/>
            <a:ext cx="12192000" cy="745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buNone/>
            </a:pPr>
            <a:r>
              <a:rPr lang="en-US" altLang="zh-CN" sz="4400" dirty="0" smtClean="0"/>
              <a:t>Motivation </a:t>
            </a:r>
            <a:endParaRPr lang="en-US" altLang="zh-CN" sz="4400" dirty="0">
              <a:latin typeface="+mj-lt"/>
              <a:ea typeface="+mj-ea"/>
              <a:cs typeface="+mj-cs"/>
            </a:endParaRPr>
          </a:p>
        </p:txBody>
      </p:sp>
      <p:sp>
        <p:nvSpPr>
          <p:cNvPr id="2" name="文本框 1"/>
          <p:cNvSpPr txBox="1"/>
          <p:nvPr/>
        </p:nvSpPr>
        <p:spPr>
          <a:xfrm>
            <a:off x="190108" y="1504998"/>
            <a:ext cx="4302379" cy="341632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t>Concurrent I frame burst co</a:t>
            </a:r>
            <a:r>
              <a:rPr lang="en-US" altLang="zh-CN" sz="2400" dirty="0"/>
              <a:t>n</a:t>
            </a:r>
            <a:r>
              <a:rPr lang="en-US" altLang="zh-CN" sz="2400" dirty="0" smtClean="0"/>
              <a:t>sumes too much transport time</a:t>
            </a:r>
            <a:r>
              <a:rPr lang="zh-CN" altLang="en-US" sz="2400" dirty="0"/>
              <a:t>，</a:t>
            </a:r>
            <a:r>
              <a:rPr lang="en-US" altLang="zh-CN" sz="2400" dirty="0" smtClean="0"/>
              <a:t>leads to low flexibility and possibly stall.</a:t>
            </a:r>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r>
              <a:rPr lang="en-US" altLang="zh-CN" sz="2400" dirty="0" smtClean="0"/>
              <a:t>Network fluctuations in low-delay live streaming cause severe stall in</a:t>
            </a:r>
            <a:r>
              <a:rPr lang="zh-CN" altLang="en-US" sz="2400" dirty="0" smtClean="0"/>
              <a:t> </a:t>
            </a:r>
            <a:r>
              <a:rPr lang="en-US" altLang="zh-CN" sz="2400" dirty="0" smtClean="0"/>
              <a:t>condition of high video quality</a:t>
            </a:r>
            <a:r>
              <a:rPr lang="en-US" altLang="zh-CN" dirty="0"/>
              <a:t>.</a:t>
            </a:r>
            <a:endParaRPr lang="en-US" altLang="zh-CN" dirty="0" smtClean="0"/>
          </a:p>
        </p:txBody>
      </p:sp>
      <p:graphicFrame>
        <p:nvGraphicFramePr>
          <p:cNvPr id="10" name="图表 9"/>
          <p:cNvGraphicFramePr/>
          <p:nvPr>
            <p:extLst>
              <p:ext uri="{D42A27DB-BD31-4B8C-83A1-F6EECF244321}">
                <p14:modId xmlns:p14="http://schemas.microsoft.com/office/powerpoint/2010/main" val="711763100"/>
              </p:ext>
            </p:extLst>
          </p:nvPr>
        </p:nvGraphicFramePr>
        <p:xfrm>
          <a:off x="4715565" y="1434248"/>
          <a:ext cx="7476435" cy="48064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62162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53A931FB-DEDF-4F33-BC88-04D9EA788D17}" type="slidenum">
              <a:rPr lang="zh-CN" altLang="en-US" smtClean="0"/>
              <a:t>3</a:t>
            </a:fld>
            <a:endParaRPr lang="zh-CN" altLang="en-US"/>
          </a:p>
        </p:txBody>
      </p:sp>
      <p:sp>
        <p:nvSpPr>
          <p:cNvPr id="15" name="內容版面配置區 2"/>
          <p:cNvSpPr txBox="1"/>
          <p:nvPr/>
        </p:nvSpPr>
        <p:spPr>
          <a:xfrm>
            <a:off x="190108" y="1504998"/>
            <a:ext cx="11811786" cy="50339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100" dirty="0" smtClean="0"/>
          </a:p>
          <a:p>
            <a:endParaRPr lang="zh-CN" altLang="en-US" sz="2100" dirty="0"/>
          </a:p>
          <a:p>
            <a:endParaRPr lang="zh-CN" altLang="en-US" sz="2100" dirty="0"/>
          </a:p>
          <a:p>
            <a:endParaRPr lang="zh-CN" altLang="en-US" sz="2100" dirty="0"/>
          </a:p>
        </p:txBody>
      </p:sp>
      <p:sp>
        <p:nvSpPr>
          <p:cNvPr id="8" name="内容占位符 2"/>
          <p:cNvSpPr txBox="1"/>
          <p:nvPr/>
        </p:nvSpPr>
        <p:spPr>
          <a:xfrm>
            <a:off x="1" y="365835"/>
            <a:ext cx="12192000" cy="745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buNone/>
            </a:pPr>
            <a:r>
              <a:rPr lang="en-US" altLang="zh-CN" sz="4400" dirty="0" smtClean="0"/>
              <a:t>Motivation 1 </a:t>
            </a:r>
            <a:endParaRPr lang="en-US" altLang="zh-CN" sz="4400" dirty="0">
              <a:latin typeface="+mj-lt"/>
              <a:ea typeface="+mj-ea"/>
              <a:cs typeface="+mj-cs"/>
            </a:endParaRPr>
          </a:p>
        </p:txBody>
      </p:sp>
      <p:sp>
        <p:nvSpPr>
          <p:cNvPr id="2" name="文本框 1"/>
          <p:cNvSpPr txBox="1"/>
          <p:nvPr/>
        </p:nvSpPr>
        <p:spPr>
          <a:xfrm>
            <a:off x="190108" y="1504998"/>
            <a:ext cx="4173170" cy="4801314"/>
          </a:xfrm>
          <a:prstGeom prst="rect">
            <a:avLst/>
          </a:prstGeom>
          <a:noFill/>
        </p:spPr>
        <p:txBody>
          <a:bodyPr wrap="square" rtlCol="0">
            <a:spAutoFit/>
          </a:bodyPr>
          <a:lstStyle/>
          <a:p>
            <a:r>
              <a:rPr lang="en-US" altLang="zh-CN" dirty="0" smtClean="0"/>
              <a:t>In current multi-flow streaming, streams are transparent to each other. For the best occasions, each streams large I frame comes like round-robin, in the example below makes the transport time about 100-150ms.</a:t>
            </a:r>
          </a:p>
          <a:p>
            <a:r>
              <a:rPr lang="en-US" altLang="zh-CN" dirty="0" smtClean="0"/>
              <a:t>But in the worst occasions, all I frames comes together, make the transport time about 400ms.</a:t>
            </a:r>
          </a:p>
          <a:p>
            <a:r>
              <a:rPr lang="en-US" altLang="zh-CN" dirty="0" smtClean="0"/>
              <a:t>Large transport time leads to low flexibility. Here we define flexibility as remain playback time when disconnected, the same as the buffered video time on the client side. The delay is consist of flexibility time and transmission time. We consider delay with larger flexibility time more healthy.</a:t>
            </a:r>
            <a:endParaRPr lang="zh-CN" altLang="en-US" dirty="0"/>
          </a:p>
        </p:txBody>
      </p:sp>
      <p:graphicFrame>
        <p:nvGraphicFramePr>
          <p:cNvPr id="11" name="图表 10"/>
          <p:cNvGraphicFramePr/>
          <p:nvPr>
            <p:extLst>
              <p:ext uri="{D42A27DB-BD31-4B8C-83A1-F6EECF244321}">
                <p14:modId xmlns:p14="http://schemas.microsoft.com/office/powerpoint/2010/main" val="2628957493"/>
              </p:ext>
            </p:extLst>
          </p:nvPr>
        </p:nvGraphicFramePr>
        <p:xfrm>
          <a:off x="4186797" y="1297607"/>
          <a:ext cx="7888940" cy="2528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p:cNvGraphicFramePr/>
          <p:nvPr>
            <p:extLst>
              <p:ext uri="{D42A27DB-BD31-4B8C-83A1-F6EECF244321}">
                <p14:modId xmlns:p14="http://schemas.microsoft.com/office/powerpoint/2010/main" val="2078000006"/>
              </p:ext>
            </p:extLst>
          </p:nvPr>
        </p:nvGraphicFramePr>
        <p:xfrm>
          <a:off x="4542183" y="3776871"/>
          <a:ext cx="7802218" cy="276204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62727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53A931FB-DEDF-4F33-BC88-04D9EA788D17}" type="slidenum">
              <a:rPr lang="zh-CN" altLang="en-US" smtClean="0"/>
              <a:t>4</a:t>
            </a:fld>
            <a:endParaRPr lang="zh-CN" altLang="en-US"/>
          </a:p>
        </p:txBody>
      </p:sp>
      <p:sp>
        <p:nvSpPr>
          <p:cNvPr id="15" name="內容版面配置區 2"/>
          <p:cNvSpPr txBox="1"/>
          <p:nvPr/>
        </p:nvSpPr>
        <p:spPr>
          <a:xfrm>
            <a:off x="190108" y="1504998"/>
            <a:ext cx="11811786" cy="50339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100" dirty="0" smtClean="0"/>
          </a:p>
          <a:p>
            <a:endParaRPr lang="zh-CN" altLang="en-US" sz="2100" dirty="0"/>
          </a:p>
          <a:p>
            <a:endParaRPr lang="zh-CN" altLang="en-US" sz="2100" dirty="0"/>
          </a:p>
          <a:p>
            <a:endParaRPr lang="zh-CN" altLang="en-US" sz="2100" dirty="0"/>
          </a:p>
        </p:txBody>
      </p:sp>
      <p:sp>
        <p:nvSpPr>
          <p:cNvPr id="8" name="内容占位符 2"/>
          <p:cNvSpPr txBox="1"/>
          <p:nvPr/>
        </p:nvSpPr>
        <p:spPr>
          <a:xfrm>
            <a:off x="1" y="365835"/>
            <a:ext cx="12192000" cy="745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buNone/>
            </a:pPr>
            <a:r>
              <a:rPr lang="en-US" altLang="zh-CN" sz="4400" dirty="0" smtClean="0"/>
              <a:t>Motivation 2 </a:t>
            </a:r>
            <a:endParaRPr lang="en-US" altLang="zh-CN" sz="4400" dirty="0">
              <a:latin typeface="+mj-lt"/>
              <a:ea typeface="+mj-ea"/>
              <a:cs typeface="+mj-cs"/>
            </a:endParaRPr>
          </a:p>
        </p:txBody>
      </p:sp>
      <p:sp>
        <p:nvSpPr>
          <p:cNvPr id="2" name="文本框 1"/>
          <p:cNvSpPr txBox="1"/>
          <p:nvPr/>
        </p:nvSpPr>
        <p:spPr>
          <a:xfrm>
            <a:off x="190108" y="1504998"/>
            <a:ext cx="4620431" cy="5355312"/>
          </a:xfrm>
          <a:prstGeom prst="rect">
            <a:avLst/>
          </a:prstGeom>
          <a:noFill/>
        </p:spPr>
        <p:txBody>
          <a:bodyPr wrap="square" rtlCol="0">
            <a:spAutoFit/>
          </a:bodyPr>
          <a:lstStyle/>
          <a:p>
            <a:r>
              <a:rPr lang="en-US" altLang="zh-CN" dirty="0" smtClean="0"/>
              <a:t>To meet the demand of high </a:t>
            </a:r>
            <a:r>
              <a:rPr lang="en-US" altLang="zh-CN" dirty="0" err="1" smtClean="0"/>
              <a:t>QoE</a:t>
            </a:r>
            <a:r>
              <a:rPr lang="en-US" altLang="zh-CN" dirty="0" smtClean="0"/>
              <a:t>, the video quality we transmit is as high as possible, which lead to low healthy time under given delay limit.</a:t>
            </a:r>
          </a:p>
          <a:p>
            <a:r>
              <a:rPr lang="en-US" altLang="zh-CN" dirty="0" smtClean="0"/>
              <a:t>When B and E layer are coupled, client should wait until 400ms to get the first frame, when we set the delay as 400ms, the flexibility time is 0,</a:t>
            </a:r>
          </a:p>
          <a:p>
            <a:r>
              <a:rPr lang="en-US" altLang="zh-CN" dirty="0"/>
              <a:t>c</a:t>
            </a:r>
            <a:r>
              <a:rPr lang="en-US" altLang="zh-CN" dirty="0" smtClean="0"/>
              <a:t>ompared to Base layer only with 120ms transmission time and 280 flexibility time.</a:t>
            </a:r>
          </a:p>
          <a:p>
            <a:r>
              <a:rPr lang="en-US" altLang="zh-CN" dirty="0" smtClean="0"/>
              <a:t>When the layers are decoupled, as shown right, the base video can be watched in after 120ms, and the enhanced layer is finished almost at the same time compared to the coupled one, leads to the result that we get 280ms  extra low quality flexibility time. In this occasion, we can watch 280ms low quality video even the client is disconnected, compared to immediate stall in coupled ones.</a:t>
            </a:r>
          </a:p>
        </p:txBody>
      </p:sp>
      <p:graphicFrame>
        <p:nvGraphicFramePr>
          <p:cNvPr id="11" name="图表 10"/>
          <p:cNvGraphicFramePr/>
          <p:nvPr>
            <p:extLst>
              <p:ext uri="{D42A27DB-BD31-4B8C-83A1-F6EECF244321}">
                <p14:modId xmlns:p14="http://schemas.microsoft.com/office/powerpoint/2010/main" val="2269774227"/>
              </p:ext>
            </p:extLst>
          </p:nvPr>
        </p:nvGraphicFramePr>
        <p:xfrm>
          <a:off x="4880113" y="1479371"/>
          <a:ext cx="7198140" cy="2983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p:cNvGraphicFramePr/>
          <p:nvPr>
            <p:extLst>
              <p:ext uri="{D42A27DB-BD31-4B8C-83A1-F6EECF244321}">
                <p14:modId xmlns:p14="http://schemas.microsoft.com/office/powerpoint/2010/main" val="1289376978"/>
              </p:ext>
            </p:extLst>
          </p:nvPr>
        </p:nvGraphicFramePr>
        <p:xfrm>
          <a:off x="4810539" y="4293704"/>
          <a:ext cx="7191355" cy="26670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43349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53A931FB-DEDF-4F33-BC88-04D9EA788D17}" type="slidenum">
              <a:rPr lang="zh-CN" altLang="en-US" smtClean="0"/>
              <a:t>5</a:t>
            </a:fld>
            <a:endParaRPr lang="zh-CN" altLang="en-US"/>
          </a:p>
        </p:txBody>
      </p:sp>
      <p:sp>
        <p:nvSpPr>
          <p:cNvPr id="15" name="內容版面配置區 2"/>
          <p:cNvSpPr txBox="1"/>
          <p:nvPr/>
        </p:nvSpPr>
        <p:spPr>
          <a:xfrm>
            <a:off x="1102997" y="1791578"/>
            <a:ext cx="10748344" cy="40806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100" dirty="0" smtClean="0"/>
          </a:p>
          <a:p>
            <a:endParaRPr lang="zh-CN" altLang="en-US" sz="2100" dirty="0"/>
          </a:p>
          <a:p>
            <a:endParaRPr lang="zh-CN" altLang="en-US" sz="2100" dirty="0"/>
          </a:p>
          <a:p>
            <a:endParaRPr lang="zh-CN" altLang="en-US" sz="2100" dirty="0"/>
          </a:p>
        </p:txBody>
      </p:sp>
      <p:sp>
        <p:nvSpPr>
          <p:cNvPr id="8" name="内容占位符 2"/>
          <p:cNvSpPr txBox="1"/>
          <p:nvPr/>
        </p:nvSpPr>
        <p:spPr>
          <a:xfrm>
            <a:off x="1" y="365835"/>
            <a:ext cx="12192000" cy="745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buNone/>
            </a:pPr>
            <a:r>
              <a:rPr lang="en-US" altLang="zh-CN" sz="4400" dirty="0" smtClean="0"/>
              <a:t>Goal</a:t>
            </a:r>
            <a:endParaRPr lang="en-US" altLang="zh-CN" sz="4400" dirty="0">
              <a:latin typeface="+mj-lt"/>
              <a:ea typeface="+mj-ea"/>
              <a:cs typeface="+mj-cs"/>
            </a:endParaRPr>
          </a:p>
        </p:txBody>
      </p:sp>
      <mc:AlternateContent xmlns:mc="http://schemas.openxmlformats.org/markup-compatibility/2006" xmlns:a14="http://schemas.microsoft.com/office/drawing/2010/main">
        <mc:Choice Requires="a14">
          <p:sp>
            <p:nvSpPr>
              <p:cNvPr id="16" name="文本框 15"/>
              <p:cNvSpPr txBox="1"/>
              <p:nvPr/>
            </p:nvSpPr>
            <p:spPr>
              <a:xfrm>
                <a:off x="266700" y="1408364"/>
                <a:ext cx="11296650" cy="3824765"/>
              </a:xfrm>
              <a:prstGeom prst="rect">
                <a:avLst/>
              </a:prstGeom>
              <a:noFill/>
            </p:spPr>
            <p:txBody>
              <a:bodyPr wrap="square" rtlCol="0">
                <a:spAutoFit/>
              </a:bodyPr>
              <a:lstStyle/>
              <a:p>
                <a:pPr>
                  <a:lnSpc>
                    <a:spcPct val="120000"/>
                  </a:lnSpc>
                </a:pPr>
                <a:r>
                  <a:rPr lang="en-US" altLang="zh-CN" sz="2400" dirty="0" smtClean="0"/>
                  <a:t>Take advantage of server’s potential ability of ordering and scheduling frames, to enhance </a:t>
                </a:r>
                <a:r>
                  <a:rPr lang="en-US" altLang="zh-CN" sz="2400" dirty="0" err="1" smtClean="0"/>
                  <a:t>QoE</a:t>
                </a:r>
                <a:r>
                  <a:rPr lang="en-US" altLang="zh-CN" sz="2400" dirty="0" smtClean="0"/>
                  <a:t> under constrained delay. Where </a:t>
                </a:r>
                <a:r>
                  <a:rPr lang="en-US" altLang="zh-CN" sz="2400" dirty="0" err="1" smtClean="0"/>
                  <a:t>QoE</a:t>
                </a:r>
                <a:r>
                  <a:rPr lang="en-US" altLang="zh-CN" sz="2400" dirty="0" smtClean="0"/>
                  <a:t> is consist of video quality and stall.</a:t>
                </a:r>
              </a:p>
              <a:p>
                <a:pPr>
                  <a:lnSpc>
                    <a:spcPct val="120000"/>
                  </a:lnSpc>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𝒬</m:t>
                      </m:r>
                      <m:r>
                        <a:rPr lang="en-US" altLang="zh-CN" sz="2400" i="1" smtClean="0">
                          <a:latin typeface="Cambria Math" panose="02040503050406030204" pitchFamily="18" charset="0"/>
                          <a:ea typeface="Cambria Math" panose="02040503050406030204" pitchFamily="18" charset="0"/>
                        </a:rPr>
                        <m:t>=</m:t>
                      </m:r>
                      <m:nary>
                        <m:naryPr>
                          <m:chr m:val="∑"/>
                          <m:subHide m:val="on"/>
                          <m:supHide m:val="on"/>
                          <m:ctrlPr>
                            <a:rPr lang="en-US" altLang="zh-CN" sz="2400" i="1" smtClean="0">
                              <a:latin typeface="Cambria Math" panose="02040503050406030204" pitchFamily="18" charset="0"/>
                              <a:ea typeface="Cambria Math" panose="02040503050406030204" pitchFamily="18" charset="0"/>
                            </a:rPr>
                          </m:ctrlPr>
                        </m:naryPr>
                        <m:sub/>
                        <m:sup/>
                        <m:e>
                          <m:r>
                            <a:rPr lang="en-US" altLang="zh-CN" sz="2400" i="1">
                              <a:latin typeface="Cambria Math" panose="02040503050406030204" pitchFamily="18" charset="0"/>
                              <a:ea typeface="Cambria Math" panose="02040503050406030204" pitchFamily="18" charset="0"/>
                            </a:rPr>
                            <m:t>𝑞</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𝑅</m:t>
                              </m:r>
                            </m:e>
                          </m:d>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𝑠</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𝐹</m:t>
                              </m:r>
                            </m:e>
                          </m:d>
                        </m:e>
                      </m:nary>
                    </m:oMath>
                  </m:oMathPara>
                </a14:m>
                <a:endParaRPr lang="en-US" altLang="zh-CN" sz="2400" dirty="0" smtClean="0"/>
              </a:p>
              <a:p>
                <a:pPr>
                  <a:lnSpc>
                    <a:spcPct val="120000"/>
                  </a:lnSpc>
                </a:pPr>
                <a:r>
                  <a:rPr lang="en-US" altLang="zh-CN" sz="2400" dirty="0" smtClean="0"/>
                  <a:t>q</a:t>
                </a:r>
                <a:r>
                  <a:rPr lang="en-US" altLang="zh-CN" sz="2400" dirty="0"/>
                  <a:t> </a:t>
                </a:r>
                <a:r>
                  <a:rPr lang="en-US" altLang="zh-CN" sz="2400" dirty="0" smtClean="0"/>
                  <a:t>is a function of video bitrate R, which may be discrete 0 or 1 in our case, standing for base and enhanced layer.</a:t>
                </a:r>
              </a:p>
              <a:p>
                <a:pPr>
                  <a:lnSpc>
                    <a:spcPct val="120000"/>
                  </a:lnSpc>
                </a:pPr>
                <a:r>
                  <a:rPr lang="en-US" altLang="zh-CN" sz="2400" dirty="0" smtClean="0"/>
                  <a:t>s is a function of Flexibility time F.</a:t>
                </a:r>
              </a:p>
            </p:txBody>
          </p:sp>
        </mc:Choice>
        <mc:Fallback xmlns="">
          <p:sp>
            <p:nvSpPr>
              <p:cNvPr id="16" name="文本框 15"/>
              <p:cNvSpPr txBox="1">
                <a:spLocks noRot="1" noChangeAspect="1" noMove="1" noResize="1" noEditPoints="1" noAdjustHandles="1" noChangeArrowheads="1" noChangeShapeType="1" noTextEdit="1"/>
              </p:cNvSpPr>
              <p:nvPr/>
            </p:nvSpPr>
            <p:spPr>
              <a:xfrm>
                <a:off x="266700" y="1408364"/>
                <a:ext cx="11296650" cy="3824765"/>
              </a:xfrm>
              <a:prstGeom prst="rect">
                <a:avLst/>
              </a:prstGeom>
              <a:blipFill rotWithShape="0">
                <a:blip r:embed="rId3"/>
                <a:stretch>
                  <a:fillRect l="-863" b="-20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3662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53A931FB-DEDF-4F33-BC88-04D9EA788D17}" type="slidenum">
              <a:rPr lang="zh-CN" altLang="en-US" smtClean="0"/>
              <a:t>6</a:t>
            </a:fld>
            <a:endParaRPr lang="zh-CN" altLang="en-US"/>
          </a:p>
        </p:txBody>
      </p:sp>
      <p:sp>
        <p:nvSpPr>
          <p:cNvPr id="15" name="內容版面配置區 2"/>
          <p:cNvSpPr txBox="1"/>
          <p:nvPr/>
        </p:nvSpPr>
        <p:spPr>
          <a:xfrm>
            <a:off x="1102997" y="1791578"/>
            <a:ext cx="10748344" cy="40806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100" dirty="0" smtClean="0"/>
          </a:p>
          <a:p>
            <a:endParaRPr lang="zh-CN" altLang="en-US" sz="2100" dirty="0"/>
          </a:p>
          <a:p>
            <a:endParaRPr lang="zh-CN" altLang="en-US" sz="2100" dirty="0"/>
          </a:p>
          <a:p>
            <a:endParaRPr lang="zh-CN" altLang="en-US" sz="2100" dirty="0"/>
          </a:p>
        </p:txBody>
      </p:sp>
      <p:sp>
        <p:nvSpPr>
          <p:cNvPr id="8" name="内容占位符 2"/>
          <p:cNvSpPr txBox="1"/>
          <p:nvPr/>
        </p:nvSpPr>
        <p:spPr>
          <a:xfrm>
            <a:off x="1" y="365835"/>
            <a:ext cx="12192000" cy="745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buNone/>
            </a:pPr>
            <a:r>
              <a:rPr lang="en-US" altLang="zh-CN" sz="4400" dirty="0" smtClean="0"/>
              <a:t>Challenges and solutions</a:t>
            </a:r>
            <a:endParaRPr lang="en-US" altLang="zh-CN" sz="4400" dirty="0">
              <a:latin typeface="+mj-lt"/>
              <a:ea typeface="+mj-ea"/>
              <a:cs typeface="+mj-cs"/>
            </a:endParaRPr>
          </a:p>
        </p:txBody>
      </p:sp>
      <mc:AlternateContent xmlns:mc="http://schemas.openxmlformats.org/markup-compatibility/2006">
        <mc:Choice xmlns:a14="http://schemas.microsoft.com/office/drawing/2010/main" Requires="a14">
          <p:sp>
            <p:nvSpPr>
              <p:cNvPr id="16" name="文本框 15"/>
              <p:cNvSpPr txBox="1"/>
              <p:nvPr/>
            </p:nvSpPr>
            <p:spPr>
              <a:xfrm>
                <a:off x="1" y="1523583"/>
                <a:ext cx="12191999" cy="5410712"/>
              </a:xfrm>
              <a:prstGeom prst="rect">
                <a:avLst/>
              </a:prstGeom>
              <a:noFill/>
            </p:spPr>
            <p:txBody>
              <a:bodyPr wrap="square" rtlCol="0">
                <a:spAutoFit/>
              </a:bodyPr>
              <a:lstStyle/>
              <a:p>
                <a:pPr>
                  <a:lnSpc>
                    <a:spcPct val="120000"/>
                  </a:lnSpc>
                </a:pPr>
                <a:r>
                  <a:rPr lang="en-US" altLang="zh-CN" sz="2400" dirty="0" smtClean="0"/>
                  <a:t>Challenges:</a:t>
                </a:r>
              </a:p>
              <a:p>
                <a:pPr marL="800100" lvl="1" indent="-342900">
                  <a:lnSpc>
                    <a:spcPct val="120000"/>
                  </a:lnSpc>
                  <a:buFont typeface="Arial" panose="020B0604020202020204" pitchFamily="34" charset="0"/>
                  <a:buChar char="•"/>
                </a:pPr>
                <a:r>
                  <a:rPr lang="en-US" altLang="zh-CN" sz="2400" dirty="0" smtClean="0"/>
                  <a:t>How to formulate function </a:t>
                </a:r>
                <a14:m>
                  <m:oMath xmlns:m="http://schemas.openxmlformats.org/officeDocument/2006/math">
                    <m:r>
                      <a:rPr lang="en-US" altLang="zh-CN" sz="2400" b="0" i="1" smtClean="0">
                        <a:latin typeface="Cambria Math" panose="02040503050406030204" pitchFamily="18" charset="0"/>
                      </a:rPr>
                      <m:t>𝑠</m:t>
                    </m:r>
                  </m:oMath>
                </a14:m>
                <a:r>
                  <a:rPr lang="en-US" altLang="zh-CN" sz="2400" dirty="0" smtClean="0"/>
                  <a:t> .</a:t>
                </a:r>
              </a:p>
              <a:p>
                <a:pPr marL="800100" lvl="1" indent="-342900">
                  <a:lnSpc>
                    <a:spcPct val="120000"/>
                  </a:lnSpc>
                  <a:buFont typeface="Arial" panose="020B0604020202020204" pitchFamily="34" charset="0"/>
                  <a:buChar char="•"/>
                </a:pPr>
                <a:r>
                  <a:rPr lang="en-US" altLang="zh-CN" sz="2400" dirty="0" smtClean="0"/>
                  <a:t>As a frame will be arrived in every 10ms or less at the server, the algorithm should be of low-complexity.</a:t>
                </a:r>
              </a:p>
              <a:p>
                <a:pPr marL="800100" lvl="1" indent="-342900">
                  <a:lnSpc>
                    <a:spcPct val="120000"/>
                  </a:lnSpc>
                  <a:buFont typeface="Arial" panose="020B0604020202020204" pitchFamily="34" charset="0"/>
                  <a:buChar char="•"/>
                </a:pPr>
                <a:r>
                  <a:rPr lang="en-US" altLang="zh-CN" sz="2400" dirty="0" smtClean="0"/>
                  <a:t>Jobs(frames)’behavior in a same flow will influence each other besides influencing other </a:t>
                </a:r>
                <a:r>
                  <a:rPr lang="en-US" altLang="zh-CN" sz="2400" dirty="0" smtClean="0"/>
                  <a:t>flows both on quality and stall.</a:t>
                </a:r>
                <a:endParaRPr lang="en-US" altLang="zh-CN" sz="2400" dirty="0"/>
              </a:p>
              <a:p>
                <a:pPr>
                  <a:lnSpc>
                    <a:spcPct val="120000"/>
                  </a:lnSpc>
                </a:pPr>
                <a:r>
                  <a:rPr lang="en-US" altLang="zh-CN" sz="2400" dirty="0" smtClean="0"/>
                  <a:t>Solutions:</a:t>
                </a:r>
              </a:p>
              <a:p>
                <a:pPr marL="800100" lvl="1" indent="-342900">
                  <a:lnSpc>
                    <a:spcPct val="120000"/>
                  </a:lnSpc>
                  <a:buFont typeface="Arial" panose="020B0604020202020204" pitchFamily="34" charset="0"/>
                  <a:buChar char="•"/>
                </a:pPr>
                <a:r>
                  <a:rPr lang="en-US" altLang="zh-CN" sz="2400" dirty="0" smtClean="0"/>
                  <a:t>Based on real traces of buffer and stall, get the relation between average buffer amount and total stall time in a certain period.</a:t>
                </a:r>
              </a:p>
              <a:p>
                <a:pPr marL="800100" lvl="1" indent="-342900">
                  <a:lnSpc>
                    <a:spcPct val="120000"/>
                  </a:lnSpc>
                  <a:buFont typeface="Arial" panose="020B0604020202020204" pitchFamily="34" charset="0"/>
                  <a:buChar char="•"/>
                </a:pPr>
                <a:r>
                  <a:rPr lang="en-US" altLang="zh-CN" sz="2400" dirty="0" smtClean="0"/>
                  <a:t>Use online heuristic algorithm or look up table instead of optimistic algorithm.</a:t>
                </a:r>
              </a:p>
              <a:p>
                <a:pPr marL="800100" lvl="1" indent="-342900">
                  <a:lnSpc>
                    <a:spcPct val="120000"/>
                  </a:lnSpc>
                  <a:buFont typeface="Arial" panose="020B0604020202020204" pitchFamily="34" charset="0"/>
                  <a:buChar char="•"/>
                </a:pPr>
                <a:r>
                  <a:rPr lang="en-US" altLang="zh-CN" sz="2400" dirty="0" smtClean="0"/>
                  <a:t>Use </a:t>
                </a:r>
                <a:r>
                  <a:rPr lang="en-US" altLang="zh-CN" sz="2400" dirty="0" smtClean="0"/>
                  <a:t>3-step-decisions(divide - group - order) </a:t>
                </a:r>
                <a:r>
                  <a:rPr lang="en-US" altLang="zh-CN" sz="2400" dirty="0" smtClean="0"/>
                  <a:t>to decouple kinds of </a:t>
                </a:r>
                <a:r>
                  <a:rPr lang="en-US" altLang="zh-CN" sz="2400" dirty="0" smtClean="0"/>
                  <a:t>influences and calculate </a:t>
                </a:r>
                <a:r>
                  <a:rPr lang="en-US" altLang="zh-CN" sz="2400" dirty="0" err="1" smtClean="0"/>
                  <a:t>qoe</a:t>
                </a:r>
                <a:r>
                  <a:rPr lang="en-US" altLang="zh-CN" sz="2400" dirty="0" smtClean="0"/>
                  <a:t> on flow level.</a:t>
                </a:r>
                <a:endParaRPr lang="en-US" altLang="zh-CN" sz="2400" dirty="0" smtClean="0"/>
              </a:p>
            </p:txBody>
          </p:sp>
        </mc:Choice>
        <mc:Fallback>
          <p:sp>
            <p:nvSpPr>
              <p:cNvPr id="16" name="文本框 15"/>
              <p:cNvSpPr txBox="1">
                <a:spLocks noRot="1" noChangeAspect="1" noMove="1" noResize="1" noEditPoints="1" noAdjustHandles="1" noChangeArrowheads="1" noChangeShapeType="1" noTextEdit="1"/>
              </p:cNvSpPr>
              <p:nvPr/>
            </p:nvSpPr>
            <p:spPr>
              <a:xfrm>
                <a:off x="1" y="1523583"/>
                <a:ext cx="12191999" cy="5410712"/>
              </a:xfrm>
              <a:prstGeom prst="rect">
                <a:avLst/>
              </a:prstGeom>
              <a:blipFill rotWithShape="0">
                <a:blip r:embed="rId3"/>
                <a:stretch>
                  <a:fillRect l="-750" r="-700" b="-11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6942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53A931FB-DEDF-4F33-BC88-04D9EA788D17}" type="slidenum">
              <a:rPr lang="zh-CN" altLang="en-US" smtClean="0"/>
              <a:t>7</a:t>
            </a:fld>
            <a:endParaRPr lang="zh-CN" altLang="en-US"/>
          </a:p>
        </p:txBody>
      </p:sp>
      <p:sp>
        <p:nvSpPr>
          <p:cNvPr id="15" name="內容版面配置區 2"/>
          <p:cNvSpPr txBox="1"/>
          <p:nvPr/>
        </p:nvSpPr>
        <p:spPr>
          <a:xfrm>
            <a:off x="1102997" y="1791578"/>
            <a:ext cx="10748344" cy="40806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100" dirty="0" smtClean="0"/>
          </a:p>
          <a:p>
            <a:endParaRPr lang="zh-CN" altLang="en-US" sz="2100" dirty="0"/>
          </a:p>
          <a:p>
            <a:endParaRPr lang="zh-CN" altLang="en-US" sz="2100" dirty="0"/>
          </a:p>
          <a:p>
            <a:endParaRPr lang="zh-CN" altLang="en-US" sz="2100" dirty="0"/>
          </a:p>
        </p:txBody>
      </p:sp>
      <p:sp>
        <p:nvSpPr>
          <p:cNvPr id="8" name="内容占位符 2"/>
          <p:cNvSpPr txBox="1"/>
          <p:nvPr/>
        </p:nvSpPr>
        <p:spPr>
          <a:xfrm>
            <a:off x="1" y="365835"/>
            <a:ext cx="12192000" cy="745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buNone/>
            </a:pPr>
            <a:r>
              <a:rPr lang="en-US" altLang="zh-CN" sz="4400" dirty="0" smtClean="0"/>
              <a:t>Design</a:t>
            </a:r>
            <a:endParaRPr lang="en-US" altLang="zh-CN" sz="4400" dirty="0">
              <a:latin typeface="+mj-lt"/>
              <a:ea typeface="+mj-ea"/>
              <a:cs typeface="+mj-cs"/>
            </a:endParaRPr>
          </a:p>
        </p:txBody>
      </p:sp>
      <p:sp>
        <p:nvSpPr>
          <p:cNvPr id="16" name="文本框 15"/>
          <p:cNvSpPr txBox="1"/>
          <p:nvPr/>
        </p:nvSpPr>
        <p:spPr>
          <a:xfrm>
            <a:off x="2" y="1307465"/>
            <a:ext cx="12191999" cy="1865126"/>
          </a:xfrm>
          <a:prstGeom prst="rect">
            <a:avLst/>
          </a:prstGeom>
          <a:noFill/>
        </p:spPr>
        <p:txBody>
          <a:bodyPr wrap="square" rtlCol="0">
            <a:spAutoFit/>
          </a:bodyPr>
          <a:lstStyle/>
          <a:p>
            <a:pPr>
              <a:lnSpc>
                <a:spcPct val="120000"/>
              </a:lnSpc>
            </a:pPr>
            <a:r>
              <a:rPr lang="en-US" altLang="zh-CN" sz="2400" dirty="0" smtClean="0"/>
              <a:t>Input:</a:t>
            </a:r>
          </a:p>
          <a:p>
            <a:pPr>
              <a:lnSpc>
                <a:spcPct val="120000"/>
              </a:lnSpc>
            </a:pPr>
            <a:r>
              <a:rPr lang="en-US" altLang="zh-CN" sz="2400" dirty="0" smtClean="0"/>
              <a:t>Frame size, frame type(I/P), flow type(B/E), frame serial number, client buffer, throughput.</a:t>
            </a:r>
          </a:p>
          <a:p>
            <a:pPr>
              <a:lnSpc>
                <a:spcPct val="120000"/>
              </a:lnSpc>
            </a:pPr>
            <a:r>
              <a:rPr lang="en-US" altLang="zh-CN" sz="2400" dirty="0" smtClean="0"/>
              <a:t>Output:</a:t>
            </a:r>
          </a:p>
          <a:p>
            <a:pPr>
              <a:lnSpc>
                <a:spcPct val="120000"/>
              </a:lnSpc>
            </a:pPr>
            <a:r>
              <a:rPr lang="en-US" altLang="zh-CN" sz="2400" dirty="0" smtClean="0"/>
              <a:t>A scheduled and divided queue. </a:t>
            </a:r>
            <a:endParaRPr lang="en-US" altLang="zh-CN" sz="2400" dirty="0" smtClean="0"/>
          </a:p>
        </p:txBody>
      </p:sp>
      <p:graphicFrame>
        <p:nvGraphicFramePr>
          <p:cNvPr id="4" name="图示 3"/>
          <p:cNvGraphicFramePr/>
          <p:nvPr>
            <p:extLst>
              <p:ext uri="{D42A27DB-BD31-4B8C-83A1-F6EECF244321}">
                <p14:modId xmlns:p14="http://schemas.microsoft.com/office/powerpoint/2010/main" val="1453513930"/>
              </p:ext>
            </p:extLst>
          </p:nvPr>
        </p:nvGraphicFramePr>
        <p:xfrm>
          <a:off x="1854200" y="3368563"/>
          <a:ext cx="8128000" cy="757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文本框 8"/>
          <p:cNvSpPr txBox="1"/>
          <p:nvPr/>
        </p:nvSpPr>
        <p:spPr>
          <a:xfrm>
            <a:off x="2" y="4249168"/>
            <a:ext cx="12191999" cy="3194721"/>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en-US" altLang="zh-CN" sz="2400" dirty="0" smtClean="0"/>
              <a:t>Divide: As a order change of a frame influence all the frames behind it, the divide operation makes the problem simple on flow level: only a few of frames in the window would </a:t>
            </a:r>
            <a:r>
              <a:rPr lang="en-US" altLang="zh-CN" sz="2400" dirty="0"/>
              <a:t>be influenced(need  iterative </a:t>
            </a:r>
            <a:r>
              <a:rPr lang="en-US" altLang="zh-CN" sz="2400" dirty="0" smtClean="0"/>
              <a:t>computations) or all flows be influenced once(take all windows).</a:t>
            </a:r>
          </a:p>
          <a:p>
            <a:pPr marL="342900" indent="-342900">
              <a:lnSpc>
                <a:spcPct val="120000"/>
              </a:lnSpc>
              <a:buFont typeface="Arial" panose="020B0604020202020204" pitchFamily="34" charset="0"/>
              <a:buChar char="•"/>
            </a:pPr>
            <a:r>
              <a:rPr lang="en-US" altLang="zh-CN" sz="2400" dirty="0" smtClean="0"/>
              <a:t>Group: put the frame in an appropriate window.</a:t>
            </a:r>
          </a:p>
          <a:p>
            <a:pPr marL="342900" indent="-342900">
              <a:lnSpc>
                <a:spcPct val="120000"/>
              </a:lnSpc>
              <a:buFont typeface="Arial" panose="020B0604020202020204" pitchFamily="34" charset="0"/>
              <a:buChar char="•"/>
            </a:pPr>
            <a:r>
              <a:rPr lang="en-US" altLang="zh-CN" sz="2400" dirty="0" smtClean="0"/>
              <a:t>Order: insert the frame in the appropriate position in a window.</a:t>
            </a:r>
            <a:endParaRPr lang="en-US" altLang="zh-CN" sz="2400" dirty="0" smtClean="0"/>
          </a:p>
          <a:p>
            <a:pPr>
              <a:lnSpc>
                <a:spcPct val="120000"/>
              </a:lnSpc>
            </a:pPr>
            <a:endParaRPr lang="en-US" altLang="zh-CN" sz="2400" dirty="0" smtClean="0"/>
          </a:p>
        </p:txBody>
      </p:sp>
    </p:spTree>
    <p:extLst>
      <p:ext uri="{BB962C8B-B14F-4D97-AF65-F5344CB8AC3E}">
        <p14:creationId xmlns:p14="http://schemas.microsoft.com/office/powerpoint/2010/main" val="1193500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53A931FB-DEDF-4F33-BC88-04D9EA788D17}" type="slidenum">
              <a:rPr lang="zh-CN" altLang="en-US" smtClean="0"/>
              <a:t>8</a:t>
            </a:fld>
            <a:endParaRPr lang="zh-CN" altLang="en-US"/>
          </a:p>
        </p:txBody>
      </p:sp>
      <p:sp>
        <p:nvSpPr>
          <p:cNvPr id="15" name="內容版面配置區 2"/>
          <p:cNvSpPr txBox="1"/>
          <p:nvPr/>
        </p:nvSpPr>
        <p:spPr>
          <a:xfrm>
            <a:off x="0" y="1432874"/>
            <a:ext cx="12192001" cy="44393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100" dirty="0" smtClean="0"/>
          </a:p>
          <a:p>
            <a:endParaRPr lang="zh-CN" altLang="en-US" sz="2100" dirty="0"/>
          </a:p>
          <a:p>
            <a:endParaRPr lang="zh-CN" altLang="en-US" sz="2100" dirty="0"/>
          </a:p>
          <a:p>
            <a:endParaRPr lang="zh-CN" altLang="en-US" sz="2100" dirty="0"/>
          </a:p>
        </p:txBody>
      </p:sp>
      <p:sp>
        <p:nvSpPr>
          <p:cNvPr id="8" name="内容占位符 2"/>
          <p:cNvSpPr txBox="1"/>
          <p:nvPr/>
        </p:nvSpPr>
        <p:spPr>
          <a:xfrm>
            <a:off x="1" y="365835"/>
            <a:ext cx="12192000" cy="745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buNone/>
            </a:pPr>
            <a:endParaRPr lang="en-US" altLang="zh-CN" sz="4400" dirty="0">
              <a:latin typeface="+mj-lt"/>
              <a:ea typeface="+mj-ea"/>
              <a:cs typeface="+mj-cs"/>
            </a:endParaRPr>
          </a:p>
        </p:txBody>
      </p:sp>
      <p:sp>
        <p:nvSpPr>
          <p:cNvPr id="2" name="文本框 1"/>
          <p:cNvSpPr txBox="1"/>
          <p:nvPr/>
        </p:nvSpPr>
        <p:spPr>
          <a:xfrm>
            <a:off x="0" y="3582186"/>
            <a:ext cx="12192000" cy="369332"/>
          </a:xfrm>
          <a:prstGeom prst="rect">
            <a:avLst/>
          </a:prstGeom>
          <a:noFill/>
        </p:spPr>
        <p:txBody>
          <a:bodyPr wrap="square" rtlCol="0">
            <a:spAutoFit/>
          </a:bodyPr>
          <a:lstStyle/>
          <a:p>
            <a:r>
              <a:rPr lang="en-US" altLang="zh-CN" dirty="0" smtClean="0"/>
              <a:t>Sending queue is the already-scheduled frames that haven’t been send which are divided by time windows.</a:t>
            </a:r>
          </a:p>
        </p:txBody>
      </p:sp>
      <p:graphicFrame>
        <p:nvGraphicFramePr>
          <p:cNvPr id="19" name="图表 18"/>
          <p:cNvGraphicFramePr/>
          <p:nvPr>
            <p:extLst>
              <p:ext uri="{D42A27DB-BD31-4B8C-83A1-F6EECF244321}">
                <p14:modId xmlns:p14="http://schemas.microsoft.com/office/powerpoint/2010/main" val="679213628"/>
              </p:ext>
            </p:extLst>
          </p:nvPr>
        </p:nvGraphicFramePr>
        <p:xfrm>
          <a:off x="329937" y="1432874"/>
          <a:ext cx="11189617" cy="19811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图表 19"/>
          <p:cNvGraphicFramePr/>
          <p:nvPr>
            <p:extLst>
              <p:ext uri="{D42A27DB-BD31-4B8C-83A1-F6EECF244321}">
                <p14:modId xmlns:p14="http://schemas.microsoft.com/office/powerpoint/2010/main" val="1255308597"/>
              </p:ext>
            </p:extLst>
          </p:nvPr>
        </p:nvGraphicFramePr>
        <p:xfrm>
          <a:off x="322081" y="4010636"/>
          <a:ext cx="11189617" cy="1536531"/>
        </p:xfrm>
        <a:graphic>
          <a:graphicData uri="http://schemas.openxmlformats.org/drawingml/2006/chart">
            <c:chart xmlns:c="http://schemas.openxmlformats.org/drawingml/2006/chart" xmlns:r="http://schemas.openxmlformats.org/officeDocument/2006/relationships" r:id="rId4"/>
          </a:graphicData>
        </a:graphic>
      </p:graphicFrame>
      <p:sp>
        <p:nvSpPr>
          <p:cNvPr id="22" name="文本框 21"/>
          <p:cNvSpPr txBox="1"/>
          <p:nvPr/>
        </p:nvSpPr>
        <p:spPr>
          <a:xfrm>
            <a:off x="0" y="5731420"/>
            <a:ext cx="12192000" cy="646331"/>
          </a:xfrm>
          <a:prstGeom prst="rect">
            <a:avLst/>
          </a:prstGeom>
          <a:noFill/>
        </p:spPr>
        <p:txBody>
          <a:bodyPr wrap="square" rtlCol="0">
            <a:spAutoFit/>
          </a:bodyPr>
          <a:lstStyle/>
          <a:p>
            <a:r>
              <a:rPr lang="en-US" altLang="zh-CN" dirty="0" smtClean="0"/>
              <a:t>Every time slot update the division of the queue based on throughput changes(each window may not be full as frames are generated at certain rate and some frames may be abandoned).</a:t>
            </a:r>
          </a:p>
        </p:txBody>
      </p:sp>
      <p:sp>
        <p:nvSpPr>
          <p:cNvPr id="23" name="内容占位符 2"/>
          <p:cNvSpPr txBox="1"/>
          <p:nvPr/>
        </p:nvSpPr>
        <p:spPr>
          <a:xfrm>
            <a:off x="152401" y="518235"/>
            <a:ext cx="12192000" cy="745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buNone/>
            </a:pPr>
            <a:r>
              <a:rPr lang="en-US" altLang="zh-CN" sz="4400" dirty="0" smtClean="0"/>
              <a:t>Divide</a:t>
            </a:r>
          </a:p>
          <a:p>
            <a:pPr marL="0" indent="0" algn="ctr">
              <a:spcBef>
                <a:spcPct val="0"/>
              </a:spcBef>
              <a:buNone/>
            </a:pPr>
            <a:endParaRPr lang="en-US" altLang="zh-CN" sz="4400" dirty="0">
              <a:latin typeface="+mj-lt"/>
              <a:ea typeface="+mj-ea"/>
              <a:cs typeface="+mj-cs"/>
            </a:endParaRPr>
          </a:p>
        </p:txBody>
      </p:sp>
    </p:spTree>
    <p:extLst>
      <p:ext uri="{BB962C8B-B14F-4D97-AF65-F5344CB8AC3E}">
        <p14:creationId xmlns:p14="http://schemas.microsoft.com/office/powerpoint/2010/main" val="2182805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53A931FB-DEDF-4F33-BC88-04D9EA788D17}" type="slidenum">
              <a:rPr lang="zh-CN" altLang="en-US" smtClean="0"/>
              <a:t>9</a:t>
            </a:fld>
            <a:endParaRPr lang="zh-CN" altLang="en-US"/>
          </a:p>
        </p:txBody>
      </p:sp>
      <p:sp>
        <p:nvSpPr>
          <p:cNvPr id="15" name="內容版面配置區 2"/>
          <p:cNvSpPr txBox="1"/>
          <p:nvPr/>
        </p:nvSpPr>
        <p:spPr>
          <a:xfrm>
            <a:off x="1102997" y="1791578"/>
            <a:ext cx="10748344" cy="40806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100" dirty="0" smtClean="0"/>
          </a:p>
          <a:p>
            <a:endParaRPr lang="zh-CN" altLang="en-US" sz="2100" dirty="0"/>
          </a:p>
          <a:p>
            <a:endParaRPr lang="zh-CN" altLang="en-US" sz="2100" dirty="0"/>
          </a:p>
          <a:p>
            <a:endParaRPr lang="zh-CN" altLang="en-US" sz="2100" dirty="0"/>
          </a:p>
        </p:txBody>
      </p:sp>
      <p:sp>
        <p:nvSpPr>
          <p:cNvPr id="8" name="内容占位符 2"/>
          <p:cNvSpPr txBox="1"/>
          <p:nvPr/>
        </p:nvSpPr>
        <p:spPr>
          <a:xfrm>
            <a:off x="1" y="365835"/>
            <a:ext cx="12192000" cy="745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buNone/>
            </a:pPr>
            <a:r>
              <a:rPr lang="en-US" altLang="zh-CN" sz="4400" dirty="0" smtClean="0"/>
              <a:t>Group and order: Base layer</a:t>
            </a:r>
            <a:endParaRPr lang="en-US" altLang="zh-CN" sz="4400" dirty="0">
              <a:latin typeface="+mj-lt"/>
              <a:ea typeface="+mj-ea"/>
              <a:cs typeface="+mj-cs"/>
            </a:endParaRPr>
          </a:p>
        </p:txBody>
      </p:sp>
      <p:sp>
        <p:nvSpPr>
          <p:cNvPr id="16" name="文本框 15"/>
          <p:cNvSpPr txBox="1"/>
          <p:nvPr/>
        </p:nvSpPr>
        <p:spPr>
          <a:xfrm>
            <a:off x="1" y="1523583"/>
            <a:ext cx="12191999" cy="5853910"/>
          </a:xfrm>
          <a:prstGeom prst="rect">
            <a:avLst/>
          </a:prstGeom>
          <a:noFill/>
        </p:spPr>
        <p:txBody>
          <a:bodyPr wrap="square" rtlCol="0">
            <a:spAutoFit/>
          </a:bodyPr>
          <a:lstStyle/>
          <a:p>
            <a:pPr>
              <a:lnSpc>
                <a:spcPct val="120000"/>
              </a:lnSpc>
            </a:pPr>
            <a:r>
              <a:rPr lang="en-US" altLang="zh-CN" sz="2400" dirty="0" smtClean="0"/>
              <a:t>From now on we discuss Base layer and enhanced layer separately,</a:t>
            </a:r>
          </a:p>
          <a:p>
            <a:pPr>
              <a:lnSpc>
                <a:spcPct val="120000"/>
              </a:lnSpc>
            </a:pPr>
            <a:r>
              <a:rPr lang="en-US" altLang="zh-CN" sz="2400" dirty="0" smtClean="0"/>
              <a:t>Because:</a:t>
            </a:r>
            <a:endParaRPr lang="en-US" altLang="zh-CN" sz="2400" dirty="0" smtClean="0"/>
          </a:p>
          <a:p>
            <a:pPr>
              <a:lnSpc>
                <a:spcPct val="120000"/>
              </a:lnSpc>
            </a:pPr>
            <a:r>
              <a:rPr lang="en-US" altLang="zh-CN" sz="2400" dirty="0" smtClean="0"/>
              <a:t>Base layer: all frames in base layer should be transmitted and transmitted in time.</a:t>
            </a:r>
          </a:p>
          <a:p>
            <a:pPr>
              <a:lnSpc>
                <a:spcPct val="120000"/>
              </a:lnSpc>
            </a:pPr>
            <a:r>
              <a:rPr lang="en-US" altLang="zh-CN" sz="2400" dirty="0" smtClean="0"/>
              <a:t>Enhanced layer: enhanced layer can be abandoned if it will miss the deadline or may cause stall.</a:t>
            </a:r>
          </a:p>
          <a:p>
            <a:pPr>
              <a:lnSpc>
                <a:spcPct val="120000"/>
              </a:lnSpc>
            </a:pPr>
            <a:endParaRPr lang="en-US" altLang="zh-CN" sz="2400" dirty="0" smtClean="0"/>
          </a:p>
          <a:p>
            <a:pPr marL="342900" indent="-342900">
              <a:lnSpc>
                <a:spcPct val="120000"/>
              </a:lnSpc>
              <a:buFont typeface="Arial" panose="020B0604020202020204" pitchFamily="34" charset="0"/>
              <a:buChar char="•"/>
            </a:pPr>
            <a:r>
              <a:rPr lang="en-US" altLang="zh-CN" sz="2400" dirty="0" smtClean="0"/>
              <a:t>Group:</a:t>
            </a:r>
          </a:p>
          <a:p>
            <a:pPr>
              <a:lnSpc>
                <a:spcPct val="120000"/>
              </a:lnSpc>
            </a:pPr>
            <a:r>
              <a:rPr lang="en-US" altLang="zh-CN" sz="2400" dirty="0" smtClean="0"/>
              <a:t>When a base layer frame are inserted, for itself, the window rank decides its flexibility. </a:t>
            </a:r>
            <a:r>
              <a:rPr lang="en-US" altLang="zh-CN" sz="2400" dirty="0"/>
              <a:t>F</a:t>
            </a:r>
            <a:r>
              <a:rPr lang="en-US" altLang="zh-CN" sz="2400" dirty="0" smtClean="0"/>
              <a:t>or other frames, as the window may be full, there are 2 options: put some other frames to the next window or abort some E-layer frames. We make the decision by the goal function.</a:t>
            </a:r>
          </a:p>
          <a:p>
            <a:pPr marL="342900" indent="-342900">
              <a:lnSpc>
                <a:spcPct val="120000"/>
              </a:lnSpc>
              <a:buFont typeface="Arial" panose="020B0604020202020204" pitchFamily="34" charset="0"/>
              <a:buChar char="•"/>
            </a:pPr>
            <a:r>
              <a:rPr lang="en-US" altLang="zh-CN" sz="2400" dirty="0" smtClean="0"/>
              <a:t>Order: base layer frames should be insert in head of enhanced layer frames who are not about to miss the deadline.</a:t>
            </a:r>
          </a:p>
          <a:p>
            <a:pPr>
              <a:lnSpc>
                <a:spcPct val="120000"/>
              </a:lnSpc>
            </a:pPr>
            <a:endParaRPr lang="en-US" altLang="zh-CN" sz="2400" dirty="0" smtClean="0"/>
          </a:p>
        </p:txBody>
      </p:sp>
    </p:spTree>
    <p:extLst>
      <p:ext uri="{BB962C8B-B14F-4D97-AF65-F5344CB8AC3E}">
        <p14:creationId xmlns:p14="http://schemas.microsoft.com/office/powerpoint/2010/main" val="2154106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2965</TotalTime>
  <Words>889</Words>
  <Application>Microsoft Office PowerPoint</Application>
  <PresentationFormat>宽屏</PresentationFormat>
  <Paragraphs>109</Paragraphs>
  <Slides>11</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Arial</vt:lpstr>
      <vt:lpstr>Cambria Math</vt:lpstr>
      <vt:lpstr>Office 主题​​</vt:lpstr>
      <vt:lpstr>Index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Future plan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LZQ</dc:creator>
  <cp:lastModifiedBy>胡 晓宇</cp:lastModifiedBy>
  <cp:revision>549</cp:revision>
  <dcterms:created xsi:type="dcterms:W3CDTF">2018-05-06T08:08:00Z</dcterms:created>
  <dcterms:modified xsi:type="dcterms:W3CDTF">2019-10-10T06:40:11Z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