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306" r:id="rId3"/>
    <p:sldId id="276" r:id="rId4"/>
    <p:sldId id="317" r:id="rId5"/>
    <p:sldId id="325" r:id="rId6"/>
    <p:sldId id="309" r:id="rId7"/>
    <p:sldId id="339" r:id="rId8"/>
    <p:sldId id="311" r:id="rId9"/>
    <p:sldId id="324" r:id="rId10"/>
    <p:sldId id="326" r:id="rId11"/>
    <p:sldId id="327" r:id="rId12"/>
    <p:sldId id="328" r:id="rId13"/>
    <p:sldId id="318" r:id="rId14"/>
    <p:sldId id="308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19" autoAdjust="0"/>
    <p:restoredTop sz="91994" autoAdjust="0"/>
  </p:normalViewPr>
  <p:slideViewPr>
    <p:cSldViewPr snapToGrid="0">
      <p:cViewPr varScale="1">
        <p:scale>
          <a:sx n="107" d="100"/>
          <a:sy n="107" d="100"/>
        </p:scale>
        <p:origin x="74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D29DA2-EC5D-4922-9A5F-A03A55A55327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28B47A-7AFF-4764-B119-799C89447F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5181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8B47A-7AFF-4764-B119-799C89447F1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951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8B47A-7AFF-4764-B119-799C89447F1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7216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8B47A-7AFF-4764-B119-799C89447F1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2622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8B47A-7AFF-4764-B119-799C89447F1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7724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8B47A-7AFF-4764-B119-799C89447F1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6517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165A6-7CD5-43A2-BD45-58BAFBE142B5}" type="datetime1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931FB-DEDF-4F33-BC88-04D9EA788D1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7A29-FB9A-4482-9DCA-AB1E7487F7AB}" type="datetime1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931FB-DEDF-4F33-BC88-04D9EA788D1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94969-6EDE-46BA-8E61-E92EBC7A1214}" type="datetime1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931FB-DEDF-4F33-BC88-04D9EA788D1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2000" cy="1428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82FA9-8137-4DCA-937B-A2D049EEFD10}" type="datetime1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931FB-DEDF-4F33-BC88-04D9EA788D1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28B8B-49EE-4DF8-84CB-825E93E76559}" type="datetime1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931FB-DEDF-4F33-BC88-04D9EA788D1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26E8C-6970-4414-A6D5-60E343D30129}" type="datetime1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931FB-DEDF-4F33-BC88-04D9EA788D1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F85D6-4F02-4F65-BC29-0BF7CCD2B367}" type="datetime1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931FB-DEDF-4F33-BC88-04D9EA788D1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75202-D851-4CE1-8998-821B03A9BF21}" type="datetime1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931FB-DEDF-4F33-BC88-04D9EA788D1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61BE1-0670-4469-88EC-22B41B624838}" type="datetime1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931FB-DEDF-4F33-BC88-04D9EA788D1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3422C-2D03-4A6B-9383-412ACBCAEBBB}" type="datetime1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931FB-DEDF-4F33-BC88-04D9EA788D1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DB404-BB3C-4CF3-BA37-45898F4A06BA}" type="datetime1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931FB-DEDF-4F33-BC88-04D9EA788D1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AA161-10DA-4B1F-8B41-F51F93D7FFC2}" type="datetime1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931FB-DEDF-4F33-BC88-04D9EA788D1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24064" y="1327585"/>
            <a:ext cx="11376016" cy="1884223"/>
          </a:xfrm>
        </p:spPr>
        <p:txBody>
          <a:bodyPr>
            <a:no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4000" b="1" dirty="0" err="1">
                <a:solidFill>
                  <a:srgbClr val="C00000"/>
                </a:solidFill>
              </a:rPr>
              <a:t>MultiLive</a:t>
            </a:r>
            <a:r>
              <a:rPr lang="en-US" altLang="zh-CN" sz="4000" b="1" dirty="0">
                <a:solidFill>
                  <a:srgbClr val="C00000"/>
                </a:solidFill>
              </a:rPr>
              <a:t>: Adaptive Bitrate </a:t>
            </a:r>
            <a:r>
              <a:rPr lang="en-US" altLang="zh-CN" sz="4000" b="1" dirty="0" smtClean="0">
                <a:solidFill>
                  <a:srgbClr val="C00000"/>
                </a:solidFill>
              </a:rPr>
              <a:t>Control for Low-delay Multi-party </a:t>
            </a:r>
            <a:r>
              <a:rPr lang="en-US" altLang="zh-CN" sz="4000" b="1" dirty="0">
                <a:solidFill>
                  <a:srgbClr val="C00000"/>
                </a:solidFill>
              </a:rPr>
              <a:t>Interactive Live </a:t>
            </a:r>
            <a:r>
              <a:rPr lang="en-US" altLang="zh-CN" sz="4000" b="1" dirty="0" smtClean="0">
                <a:solidFill>
                  <a:srgbClr val="C00000"/>
                </a:solidFill>
              </a:rPr>
              <a:t>Streaming</a:t>
            </a:r>
            <a:endParaRPr lang="zh-CN" altLang="en-US" sz="4000" b="1" dirty="0">
              <a:solidFill>
                <a:srgbClr val="C0000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06669" y="4099046"/>
            <a:ext cx="11293410" cy="2020399"/>
          </a:xfrm>
        </p:spPr>
        <p:txBody>
          <a:bodyPr>
            <a:normAutofit/>
          </a:bodyPr>
          <a:lstStyle/>
          <a:p>
            <a:pPr algn="l"/>
            <a:r>
              <a:rPr lang="en-US" altLang="zh-CN" sz="2600" dirty="0" smtClean="0">
                <a:solidFill>
                  <a:schemeClr val="bg1">
                    <a:lumMod val="50000"/>
                  </a:schemeClr>
                </a:solidFill>
              </a:rPr>
              <a:t>Live Streaming Group</a:t>
            </a:r>
          </a:p>
          <a:p>
            <a:pPr algn="l"/>
            <a:r>
              <a:rPr lang="en-US" altLang="zh-CN" sz="2600" dirty="0" smtClean="0">
                <a:solidFill>
                  <a:schemeClr val="bg1">
                    <a:lumMod val="50000"/>
                  </a:schemeClr>
                </a:solidFill>
              </a:rPr>
              <a:t>Tsinghua University</a:t>
            </a:r>
          </a:p>
          <a:p>
            <a:pPr algn="l"/>
            <a:fld id="{F5AD8A90-4332-42EC-A6E0-A2496D57569A}" type="datetime1">
              <a:rPr lang="en-US" altLang="zh-CN" sz="2600">
                <a:solidFill>
                  <a:schemeClr val="bg1">
                    <a:lumMod val="50000"/>
                  </a:schemeClr>
                </a:solidFill>
              </a:rPr>
              <a:t>9/17/2019</a:t>
            </a:fld>
            <a:endParaRPr lang="zh-CN" altLang="en-US" sz="26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602273" y="3648807"/>
            <a:ext cx="1084091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âTsinghuaâçå¾çæç´¢ç»æ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1731" y="4237892"/>
            <a:ext cx="1881554" cy="1881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931FB-DEDF-4F33-BC88-04D9EA788D17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90957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 smtClean="0"/>
              <a:t>Implementation &amp; Evaluation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7374" y="1416149"/>
            <a:ext cx="10080426" cy="413880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Fine-grained </a:t>
            </a:r>
            <a:r>
              <a:rPr lang="en-US" altLang="zh-CN" dirty="0" err="1"/>
              <a:t>QoE</a:t>
            </a:r>
            <a:r>
              <a:rPr lang="en-US" altLang="zh-CN" dirty="0"/>
              <a:t> </a:t>
            </a:r>
            <a:r>
              <a:rPr lang="en-US" altLang="zh-CN" dirty="0" smtClean="0"/>
              <a:t>Performance for real industry dataset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931FB-DEDF-4F33-BC88-04D9EA788D17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15" name="内容占位符 2"/>
          <p:cNvSpPr txBox="1">
            <a:spLocks/>
          </p:cNvSpPr>
          <p:nvPr/>
        </p:nvSpPr>
        <p:spPr>
          <a:xfrm>
            <a:off x="257374" y="4237789"/>
            <a:ext cx="10080426" cy="41388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Fine-grained </a:t>
            </a:r>
            <a:r>
              <a:rPr lang="en-US" altLang="zh-CN" dirty="0" err="1" smtClean="0"/>
              <a:t>QoE</a:t>
            </a:r>
            <a:r>
              <a:rPr lang="en-US" altLang="zh-CN" dirty="0" smtClean="0"/>
              <a:t> Performance for </a:t>
            </a:r>
            <a:r>
              <a:rPr lang="en-US" altLang="zh-CN" dirty="0"/>
              <a:t>Belgium </a:t>
            </a:r>
            <a:r>
              <a:rPr lang="en-US" altLang="zh-CN" dirty="0" smtClean="0"/>
              <a:t>4G/LTE dataset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35760"/>
            <a:ext cx="12192000" cy="234378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618821"/>
            <a:ext cx="12192000" cy="2239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454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90957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 smtClean="0"/>
              <a:t>Implementation &amp; Evaluation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7374" y="1416149"/>
            <a:ext cx="10080426" cy="413880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Normalized </a:t>
            </a:r>
            <a:r>
              <a:rPr lang="en-US" altLang="zh-CN" dirty="0" err="1"/>
              <a:t>QoE</a:t>
            </a:r>
            <a:r>
              <a:rPr lang="en-US" altLang="zh-CN" dirty="0"/>
              <a:t> </a:t>
            </a:r>
            <a:r>
              <a:rPr lang="en-US" altLang="zh-CN" dirty="0" smtClean="0"/>
              <a:t>Performance for real industry dataset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931FB-DEDF-4F33-BC88-04D9EA788D17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15" name="内容占位符 2"/>
          <p:cNvSpPr txBox="1">
            <a:spLocks/>
          </p:cNvSpPr>
          <p:nvPr/>
        </p:nvSpPr>
        <p:spPr>
          <a:xfrm>
            <a:off x="257374" y="4063452"/>
            <a:ext cx="10080426" cy="41388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Normalized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QoE</a:t>
            </a:r>
            <a:r>
              <a:rPr lang="en-US" altLang="zh-CN" dirty="0" smtClean="0"/>
              <a:t> Performance for </a:t>
            </a:r>
            <a:r>
              <a:rPr lang="en-US" altLang="zh-CN" dirty="0"/>
              <a:t>Belgium 4G/LTE dataset</a:t>
            </a:r>
            <a:endParaRPr lang="en-US" altLang="zh-CN" dirty="0" smtClean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000" y="1758633"/>
            <a:ext cx="6187469" cy="230481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5543" y="4477332"/>
            <a:ext cx="6336926" cy="2379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194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90957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 smtClean="0"/>
              <a:t>Conclusion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8974" y="1758303"/>
            <a:ext cx="11604426" cy="4660802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zh-CN" dirty="0" smtClean="0"/>
              <a:t>We propose </a:t>
            </a:r>
            <a:r>
              <a:rPr lang="en-US" altLang="zh-CN" dirty="0"/>
              <a:t>an architecture for </a:t>
            </a:r>
            <a:r>
              <a:rPr lang="en-US" altLang="zh-CN" dirty="0" smtClean="0"/>
              <a:t>multi-party interactive </a:t>
            </a:r>
            <a:r>
              <a:rPr lang="en-US" altLang="zh-CN" dirty="0"/>
              <a:t>live streaming. </a:t>
            </a:r>
            <a:endParaRPr lang="en-US" altLang="zh-CN" dirty="0" smtClean="0"/>
          </a:p>
          <a:p>
            <a:pPr>
              <a:lnSpc>
                <a:spcPct val="120000"/>
              </a:lnSpc>
            </a:pPr>
            <a:r>
              <a:rPr lang="en-US" altLang="zh-CN" dirty="0" smtClean="0"/>
              <a:t>We </a:t>
            </a:r>
            <a:r>
              <a:rPr lang="en-US" altLang="zh-CN" dirty="0"/>
              <a:t>build a </a:t>
            </a:r>
            <a:r>
              <a:rPr lang="en-US" altLang="zh-CN" dirty="0" err="1"/>
              <a:t>QoE</a:t>
            </a:r>
            <a:r>
              <a:rPr lang="en-US" altLang="zh-CN" dirty="0"/>
              <a:t> model and </a:t>
            </a:r>
            <a:r>
              <a:rPr lang="en-US" altLang="zh-CN" dirty="0" smtClean="0"/>
              <a:t>propose </a:t>
            </a:r>
            <a:r>
              <a:rPr lang="en-US" altLang="zh-CN" dirty="0" err="1" smtClean="0"/>
              <a:t>MultiLive</a:t>
            </a:r>
            <a:r>
              <a:rPr lang="en-US" altLang="zh-CN" dirty="0"/>
              <a:t>, an adaptive bitrate control algorithm. </a:t>
            </a:r>
            <a:endParaRPr lang="en-US" altLang="zh-CN" dirty="0" smtClean="0"/>
          </a:p>
          <a:p>
            <a:pPr>
              <a:lnSpc>
                <a:spcPct val="120000"/>
              </a:lnSpc>
            </a:pPr>
            <a:r>
              <a:rPr lang="en-US" altLang="zh-CN" dirty="0" smtClean="0"/>
              <a:t>Specifically, we </a:t>
            </a:r>
            <a:r>
              <a:rPr lang="en-US" altLang="zh-CN" dirty="0"/>
              <a:t>apply non-linear programming to get the target bitrate </a:t>
            </a:r>
            <a:r>
              <a:rPr lang="en-US" altLang="zh-CN" dirty="0" smtClean="0"/>
              <a:t>for each </a:t>
            </a:r>
            <a:r>
              <a:rPr lang="en-US" altLang="zh-CN" dirty="0"/>
              <a:t>pair of online streamers, and adjust the bitrate </a:t>
            </a:r>
            <a:r>
              <a:rPr lang="en-US" altLang="zh-CN" dirty="0" smtClean="0"/>
              <a:t>according to </a:t>
            </a:r>
            <a:r>
              <a:rPr lang="en-US" altLang="zh-CN" dirty="0"/>
              <a:t>the buffer feedback to avoid the accumulation of </a:t>
            </a:r>
            <a:r>
              <a:rPr lang="en-US" altLang="zh-CN" dirty="0" smtClean="0"/>
              <a:t>system errors</a:t>
            </a:r>
            <a:r>
              <a:rPr lang="en-US" altLang="zh-CN" dirty="0"/>
              <a:t>. To alleviate the problem of limited uplink </a:t>
            </a:r>
            <a:r>
              <a:rPr lang="en-US" altLang="zh-CN" dirty="0" smtClean="0"/>
              <a:t>transmission rate</a:t>
            </a:r>
            <a:r>
              <a:rPr lang="en-US" altLang="zh-CN" dirty="0"/>
              <a:t>, we use bitrate clustering to reduce the number of </a:t>
            </a:r>
            <a:r>
              <a:rPr lang="en-US" altLang="zh-CN" dirty="0" smtClean="0"/>
              <a:t>streams to </a:t>
            </a:r>
            <a:r>
              <a:rPr lang="en-US" altLang="zh-CN" dirty="0"/>
              <a:t>transmit from a streamer. </a:t>
            </a:r>
            <a:endParaRPr lang="en-US" altLang="zh-CN" dirty="0" smtClean="0"/>
          </a:p>
          <a:p>
            <a:pPr>
              <a:lnSpc>
                <a:spcPct val="120000"/>
              </a:lnSpc>
            </a:pPr>
            <a:r>
              <a:rPr lang="en-US" altLang="zh-CN" dirty="0" smtClean="0"/>
              <a:t>Our </a:t>
            </a:r>
            <a:r>
              <a:rPr lang="en-US" altLang="zh-CN" dirty="0"/>
              <a:t>results from extensive </a:t>
            </a:r>
            <a:r>
              <a:rPr lang="en-US" altLang="zh-CN" dirty="0" smtClean="0"/>
              <a:t>trace-driven</a:t>
            </a:r>
            <a:r>
              <a:rPr lang="en-US" altLang="zh-CN" dirty="0"/>
              <a:t> </a:t>
            </a:r>
            <a:r>
              <a:rPr lang="en-US" altLang="zh-CN" dirty="0" smtClean="0"/>
              <a:t>simulations </a:t>
            </a:r>
            <a:r>
              <a:rPr lang="en-US" altLang="zh-CN" dirty="0"/>
              <a:t>and test bed experiments demonstrate </a:t>
            </a:r>
            <a:r>
              <a:rPr lang="en-US" altLang="zh-CN" dirty="0" smtClean="0"/>
              <a:t>that </a:t>
            </a:r>
            <a:r>
              <a:rPr lang="en-US" altLang="zh-CN" dirty="0" err="1" smtClean="0"/>
              <a:t>MultiLive</a:t>
            </a:r>
            <a:r>
              <a:rPr lang="en-US" altLang="zh-CN" dirty="0" smtClean="0"/>
              <a:t> </a:t>
            </a:r>
            <a:r>
              <a:rPr lang="en-US" altLang="zh-CN" dirty="0"/>
              <a:t>outperforms the fixed bitrate algorithm, with </a:t>
            </a:r>
            <a:r>
              <a:rPr lang="en-US" altLang="zh-CN" dirty="0" smtClean="0">
                <a:solidFill>
                  <a:srgbClr val="FF0000"/>
                </a:solidFill>
              </a:rPr>
              <a:t>2-5x improvement </a:t>
            </a:r>
            <a:r>
              <a:rPr lang="en-US" altLang="zh-CN" dirty="0"/>
              <a:t>of the average </a:t>
            </a:r>
            <a:r>
              <a:rPr lang="en-US" altLang="zh-CN" dirty="0" err="1"/>
              <a:t>QoE</a:t>
            </a:r>
            <a:r>
              <a:rPr lang="en-US" altLang="zh-CN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en-US" altLang="zh-CN" dirty="0" smtClean="0"/>
              <a:t>Furthermore</a:t>
            </a:r>
            <a:r>
              <a:rPr lang="en-US" altLang="zh-CN" dirty="0"/>
              <a:t>, the </a:t>
            </a:r>
            <a:r>
              <a:rPr lang="en-US" altLang="zh-CN" dirty="0" smtClean="0"/>
              <a:t>end-to-end delay </a:t>
            </a:r>
            <a:r>
              <a:rPr lang="en-US" altLang="zh-CN" dirty="0"/>
              <a:t>has been reduced to about </a:t>
            </a:r>
            <a:r>
              <a:rPr lang="en-US" altLang="zh-CN" dirty="0">
                <a:solidFill>
                  <a:srgbClr val="FF0000"/>
                </a:solidFill>
              </a:rPr>
              <a:t>100 </a:t>
            </a:r>
            <a:r>
              <a:rPr lang="en-US" altLang="zh-CN" dirty="0" err="1">
                <a:solidFill>
                  <a:srgbClr val="FF0000"/>
                </a:solidFill>
              </a:rPr>
              <a:t>ms</a:t>
            </a:r>
            <a:r>
              <a:rPr lang="en-US" altLang="zh-CN" dirty="0"/>
              <a:t>, which is much </a:t>
            </a:r>
            <a:r>
              <a:rPr lang="en-US" altLang="zh-CN" dirty="0" smtClean="0"/>
              <a:t>lower than </a:t>
            </a:r>
            <a:r>
              <a:rPr lang="en-US" altLang="zh-CN" dirty="0"/>
              <a:t>400 </a:t>
            </a:r>
            <a:r>
              <a:rPr lang="en-US" altLang="zh-CN" dirty="0" err="1"/>
              <a:t>ms</a:t>
            </a:r>
            <a:r>
              <a:rPr lang="en-US" altLang="zh-CN" dirty="0"/>
              <a:t> used as the delay threshold in existing </a:t>
            </a:r>
            <a:r>
              <a:rPr lang="en-US" altLang="zh-CN" dirty="0" smtClean="0"/>
              <a:t>schemes for </a:t>
            </a:r>
            <a:r>
              <a:rPr lang="en-US" altLang="zh-CN" dirty="0"/>
              <a:t>video conferencing.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931FB-DEDF-4F33-BC88-04D9EA788D1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0516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6267"/>
          </a:xfrm>
        </p:spPr>
        <p:txBody>
          <a:bodyPr/>
          <a:lstStyle/>
          <a:p>
            <a:pPr algn="ctr"/>
            <a:r>
              <a:rPr lang="en-US" altLang="zh-CN" dirty="0" smtClean="0"/>
              <a:t>Related Work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649864"/>
            <a:ext cx="12306300" cy="4540479"/>
          </a:xfrm>
        </p:spPr>
        <p:txBody>
          <a:bodyPr>
            <a:noAutofit/>
          </a:bodyPr>
          <a:lstStyle/>
          <a:p>
            <a:r>
              <a:rPr lang="en-US" altLang="zh-CN" sz="2000" dirty="0"/>
              <a:t>Multiparty video </a:t>
            </a:r>
            <a:r>
              <a:rPr lang="en-US" altLang="zh-CN" sz="2000" dirty="0" smtClean="0"/>
              <a:t>conference (</a:t>
            </a:r>
            <a:r>
              <a:rPr lang="en-US" altLang="zh-CN" sz="2000" dirty="0" err="1"/>
              <a:t>AgRank</a:t>
            </a:r>
            <a:r>
              <a:rPr lang="en-US" altLang="zh-CN" sz="2000" dirty="0"/>
              <a:t> </a:t>
            </a:r>
            <a:r>
              <a:rPr lang="en-US" altLang="zh-CN" sz="2000" dirty="0">
                <a:solidFill>
                  <a:srgbClr val="FF0000"/>
                </a:solidFill>
              </a:rPr>
              <a:t>[TMM’17]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vSkyConf</a:t>
            </a:r>
            <a:r>
              <a:rPr lang="en-US" altLang="zh-CN" sz="2000" dirty="0"/>
              <a:t> </a:t>
            </a:r>
            <a:r>
              <a:rPr lang="en-US" altLang="zh-CN" sz="2000" dirty="0">
                <a:solidFill>
                  <a:srgbClr val="FF0000"/>
                </a:solidFill>
              </a:rPr>
              <a:t>[SIGCOMM Workshop’13</a:t>
            </a:r>
            <a:r>
              <a:rPr lang="en-US" altLang="zh-CN" sz="2000" dirty="0" smtClean="0">
                <a:solidFill>
                  <a:srgbClr val="FF0000"/>
                </a:solidFill>
              </a:rPr>
              <a:t>]</a:t>
            </a:r>
            <a:r>
              <a:rPr lang="en-US" altLang="zh-CN" sz="2000" dirty="0" smtClean="0"/>
              <a:t>)</a:t>
            </a:r>
            <a:endParaRPr lang="en-US" altLang="zh-CN" sz="2000" dirty="0"/>
          </a:p>
          <a:p>
            <a:pPr lvl="1"/>
            <a:r>
              <a:rPr lang="en-US" altLang="zh-CN" sz="2000" dirty="0" smtClean="0"/>
              <a:t>They </a:t>
            </a:r>
            <a:r>
              <a:rPr lang="en-US" altLang="zh-CN" sz="2000" dirty="0"/>
              <a:t>study the problem from a theoretical perspective and mainly focus on </a:t>
            </a:r>
            <a:r>
              <a:rPr lang="en-US" altLang="zh-CN" sz="2000" dirty="0" smtClean="0"/>
              <a:t>transcoding-server selection.</a:t>
            </a:r>
          </a:p>
          <a:p>
            <a:pPr lvl="1"/>
            <a:r>
              <a:rPr lang="en-US" altLang="zh-CN" sz="2000" dirty="0" smtClean="0"/>
              <a:t>Broadcaster </a:t>
            </a:r>
            <a:r>
              <a:rPr lang="en-US" altLang="zh-CN" sz="2000" dirty="0"/>
              <a:t>often interacts more intensively with other broadcasters during live broadcast</a:t>
            </a:r>
            <a:r>
              <a:rPr lang="en-US" altLang="zh-CN" sz="2000" dirty="0" smtClean="0"/>
              <a:t>.</a:t>
            </a:r>
          </a:p>
          <a:p>
            <a:pPr lvl="1"/>
            <a:r>
              <a:rPr lang="en-US" altLang="zh-CN" sz="2000" dirty="0" smtClean="0"/>
              <a:t>Live streaming </a:t>
            </a:r>
            <a:r>
              <a:rPr lang="en-US" altLang="zh-CN" sz="2000" dirty="0"/>
              <a:t>pays more attention to the </a:t>
            </a:r>
            <a:r>
              <a:rPr lang="en-US" altLang="zh-CN" sz="2000" dirty="0" smtClean="0"/>
              <a:t>user’s experience </a:t>
            </a:r>
            <a:r>
              <a:rPr lang="en-US" altLang="zh-CN" sz="2000" dirty="0"/>
              <a:t>and aims to improve the </a:t>
            </a:r>
            <a:r>
              <a:rPr lang="en-US" altLang="zh-CN" sz="2000" dirty="0" err="1"/>
              <a:t>QoE</a:t>
            </a:r>
            <a:r>
              <a:rPr lang="en-US" altLang="zh-CN" sz="2000" dirty="0"/>
              <a:t> indicator.</a:t>
            </a:r>
            <a:endParaRPr lang="en-US" altLang="zh-CN" sz="2000" dirty="0" smtClean="0"/>
          </a:p>
          <a:p>
            <a:r>
              <a:rPr lang="en-US" altLang="zh-CN" sz="2000" dirty="0" smtClean="0"/>
              <a:t>Live streaming (QARC </a:t>
            </a:r>
            <a:r>
              <a:rPr lang="en-US" altLang="zh-CN" sz="2000" dirty="0" smtClean="0">
                <a:solidFill>
                  <a:srgbClr val="FF0000"/>
                </a:solidFill>
              </a:rPr>
              <a:t>[MM’18]</a:t>
            </a:r>
            <a:r>
              <a:rPr lang="en-US" altLang="zh-CN" sz="2000" dirty="0" smtClean="0"/>
              <a:t>,</a:t>
            </a:r>
            <a:r>
              <a:rPr lang="en-US" altLang="zh-CN" sz="2000" dirty="0" smtClean="0">
                <a:solidFill>
                  <a:srgbClr val="C00000"/>
                </a:solidFill>
              </a:rPr>
              <a:t> </a:t>
            </a:r>
            <a:r>
              <a:rPr lang="en-US" altLang="zh-CN" sz="2000" dirty="0" smtClean="0"/>
              <a:t>PIECE </a:t>
            </a:r>
            <a:r>
              <a:rPr lang="en-US" altLang="zh-CN" sz="2000" dirty="0" smtClean="0">
                <a:solidFill>
                  <a:srgbClr val="FF0000"/>
                </a:solidFill>
              </a:rPr>
              <a:t>[MM’18]</a:t>
            </a:r>
            <a:r>
              <a:rPr lang="en-US" altLang="zh-CN" sz="2000" dirty="0" smtClean="0"/>
              <a:t>,</a:t>
            </a:r>
            <a:r>
              <a:rPr lang="en-US" altLang="zh-CN" sz="2000" dirty="0" smtClean="0">
                <a:solidFill>
                  <a:srgbClr val="C00000"/>
                </a:solidFill>
              </a:rPr>
              <a:t> </a:t>
            </a:r>
            <a:r>
              <a:rPr lang="en-US" altLang="zh-CN" sz="2000" dirty="0" smtClean="0"/>
              <a:t>VDN</a:t>
            </a:r>
            <a:r>
              <a:rPr lang="en-US" altLang="zh-CN" sz="2000" dirty="0" smtClean="0">
                <a:solidFill>
                  <a:srgbClr val="C00000"/>
                </a:solidFill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</a:rPr>
              <a:t>[SIGCOMM’15]</a:t>
            </a:r>
            <a:r>
              <a:rPr lang="en-US" altLang="zh-CN" sz="2000" dirty="0" smtClean="0"/>
              <a:t>, Crowdsource </a:t>
            </a:r>
            <a:r>
              <a:rPr lang="en-US" altLang="zh-CN" sz="2000" dirty="0" smtClean="0">
                <a:solidFill>
                  <a:srgbClr val="FF0000"/>
                </a:solidFill>
              </a:rPr>
              <a:t>[INFOCOM’15]</a:t>
            </a:r>
            <a:r>
              <a:rPr lang="en-US" altLang="zh-CN" sz="2000" dirty="0" smtClean="0"/>
              <a:t>)</a:t>
            </a:r>
          </a:p>
          <a:p>
            <a:pPr lvl="1"/>
            <a:r>
              <a:rPr lang="en-US" altLang="zh-CN" sz="2000" dirty="0" smtClean="0"/>
              <a:t>They </a:t>
            </a:r>
            <a:r>
              <a:rPr lang="en-US" altLang="zh-CN" sz="2000" dirty="0"/>
              <a:t>mainly consider one </a:t>
            </a:r>
            <a:r>
              <a:rPr lang="en-US" altLang="zh-CN" sz="2000" dirty="0" smtClean="0"/>
              <a:t>source </a:t>
            </a:r>
            <a:r>
              <a:rPr lang="en-US" altLang="zh-CN" sz="2000" dirty="0"/>
              <a:t>and its delivery to a number of </a:t>
            </a:r>
            <a:r>
              <a:rPr lang="en-US" altLang="zh-CN" sz="2000" dirty="0" smtClean="0"/>
              <a:t>viewers, which </a:t>
            </a:r>
            <a:r>
              <a:rPr lang="en-US" altLang="zh-CN" sz="2000" dirty="0"/>
              <a:t>is </a:t>
            </a:r>
            <a:r>
              <a:rPr lang="en-US" altLang="zh-CN" sz="2000" dirty="0" smtClean="0"/>
              <a:t>different </a:t>
            </a:r>
            <a:r>
              <a:rPr lang="en-US" altLang="zh-CN" sz="2000" dirty="0"/>
              <a:t>from </a:t>
            </a:r>
            <a:r>
              <a:rPr lang="en-US" altLang="zh-CN" sz="2000" dirty="0" smtClean="0"/>
              <a:t>us.</a:t>
            </a:r>
            <a:endParaRPr lang="en-US" altLang="zh-CN" sz="2000" dirty="0"/>
          </a:p>
          <a:p>
            <a:pPr lvl="1"/>
            <a:r>
              <a:rPr lang="en-US" altLang="zh-CN" sz="2000" dirty="0" smtClean="0"/>
              <a:t>They </a:t>
            </a:r>
            <a:r>
              <a:rPr lang="en-US" altLang="zh-CN" sz="2000" dirty="0"/>
              <a:t>don’t </a:t>
            </a:r>
            <a:r>
              <a:rPr lang="en-US" altLang="zh-CN" sz="2000" dirty="0" smtClean="0"/>
              <a:t>consider the </a:t>
            </a:r>
            <a:r>
              <a:rPr lang="en-US" altLang="zh-CN" sz="2000" dirty="0"/>
              <a:t>real-time interaction scenarios, in which the </a:t>
            </a:r>
            <a:r>
              <a:rPr lang="en-US" altLang="zh-CN" sz="2000" dirty="0" smtClean="0"/>
              <a:t>delay </a:t>
            </a:r>
            <a:r>
              <a:rPr lang="en-US" altLang="zh-CN" sz="2000" dirty="0"/>
              <a:t>requirement will be </a:t>
            </a:r>
            <a:r>
              <a:rPr lang="en-US" altLang="zh-CN" sz="2000" dirty="0" smtClean="0"/>
              <a:t>harsh</a:t>
            </a:r>
            <a:r>
              <a:rPr lang="en-US" altLang="zh-CN" sz="2000" dirty="0"/>
              <a:t>.</a:t>
            </a:r>
            <a:endParaRPr lang="en-US" altLang="zh-CN" sz="2000" dirty="0" smtClean="0"/>
          </a:p>
          <a:p>
            <a:r>
              <a:rPr lang="en-US" altLang="zh-CN" sz="2000" dirty="0" smtClean="0"/>
              <a:t>Previous ABR algorithms</a:t>
            </a:r>
          </a:p>
          <a:p>
            <a:pPr lvl="1"/>
            <a:r>
              <a:rPr lang="en-US" altLang="zh-CN" sz="2000" dirty="0" smtClean="0"/>
              <a:t>Rate-based</a:t>
            </a:r>
            <a:r>
              <a:rPr lang="en-US" altLang="zh-CN" sz="2000" dirty="0"/>
              <a:t>: pick bitrate based on predicted </a:t>
            </a:r>
            <a:r>
              <a:rPr lang="en-US" altLang="zh-CN" sz="2000" dirty="0" smtClean="0"/>
              <a:t>throughput (</a:t>
            </a:r>
            <a:r>
              <a:rPr lang="en-US" altLang="zh-CN" sz="2000" dirty="0"/>
              <a:t>PANDA </a:t>
            </a:r>
            <a:r>
              <a:rPr lang="en-US" altLang="zh-CN" sz="2000" dirty="0">
                <a:solidFill>
                  <a:srgbClr val="FF0000"/>
                </a:solidFill>
              </a:rPr>
              <a:t>[JSAC’14]</a:t>
            </a:r>
            <a:r>
              <a:rPr lang="en-US" altLang="zh-CN" sz="2000" dirty="0"/>
              <a:t>, CS2P </a:t>
            </a:r>
            <a:r>
              <a:rPr lang="en-US" altLang="zh-CN" sz="2000" dirty="0">
                <a:solidFill>
                  <a:srgbClr val="FF0000"/>
                </a:solidFill>
              </a:rPr>
              <a:t>[SIGCOMM’16</a:t>
            </a:r>
            <a:r>
              <a:rPr lang="en-US" altLang="zh-CN" sz="2000" dirty="0" smtClean="0">
                <a:solidFill>
                  <a:srgbClr val="FF0000"/>
                </a:solidFill>
              </a:rPr>
              <a:t>]</a:t>
            </a:r>
            <a:r>
              <a:rPr lang="en-US" altLang="zh-CN" sz="2000" dirty="0" smtClean="0"/>
              <a:t>)</a:t>
            </a:r>
          </a:p>
          <a:p>
            <a:pPr lvl="1"/>
            <a:r>
              <a:rPr lang="en-US" altLang="zh-CN" sz="2000" dirty="0" smtClean="0"/>
              <a:t>Buffer-based</a:t>
            </a:r>
            <a:r>
              <a:rPr lang="en-US" altLang="zh-CN" sz="2000" dirty="0"/>
              <a:t>: pick bitrate based on buffer occupancy </a:t>
            </a:r>
            <a:r>
              <a:rPr lang="en-US" altLang="zh-CN" sz="2000" dirty="0" smtClean="0"/>
              <a:t>(</a:t>
            </a:r>
            <a:r>
              <a:rPr lang="en-US" altLang="zh-CN" sz="2000" dirty="0"/>
              <a:t>BBA </a:t>
            </a:r>
            <a:r>
              <a:rPr lang="en-US" altLang="zh-CN" sz="2000" dirty="0">
                <a:solidFill>
                  <a:srgbClr val="FF0000"/>
                </a:solidFill>
              </a:rPr>
              <a:t>[SIGCOMM’14]</a:t>
            </a:r>
            <a:r>
              <a:rPr lang="en-US" altLang="zh-CN" sz="2000" dirty="0"/>
              <a:t>, BOLA </a:t>
            </a:r>
            <a:r>
              <a:rPr lang="en-US" altLang="zh-CN" sz="2000" dirty="0">
                <a:solidFill>
                  <a:srgbClr val="FF0000"/>
                </a:solidFill>
              </a:rPr>
              <a:t>[INFOCOM’16</a:t>
            </a:r>
            <a:r>
              <a:rPr lang="en-US" altLang="zh-CN" sz="2000" dirty="0" smtClean="0">
                <a:solidFill>
                  <a:srgbClr val="FF0000"/>
                </a:solidFill>
              </a:rPr>
              <a:t>]</a:t>
            </a:r>
            <a:r>
              <a:rPr lang="en-US" altLang="zh-CN" sz="2000" dirty="0" smtClean="0"/>
              <a:t>)</a:t>
            </a:r>
            <a:endParaRPr lang="en-US" altLang="zh-CN" sz="2000" dirty="0"/>
          </a:p>
          <a:p>
            <a:pPr lvl="1"/>
            <a:r>
              <a:rPr lang="en-US" altLang="zh-CN" sz="2000" dirty="0" smtClean="0"/>
              <a:t>Hybrid</a:t>
            </a:r>
            <a:r>
              <a:rPr lang="en-US" altLang="zh-CN" sz="2000" dirty="0"/>
              <a:t>: use both throughput prediction &amp; buffer </a:t>
            </a:r>
            <a:r>
              <a:rPr lang="en-US" altLang="zh-CN" sz="2000" dirty="0" smtClean="0"/>
              <a:t>occupancy (</a:t>
            </a:r>
            <a:r>
              <a:rPr lang="en-US" altLang="zh-CN" sz="2000" dirty="0"/>
              <a:t>PBA </a:t>
            </a:r>
            <a:r>
              <a:rPr lang="en-US" altLang="zh-CN" sz="2000" dirty="0">
                <a:solidFill>
                  <a:srgbClr val="FF0000"/>
                </a:solidFill>
              </a:rPr>
              <a:t>[HotMobile’15]</a:t>
            </a:r>
            <a:r>
              <a:rPr lang="en-US" altLang="zh-CN" sz="2000" dirty="0"/>
              <a:t>, MPC </a:t>
            </a:r>
            <a:r>
              <a:rPr lang="en-US" altLang="zh-CN" sz="2000" dirty="0">
                <a:solidFill>
                  <a:srgbClr val="FF0000"/>
                </a:solidFill>
              </a:rPr>
              <a:t>[SIGCOMM’15</a:t>
            </a:r>
            <a:r>
              <a:rPr lang="en-US" altLang="zh-CN" sz="2000" dirty="0" smtClean="0">
                <a:solidFill>
                  <a:srgbClr val="FF0000"/>
                </a:solidFill>
              </a:rPr>
              <a:t>]</a:t>
            </a:r>
            <a:r>
              <a:rPr lang="en-US" altLang="zh-CN" sz="2000" dirty="0" smtClean="0"/>
              <a:t>)</a:t>
            </a:r>
            <a:endParaRPr lang="en-US" altLang="zh-CN" sz="2000" dirty="0"/>
          </a:p>
          <a:p>
            <a:pPr lvl="1"/>
            <a:r>
              <a:rPr lang="en-US" altLang="zh-CN" sz="2000" dirty="0" smtClean="0"/>
              <a:t>They focus </a:t>
            </a:r>
            <a:r>
              <a:rPr lang="en-US" altLang="zh-CN" sz="2000" dirty="0"/>
              <a:t>on </a:t>
            </a:r>
            <a:r>
              <a:rPr lang="en-US" altLang="zh-CN" sz="2000" dirty="0" smtClean="0"/>
              <a:t>one-to-one bitrate adaptation problem in </a:t>
            </a:r>
            <a:r>
              <a:rPr lang="en-US" altLang="zh-CN" sz="2000" dirty="0" err="1" smtClean="0"/>
              <a:t>VoD</a:t>
            </a:r>
            <a:r>
              <a:rPr lang="en-US" altLang="zh-CN" sz="2000" dirty="0" smtClean="0"/>
              <a:t> streaming scenarios</a:t>
            </a:r>
            <a:r>
              <a:rPr lang="en-US" altLang="zh-CN" sz="2000" dirty="0"/>
              <a:t>, </a:t>
            </a:r>
            <a:r>
              <a:rPr lang="en-US" altLang="zh-CN" sz="2000" dirty="0" smtClean="0"/>
              <a:t>rather than many-to-many in interactive </a:t>
            </a:r>
            <a:r>
              <a:rPr lang="en-US" altLang="zh-CN" sz="2000" dirty="0"/>
              <a:t>live </a:t>
            </a:r>
            <a:r>
              <a:rPr lang="en-US" altLang="zh-CN" sz="2000" dirty="0" smtClean="0"/>
              <a:t>streaming scenarios.</a:t>
            </a:r>
          </a:p>
          <a:p>
            <a:pPr lvl="1"/>
            <a:r>
              <a:rPr lang="en-US" altLang="zh-CN" sz="2000" dirty="0" smtClean="0"/>
              <a:t>They select </a:t>
            </a:r>
            <a:r>
              <a:rPr lang="en-US" altLang="zh-CN" sz="2000" dirty="0"/>
              <a:t>from discrete </a:t>
            </a:r>
            <a:r>
              <a:rPr lang="en-US" altLang="zh-CN" sz="2000" dirty="0" smtClean="0"/>
              <a:t>bitrate </a:t>
            </a:r>
            <a:r>
              <a:rPr lang="en-US" altLang="zh-CN" sz="2000" dirty="0"/>
              <a:t>gears instead of adjusting on continuous </a:t>
            </a:r>
            <a:r>
              <a:rPr lang="en-US" altLang="zh-CN" sz="2000" dirty="0" smtClean="0"/>
              <a:t>bitrate domain.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931FB-DEDF-4F33-BC88-04D9EA788D17}" type="slidenum">
              <a:rPr lang="zh-CN" altLang="en-US" smtClean="0"/>
              <a:t>13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1611"/>
          </a:xfrm>
        </p:spPr>
        <p:txBody>
          <a:bodyPr/>
          <a:lstStyle/>
          <a:p>
            <a:pPr algn="ctr"/>
            <a:r>
              <a:rPr lang="en-US" altLang="zh-CN" dirty="0" smtClean="0"/>
              <a:t>Q&amp;A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64262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sz="4400" dirty="0" smtClean="0"/>
              <a:t>Thanks!</a:t>
            </a:r>
            <a:endParaRPr lang="zh-CN" altLang="en-US" sz="4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931FB-DEDF-4F33-BC88-04D9EA788D17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44947"/>
            <a:ext cx="10515600" cy="1136738"/>
          </a:xfrm>
        </p:spPr>
        <p:txBody>
          <a:bodyPr/>
          <a:lstStyle/>
          <a:p>
            <a:pPr algn="ctr"/>
            <a:r>
              <a:rPr lang="en-US" altLang="zh-CN" dirty="0" smtClean="0"/>
              <a:t>Background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3348" y="1673895"/>
            <a:ext cx="11348952" cy="1742405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/>
              <a:t>L</a:t>
            </a:r>
            <a:r>
              <a:rPr lang="en-US" altLang="zh-CN" sz="2400" dirty="0" smtClean="0"/>
              <a:t>ive </a:t>
            </a:r>
            <a:r>
              <a:rPr lang="en-US" altLang="zh-CN" sz="2400" dirty="0"/>
              <a:t>streaming </a:t>
            </a:r>
            <a:r>
              <a:rPr lang="en-US" altLang="zh-CN" sz="2400" dirty="0" smtClean="0"/>
              <a:t>platforms have </a:t>
            </a:r>
            <a:r>
              <a:rPr lang="en-US" altLang="zh-CN" sz="2400" dirty="0"/>
              <a:t>attracted millions of daily </a:t>
            </a:r>
            <a:r>
              <a:rPr lang="en-US" altLang="zh-CN" sz="2400" dirty="0" smtClean="0"/>
              <a:t>active users.</a:t>
            </a:r>
          </a:p>
          <a:p>
            <a:pPr>
              <a:lnSpc>
                <a:spcPct val="120000"/>
              </a:lnSpc>
            </a:pPr>
            <a:r>
              <a:rPr lang="en-US" altLang="zh-CN" sz="2400" dirty="0" smtClean="0"/>
              <a:t>We </a:t>
            </a:r>
            <a:r>
              <a:rPr lang="en-US" altLang="zh-CN" sz="2400" dirty="0"/>
              <a:t>have been witnessing a class of emerging scenarios, namely multiparty interactive live streaming</a:t>
            </a:r>
            <a:r>
              <a:rPr lang="en-US" altLang="zh-CN" sz="2400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en-US" altLang="zh-CN" sz="2400" dirty="0" smtClean="0"/>
              <a:t>It is a promising way, moving </a:t>
            </a:r>
            <a:r>
              <a:rPr lang="en-US" altLang="zh-CN" sz="2400" dirty="0"/>
              <a:t>beyond video conferencing to supporting education and social </a:t>
            </a:r>
            <a:r>
              <a:rPr lang="en-US" altLang="zh-CN" sz="2400" dirty="0" smtClean="0"/>
              <a:t>interaction.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931FB-DEDF-4F33-BC88-04D9EA788D17}" type="slidenum">
              <a:rPr lang="zh-CN" altLang="en-US" smtClean="0"/>
              <a:t>2</a:t>
            </a:fld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7513" y="4397942"/>
            <a:ext cx="3699044" cy="2080713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8" y="4410823"/>
            <a:ext cx="3941755" cy="2080712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9589" y="4397942"/>
            <a:ext cx="4185205" cy="20807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98047"/>
            <a:ext cx="10515600" cy="1008961"/>
          </a:xfrm>
        </p:spPr>
        <p:txBody>
          <a:bodyPr/>
          <a:lstStyle/>
          <a:p>
            <a:pPr algn="ctr"/>
            <a:r>
              <a:rPr lang="en-US" altLang="zh-CN" dirty="0" smtClean="0"/>
              <a:t>Architecture &amp; Problem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-139700" y="5664279"/>
            <a:ext cx="121539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200" dirty="0" smtClean="0"/>
              <a:t>In </a:t>
            </a:r>
            <a:r>
              <a:rPr lang="en-US" altLang="zh-CN" sz="2200" dirty="0"/>
              <a:t>multiparty interactive live streaming, how to </a:t>
            </a:r>
            <a:r>
              <a:rPr lang="en-US" altLang="zh-CN" sz="2200" dirty="0" smtClean="0"/>
              <a:t>design the </a:t>
            </a:r>
            <a:r>
              <a:rPr lang="en-US" altLang="zh-CN" sz="2200" dirty="0"/>
              <a:t>adaptive bitrate control algorithm?</a:t>
            </a:r>
            <a:endParaRPr lang="en-US" altLang="zh-CN" sz="22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200" dirty="0" smtClean="0"/>
              <a:t>That is, in different network conditions, how </a:t>
            </a:r>
            <a:r>
              <a:rPr lang="en-US" altLang="zh-CN" sz="2200" dirty="0"/>
              <a:t>many streams are uploaded by each broadcaster, and what are their bitrates?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1989" y="1485668"/>
            <a:ext cx="7370073" cy="417861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5016" y="343781"/>
            <a:ext cx="10515600" cy="734096"/>
          </a:xfrm>
        </p:spPr>
        <p:txBody>
          <a:bodyPr/>
          <a:lstStyle/>
          <a:p>
            <a:pPr algn="ctr"/>
            <a:r>
              <a:rPr lang="en-US" altLang="zh-CN" dirty="0" smtClean="0"/>
              <a:t>Challenges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4300" y="1483454"/>
            <a:ext cx="12039600" cy="503078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zh-CN" sz="2100" b="1" dirty="0" smtClean="0"/>
              <a:t>The </a:t>
            </a:r>
            <a:r>
              <a:rPr lang="en-US" altLang="zh-CN" sz="2100" b="1" dirty="0"/>
              <a:t>receivers’ multiple demands of bitrates cause the sender’s uplink to become a bottleneck.</a:t>
            </a:r>
            <a:endParaRPr lang="en-US" altLang="zh-CN" sz="2100" b="1" dirty="0" smtClean="0"/>
          </a:p>
          <a:p>
            <a:pPr lvl="1">
              <a:lnSpc>
                <a:spcPct val="100000"/>
              </a:lnSpc>
            </a:pPr>
            <a:r>
              <a:rPr lang="en-US" altLang="zh-CN" sz="2000" dirty="0" smtClean="0"/>
              <a:t>Calculate </a:t>
            </a:r>
            <a:r>
              <a:rPr lang="en-US" altLang="zh-CN" sz="2000" dirty="0"/>
              <a:t>the </a:t>
            </a:r>
            <a:r>
              <a:rPr lang="en-US" altLang="zh-CN" sz="2000" dirty="0" smtClean="0"/>
              <a:t>target bitrate </a:t>
            </a:r>
            <a:r>
              <a:rPr lang="en-US" altLang="zh-CN" sz="2000" dirty="0"/>
              <a:t>for each </a:t>
            </a:r>
            <a:r>
              <a:rPr lang="en-US" altLang="zh-CN" sz="2000" dirty="0" smtClean="0"/>
              <a:t>pair of sender-receiver.</a:t>
            </a:r>
          </a:p>
          <a:p>
            <a:pPr lvl="1">
              <a:lnSpc>
                <a:spcPct val="100000"/>
              </a:lnSpc>
            </a:pPr>
            <a:r>
              <a:rPr lang="en-US" altLang="zh-CN" sz="2000" dirty="0" smtClean="0"/>
              <a:t>Cluster and aggregate the target bitrate according to the SVC requirements.</a:t>
            </a:r>
          </a:p>
          <a:p>
            <a:pPr>
              <a:lnSpc>
                <a:spcPct val="100000"/>
              </a:lnSpc>
            </a:pPr>
            <a:r>
              <a:rPr lang="en-US" altLang="zh-CN" sz="2100" b="1" dirty="0" smtClean="0"/>
              <a:t>It </a:t>
            </a:r>
            <a:r>
              <a:rPr lang="en-US" altLang="zh-CN" sz="2100" b="1" dirty="0"/>
              <a:t>is challenging to </a:t>
            </a:r>
            <a:r>
              <a:rPr lang="en-US" altLang="zh-CN" sz="2100" b="1" dirty="0" smtClean="0"/>
              <a:t>satisfy the receiver’s </a:t>
            </a:r>
            <a:r>
              <a:rPr lang="en-US" altLang="zh-CN" sz="2100" b="1" dirty="0"/>
              <a:t>preferences for </a:t>
            </a:r>
            <a:r>
              <a:rPr lang="en-US" altLang="zh-CN" sz="2100" b="1" dirty="0" smtClean="0"/>
              <a:t>various senders </a:t>
            </a:r>
            <a:r>
              <a:rPr lang="en-US" altLang="zh-CN" sz="2100" b="1" dirty="0"/>
              <a:t>whose disparate contents share the receiver’s downlink.</a:t>
            </a:r>
            <a:endParaRPr lang="en-US" altLang="zh-CN" sz="2100" b="1" dirty="0" smtClean="0"/>
          </a:p>
          <a:p>
            <a:pPr lvl="1">
              <a:lnSpc>
                <a:spcPct val="100000"/>
              </a:lnSpc>
            </a:pPr>
            <a:r>
              <a:rPr lang="en-US" altLang="zh-CN" sz="2000" dirty="0"/>
              <a:t>Dynamically adjust the weight of the broadcaster according to different scenarios and moments.</a:t>
            </a:r>
          </a:p>
          <a:p>
            <a:pPr lvl="1">
              <a:lnSpc>
                <a:spcPct val="100000"/>
              </a:lnSpc>
            </a:pPr>
            <a:r>
              <a:rPr lang="en-US" altLang="zh-CN" sz="2000" dirty="0"/>
              <a:t>The definition of </a:t>
            </a:r>
            <a:r>
              <a:rPr lang="en-US" altLang="zh-CN" sz="2000" dirty="0" err="1"/>
              <a:t>QoE</a:t>
            </a:r>
            <a:r>
              <a:rPr lang="en-US" altLang="zh-CN" sz="2000" dirty="0"/>
              <a:t> can be considered in two levels. The global </a:t>
            </a:r>
            <a:r>
              <a:rPr lang="en-US" altLang="zh-CN" sz="2000" dirty="0" err="1"/>
              <a:t>QoE</a:t>
            </a:r>
            <a:r>
              <a:rPr lang="en-US" altLang="zh-CN" sz="2000" dirty="0"/>
              <a:t> should be the weighted sum of each broadcaster’s </a:t>
            </a:r>
            <a:r>
              <a:rPr lang="en-US" altLang="zh-CN" sz="2000" dirty="0" err="1"/>
              <a:t>QoE</a:t>
            </a:r>
            <a:r>
              <a:rPr lang="en-US" altLang="zh-CN" sz="2000" dirty="0"/>
              <a:t>; the </a:t>
            </a:r>
            <a:r>
              <a:rPr lang="en-US" altLang="zh-CN" sz="2000" dirty="0" err="1"/>
              <a:t>QoE</a:t>
            </a:r>
            <a:r>
              <a:rPr lang="en-US" altLang="zh-CN" sz="2000" dirty="0"/>
              <a:t> of each broadcaster depends on the situation in which he receives </a:t>
            </a:r>
            <a:r>
              <a:rPr lang="en-US" altLang="zh-CN" sz="2000" dirty="0" smtClean="0"/>
              <a:t>streams </a:t>
            </a:r>
            <a:r>
              <a:rPr lang="en-US" altLang="zh-CN" sz="2000" dirty="0"/>
              <a:t>from others</a:t>
            </a:r>
            <a:r>
              <a:rPr lang="en-US" altLang="zh-CN" sz="2000" dirty="0" smtClean="0"/>
              <a:t>.</a:t>
            </a:r>
          </a:p>
          <a:p>
            <a:pPr>
              <a:lnSpc>
                <a:spcPct val="100000"/>
              </a:lnSpc>
            </a:pPr>
            <a:r>
              <a:rPr lang="en-US" altLang="zh-CN" sz="2100" b="1" dirty="0" smtClean="0"/>
              <a:t>The estimates of both uplink </a:t>
            </a:r>
            <a:r>
              <a:rPr lang="en-US" altLang="zh-CN" sz="2100" b="1" dirty="0"/>
              <a:t>and downlink </a:t>
            </a:r>
            <a:r>
              <a:rPr lang="en-US" altLang="zh-CN" sz="2100" b="1" dirty="0" smtClean="0"/>
              <a:t>throughput are </a:t>
            </a:r>
            <a:r>
              <a:rPr lang="en-US" altLang="zh-CN" sz="2100" b="1" dirty="0"/>
              <a:t>inaccurate</a:t>
            </a:r>
            <a:r>
              <a:rPr lang="en-US" altLang="zh-CN" sz="2100" b="1" dirty="0" smtClean="0"/>
              <a:t>, </a:t>
            </a:r>
            <a:r>
              <a:rPr lang="en-US" altLang="zh-CN" sz="2100" b="1" dirty="0"/>
              <a:t>resulting in inaccurate decision to adjust the </a:t>
            </a:r>
            <a:r>
              <a:rPr lang="en-US" altLang="zh-CN" sz="2100" b="1" dirty="0" smtClean="0"/>
              <a:t>bitrate.</a:t>
            </a:r>
          </a:p>
          <a:p>
            <a:pPr lvl="1">
              <a:lnSpc>
                <a:spcPct val="100000"/>
              </a:lnSpc>
            </a:pPr>
            <a:r>
              <a:rPr lang="en-US" altLang="zh-CN" sz="2000" dirty="0" smtClean="0"/>
              <a:t>Model a linear programming problem for the purpose of maximizing systematic </a:t>
            </a:r>
            <a:r>
              <a:rPr lang="en-US" altLang="zh-CN" sz="2000" dirty="0" err="1" smtClean="0"/>
              <a:t>QoE</a:t>
            </a:r>
            <a:r>
              <a:rPr lang="en-US" altLang="zh-CN" sz="2000" dirty="0" smtClean="0"/>
              <a:t>, and get the target bitrate for each pair of sender-receiver.</a:t>
            </a:r>
          </a:p>
          <a:p>
            <a:pPr lvl="1">
              <a:lnSpc>
                <a:spcPct val="100000"/>
              </a:lnSpc>
            </a:pPr>
            <a:r>
              <a:rPr lang="en-US" altLang="zh-CN" sz="2000" dirty="0" smtClean="0"/>
              <a:t>Continuously </a:t>
            </a:r>
            <a:r>
              <a:rPr lang="en-US" altLang="zh-CN" sz="2000" dirty="0"/>
              <a:t>update the </a:t>
            </a:r>
            <a:r>
              <a:rPr lang="en-US" altLang="zh-CN" sz="2000" dirty="0" smtClean="0"/>
              <a:t>target </a:t>
            </a:r>
            <a:r>
              <a:rPr lang="en-US" altLang="zh-CN" sz="2000" dirty="0"/>
              <a:t>bitrate</a:t>
            </a:r>
            <a:r>
              <a:rPr lang="en-US" altLang="zh-CN" sz="2000" dirty="0" smtClean="0"/>
              <a:t> through </a:t>
            </a:r>
            <a:r>
              <a:rPr lang="en-US" altLang="zh-CN" sz="2000" dirty="0"/>
              <a:t>the buffer feedback adjustment mechanism to eliminate systematic </a:t>
            </a:r>
            <a:r>
              <a:rPr lang="en-US" altLang="zh-CN" sz="2000" dirty="0" smtClean="0"/>
              <a:t>errors.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931FB-DEDF-4F33-BC88-04D9EA788D17}" type="slidenum">
              <a:rPr lang="zh-CN" altLang="en-US" smtClean="0"/>
              <a:t>4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5016" y="343781"/>
            <a:ext cx="10515600" cy="734096"/>
          </a:xfrm>
        </p:spPr>
        <p:txBody>
          <a:bodyPr/>
          <a:lstStyle/>
          <a:p>
            <a:pPr algn="ctr"/>
            <a:r>
              <a:rPr lang="en-US" altLang="zh-CN" dirty="0" smtClean="0"/>
              <a:t>Algorithm workflow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931FB-DEDF-4F33-BC88-04D9EA788D17}" type="slidenum">
              <a:rPr lang="zh-CN" altLang="en-US" smtClean="0"/>
              <a:t>5</a:t>
            </a:fld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2672" y="1497106"/>
            <a:ext cx="8811357" cy="5150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082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1502"/>
          </a:xfrm>
        </p:spPr>
        <p:txBody>
          <a:bodyPr/>
          <a:lstStyle/>
          <a:p>
            <a:pPr algn="ctr"/>
            <a:r>
              <a:rPr lang="en-US" altLang="zh-CN" dirty="0" smtClean="0"/>
              <a:t>Design 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8328" y="1616202"/>
            <a:ext cx="11548872" cy="455295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Build </a:t>
            </a:r>
            <a:r>
              <a:rPr lang="en-US" altLang="zh-CN" dirty="0"/>
              <a:t>a </a:t>
            </a:r>
            <a:r>
              <a:rPr lang="en-US" altLang="zh-CN" dirty="0">
                <a:solidFill>
                  <a:srgbClr val="FF0000"/>
                </a:solidFill>
              </a:rPr>
              <a:t>non-linea</a:t>
            </a:r>
            <a:r>
              <a:rPr lang="en-US" altLang="zh-CN" dirty="0" smtClean="0">
                <a:solidFill>
                  <a:srgbClr val="FF0000"/>
                </a:solidFill>
              </a:rPr>
              <a:t>r </a:t>
            </a:r>
            <a:r>
              <a:rPr lang="en-US" altLang="zh-CN" dirty="0">
                <a:solidFill>
                  <a:srgbClr val="FF0000"/>
                </a:solidFill>
              </a:rPr>
              <a:t>programming </a:t>
            </a:r>
            <a:r>
              <a:rPr lang="en-US" altLang="zh-CN" dirty="0" smtClean="0">
                <a:solidFill>
                  <a:srgbClr val="FF0000"/>
                </a:solidFill>
              </a:rPr>
              <a:t>solution </a:t>
            </a:r>
            <a:r>
              <a:rPr lang="en-US" altLang="zh-CN" dirty="0"/>
              <a:t>for the purpose of maximizing systematic </a:t>
            </a:r>
            <a:r>
              <a:rPr lang="en-US" altLang="zh-CN" dirty="0" err="1"/>
              <a:t>QoE</a:t>
            </a:r>
            <a:r>
              <a:rPr lang="en-US" altLang="zh-CN" dirty="0"/>
              <a:t>, and then get the </a:t>
            </a:r>
            <a:r>
              <a:rPr lang="en-US" altLang="zh-CN" dirty="0" smtClean="0"/>
              <a:t>target </a:t>
            </a:r>
            <a:r>
              <a:rPr lang="en-US" altLang="zh-CN" dirty="0"/>
              <a:t>bitrate for each pair of sender-receiver</a:t>
            </a:r>
            <a:r>
              <a:rPr lang="en-US" altLang="zh-CN" dirty="0" smtClean="0"/>
              <a:t>.</a:t>
            </a: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931FB-DEDF-4F33-BC88-04D9EA788D17}" type="slidenum">
              <a:rPr lang="zh-CN" altLang="en-US" smtClean="0"/>
              <a:t>6</a:t>
            </a:fld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589" y="2822785"/>
            <a:ext cx="5809343" cy="306484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4925" y="6107412"/>
            <a:ext cx="2257616" cy="69465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2475" y="2551322"/>
            <a:ext cx="657225" cy="54292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66991" y="2670049"/>
            <a:ext cx="1727936" cy="721692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51727" y="3765973"/>
            <a:ext cx="520086" cy="306936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71417" y="3576235"/>
            <a:ext cx="4922811" cy="73842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41883" y="4591254"/>
            <a:ext cx="2778152" cy="60274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442197" y="5396298"/>
            <a:ext cx="2381250" cy="742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1502"/>
          </a:xfrm>
        </p:spPr>
        <p:txBody>
          <a:bodyPr/>
          <a:lstStyle/>
          <a:p>
            <a:pPr algn="ctr"/>
            <a:r>
              <a:rPr lang="en-US" altLang="zh-CN" dirty="0" smtClean="0"/>
              <a:t>Design II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3806" y="1795991"/>
            <a:ext cx="10644388" cy="4694455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 smtClean="0"/>
              <a:t>Update </a:t>
            </a:r>
            <a:r>
              <a:rPr lang="en-US" altLang="zh-CN" sz="2400" dirty="0"/>
              <a:t>the </a:t>
            </a:r>
            <a:r>
              <a:rPr lang="en-US" altLang="zh-CN" sz="2400" dirty="0" smtClean="0"/>
              <a:t>target </a:t>
            </a:r>
            <a:r>
              <a:rPr lang="en-US" altLang="zh-CN" sz="2400" dirty="0"/>
              <a:t>bitrate table based on the </a:t>
            </a:r>
            <a:r>
              <a:rPr lang="en-US" altLang="zh-CN" sz="2400" dirty="0">
                <a:solidFill>
                  <a:srgbClr val="FF0000"/>
                </a:solidFill>
              </a:rPr>
              <a:t>buffer feedback adjustment algorithm</a:t>
            </a:r>
            <a:r>
              <a:rPr lang="en-US" altLang="zh-CN" sz="2400" dirty="0"/>
              <a:t> (</a:t>
            </a:r>
            <a:r>
              <a:rPr lang="en-US" altLang="zh-CN" sz="2400" dirty="0" smtClean="0"/>
              <a:t>PI </a:t>
            </a:r>
            <a:r>
              <a:rPr lang="en-US" altLang="zh-CN" sz="2400" dirty="0"/>
              <a:t>controller</a:t>
            </a:r>
            <a:r>
              <a:rPr lang="en-US" altLang="zh-CN" sz="2400" dirty="0" smtClean="0"/>
              <a:t>).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zh-CN" sz="100" dirty="0" smtClean="0"/>
          </a:p>
          <a:p>
            <a:pPr lvl="1">
              <a:lnSpc>
                <a:spcPct val="120000"/>
              </a:lnSpc>
            </a:pPr>
            <a:r>
              <a:rPr lang="en-US" altLang="zh-CN" sz="2000" dirty="0" smtClean="0"/>
              <a:t>Proportional </a:t>
            </a:r>
            <a:r>
              <a:rPr lang="en-US" altLang="zh-CN" sz="2000" dirty="0"/>
              <a:t>controller calculates the difference between the current buffer and the </a:t>
            </a:r>
            <a:r>
              <a:rPr lang="en-US" altLang="zh-CN" sz="2000" dirty="0" smtClean="0"/>
              <a:t>target </a:t>
            </a:r>
            <a:r>
              <a:rPr lang="en-US" altLang="zh-CN" sz="2000" dirty="0"/>
              <a:t>buffer to eliminate the prediction errors</a:t>
            </a:r>
            <a:r>
              <a:rPr lang="en-US" altLang="zh-CN" sz="2000" dirty="0" smtClean="0"/>
              <a:t>.</a:t>
            </a:r>
          </a:p>
          <a:p>
            <a:pPr lvl="1">
              <a:lnSpc>
                <a:spcPct val="120000"/>
              </a:lnSpc>
            </a:pPr>
            <a:endParaRPr lang="en-US" altLang="zh-CN" sz="2000" dirty="0" smtClean="0"/>
          </a:p>
          <a:p>
            <a:pPr lvl="1">
              <a:lnSpc>
                <a:spcPct val="120000"/>
              </a:lnSpc>
            </a:pPr>
            <a:endParaRPr lang="en-US" altLang="zh-CN" sz="2000" dirty="0"/>
          </a:p>
          <a:p>
            <a:pPr lvl="1">
              <a:lnSpc>
                <a:spcPct val="120000"/>
              </a:lnSpc>
            </a:pPr>
            <a:r>
              <a:rPr lang="en-US" altLang="zh-CN" sz="2000" dirty="0"/>
              <a:t>Integration controller integrates the difference between the current buffer and the </a:t>
            </a:r>
            <a:r>
              <a:rPr lang="en-US" altLang="zh-CN" sz="2000" dirty="0" smtClean="0"/>
              <a:t>target </a:t>
            </a:r>
            <a:r>
              <a:rPr lang="en-US" altLang="zh-CN" sz="2000" dirty="0"/>
              <a:t>buffer to eliminate accumulated systematic errors</a:t>
            </a:r>
            <a:r>
              <a:rPr lang="en-US" altLang="zh-CN" sz="2000" dirty="0" smtClean="0"/>
              <a:t>.</a:t>
            </a:r>
          </a:p>
          <a:p>
            <a:pPr lvl="1">
              <a:lnSpc>
                <a:spcPct val="120000"/>
              </a:lnSpc>
            </a:pPr>
            <a:endParaRPr lang="en-US" altLang="zh-CN" sz="2000" dirty="0" smtClean="0"/>
          </a:p>
          <a:p>
            <a:pPr marL="0" indent="0">
              <a:lnSpc>
                <a:spcPct val="120000"/>
              </a:lnSpc>
              <a:buNone/>
            </a:pPr>
            <a:endParaRPr lang="en-US" altLang="zh-CN" sz="2400" dirty="0"/>
          </a:p>
          <a:p>
            <a:pPr>
              <a:lnSpc>
                <a:spcPct val="120000"/>
              </a:lnSpc>
            </a:pPr>
            <a:endParaRPr lang="en-US" altLang="zh-CN" sz="2400" dirty="0" smtClean="0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931FB-DEDF-4F33-BC88-04D9EA788D17}" type="slidenum">
              <a:rPr lang="zh-CN" altLang="en-US" smtClean="0"/>
              <a:t>7</a:t>
            </a:fld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2114" y="3837580"/>
            <a:ext cx="4847771" cy="69413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3463" y="5506508"/>
            <a:ext cx="5185071" cy="78575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7395" y="2264594"/>
            <a:ext cx="2867025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202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0651"/>
          </a:xfrm>
        </p:spPr>
        <p:txBody>
          <a:bodyPr/>
          <a:lstStyle/>
          <a:p>
            <a:pPr algn="ctr"/>
            <a:r>
              <a:rPr lang="en-US" altLang="zh-CN" dirty="0" smtClean="0"/>
              <a:t>Design III</a:t>
            </a:r>
            <a:endParaRPr lang="zh-CN" altLang="en-US" dirty="0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931FB-DEDF-4F33-BC88-04D9EA788D17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17" name="内容占位符 2"/>
          <p:cNvSpPr txBox="1"/>
          <p:nvPr/>
        </p:nvSpPr>
        <p:spPr>
          <a:xfrm>
            <a:off x="455045" y="1551561"/>
            <a:ext cx="11514138" cy="1768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Cluster</a:t>
            </a:r>
            <a:r>
              <a:rPr lang="en-US" altLang="zh-CN" dirty="0"/>
              <a:t> and aggregate the </a:t>
            </a:r>
            <a:r>
              <a:rPr lang="en-US" altLang="zh-CN" dirty="0" smtClean="0"/>
              <a:t>target </a:t>
            </a:r>
            <a:r>
              <a:rPr lang="en-US" altLang="zh-CN" dirty="0"/>
              <a:t>streams according to the SVC </a:t>
            </a:r>
            <a:r>
              <a:rPr lang="en-US" altLang="zh-CN" dirty="0" smtClean="0"/>
              <a:t>requirements</a:t>
            </a:r>
            <a:r>
              <a:rPr lang="en-US" altLang="zh-CN" dirty="0"/>
              <a:t>.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QoE</a:t>
            </a:r>
            <a:r>
              <a:rPr lang="en-US" altLang="zh-CN" dirty="0" smtClean="0"/>
              <a:t> distance</a:t>
            </a:r>
          </a:p>
          <a:p>
            <a:pPr lvl="1"/>
            <a:r>
              <a:rPr lang="en-US" altLang="zh-CN" dirty="0" smtClean="0"/>
              <a:t>K-means clustering</a:t>
            </a:r>
          </a:p>
        </p:txBody>
      </p:sp>
      <p:cxnSp>
        <p:nvCxnSpPr>
          <p:cNvPr id="8" name="Straight Arrow Connector 11">
            <a:extLst>
              <a:ext uri="{FF2B5EF4-FFF2-40B4-BE49-F238E27FC236}">
                <a16:creationId xmlns="" xmlns:a16="http://schemas.microsoft.com/office/drawing/2014/main" id="{A28A25B2-C00F-3540-B49D-2887D115FFE2}"/>
              </a:ext>
            </a:extLst>
          </p:cNvPr>
          <p:cNvCxnSpPr/>
          <p:nvPr/>
        </p:nvCxnSpPr>
        <p:spPr>
          <a:xfrm>
            <a:off x="457541" y="3776263"/>
            <a:ext cx="548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12">
            <a:extLst>
              <a:ext uri="{FF2B5EF4-FFF2-40B4-BE49-F238E27FC236}">
                <a16:creationId xmlns="" xmlns:a16="http://schemas.microsoft.com/office/drawing/2014/main" id="{B51032EC-1F30-DC42-A5FD-1327B8E87F7B}"/>
              </a:ext>
            </a:extLst>
          </p:cNvPr>
          <p:cNvSpPr/>
          <p:nvPr/>
        </p:nvSpPr>
        <p:spPr>
          <a:xfrm>
            <a:off x="789145" y="3699481"/>
            <a:ext cx="181484" cy="181484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14">
            <a:extLst>
              <a:ext uri="{FF2B5EF4-FFF2-40B4-BE49-F238E27FC236}">
                <a16:creationId xmlns="" xmlns:a16="http://schemas.microsoft.com/office/drawing/2014/main" id="{A374CE13-D18C-814D-869C-9633461F31E1}"/>
              </a:ext>
            </a:extLst>
          </p:cNvPr>
          <p:cNvSpPr/>
          <p:nvPr/>
        </p:nvSpPr>
        <p:spPr>
          <a:xfrm>
            <a:off x="1398745" y="3706462"/>
            <a:ext cx="181484" cy="181484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5">
            <a:extLst>
              <a:ext uri="{FF2B5EF4-FFF2-40B4-BE49-F238E27FC236}">
                <a16:creationId xmlns="" xmlns:a16="http://schemas.microsoft.com/office/drawing/2014/main" id="{13C30055-B1CF-7A4C-BA67-5FCD744F7EC6}"/>
              </a:ext>
            </a:extLst>
          </p:cNvPr>
          <p:cNvSpPr/>
          <p:nvPr/>
        </p:nvSpPr>
        <p:spPr>
          <a:xfrm>
            <a:off x="1184687" y="3706462"/>
            <a:ext cx="181484" cy="181484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6">
            <a:extLst>
              <a:ext uri="{FF2B5EF4-FFF2-40B4-BE49-F238E27FC236}">
                <a16:creationId xmlns="" xmlns:a16="http://schemas.microsoft.com/office/drawing/2014/main" id="{E8B6E648-80E2-1C4E-BF3E-7107F5E2755E}"/>
              </a:ext>
            </a:extLst>
          </p:cNvPr>
          <p:cNvSpPr/>
          <p:nvPr/>
        </p:nvSpPr>
        <p:spPr>
          <a:xfrm>
            <a:off x="1761440" y="3706462"/>
            <a:ext cx="181484" cy="181484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7">
            <a:extLst>
              <a:ext uri="{FF2B5EF4-FFF2-40B4-BE49-F238E27FC236}">
                <a16:creationId xmlns="" xmlns:a16="http://schemas.microsoft.com/office/drawing/2014/main" id="{6624AF98-863A-DA47-9A23-1EB939A1E3C4}"/>
              </a:ext>
            </a:extLst>
          </p:cNvPr>
          <p:cNvSpPr/>
          <p:nvPr/>
        </p:nvSpPr>
        <p:spPr>
          <a:xfrm>
            <a:off x="3099575" y="3706462"/>
            <a:ext cx="181484" cy="181484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8">
            <a:extLst>
              <a:ext uri="{FF2B5EF4-FFF2-40B4-BE49-F238E27FC236}">
                <a16:creationId xmlns="" xmlns:a16="http://schemas.microsoft.com/office/drawing/2014/main" id="{1AAD2286-1471-CB4E-8196-78C0489F2664}"/>
              </a:ext>
            </a:extLst>
          </p:cNvPr>
          <p:cNvSpPr/>
          <p:nvPr/>
        </p:nvSpPr>
        <p:spPr>
          <a:xfrm>
            <a:off x="3322943" y="3706462"/>
            <a:ext cx="181484" cy="181484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9">
            <a:extLst>
              <a:ext uri="{FF2B5EF4-FFF2-40B4-BE49-F238E27FC236}">
                <a16:creationId xmlns="" xmlns:a16="http://schemas.microsoft.com/office/drawing/2014/main" id="{EECF0EB9-9479-0346-9A08-8E8A46668997}"/>
              </a:ext>
            </a:extLst>
          </p:cNvPr>
          <p:cNvSpPr/>
          <p:nvPr/>
        </p:nvSpPr>
        <p:spPr>
          <a:xfrm>
            <a:off x="3919473" y="3706462"/>
            <a:ext cx="181484" cy="181484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20">
            <a:extLst>
              <a:ext uri="{FF2B5EF4-FFF2-40B4-BE49-F238E27FC236}">
                <a16:creationId xmlns="" xmlns:a16="http://schemas.microsoft.com/office/drawing/2014/main" id="{654A24DC-A0C4-374D-B56F-8ED8F153A1DC}"/>
              </a:ext>
            </a:extLst>
          </p:cNvPr>
          <p:cNvSpPr/>
          <p:nvPr/>
        </p:nvSpPr>
        <p:spPr>
          <a:xfrm>
            <a:off x="4322985" y="3706462"/>
            <a:ext cx="181484" cy="181484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11">
            <a:extLst>
              <a:ext uri="{FF2B5EF4-FFF2-40B4-BE49-F238E27FC236}">
                <a16:creationId xmlns="" xmlns:a16="http://schemas.microsoft.com/office/drawing/2014/main" id="{A28A25B2-C00F-3540-B49D-2887D115FFE2}"/>
              </a:ext>
            </a:extLst>
          </p:cNvPr>
          <p:cNvCxnSpPr/>
          <p:nvPr/>
        </p:nvCxnSpPr>
        <p:spPr>
          <a:xfrm>
            <a:off x="443317" y="5414563"/>
            <a:ext cx="548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12">
            <a:extLst>
              <a:ext uri="{FF2B5EF4-FFF2-40B4-BE49-F238E27FC236}">
                <a16:creationId xmlns="" xmlns:a16="http://schemas.microsoft.com/office/drawing/2014/main" id="{B51032EC-1F30-DC42-A5FD-1327B8E87F7B}"/>
              </a:ext>
            </a:extLst>
          </p:cNvPr>
          <p:cNvSpPr/>
          <p:nvPr/>
        </p:nvSpPr>
        <p:spPr>
          <a:xfrm>
            <a:off x="799305" y="5337781"/>
            <a:ext cx="181484" cy="181484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14">
            <a:extLst>
              <a:ext uri="{FF2B5EF4-FFF2-40B4-BE49-F238E27FC236}">
                <a16:creationId xmlns="" xmlns:a16="http://schemas.microsoft.com/office/drawing/2014/main" id="{A374CE13-D18C-814D-869C-9633461F31E1}"/>
              </a:ext>
            </a:extLst>
          </p:cNvPr>
          <p:cNvSpPr/>
          <p:nvPr/>
        </p:nvSpPr>
        <p:spPr>
          <a:xfrm>
            <a:off x="1408905" y="5344762"/>
            <a:ext cx="181484" cy="181484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15">
            <a:extLst>
              <a:ext uri="{FF2B5EF4-FFF2-40B4-BE49-F238E27FC236}">
                <a16:creationId xmlns="" xmlns:a16="http://schemas.microsoft.com/office/drawing/2014/main" id="{13C30055-B1CF-7A4C-BA67-5FCD744F7EC6}"/>
              </a:ext>
            </a:extLst>
          </p:cNvPr>
          <p:cNvSpPr/>
          <p:nvPr/>
        </p:nvSpPr>
        <p:spPr>
          <a:xfrm>
            <a:off x="1194847" y="5344762"/>
            <a:ext cx="181484" cy="181484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16">
            <a:extLst>
              <a:ext uri="{FF2B5EF4-FFF2-40B4-BE49-F238E27FC236}">
                <a16:creationId xmlns="" xmlns:a16="http://schemas.microsoft.com/office/drawing/2014/main" id="{E8B6E648-80E2-1C4E-BF3E-7107F5E2755E}"/>
              </a:ext>
            </a:extLst>
          </p:cNvPr>
          <p:cNvSpPr/>
          <p:nvPr/>
        </p:nvSpPr>
        <p:spPr>
          <a:xfrm>
            <a:off x="1771600" y="5344762"/>
            <a:ext cx="181484" cy="181484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17">
            <a:extLst>
              <a:ext uri="{FF2B5EF4-FFF2-40B4-BE49-F238E27FC236}">
                <a16:creationId xmlns="" xmlns:a16="http://schemas.microsoft.com/office/drawing/2014/main" id="{6624AF98-863A-DA47-9A23-1EB939A1E3C4}"/>
              </a:ext>
            </a:extLst>
          </p:cNvPr>
          <p:cNvSpPr/>
          <p:nvPr/>
        </p:nvSpPr>
        <p:spPr>
          <a:xfrm>
            <a:off x="3109735" y="5344762"/>
            <a:ext cx="181484" cy="181484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18">
            <a:extLst>
              <a:ext uri="{FF2B5EF4-FFF2-40B4-BE49-F238E27FC236}">
                <a16:creationId xmlns="" xmlns:a16="http://schemas.microsoft.com/office/drawing/2014/main" id="{1AAD2286-1471-CB4E-8196-78C0489F2664}"/>
              </a:ext>
            </a:extLst>
          </p:cNvPr>
          <p:cNvSpPr/>
          <p:nvPr/>
        </p:nvSpPr>
        <p:spPr>
          <a:xfrm>
            <a:off x="3333103" y="5344762"/>
            <a:ext cx="181484" cy="181484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19">
            <a:extLst>
              <a:ext uri="{FF2B5EF4-FFF2-40B4-BE49-F238E27FC236}">
                <a16:creationId xmlns="" xmlns:a16="http://schemas.microsoft.com/office/drawing/2014/main" id="{EECF0EB9-9479-0346-9A08-8E8A46668997}"/>
              </a:ext>
            </a:extLst>
          </p:cNvPr>
          <p:cNvSpPr/>
          <p:nvPr/>
        </p:nvSpPr>
        <p:spPr>
          <a:xfrm>
            <a:off x="3929633" y="5344762"/>
            <a:ext cx="181484" cy="181484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0">
            <a:extLst>
              <a:ext uri="{FF2B5EF4-FFF2-40B4-BE49-F238E27FC236}">
                <a16:creationId xmlns="" xmlns:a16="http://schemas.microsoft.com/office/drawing/2014/main" id="{654A24DC-A0C4-374D-B56F-8ED8F153A1DC}"/>
              </a:ext>
            </a:extLst>
          </p:cNvPr>
          <p:cNvSpPr/>
          <p:nvPr/>
        </p:nvSpPr>
        <p:spPr>
          <a:xfrm>
            <a:off x="4333145" y="5344762"/>
            <a:ext cx="181484" cy="181484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13">
            <a:extLst>
              <a:ext uri="{FF2B5EF4-FFF2-40B4-BE49-F238E27FC236}">
                <a16:creationId xmlns="" xmlns:a16="http://schemas.microsoft.com/office/drawing/2014/main" id="{8325B5DC-2AF2-2D41-A7BF-3D5EE5087E81}"/>
              </a:ext>
            </a:extLst>
          </p:cNvPr>
          <p:cNvSpPr txBox="1"/>
          <p:nvPr/>
        </p:nvSpPr>
        <p:spPr>
          <a:xfrm>
            <a:off x="2192906" y="5740302"/>
            <a:ext cx="3988438" cy="588663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000" dirty="0" smtClean="0"/>
              <a:t>target </a:t>
            </a:r>
            <a:r>
              <a:rPr lang="en-US" sz="2000" dirty="0"/>
              <a:t>bitrate </a:t>
            </a:r>
            <a:r>
              <a:rPr lang="en-US" sz="2000" dirty="0" smtClean="0"/>
              <a:t>requested by </a:t>
            </a:r>
            <a:r>
              <a:rPr lang="en-US" sz="2000" dirty="0"/>
              <a:t>receiver</a:t>
            </a:r>
          </a:p>
        </p:txBody>
      </p:sp>
      <p:sp>
        <p:nvSpPr>
          <p:cNvPr id="32" name="Oval 22">
            <a:extLst>
              <a:ext uri="{FF2B5EF4-FFF2-40B4-BE49-F238E27FC236}">
                <a16:creationId xmlns="" xmlns:a16="http://schemas.microsoft.com/office/drawing/2014/main" id="{35DE21D6-CB74-9D41-ACB2-BA8B6ACA5986}"/>
              </a:ext>
            </a:extLst>
          </p:cNvPr>
          <p:cNvSpPr/>
          <p:nvPr/>
        </p:nvSpPr>
        <p:spPr>
          <a:xfrm>
            <a:off x="1311628" y="5344762"/>
            <a:ext cx="181484" cy="181484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21">
            <a:extLst>
              <a:ext uri="{FF2B5EF4-FFF2-40B4-BE49-F238E27FC236}">
                <a16:creationId xmlns="" xmlns:a16="http://schemas.microsoft.com/office/drawing/2014/main" id="{07EA7066-3819-9046-A318-809B377523CF}"/>
              </a:ext>
            </a:extLst>
          </p:cNvPr>
          <p:cNvSpPr/>
          <p:nvPr/>
        </p:nvSpPr>
        <p:spPr>
          <a:xfrm>
            <a:off x="3702675" y="5344763"/>
            <a:ext cx="181484" cy="181484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23">
            <a:extLst>
              <a:ext uri="{FF2B5EF4-FFF2-40B4-BE49-F238E27FC236}">
                <a16:creationId xmlns="" xmlns:a16="http://schemas.microsoft.com/office/drawing/2014/main" id="{39491315-4EF4-304D-9F92-C47EB1089655}"/>
              </a:ext>
            </a:extLst>
          </p:cNvPr>
          <p:cNvSpPr/>
          <p:nvPr/>
        </p:nvSpPr>
        <p:spPr>
          <a:xfrm>
            <a:off x="1902959" y="5955525"/>
            <a:ext cx="181484" cy="181484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24">
            <a:extLst>
              <a:ext uri="{FF2B5EF4-FFF2-40B4-BE49-F238E27FC236}">
                <a16:creationId xmlns="" xmlns:a16="http://schemas.microsoft.com/office/drawing/2014/main" id="{BA6675E3-7B9B-1E4C-8D2F-4041DEE29A6B}"/>
              </a:ext>
            </a:extLst>
          </p:cNvPr>
          <p:cNvSpPr/>
          <p:nvPr/>
        </p:nvSpPr>
        <p:spPr>
          <a:xfrm>
            <a:off x="1894800" y="6338442"/>
            <a:ext cx="181484" cy="181484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25">
            <a:extLst>
              <a:ext uri="{FF2B5EF4-FFF2-40B4-BE49-F238E27FC236}">
                <a16:creationId xmlns="" xmlns:a16="http://schemas.microsoft.com/office/drawing/2014/main" id="{8A930D58-4F7C-E94D-95E7-43F198F4AD31}"/>
              </a:ext>
            </a:extLst>
          </p:cNvPr>
          <p:cNvSpPr txBox="1"/>
          <p:nvPr/>
        </p:nvSpPr>
        <p:spPr>
          <a:xfrm>
            <a:off x="2215529" y="6292849"/>
            <a:ext cx="3613749" cy="28415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lang="en-US" sz="2000" dirty="0" smtClean="0"/>
              <a:t>cluster </a:t>
            </a:r>
            <a:r>
              <a:rPr lang="en-US" sz="2000" dirty="0"/>
              <a:t>centroid of </a:t>
            </a:r>
            <a:r>
              <a:rPr lang="en-US" sz="2000" dirty="0" smtClean="0"/>
              <a:t>sender</a:t>
            </a:r>
            <a:endParaRPr lang="en-US" sz="2000" dirty="0"/>
          </a:p>
        </p:txBody>
      </p:sp>
      <p:cxnSp>
        <p:nvCxnSpPr>
          <p:cNvPr id="37" name="Straight Arrow Connector 4">
            <a:extLst>
              <a:ext uri="{FF2B5EF4-FFF2-40B4-BE49-F238E27FC236}">
                <a16:creationId xmlns="" xmlns:a16="http://schemas.microsoft.com/office/drawing/2014/main" id="{56103085-62E9-8B46-8ACD-279BE1026756}"/>
              </a:ext>
            </a:extLst>
          </p:cNvPr>
          <p:cNvCxnSpPr/>
          <p:nvPr/>
        </p:nvCxnSpPr>
        <p:spPr>
          <a:xfrm flipV="1">
            <a:off x="3413685" y="5191198"/>
            <a:ext cx="408026" cy="40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5">
            <a:extLst>
              <a:ext uri="{FF2B5EF4-FFF2-40B4-BE49-F238E27FC236}">
                <a16:creationId xmlns="" xmlns:a16="http://schemas.microsoft.com/office/drawing/2014/main" id="{0C192821-0964-A74D-9D42-62651BB3AF8A}"/>
              </a:ext>
            </a:extLst>
          </p:cNvPr>
          <p:cNvSpPr txBox="1"/>
          <p:nvPr/>
        </p:nvSpPr>
        <p:spPr>
          <a:xfrm>
            <a:off x="2846351" y="4123234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>
              <a:lnSpc>
                <a:spcPct val="110000"/>
              </a:lnSpc>
            </a:pPr>
            <a:r>
              <a:rPr lang="en-US" sz="2000" dirty="0" err="1"/>
              <a:t>dist</a:t>
            </a:r>
            <a:r>
              <a:rPr lang="en-US" sz="2000" dirty="0"/>
              <a:t> = changes in </a:t>
            </a:r>
            <a:r>
              <a:rPr lang="en-US" sz="2000" dirty="0" err="1"/>
              <a:t>QoE</a:t>
            </a:r>
            <a:r>
              <a:rPr lang="en-US" sz="2000" dirty="0"/>
              <a:t> if </a:t>
            </a:r>
          </a:p>
          <a:p>
            <a:pPr>
              <a:lnSpc>
                <a:spcPct val="110000"/>
              </a:lnSpc>
            </a:pPr>
            <a:r>
              <a:rPr lang="en-US" sz="2000" dirty="0"/>
              <a:t>we send     instead of </a:t>
            </a:r>
          </a:p>
        </p:txBody>
      </p:sp>
      <p:sp>
        <p:nvSpPr>
          <p:cNvPr id="39" name="Oval 26">
            <a:extLst>
              <a:ext uri="{FF2B5EF4-FFF2-40B4-BE49-F238E27FC236}">
                <a16:creationId xmlns="" xmlns:a16="http://schemas.microsoft.com/office/drawing/2014/main" id="{056A9660-F349-3D47-8DB3-64E952B308F8}"/>
              </a:ext>
            </a:extLst>
          </p:cNvPr>
          <p:cNvSpPr/>
          <p:nvPr/>
        </p:nvSpPr>
        <p:spPr>
          <a:xfrm>
            <a:off x="3913560" y="4673053"/>
            <a:ext cx="181484" cy="181484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27">
            <a:extLst>
              <a:ext uri="{FF2B5EF4-FFF2-40B4-BE49-F238E27FC236}">
                <a16:creationId xmlns="" xmlns:a16="http://schemas.microsoft.com/office/drawing/2014/main" id="{656E64CF-BA33-4845-8B3F-60E2DC671FB7}"/>
              </a:ext>
            </a:extLst>
          </p:cNvPr>
          <p:cNvSpPr/>
          <p:nvPr/>
        </p:nvSpPr>
        <p:spPr>
          <a:xfrm>
            <a:off x="5398234" y="4673053"/>
            <a:ext cx="181484" cy="181484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9360" y="2066674"/>
            <a:ext cx="5168894" cy="47213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90957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 smtClean="0"/>
              <a:t>Implementation &amp; Evaluation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2974" y="1673225"/>
            <a:ext cx="7785100" cy="3210832"/>
          </a:xfrm>
        </p:spPr>
        <p:txBody>
          <a:bodyPr/>
          <a:lstStyle/>
          <a:p>
            <a:r>
              <a:rPr lang="en-US" altLang="zh-CN" dirty="0" smtClean="0"/>
              <a:t>The preference for multiple broadcasters</a:t>
            </a:r>
          </a:p>
          <a:p>
            <a:pPr lvl="1"/>
            <a:r>
              <a:rPr lang="en-US" altLang="zh-CN" dirty="0" smtClean="0"/>
              <a:t>Bob and David are singing together in a chorus.</a:t>
            </a:r>
          </a:p>
          <a:p>
            <a:pPr lvl="1"/>
            <a:r>
              <a:rPr lang="en-US" altLang="zh-CN" dirty="0" smtClean="0"/>
              <a:t>Alice is dancing for them.</a:t>
            </a:r>
          </a:p>
          <a:p>
            <a:pPr lvl="1"/>
            <a:r>
              <a:rPr lang="en-US" altLang="zh-CN" dirty="0" smtClean="0"/>
              <a:t>Bob increases the delay penalty weight of David and increases the video quality weight of Alice.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931FB-DEDF-4F33-BC88-04D9EA788D17}" type="slidenum">
              <a:rPr lang="zh-CN" altLang="en-US" smtClean="0"/>
              <a:t>9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5735" y="4285802"/>
            <a:ext cx="1308100" cy="192069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3231" y="2353691"/>
            <a:ext cx="1481138" cy="160650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49320" y="2353691"/>
            <a:ext cx="1538288" cy="1691436"/>
          </a:xfrm>
          <a:prstGeom prst="rect">
            <a:avLst/>
          </a:prstGeom>
        </p:spPr>
      </p:pic>
      <p:sp>
        <p:nvSpPr>
          <p:cNvPr id="21" name="内容占位符 2"/>
          <p:cNvSpPr txBox="1">
            <a:spLocks/>
          </p:cNvSpPr>
          <p:nvPr/>
        </p:nvSpPr>
        <p:spPr>
          <a:xfrm>
            <a:off x="10852150" y="4975204"/>
            <a:ext cx="740569" cy="30900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 smtClean="0"/>
              <a:t>Alice</a:t>
            </a:r>
          </a:p>
        </p:txBody>
      </p:sp>
      <p:sp>
        <p:nvSpPr>
          <p:cNvPr id="22" name="内容占位符 2"/>
          <p:cNvSpPr txBox="1">
            <a:spLocks/>
          </p:cNvSpPr>
          <p:nvPr/>
        </p:nvSpPr>
        <p:spPr>
          <a:xfrm>
            <a:off x="9338370" y="1929078"/>
            <a:ext cx="740569" cy="30900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 smtClean="0"/>
              <a:t>Bob</a:t>
            </a:r>
          </a:p>
        </p:txBody>
      </p:sp>
      <p:sp>
        <p:nvSpPr>
          <p:cNvPr id="23" name="内容占位符 2"/>
          <p:cNvSpPr txBox="1">
            <a:spLocks/>
          </p:cNvSpPr>
          <p:nvPr/>
        </p:nvSpPr>
        <p:spPr>
          <a:xfrm>
            <a:off x="10993835" y="1908356"/>
            <a:ext cx="944166" cy="3737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dirty="0" smtClean="0"/>
              <a:t>David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8310" y="3788220"/>
            <a:ext cx="3989294" cy="299197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73227" y="3748943"/>
            <a:ext cx="4194995" cy="3109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492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1707</TotalTime>
  <Words>849</Words>
  <Application>Microsoft Office PowerPoint</Application>
  <PresentationFormat>宽屏</PresentationFormat>
  <Paragraphs>95</Paragraphs>
  <Slides>14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8" baseType="lpstr">
      <vt:lpstr>等线</vt:lpstr>
      <vt:lpstr>等线 Light</vt:lpstr>
      <vt:lpstr>Arial</vt:lpstr>
      <vt:lpstr>Office 主题​​</vt:lpstr>
      <vt:lpstr>MultiLive: Adaptive Bitrate Control for Low-delay Multi-party Interactive Live Streaming</vt:lpstr>
      <vt:lpstr>Background</vt:lpstr>
      <vt:lpstr>Architecture &amp; Problem</vt:lpstr>
      <vt:lpstr>Challenges</vt:lpstr>
      <vt:lpstr>Algorithm workflow</vt:lpstr>
      <vt:lpstr>Design I</vt:lpstr>
      <vt:lpstr>Design II</vt:lpstr>
      <vt:lpstr>Design III</vt:lpstr>
      <vt:lpstr>Implementation &amp; Evaluation</vt:lpstr>
      <vt:lpstr>Implementation &amp; Evaluation</vt:lpstr>
      <vt:lpstr>Implementation &amp; Evaluation</vt:lpstr>
      <vt:lpstr>Conclusion</vt:lpstr>
      <vt:lpstr>Related Work</vt:lpstr>
      <vt:lpstr>Q&amp;A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LZQ</dc:creator>
  <cp:lastModifiedBy>Wang Ziyi</cp:lastModifiedBy>
  <cp:revision>453</cp:revision>
  <dcterms:created xsi:type="dcterms:W3CDTF">2018-05-06T08:08:00Z</dcterms:created>
  <dcterms:modified xsi:type="dcterms:W3CDTF">2019-09-17T11:24:14Z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2052-11.1.0.8661</vt:lpwstr>
  </property>
</Properties>
</file>