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56" r:id="rId2"/>
    <p:sldId id="511" r:id="rId3"/>
    <p:sldId id="538" r:id="rId4"/>
    <p:sldId id="459" r:id="rId5"/>
    <p:sldId id="517" r:id="rId6"/>
    <p:sldId id="530" r:id="rId7"/>
    <p:sldId id="528" r:id="rId8"/>
    <p:sldId id="529" r:id="rId9"/>
    <p:sldId id="532" r:id="rId10"/>
    <p:sldId id="531" r:id="rId11"/>
    <p:sldId id="265" r:id="rId12"/>
    <p:sldId id="522" r:id="rId13"/>
    <p:sldId id="524" r:id="rId14"/>
    <p:sldId id="353" r:id="rId15"/>
    <p:sldId id="466" r:id="rId16"/>
    <p:sldId id="267" r:id="rId17"/>
    <p:sldId id="318" r:id="rId18"/>
    <p:sldId id="319" r:id="rId19"/>
    <p:sldId id="321" r:id="rId20"/>
    <p:sldId id="433" r:id="rId21"/>
    <p:sldId id="467" r:id="rId22"/>
    <p:sldId id="460" r:id="rId23"/>
    <p:sldId id="372" r:id="rId24"/>
    <p:sldId id="268" r:id="rId25"/>
    <p:sldId id="269" r:id="rId26"/>
    <p:sldId id="373" r:id="rId27"/>
    <p:sldId id="374" r:id="rId28"/>
    <p:sldId id="325" r:id="rId29"/>
    <p:sldId id="405" r:id="rId30"/>
    <p:sldId id="326" r:id="rId31"/>
    <p:sldId id="525" r:id="rId32"/>
    <p:sldId id="526" r:id="rId33"/>
    <p:sldId id="270" r:id="rId34"/>
    <p:sldId id="328" r:id="rId35"/>
    <p:sldId id="502" r:id="rId36"/>
    <p:sldId id="440" r:id="rId37"/>
    <p:sldId id="503" r:id="rId38"/>
    <p:sldId id="504" r:id="rId39"/>
    <p:sldId id="505" r:id="rId40"/>
    <p:sldId id="494" r:id="rId41"/>
    <p:sldId id="496" r:id="rId42"/>
    <p:sldId id="497" r:id="rId43"/>
    <p:sldId id="479" r:id="rId44"/>
    <p:sldId id="533" r:id="rId45"/>
    <p:sldId id="506" r:id="rId46"/>
    <p:sldId id="281" r:id="rId47"/>
    <p:sldId id="330" r:id="rId48"/>
    <p:sldId id="381" r:id="rId49"/>
    <p:sldId id="444" r:id="rId50"/>
    <p:sldId id="507" r:id="rId51"/>
    <p:sldId id="508" r:id="rId52"/>
    <p:sldId id="443" r:id="rId53"/>
    <p:sldId id="509" r:id="rId54"/>
    <p:sldId id="482" r:id="rId55"/>
    <p:sldId id="512" r:id="rId56"/>
    <p:sldId id="487" r:id="rId57"/>
    <p:sldId id="488" r:id="rId58"/>
    <p:sldId id="515" r:id="rId59"/>
    <p:sldId id="449" r:id="rId60"/>
    <p:sldId id="451" r:id="rId61"/>
    <p:sldId id="450" r:id="rId62"/>
    <p:sldId id="452" r:id="rId63"/>
    <p:sldId id="453" r:id="rId64"/>
    <p:sldId id="468" r:id="rId65"/>
    <p:sldId id="454" r:id="rId66"/>
    <p:sldId id="400" r:id="rId67"/>
    <p:sldId id="399" r:id="rId68"/>
    <p:sldId id="534" r:id="rId69"/>
    <p:sldId id="510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2A01104-6840-4BB7-AAA1-89269A2D8E20}">
          <p14:sldIdLst>
            <p14:sldId id="256"/>
          </p14:sldIdLst>
        </p14:section>
        <p14:section name="Intro" id="{BC11CADF-69B8-4551-9354-160C4714B456}">
          <p14:sldIdLst>
            <p14:sldId id="511"/>
            <p14:sldId id="538"/>
            <p14:sldId id="459"/>
            <p14:sldId id="517"/>
            <p14:sldId id="530"/>
            <p14:sldId id="528"/>
            <p14:sldId id="529"/>
            <p14:sldId id="532"/>
            <p14:sldId id="531"/>
          </p14:sldIdLst>
        </p14:section>
        <p14:section name="word2vec Explained" id="{294DBAAD-058B-49F7-A27E-C57CFAB8E26A}">
          <p14:sldIdLst>
            <p14:sldId id="265"/>
            <p14:sldId id="522"/>
            <p14:sldId id="524"/>
            <p14:sldId id="353"/>
            <p14:sldId id="466"/>
            <p14:sldId id="267"/>
            <p14:sldId id="318"/>
            <p14:sldId id="319"/>
            <p14:sldId id="321"/>
            <p14:sldId id="433"/>
            <p14:sldId id="467"/>
            <p14:sldId id="460"/>
            <p14:sldId id="372"/>
          </p14:sldIdLst>
        </p14:section>
        <p14:section name="NIPS 2014" id="{1003B9F7-E75B-4B8F-8884-2C5890820155}">
          <p14:sldIdLst>
            <p14:sldId id="268"/>
            <p14:sldId id="269"/>
            <p14:sldId id="373"/>
            <p14:sldId id="374"/>
            <p14:sldId id="325"/>
            <p14:sldId id="405"/>
            <p14:sldId id="326"/>
            <p14:sldId id="525"/>
            <p14:sldId id="526"/>
          </p14:sldIdLst>
        </p14:section>
        <p14:section name="Hyperparameters" id="{9278CB70-8817-4BE3-9CA9-55CAC5EF8159}">
          <p14:sldIdLst>
            <p14:sldId id="270"/>
            <p14:sldId id="328"/>
            <p14:sldId id="502"/>
            <p14:sldId id="440"/>
            <p14:sldId id="503"/>
            <p14:sldId id="504"/>
            <p14:sldId id="505"/>
            <p14:sldId id="494"/>
            <p14:sldId id="496"/>
            <p14:sldId id="497"/>
            <p14:sldId id="479"/>
            <p14:sldId id="533"/>
            <p14:sldId id="506"/>
            <p14:sldId id="281"/>
            <p14:sldId id="330"/>
            <p14:sldId id="381"/>
          </p14:sldIdLst>
        </p14:section>
        <p14:section name="Experiments" id="{DB8ADEAE-4FB6-4032-B2B5-21D7E5576B66}">
          <p14:sldIdLst>
            <p14:sldId id="444"/>
            <p14:sldId id="507"/>
            <p14:sldId id="508"/>
            <p14:sldId id="443"/>
            <p14:sldId id="509"/>
            <p14:sldId id="482"/>
            <p14:sldId id="512"/>
            <p14:sldId id="487"/>
            <p14:sldId id="488"/>
            <p14:sldId id="515"/>
            <p14:sldId id="449"/>
          </p14:sldIdLst>
        </p14:section>
        <p14:section name="Prior Claims" id="{10755476-012C-4646-9867-9026AABD2047}">
          <p14:sldIdLst>
            <p14:sldId id="451"/>
            <p14:sldId id="450"/>
            <p14:sldId id="452"/>
            <p14:sldId id="453"/>
            <p14:sldId id="468"/>
            <p14:sldId id="454"/>
          </p14:sldIdLst>
        </p14:section>
        <p14:section name="Conclusion" id="{8BF2BE82-7073-4C1A-8068-ECC771987D28}">
          <p14:sldIdLst>
            <p14:sldId id="400"/>
            <p14:sldId id="399"/>
            <p14:sldId id="534"/>
            <p14:sldId id="51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931" autoAdjust="0"/>
  </p:normalViewPr>
  <p:slideViewPr>
    <p:cSldViewPr snapToGrid="0">
      <p:cViewPr varScale="1">
        <p:scale>
          <a:sx n="93" d="100"/>
          <a:sy n="93" d="100"/>
        </p:scale>
        <p:origin x="11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2800" dirty="0" smtClean="0"/>
              <a:t>WordSim-353 Relatedness</a:t>
            </a:r>
            <a:endParaRPr lang="en-GB" sz="2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Vanilla
Setting
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PPMI (Sparse Vectors)</c:v>
                </c:pt>
                <c:pt idx="1">
                  <c:v>SGNS (Embeddings)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0.54</c:v>
                </c:pt>
                <c:pt idx="1">
                  <c:v>0.58699999999999997</c:v>
                </c:pt>
              </c:numCache>
            </c:numRef>
          </c:val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Optimal
Setting
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PPMI (Sparse Vectors)</c:v>
                </c:pt>
                <c:pt idx="1">
                  <c:v>SGNS (Embeddings)</c:v>
                </c:pt>
              </c:strCache>
            </c:strRef>
          </c:cat>
          <c:val>
            <c:numRef>
              <c:f>Sheet1!$D$2:$D$3</c:f>
            </c:numRef>
          </c:val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Optimal
Setting
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PPMI (Sparse Vectors)</c:v>
                </c:pt>
                <c:pt idx="1">
                  <c:v>SGNS (Embeddings)</c:v>
                </c:pt>
              </c:strCache>
            </c:strRef>
          </c:cat>
          <c:val>
            <c:numRef>
              <c:f>Sheet1!$E$2:$E$3</c:f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0"/>
        <c:axId val="202457008"/>
        <c:axId val="202457400"/>
      </c:barChart>
      <c:catAx>
        <c:axId val="202457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457400"/>
        <c:crosses val="autoZero"/>
        <c:auto val="1"/>
        <c:lblAlgn val="ctr"/>
        <c:lblOffset val="100"/>
        <c:noMultiLvlLbl val="0"/>
      </c:catAx>
      <c:valAx>
        <c:axId val="202457400"/>
        <c:scaling>
          <c:orientation val="minMax"/>
          <c:max val="0.70000000000000007"/>
          <c:min val="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600" dirty="0" smtClean="0"/>
                  <a:t>Spearman’s Correlation</a:t>
                </a:r>
                <a:endParaRPr lang="en-GB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457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2800" dirty="0" smtClean="0"/>
              <a:t>WordSim-353 Relatedness</a:t>
            </a:r>
            <a:endParaRPr lang="en-GB" sz="2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Vanilla
Setting
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PPMI (Sparse Vectors)</c:v>
                </c:pt>
                <c:pt idx="1">
                  <c:v>SGNS (Embeddings)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0.54</c:v>
                </c:pt>
                <c:pt idx="1">
                  <c:v>0.58699999999999997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word2vec
Setting
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 rtl="0">
                  <a:defRPr sz="2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PPMI (Sparse Vectors)</c:v>
                </c:pt>
                <c:pt idx="1">
                  <c:v>SGNS (Embeddings)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0.68799999999999994</c:v>
                </c:pt>
                <c:pt idx="1">
                  <c:v>0.623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Optimal
Setting
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PPMI (Sparse Vectors)</c:v>
                </c:pt>
                <c:pt idx="1">
                  <c:v>SGNS (Embeddings)</c:v>
                </c:pt>
              </c:strCache>
            </c:strRef>
          </c:cat>
          <c:val>
            <c:numRef>
              <c:f>Sheet1!$D$2:$D$3</c:f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Optimal
Setting
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PPMI (Sparse Vectors)</c:v>
                </c:pt>
                <c:pt idx="1">
                  <c:v>SGNS (Embeddings)</c:v>
                </c:pt>
              </c:strCache>
            </c:strRef>
          </c:cat>
          <c:val>
            <c:numRef>
              <c:f>Sheet1!$E$2:$E$3</c:f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Optimal
Setting
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PPMI (Sparse Vectors)</c:v>
                </c:pt>
                <c:pt idx="1">
                  <c:v>SGNS (Embeddings)</c:v>
                </c:pt>
              </c:strCache>
            </c:strRef>
          </c:cat>
          <c:val>
            <c:numRef>
              <c:f>Sheet1!$F$2:$F$3</c:f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PPMI (Sparse Vectors)</c:v>
                </c:pt>
                <c:pt idx="1">
                  <c:v>SGNS (Embeddings)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0"/>
        <c:axId val="202457792"/>
        <c:axId val="202458184"/>
      </c:barChart>
      <c:catAx>
        <c:axId val="202457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458184"/>
        <c:crosses val="autoZero"/>
        <c:auto val="1"/>
        <c:lblAlgn val="ctr"/>
        <c:lblOffset val="100"/>
        <c:noMultiLvlLbl val="0"/>
      </c:catAx>
      <c:valAx>
        <c:axId val="202458184"/>
        <c:scaling>
          <c:orientation val="minMax"/>
          <c:max val="0.70000000000000007"/>
          <c:min val="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600" dirty="0" smtClean="0"/>
                  <a:t>Spearman’s Correlation</a:t>
                </a:r>
                <a:endParaRPr lang="en-GB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457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2800" dirty="0" smtClean="0"/>
              <a:t>WordSim-353 Relatedness</a:t>
            </a:r>
            <a:endParaRPr lang="en-GB" sz="2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Vanilla
Setting
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PPMI (Sparse Vectors)</c:v>
                </c:pt>
                <c:pt idx="1">
                  <c:v>SGNS (Embeddings)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0.54</c:v>
                </c:pt>
                <c:pt idx="1">
                  <c:v>0.58699999999999997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word2vec
Setting
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 rtl="0">
                  <a:defRPr sz="2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PPMI (Sparse Vectors)</c:v>
                </c:pt>
                <c:pt idx="1">
                  <c:v>SGNS (Embeddings)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0.68799999999999994</c:v>
                </c:pt>
                <c:pt idx="1">
                  <c:v>0.623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Optimal
Setting
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PPMI (Sparse Vectors)</c:v>
                </c:pt>
                <c:pt idx="1">
                  <c:v>SGNS (Embeddings)</c:v>
                </c:pt>
              </c:strCache>
            </c:strRef>
          </c:cat>
          <c:val>
            <c:numRef>
              <c:f>Sheet1!$D$2:$D$3</c:f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Optimal
Setting
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PPMI (Sparse Vectors)</c:v>
                </c:pt>
                <c:pt idx="1">
                  <c:v>SGNS (Embeddings)</c:v>
                </c:pt>
              </c:strCache>
            </c:strRef>
          </c:cat>
          <c:val>
            <c:numRef>
              <c:f>Sheet1!$E$2:$E$3</c:f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Optimal
Setting
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PPMI (Sparse Vectors)</c:v>
                </c:pt>
                <c:pt idx="1">
                  <c:v>SGNS (Embeddings)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0.69699999999999995</c:v>
                </c:pt>
                <c:pt idx="1">
                  <c:v>0.68100000000000005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0"/>
        <c:axId val="202459752"/>
        <c:axId val="202460144"/>
      </c:barChart>
      <c:catAx>
        <c:axId val="202459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460144"/>
        <c:crosses val="autoZero"/>
        <c:auto val="1"/>
        <c:lblAlgn val="ctr"/>
        <c:lblOffset val="100"/>
        <c:noMultiLvlLbl val="0"/>
      </c:catAx>
      <c:valAx>
        <c:axId val="202460144"/>
        <c:scaling>
          <c:orientation val="minMax"/>
          <c:max val="0.70000000000000007"/>
          <c:min val="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600" dirty="0" smtClean="0"/>
                  <a:t>Spearman’s Correlation</a:t>
                </a:r>
                <a:endParaRPr lang="en-GB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459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51D22-33F3-4B36-A6AB-3EEBF177D1B0}" type="datetimeFigureOut">
              <a:rPr lang="en-GB" smtClean="0"/>
              <a:t>05/08/2015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87F05-FCD8-4F5C-AFF0-93765CD6F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076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I’d </a:t>
            </a:r>
            <a:r>
              <a:rPr lang="en-US" dirty="0" smtClean="0"/>
              <a:t>like to talk to you about how word embeddings are </a:t>
            </a:r>
            <a:r>
              <a:rPr lang="en-US" b="1" dirty="0" smtClean="0"/>
              <a:t>really</a:t>
            </a:r>
            <a:r>
              <a:rPr lang="en-US" baseline="0" dirty="0" smtClean="0"/>
              <a:t> </a:t>
            </a:r>
            <a:r>
              <a:rPr lang="en-US" dirty="0" smtClean="0"/>
              <a:t>improving</a:t>
            </a:r>
            <a:r>
              <a:rPr lang="en-US" baseline="0" dirty="0" smtClean="0"/>
              <a:t> distributional similarity.</a:t>
            </a:r>
          </a:p>
          <a:p>
            <a:r>
              <a:rPr lang="en-US" baseline="0" dirty="0" smtClean="0"/>
              <a:t>This is joint work with </a:t>
            </a:r>
            <a:r>
              <a:rPr lang="en-US" baseline="0" dirty="0" err="1" smtClean="0"/>
              <a:t>Yoav</a:t>
            </a:r>
            <a:r>
              <a:rPr lang="en-US" baseline="0" dirty="0" smtClean="0"/>
              <a:t> Goldberg and </a:t>
            </a:r>
            <a:r>
              <a:rPr lang="en-US" baseline="0" dirty="0" err="1" smtClean="0"/>
              <a:t>Ido</a:t>
            </a:r>
            <a:r>
              <a:rPr lang="en-US" baseline="0" dirty="0" smtClean="0"/>
              <a:t> Dagan.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87F05-FCD8-4F5C-AFF0-93765CD6FDB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4003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baseline="0" dirty="0" smtClean="0"/>
              <a:t>(3)</a:t>
            </a:r>
            <a:r>
              <a:rPr lang="en-US" b="0" baseline="0" dirty="0" smtClean="0"/>
              <a:t> Finally, we were able to apply almost every hyperparameter to every method,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and perform systematic “apples to apples” comparisons of the algorithms.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87F05-FCD8-4F5C-AFF0-93765CD6FDB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1007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begin with some background,</a:t>
            </a:r>
          </a:p>
          <a:p>
            <a:r>
              <a:rPr lang="en-US" dirty="0" smtClean="0"/>
              <a:t>Which is really important for understanding what these</a:t>
            </a:r>
            <a:r>
              <a:rPr lang="en-US" baseline="0" dirty="0" smtClean="0"/>
              <a:t> hyperparameters are,</a:t>
            </a:r>
          </a:p>
          <a:p>
            <a:r>
              <a:rPr lang="en-US" baseline="0" dirty="0" smtClean="0"/>
              <a:t>And how we can adapt them across different methods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87F05-FCD8-4F5C-AFF0-93765CD6FDB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405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So what is word2vec?...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87F05-FCD8-4F5C-AFF0-93765CD6FDB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5279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…And how is it related to PMI?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87F05-FCD8-4F5C-AFF0-93765CD6FDB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230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Word2vec is *not* an algorithm.</a:t>
            </a:r>
          </a:p>
          <a:p>
            <a:endParaRPr lang="en-US" dirty="0" smtClean="0"/>
          </a:p>
          <a:p>
            <a:r>
              <a:rPr lang="en-US" dirty="0" smtClean="0"/>
              <a:t>It’s actually a software package</a:t>
            </a:r>
          </a:p>
          <a:p>
            <a:endParaRPr lang="en-US" dirty="0" smtClean="0"/>
          </a:p>
          <a:p>
            <a:r>
              <a:rPr lang="en-US" dirty="0" smtClean="0"/>
              <a:t>With two distinct models</a:t>
            </a:r>
          </a:p>
          <a:p>
            <a:endParaRPr lang="en-US" dirty="0" smtClean="0"/>
          </a:p>
          <a:p>
            <a:r>
              <a:rPr lang="en-US" dirty="0" smtClean="0"/>
              <a:t>Various ways</a:t>
            </a:r>
            <a:r>
              <a:rPr lang="en-US" baseline="0" dirty="0" smtClean="0"/>
              <a:t> to train these models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a rich preprocessing pipeline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87F05-FCD8-4F5C-AFF0-93765CD6FDB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0669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 we’re going to focus on Skip-Grams</a:t>
            </a:r>
            <a:r>
              <a:rPr lang="en-US" baseline="0" dirty="0" smtClean="0"/>
              <a:t> with Negative Sampling,</a:t>
            </a:r>
          </a:p>
          <a:p>
            <a:r>
              <a:rPr lang="en-US" baseline="0" dirty="0" smtClean="0"/>
              <a:t>Which is considered the state-of-the-art.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87F05-FCD8-4F5C-AFF0-93765CD6FDB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4764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</a:t>
            </a:r>
            <a:r>
              <a:rPr lang="en-US" baseline="0" dirty="0" smtClean="0"/>
              <a:t> how does SGNS work?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Let’s say we have this sentence,</a:t>
            </a:r>
          </a:p>
          <a:p>
            <a:r>
              <a:rPr lang="en-US" dirty="0" smtClean="0"/>
              <a:t>(This example was shamelessly taken from Marco </a:t>
            </a:r>
            <a:r>
              <a:rPr lang="en-US" dirty="0" err="1" smtClean="0"/>
              <a:t>Baroni</a:t>
            </a:r>
            <a:r>
              <a:rPr lang="en-US" dirty="0" smtClean="0"/>
              <a:t>)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87F05-FCD8-4F5C-AFF0-93765CD6FDB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43725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we want to understand what a </a:t>
            </a:r>
            <a:r>
              <a:rPr lang="en-US" dirty="0" err="1" smtClean="0"/>
              <a:t>wampimuk</a:t>
            </a:r>
            <a:r>
              <a:rPr lang="en-US" dirty="0" smtClean="0"/>
              <a:t>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87F05-FCD8-4F5C-AFF0-93765CD6FDB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1324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SGNS does is take the context words around “</a:t>
            </a:r>
            <a:r>
              <a:rPr lang="en-US" dirty="0" err="1" smtClean="0"/>
              <a:t>wampimuk</a:t>
            </a:r>
            <a:r>
              <a:rPr lang="en-US" dirty="0" smtClean="0"/>
              <a:t>”,</a:t>
            </a:r>
          </a:p>
          <a:p>
            <a:r>
              <a:rPr lang="en-US" dirty="0" smtClean="0"/>
              <a:t>And</a:t>
            </a:r>
            <a:r>
              <a:rPr lang="en-US" baseline="0" dirty="0" smtClean="0"/>
              <a:t> in this way</a:t>
            </a:r>
            <a:r>
              <a:rPr lang="en-GB" baseline="0" dirty="0" smtClean="0"/>
              <a:t>,</a:t>
            </a:r>
          </a:p>
          <a:p>
            <a:r>
              <a:rPr lang="en-US" baseline="0" dirty="0" smtClean="0"/>
              <a:t>Constructs a dataset of word-context pairs, 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87F05-FCD8-4F5C-AFF0-93765CD6FDBF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4259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 using D,</a:t>
            </a:r>
          </a:p>
          <a:p>
            <a:endParaRPr lang="en-US" dirty="0" smtClean="0"/>
          </a:p>
          <a:p>
            <a:r>
              <a:rPr lang="en-US" dirty="0" smtClean="0"/>
              <a:t>SGNS is going to learn a vector for</a:t>
            </a:r>
            <a:r>
              <a:rPr lang="en-US" baseline="0" dirty="0" smtClean="0"/>
              <a:t> each word in the vocabulary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vector of say… 100 latent dimensions.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Effectively, it’s learning a matrix W,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Where each row is a vector that represents a specific word.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Now, a key point in understanding SGNS,</a:t>
            </a:r>
          </a:p>
          <a:p>
            <a:r>
              <a:rPr lang="en-US" baseline="0" dirty="0" smtClean="0"/>
              <a:t>Is that it also learns an auxiliary matrix C of context vectors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in fact, each word has two different embeddings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Which are not necessarily similar.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87F05-FCD8-4F5C-AFF0-93765CD6FDBF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367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If you’ve come to this talk, you’re probably all interested in measuring word similarity, or relatedness.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example, how similar is pizza to pasta?</a:t>
            </a:r>
          </a:p>
          <a:p>
            <a:endParaRPr lang="en-US" baseline="0" dirty="0" smtClean="0"/>
          </a:p>
          <a:p>
            <a:r>
              <a:rPr lang="en-US" baseline="0" dirty="0" smtClean="0"/>
              <a:t>Or how related is pizza to Italy?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Representing words as vectors has become a very convenient way to compute these similarities,</a:t>
            </a:r>
          </a:p>
          <a:p>
            <a:r>
              <a:rPr lang="en-US" baseline="0" dirty="0" smtClean="0"/>
              <a:t>For example, using their cosine.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87F05-FCD8-4F5C-AFF0-93765CD6FDB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9266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to train</a:t>
            </a:r>
            <a:r>
              <a:rPr lang="en-US" baseline="0" dirty="0" smtClean="0"/>
              <a:t> these vectors…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87F05-FCD8-4F5C-AFF0-93765CD6FDBF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3989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…SGNS maximizes the similarity between word</a:t>
            </a:r>
            <a:r>
              <a:rPr lang="en-US" baseline="0" dirty="0" smtClean="0"/>
              <a:t> and context vectors that were </a:t>
            </a:r>
            <a:r>
              <a:rPr lang="en-US" b="1" baseline="0" dirty="0" smtClean="0"/>
              <a:t>observed together</a:t>
            </a:r>
            <a:r>
              <a:rPr lang="en-US" baseline="0" dirty="0" smtClean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87F05-FCD8-4F5C-AFF0-93765CD6FDBF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761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…and</a:t>
            </a:r>
            <a:r>
              <a:rPr lang="en-US" baseline="0" dirty="0" smtClean="0"/>
              <a:t> minimizes the similarity between word and context vectors </a:t>
            </a:r>
            <a:r>
              <a:rPr lang="en-US" b="1" baseline="0" dirty="0" smtClean="0"/>
              <a:t>hallucinated together</a:t>
            </a:r>
            <a:r>
              <a:rPr lang="en-US" baseline="0" dirty="0" smtClean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87F05-FCD8-4F5C-AFF0-93765CD6FDBF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3078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 the way SGNS hallucinates is really important.</a:t>
            </a:r>
          </a:p>
          <a:p>
            <a:endParaRPr lang="en-US" dirty="0" smtClean="0"/>
          </a:p>
          <a:p>
            <a:r>
              <a:rPr lang="en-US" dirty="0" smtClean="0"/>
              <a:t>It’s actually where it</a:t>
            </a:r>
            <a:r>
              <a:rPr lang="en-US" baseline="0" dirty="0" smtClean="0"/>
              <a:t> gets its name from.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each observed word-context pair,</a:t>
            </a:r>
          </a:p>
          <a:p>
            <a:r>
              <a:rPr lang="en-US" baseline="0" dirty="0" smtClean="0"/>
              <a:t>SGNS samples k contexts at random,</a:t>
            </a:r>
          </a:p>
          <a:p>
            <a:r>
              <a:rPr lang="en-US" baseline="0" dirty="0" smtClean="0"/>
              <a:t>As negative examples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Now, when we say random, we mean the unigram distribution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Spoiler Alert: changing this distribution has quite a significant effect.</a:t>
            </a:r>
          </a:p>
          <a:p>
            <a:endParaRPr lang="en-US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87F05-FCD8-4F5C-AFF0-93765CD6FDBF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4252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that we have an idea of how SGNS works,</a:t>
            </a:r>
          </a:p>
          <a:p>
            <a:r>
              <a:rPr lang="en-US" dirty="0" smtClean="0"/>
              <a:t>I’m going to show you that it’s learning something very familiar.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87F05-FCD8-4F5C-AFF0-93765CD6FDBF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0635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we take the embedding matrices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87F05-FCD8-4F5C-AFF0-93765CD6FDBF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34968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multiply them</a:t>
            </a:r>
          </a:p>
          <a:p>
            <a:endParaRPr lang="en-US" dirty="0" smtClean="0"/>
          </a:p>
          <a:p>
            <a:r>
              <a:rPr lang="en-US" dirty="0" smtClean="0"/>
              <a:t>What do we get?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87F05-FCD8-4F5C-AFF0-93765CD6FDBF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6514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get a pretty big, </a:t>
            </a:r>
            <a:r>
              <a:rPr lang="en-US" baseline="0" dirty="0" smtClean="0"/>
              <a:t>square matrix</a:t>
            </a:r>
            <a:r>
              <a:rPr lang="en-GB" baseline="0" dirty="0" smtClean="0"/>
              <a:t>,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Where each cell describes the relation between a specific word, w, </a:t>
            </a:r>
          </a:p>
          <a:p>
            <a:r>
              <a:rPr lang="en-US" baseline="0" dirty="0" smtClean="0"/>
              <a:t>With a specific context, c.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87F05-FCD8-4F5C-AFF0-93765CD6FDBF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1876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in our NIPS paper, we </a:t>
            </a:r>
            <a:r>
              <a:rPr lang="en-US" b="1" dirty="0" smtClean="0"/>
              <a:t>proved</a:t>
            </a:r>
            <a:r>
              <a:rPr lang="en-US" b="0" baseline="0" dirty="0" smtClean="0"/>
              <a:t> that with enough dimensions and iterations…</a:t>
            </a:r>
          </a:p>
          <a:p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87F05-FCD8-4F5C-AFF0-93765CD6FDBF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2744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…SGNS will converge to the classic word-context PMI matrix…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87F05-FCD8-4F5C-AFF0-93765CD6FDBF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0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</a:t>
            </a:r>
            <a:r>
              <a:rPr lang="en-US" baseline="0" dirty="0" smtClean="0"/>
              <a:t> are two approaches for creating these vectors: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First, we’ve got the traditional count-based approach,</a:t>
            </a:r>
            <a:endParaRPr lang="en-GB" baseline="0" dirty="0" smtClean="0"/>
          </a:p>
          <a:p>
            <a:r>
              <a:rPr lang="en-US" baseline="0" dirty="0" smtClean="0"/>
              <a:t>where the most common variant is the word-context PMI matrix.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other, cutting-edge, approach, is word embeddings,</a:t>
            </a:r>
          </a:p>
          <a:p>
            <a:r>
              <a:rPr lang="en-US" baseline="0" dirty="0" smtClean="0"/>
              <a:t>Which has become extremely popular with word2vec.</a:t>
            </a:r>
          </a:p>
          <a:p>
            <a:r>
              <a:rPr lang="en-US" baseline="0" dirty="0" smtClean="0"/>
              <a:t>Now, the interesting thing…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…is that both approaches rely on the same linguistic theory: the distributional hypothesis.</a:t>
            </a:r>
          </a:p>
          <a:p>
            <a:r>
              <a:rPr lang="en-US" baseline="0" dirty="0" smtClean="0"/>
              <a:t>&lt;pause&gt;</a:t>
            </a:r>
          </a:p>
          <a:p>
            <a:r>
              <a:rPr lang="en-US" baseline="0" dirty="0" smtClean="0"/>
              <a:t>Now, in previous work, that I’ll talk about in a minute,</a:t>
            </a:r>
          </a:p>
          <a:p>
            <a:r>
              <a:rPr lang="en-US" baseline="0" dirty="0" smtClean="0"/>
              <a:t>we showed that the two approaches are even more related.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87F05-FCD8-4F5C-AFF0-93765CD6FDB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36996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…with a little twist.</a:t>
            </a:r>
          </a:p>
          <a:p>
            <a:r>
              <a:rPr lang="en-US" dirty="0" smtClean="0"/>
              <a:t>Now, recall that k is the number of negative samples generated for each positive example (</a:t>
            </a:r>
            <a:r>
              <a:rPr lang="en-US" dirty="0" err="1" smtClean="0"/>
              <a:t>w,c</a:t>
            </a:r>
            <a:r>
              <a:rPr lang="en-US" dirty="0" smtClean="0"/>
              <a:t>) \in D.</a:t>
            </a:r>
          </a:p>
          <a:p>
            <a:endParaRPr lang="en-US" dirty="0" smtClean="0"/>
          </a:p>
          <a:p>
            <a:r>
              <a:rPr lang="en-US" dirty="0" smtClean="0"/>
              <a:t>This is of course the optimal value, and not necessarily</a:t>
            </a:r>
            <a:r>
              <a:rPr lang="en-US" baseline="0" dirty="0" smtClean="0"/>
              <a:t> what we get in practice.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87F05-FCD8-4F5C-AFF0-93765CD6FDBF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1937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to sum it up,</a:t>
            </a:r>
            <a:r>
              <a:rPr lang="en-US" baseline="0" dirty="0" smtClean="0"/>
              <a:t> SGNS is doing what we’ve been doing in NLP for a couple of decades: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It’s factorizing the PMI matrix,</a:t>
            </a:r>
          </a:p>
          <a:p>
            <a:endParaRPr lang="en-US" baseline="0" dirty="0" smtClean="0"/>
          </a:p>
          <a:p>
            <a:r>
              <a:rPr lang="en-US" baseline="0" dirty="0" smtClean="0"/>
              <a:t>Apparently, just like SVD.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And, while I didn’t explain it, </a:t>
            </a:r>
            <a:r>
              <a:rPr lang="en-US" baseline="0" dirty="0" err="1" smtClean="0"/>
              <a:t>GloVe</a:t>
            </a:r>
            <a:r>
              <a:rPr lang="en-US" baseline="0" dirty="0" smtClean="0"/>
              <a:t> also factorizes a similar matrix.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87F05-FCD8-4F5C-AFF0-93765CD6FDBF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0605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embeddings are still better, right?</a:t>
            </a:r>
          </a:p>
          <a:p>
            <a:endParaRPr lang="en-US" dirty="0" smtClean="0"/>
          </a:p>
          <a:p>
            <a:r>
              <a:rPr lang="en-US" dirty="0" smtClean="0"/>
              <a:t>There’s plenty of evidence,</a:t>
            </a:r>
          </a:p>
          <a:p>
            <a:endParaRPr lang="en-US" dirty="0" smtClean="0"/>
          </a:p>
          <a:p>
            <a:r>
              <a:rPr lang="en-US" baseline="0" dirty="0" smtClean="0"/>
              <a:t>Even a couple of papers.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how does this fit with our story?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87F05-FCD8-4F5C-AFF0-93765CD6FDBF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2362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1.. 2..</a:t>
            </a:r>
          </a:p>
          <a:p>
            <a:r>
              <a:rPr lang="en-US" dirty="0" smtClean="0"/>
              <a:t>&lt;pause&gt;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87F05-FCD8-4F5C-AFF0-93765CD6FDBF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2469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like I said at the</a:t>
            </a:r>
            <a:r>
              <a:rPr lang="en-US" baseline="0" dirty="0" smtClean="0"/>
              <a:t> beginning, word2vec and </a:t>
            </a:r>
            <a:r>
              <a:rPr lang="en-US" baseline="0" dirty="0" err="1" smtClean="0"/>
              <a:t>GloVe</a:t>
            </a:r>
            <a:r>
              <a:rPr lang="en-US" baseline="0" dirty="0" smtClean="0"/>
              <a:t> are more than just algorithms.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They introduce many new hyperparameters,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Which may seem minor,</a:t>
            </a:r>
          </a:p>
          <a:p>
            <a:r>
              <a:rPr lang="en-US" baseline="0" dirty="0" smtClean="0"/>
              <a:t>but as it turns out, they make a pretty big difference in practice.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87F05-FCD8-4F5C-AFF0-93765CD6FDBF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8753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1.. 2..</a:t>
            </a:r>
          </a:p>
          <a:p>
            <a:r>
              <a:rPr lang="en-US" dirty="0" smtClean="0"/>
              <a:t>&lt;pause&gt;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87F05-FCD8-4F5C-AFF0-93765CD6FDBF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80398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let’s make a list of all the new hyperparameters we found:</a:t>
            </a:r>
          </a:p>
          <a:p>
            <a:endParaRPr lang="en-US" dirty="0" smtClean="0"/>
          </a:p>
          <a:p>
            <a:r>
              <a:rPr lang="en-US" dirty="0" smtClean="0"/>
              <a:t>The</a:t>
            </a:r>
            <a:r>
              <a:rPr lang="en-US" baseline="0" dirty="0" smtClean="0"/>
              <a:t> first group of hyperparameters is in the pre-processing pipeline.</a:t>
            </a:r>
          </a:p>
          <a:p>
            <a:r>
              <a:rPr lang="en-US" baseline="0" dirty="0" smtClean="0"/>
              <a:t>All of these were introduced as part of word2vec.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second group contains post-processing modifications,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the third group of hyperparameters affects the association metric between words and contexts.</a:t>
            </a:r>
          </a:p>
          <a:p>
            <a:r>
              <a:rPr lang="en-US" baseline="0" dirty="0" smtClean="0"/>
              <a:t>This last group is really interesting, because to make sense of it,</a:t>
            </a:r>
          </a:p>
          <a:p>
            <a:r>
              <a:rPr lang="en-US" baseline="0" dirty="0" smtClean="0"/>
              <a:t>you have to understand that SGNS is actually factorizing the word-context PMI matrix.</a:t>
            </a:r>
          </a:p>
          <a:p>
            <a:endParaRPr lang="en-US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87F05-FCD8-4F5C-AFF0-93765CD6FDBF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061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don’t have time to go</a:t>
            </a:r>
            <a:r>
              <a:rPr lang="en-US" baseline="0" dirty="0" smtClean="0"/>
              <a:t> over all of these…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87F05-FCD8-4F5C-AFF0-93765CD6FDBF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1534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…so we’ll just look at these two:</a:t>
            </a:r>
          </a:p>
          <a:p>
            <a:r>
              <a:rPr lang="en-US" dirty="0" smtClean="0"/>
              <a:t>Dynamic context windows</a:t>
            </a:r>
          </a:p>
          <a:p>
            <a:r>
              <a:rPr lang="en-US" dirty="0" smtClean="0"/>
              <a:t>and</a:t>
            </a:r>
          </a:p>
          <a:p>
            <a:r>
              <a:rPr lang="en-US" dirty="0" smtClean="0"/>
              <a:t>Adding context</a:t>
            </a:r>
            <a:r>
              <a:rPr lang="en-US" baseline="0" dirty="0" smtClean="0"/>
              <a:t> vectors</a:t>
            </a:r>
          </a:p>
          <a:p>
            <a:r>
              <a:rPr lang="en-US" baseline="0" dirty="0" smtClean="0"/>
              <a:t>and finally…</a:t>
            </a:r>
            <a:endParaRPr lang="en-US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87F05-FCD8-4F5C-AFF0-93765CD6FDBF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6589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…we’ll look at Context Distribution Smoothing,</a:t>
            </a:r>
          </a:p>
          <a:p>
            <a:r>
              <a:rPr lang="en-US" dirty="0" smtClean="0"/>
              <a:t>and see how we can adapt it to traditional count-based methods.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87F05-FCD8-4F5C-AFF0-93765CD6FDBF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0444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Not only are they based on the same linguistic theory,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They also use the same data,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even have </a:t>
            </a:r>
            <a:r>
              <a:rPr lang="en-US" b="1" baseline="0" dirty="0" smtClean="0"/>
              <a:t>a strong mathematical connection</a:t>
            </a:r>
            <a:r>
              <a:rPr lang="en-US" b="0" baseline="0" dirty="0" smtClean="0"/>
              <a:t>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If that’s the case, then how come word embeddings are so much better?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There’s even an ACL paper that shows it!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today I’m going to try and convince you, that there’s more to this story, than meets the eye.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87F05-FCD8-4F5C-AFF0-93765CD6FDB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4735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So dynamic context windows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Let’s say we have our sentence from earlier,</a:t>
            </a:r>
          </a:p>
          <a:p>
            <a:r>
              <a:rPr lang="en-US" baseline="0" dirty="0" smtClean="0"/>
              <a:t>And we want to look at a context window of 4 words around </a:t>
            </a:r>
            <a:r>
              <a:rPr lang="en-US" baseline="0" dirty="0" err="1" smtClean="0"/>
              <a:t>wampimuk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87F05-FCD8-4F5C-AFF0-93765CD6FDBF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1139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 some of these context words are obviously more related</a:t>
            </a:r>
            <a:r>
              <a:rPr lang="en-US" baseline="0" dirty="0" smtClean="0"/>
              <a:t> to the meaning of </a:t>
            </a:r>
            <a:r>
              <a:rPr lang="en-US" baseline="0" dirty="0" err="1" smtClean="0"/>
              <a:t>wampimuk</a:t>
            </a:r>
            <a:r>
              <a:rPr lang="en-US" baseline="0" dirty="0" smtClean="0"/>
              <a:t> than others.</a:t>
            </a:r>
          </a:p>
          <a:p>
            <a:r>
              <a:rPr lang="en-US" baseline="0" dirty="0" smtClean="0"/>
              <a:t>The intuition behind dynamic context windows, is that the closer the context is to the target…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87F05-FCD8-4F5C-AFF0-93765CD6FDBF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93395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</a:t>
            </a:r>
            <a:r>
              <a:rPr lang="en-US" baseline="0" dirty="0" smtClean="0"/>
              <a:t>the more relevant it is.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word2vec does just that, by randomly sampling the size of the context window around each token.</a:t>
            </a:r>
          </a:p>
          <a:p>
            <a:r>
              <a:rPr lang="en-US" baseline="0" dirty="0" smtClean="0"/>
              <a:t>What you see here are the probabilities that each specific context word will be included in the training data.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GloVe</a:t>
            </a:r>
            <a:r>
              <a:rPr lang="en-US" baseline="0" dirty="0" smtClean="0"/>
              <a:t> also does something similar, but in a deterministic manner, and with a slightly different distribution.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There are of course other ways to do this,</a:t>
            </a:r>
          </a:p>
          <a:p>
            <a:r>
              <a:rPr lang="en-US" baseline="0" dirty="0" smtClean="0"/>
              <a:t>And they were all, apparently,</a:t>
            </a:r>
          </a:p>
          <a:p>
            <a:endParaRPr lang="en-US" baseline="0" dirty="0" smtClean="0"/>
          </a:p>
          <a:p>
            <a:r>
              <a:rPr lang="en-US" baseline="0" dirty="0" smtClean="0"/>
              <a:t>Applied to traditional algorithms about a decade ago.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87F05-FCD8-4F5C-AFF0-93765CD6FDBF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59650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second</a:t>
            </a:r>
            <a:r>
              <a:rPr lang="en-US" baseline="0" dirty="0" smtClean="0"/>
              <a:t> hyperparameter I’d like to discuss is adding context vectors.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So, remember that SGNS doesn’t </a:t>
            </a:r>
            <a:r>
              <a:rPr lang="en-US" b="1" baseline="0" dirty="0" smtClean="0"/>
              <a:t>only</a:t>
            </a:r>
            <a:r>
              <a:rPr lang="en-US" baseline="0" dirty="0" smtClean="0"/>
              <a:t> create word vectors,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also creates these auxiliary context vectors.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And, by the way, so do </a:t>
            </a:r>
            <a:r>
              <a:rPr lang="en-US" baseline="0" dirty="0" err="1" smtClean="0"/>
              <a:t>GloVe</a:t>
            </a:r>
            <a:r>
              <a:rPr lang="en-US" baseline="0" dirty="0" smtClean="0"/>
              <a:t> and SVD.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87F05-FCD8-4F5C-AFF0-93765CD6FDBF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3796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So, each word has two representations, right?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what if instead of using just the word vectors,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We’d also use the information in the context vectors,</a:t>
            </a:r>
          </a:p>
          <a:p>
            <a:r>
              <a:rPr lang="en-US" baseline="0" dirty="0" smtClean="0"/>
              <a:t>to represent our words?</a:t>
            </a:r>
          </a:p>
          <a:p>
            <a:endParaRPr lang="en-US" dirty="0" smtClean="0"/>
          </a:p>
          <a:p>
            <a:r>
              <a:rPr lang="en-US" dirty="0" smtClean="0"/>
              <a:t>This trick was introduced as part of </a:t>
            </a:r>
            <a:r>
              <a:rPr lang="en-US" dirty="0" err="1" smtClean="0"/>
              <a:t>GloVe</a:t>
            </a:r>
            <a:r>
              <a:rPr lang="en-US" dirty="0" smtClean="0"/>
              <a:t>,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it was also only applied to </a:t>
            </a:r>
            <a:r>
              <a:rPr lang="en-US" baseline="0" dirty="0" err="1" smtClean="0"/>
              <a:t>GloVe</a:t>
            </a:r>
            <a:r>
              <a:rPr lang="en-US" baseline="0" dirty="0" smtClean="0"/>
              <a:t>,</a:t>
            </a:r>
          </a:p>
          <a:p>
            <a:r>
              <a:rPr lang="en-US" baseline="0" dirty="0" smtClean="0"/>
              <a:t>and not to the other methods.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87F05-FCD8-4F5C-AFF0-93765CD6FDBF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8761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now that we’ve made a list of these hyperparameters,</a:t>
            </a:r>
          </a:p>
          <a:p>
            <a:r>
              <a:rPr lang="en-US" dirty="0" smtClean="0"/>
              <a:t>We</a:t>
            </a:r>
            <a:r>
              <a:rPr lang="en-US" baseline="0" dirty="0" smtClean="0"/>
              <a:t> want to be able to apply </a:t>
            </a:r>
            <a:r>
              <a:rPr lang="en-US" b="1" baseline="0" dirty="0" smtClean="0"/>
              <a:t>all of them </a:t>
            </a:r>
            <a:r>
              <a:rPr lang="en-US" baseline="0" dirty="0" smtClean="0"/>
              <a:t>to any other algorithm, right?</a:t>
            </a:r>
          </a:p>
          <a:p>
            <a:r>
              <a:rPr lang="en-US" baseline="0" dirty="0" smtClean="0"/>
              <a:t>In some cases, like </a:t>
            </a:r>
            <a:r>
              <a:rPr lang="en-US" b="1" baseline="0" dirty="0" smtClean="0"/>
              <a:t>dynamic context windows</a:t>
            </a:r>
            <a:r>
              <a:rPr lang="en-US" baseline="0" dirty="0" smtClean="0"/>
              <a:t>, it’s pretty straightforward, because you’re just changing your preprocessing.</a:t>
            </a:r>
          </a:p>
          <a:p>
            <a:r>
              <a:rPr lang="en-US" baseline="0" dirty="0" smtClean="0"/>
              <a:t>The next example, however, is </a:t>
            </a:r>
            <a:r>
              <a:rPr lang="en-US" dirty="0" smtClean="0"/>
              <a:t>slightly more complicated.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87F05-FCD8-4F5C-AFF0-93765CD6FDBF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72013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talk about </a:t>
            </a:r>
            <a:r>
              <a:rPr lang="en-US" b="1" dirty="0" smtClean="0"/>
              <a:t>context distribution smoothing</a:t>
            </a:r>
            <a:r>
              <a:rPr lang="en-US" b="0" baseline="0" dirty="0" smtClean="0"/>
              <a:t>,</a:t>
            </a:r>
          </a:p>
          <a:p>
            <a:r>
              <a:rPr lang="en-US" dirty="0" smtClean="0"/>
              <a:t>And see how we can adapt it </a:t>
            </a:r>
            <a:r>
              <a:rPr lang="en-US" baseline="0" dirty="0" smtClean="0"/>
              <a:t>to traditional PMI vectors.</a:t>
            </a:r>
          </a:p>
          <a:p>
            <a:r>
              <a:rPr lang="en-US" baseline="0" dirty="0" smtClean="0"/>
              <a:t>&lt;pause&gt;</a:t>
            </a:r>
            <a:endParaRPr lang="en-GB" dirty="0" smtClean="0"/>
          </a:p>
          <a:p>
            <a:endParaRPr lang="en-US" dirty="0" smtClean="0"/>
          </a:p>
          <a:p>
            <a:r>
              <a:rPr lang="en-US" dirty="0" smtClean="0"/>
              <a:t>So remember that SGNS samples these negative contexts</a:t>
            </a:r>
            <a:r>
              <a:rPr lang="en-US" baseline="0" dirty="0" smtClean="0"/>
              <a:t> from some distribution?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that I said that this distribution is the unigram distribution?</a:t>
            </a:r>
          </a:p>
          <a:p>
            <a:r>
              <a:rPr lang="en-US" dirty="0" smtClean="0"/>
              <a:t>Well,</a:t>
            </a:r>
            <a:r>
              <a:rPr lang="en-US" baseline="0" dirty="0" smtClean="0"/>
              <a:t> I wasn’t completely honest with you…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87F05-FCD8-4F5C-AFF0-93765CD6FDBF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32496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practice, it’s</a:t>
            </a:r>
            <a:r>
              <a:rPr lang="en-US" baseline="0" dirty="0" smtClean="0"/>
              <a:t> actually a smoothed unigram distribution.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this tiny little change, makes quite a big difference.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87F05-FCD8-4F5C-AFF0-93765CD6FDBF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73674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Now, what’s neat about context distribution smoothing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Is that we can adapt it to PMI!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done by simply replacing the probability of C with the smoothed probability.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Just like this: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this tweak consistently improves performance on every task.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if there’s one technical detail you should remember from this talk, it’s this:</a:t>
            </a:r>
          </a:p>
          <a:p>
            <a:r>
              <a:rPr lang="en-US" baseline="0" dirty="0" smtClean="0"/>
              <a:t>Always use context distribution smoothing!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87F05-FCD8-4F5C-AFF0-93765CD6FDBF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5183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Previous work was unaware of these hyperparameters, or considered them part of the algorithm.</a:t>
            </a:r>
          </a:p>
          <a:p>
            <a:endParaRPr lang="en-US" dirty="0" smtClean="0"/>
          </a:p>
          <a:p>
            <a:r>
              <a:rPr lang="en-US" dirty="0" smtClean="0"/>
              <a:t>Essentially, they were</a:t>
            </a:r>
            <a:r>
              <a:rPr lang="en-US" baseline="0" dirty="0" smtClean="0"/>
              <a:t> comparing apples to oranges.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our experiments, we allow every algorithm to use every hyperparameter.</a:t>
            </a:r>
            <a:endParaRPr lang="en-US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87F05-FCD8-4F5C-AFF0-93765CD6FDBF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553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you take a deeper look at the latest word embedding</a:t>
            </a:r>
            <a:r>
              <a:rPr lang="en-US" baseline="0" dirty="0" smtClean="0"/>
              <a:t> methods</a:t>
            </a:r>
            <a:r>
              <a:rPr lang="en-US" dirty="0" smtClean="0"/>
              <a:t>,</a:t>
            </a:r>
          </a:p>
          <a:p>
            <a:r>
              <a:rPr lang="en-US" dirty="0" smtClean="0"/>
              <a:t>you’ll notice</a:t>
            </a:r>
            <a:r>
              <a:rPr lang="en-US" baseline="0" dirty="0" smtClean="0"/>
              <a:t> that they actually have 2 main contributions:</a:t>
            </a:r>
          </a:p>
          <a:p>
            <a:endParaRPr lang="en-US" baseline="0" dirty="0" smtClean="0"/>
          </a:p>
          <a:p>
            <a:r>
              <a:rPr lang="en-US" dirty="0" smtClean="0"/>
              <a:t>First, you’ve got the</a:t>
            </a:r>
            <a:r>
              <a:rPr lang="en-US" baseline="0" dirty="0" smtClean="0"/>
              <a:t> algorithms.</a:t>
            </a:r>
          </a:p>
          <a:p>
            <a:r>
              <a:rPr lang="en-US" baseline="0" dirty="0" smtClean="0"/>
              <a:t>This is what seems to be the only contribution, or at least what gets papers into ACL :)</a:t>
            </a:r>
          </a:p>
          <a:p>
            <a:r>
              <a:rPr lang="en-US" baseline="0" dirty="0" smtClean="0"/>
              <a:t>But a closer look reveals that these papers also introduce…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…new hyperparameters.</a:t>
            </a:r>
          </a:p>
          <a:p>
            <a:r>
              <a:rPr lang="en-US" baseline="0" dirty="0" smtClean="0"/>
              <a:t>Now, some of these may seem like they’re part of the algorithms themselves,</a:t>
            </a:r>
          </a:p>
          <a:p>
            <a:r>
              <a:rPr lang="en-US" baseline="0" dirty="0" smtClean="0"/>
              <a:t>But what I’m going to show you today,</a:t>
            </a:r>
          </a:p>
          <a:p>
            <a:r>
              <a:rPr lang="en-US" baseline="0" dirty="0" smtClean="0"/>
              <a:t>is that they actually </a:t>
            </a:r>
            <a:r>
              <a:rPr lang="en-US" b="1" baseline="0" dirty="0" smtClean="0"/>
              <a:t>can</a:t>
            </a:r>
            <a:r>
              <a:rPr lang="en-US" baseline="0" dirty="0" smtClean="0"/>
              <a:t> be separated from their original methods,</a:t>
            </a:r>
          </a:p>
          <a:p>
            <a:r>
              <a:rPr lang="en-US" baseline="0" dirty="0" smtClean="0"/>
              <a:t>and applied across many other algorithms.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what’s really improving performance?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87F05-FCD8-4F5C-AFF0-93765CD6FDB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48140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a few exceptions,</a:t>
            </a:r>
          </a:p>
          <a:p>
            <a:r>
              <a:rPr lang="en-US" baseline="0" dirty="0" smtClean="0"/>
              <a:t>Where we couldn’t </a:t>
            </a:r>
            <a:r>
              <a:rPr lang="en-US" dirty="0" smtClean="0"/>
              <a:t>find a way to adapt a specific hyperparameter to a specific method.</a:t>
            </a:r>
          </a:p>
          <a:p>
            <a:endParaRPr lang="en-US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87F05-FCD8-4F5C-AFF0-93765CD6FDBF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53816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overall, we ran a huge number of experiments.</a:t>
            </a:r>
          </a:p>
          <a:p>
            <a:endParaRPr lang="en-US" dirty="0" smtClean="0"/>
          </a:p>
          <a:p>
            <a:r>
              <a:rPr lang="en-US" dirty="0" smtClean="0"/>
              <a:t>We had 9 hyperparameters, 6 of which were new,</a:t>
            </a:r>
          </a:p>
          <a:p>
            <a:endParaRPr lang="en-US" dirty="0" smtClean="0"/>
          </a:p>
          <a:p>
            <a:r>
              <a:rPr lang="en-US" dirty="0" smtClean="0"/>
              <a:t>4 word</a:t>
            </a:r>
            <a:r>
              <a:rPr lang="en-US" baseline="0" dirty="0" smtClean="0"/>
              <a:t> representation algorithms,</a:t>
            </a:r>
          </a:p>
          <a:p>
            <a:endParaRPr lang="en-US" dirty="0" smtClean="0"/>
          </a:p>
          <a:p>
            <a:r>
              <a:rPr lang="en-US" dirty="0" smtClean="0"/>
              <a:t>And 8 different benchmarks.</a:t>
            </a:r>
          </a:p>
          <a:p>
            <a:endParaRPr lang="en-US" dirty="0" smtClean="0"/>
          </a:p>
          <a:p>
            <a:r>
              <a:rPr lang="en-US" dirty="0" smtClean="0"/>
              <a:t>Now,</a:t>
            </a:r>
            <a:r>
              <a:rPr lang="en-US" baseline="0" dirty="0" smtClean="0"/>
              <a:t> this ended up in over 5,000 experiments,</a:t>
            </a:r>
          </a:p>
          <a:p>
            <a:r>
              <a:rPr lang="en-US" baseline="0" dirty="0" smtClean="0"/>
              <a:t>so </a:t>
            </a:r>
            <a:r>
              <a:rPr lang="en-US" dirty="0" smtClean="0"/>
              <a:t>I won’t be able to walk you through all the results,</a:t>
            </a:r>
          </a:p>
          <a:p>
            <a:r>
              <a:rPr lang="en-US" baseline="0" dirty="0" smtClean="0"/>
              <a:t>but I can give you a taste.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87F05-FCD8-4F5C-AFF0-93765CD6FDBF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23349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I’m going to do, is show you an example of how previous work compared algorithms,</a:t>
            </a:r>
          </a:p>
          <a:p>
            <a:r>
              <a:rPr lang="en-US" baseline="0" dirty="0" smtClean="0"/>
              <a:t>And how things change when you compare apples to apples.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87F05-FCD8-4F5C-AFF0-93765CD6FDBF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91291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for</a:t>
            </a:r>
            <a:r>
              <a:rPr lang="en-US" baseline="0" dirty="0" smtClean="0"/>
              <a:t> our example</a:t>
            </a:r>
            <a:r>
              <a:rPr lang="en-US" dirty="0" smtClean="0"/>
              <a:t>, we’re going to consider two hyperparameter settings: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First, we’ve got the </a:t>
            </a:r>
            <a:r>
              <a:rPr lang="en-US" b="1" baseline="0" dirty="0" smtClean="0"/>
              <a:t>classic vanilla setting</a:t>
            </a:r>
          </a:p>
          <a:p>
            <a:endParaRPr lang="en-US" b="1" baseline="0" dirty="0" smtClean="0"/>
          </a:p>
          <a:p>
            <a:r>
              <a:rPr lang="en-US" baseline="0" dirty="0" smtClean="0"/>
              <a:t>Which is what’s usually used to create baseline distributional representations.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really is the simplest setting you can get.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87F05-FCD8-4F5C-AFF0-93765CD6FDBF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21787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the other hand, we have the recommended</a:t>
            </a:r>
            <a:r>
              <a:rPr lang="en-US" baseline="0" dirty="0" smtClean="0"/>
              <a:t> setting of word2vec,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Which was tuned for SGNS…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…and does quite a bit more.</a:t>
            </a:r>
          </a:p>
          <a:p>
            <a:r>
              <a:rPr lang="en-US" baseline="0" dirty="0" smtClean="0"/>
              <a:t>Now, when we just look at these 2 settings, side by side,</a:t>
            </a:r>
          </a:p>
          <a:p>
            <a:r>
              <a:rPr lang="en-US" baseline="0" dirty="0" smtClean="0"/>
              <a:t>It’s easier to see that </a:t>
            </a:r>
            <a:r>
              <a:rPr lang="en-US" b="1" baseline="0" dirty="0" smtClean="0"/>
              <a:t>part of</a:t>
            </a:r>
            <a:r>
              <a:rPr lang="en-US" baseline="0" dirty="0" smtClean="0"/>
              <a:t> word2vec’s contribution is this collection of hyperparameters.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87F05-FCD8-4F5C-AFF0-93765CD6FDBF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11170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&lt;pause&gt;</a:t>
            </a:r>
          </a:p>
          <a:p>
            <a:endParaRPr lang="en-US" dirty="0" smtClean="0"/>
          </a:p>
          <a:p>
            <a:r>
              <a:rPr lang="en-US" dirty="0" smtClean="0"/>
              <a:t>So for our example, we’ll</a:t>
            </a:r>
            <a:r>
              <a:rPr lang="en-US" baseline="0" dirty="0" smtClean="0"/>
              <a:t> use the </a:t>
            </a:r>
            <a:r>
              <a:rPr lang="en-US" baseline="0" dirty="0" err="1" smtClean="0"/>
              <a:t>wordsim</a:t>
            </a:r>
            <a:r>
              <a:rPr lang="en-US" baseline="0" dirty="0" smtClean="0"/>
              <a:t> dataset to compare PPMI vectors, </a:t>
            </a:r>
          </a:p>
          <a:p>
            <a:r>
              <a:rPr lang="en-US" baseline="0" dirty="0" smtClean="0"/>
              <a:t>a traditional distributional representation,</a:t>
            </a:r>
            <a:r>
              <a:rPr lang="en-GB" baseline="0" dirty="0" smtClean="0"/>
              <a:t> </a:t>
            </a:r>
          </a:p>
          <a:p>
            <a:r>
              <a:rPr lang="en-GB" baseline="0" dirty="0" smtClean="0"/>
              <a:t>with SGNS embeddings.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87F05-FCD8-4F5C-AFF0-93765CD6FDBF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71170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previous comparisons,</a:t>
            </a:r>
          </a:p>
          <a:p>
            <a:r>
              <a:rPr lang="en-US" baseline="0" dirty="0" smtClean="0"/>
              <a:t>PPMI vectors would be generated using the vanilla setting,</a:t>
            </a:r>
          </a:p>
          <a:p>
            <a:r>
              <a:rPr lang="en-US" baseline="0" dirty="0" smtClean="0"/>
              <a:t>While SGNS would use word2vec’s hyperparameter setting.</a:t>
            </a:r>
          </a:p>
          <a:p>
            <a:r>
              <a:rPr lang="en-US" baseline="0" dirty="0" smtClean="0"/>
              <a:t>From looking at this experiment alone, SGNS does have a significant advantage.</a:t>
            </a:r>
          </a:p>
          <a:p>
            <a:r>
              <a:rPr lang="en-US" dirty="0" smtClean="0"/>
              <a:t>Now, one thing we could do,</a:t>
            </a:r>
          </a:p>
          <a:p>
            <a:endParaRPr lang="en-US" dirty="0" smtClean="0"/>
          </a:p>
          <a:p>
            <a:r>
              <a:rPr lang="en-US" dirty="0" smtClean="0"/>
              <a:t>Is isolate SGNS</a:t>
            </a:r>
            <a:r>
              <a:rPr lang="en-US" baseline="0" dirty="0" smtClean="0"/>
              <a:t> from its hyperparameters, and run it in the vanilla setting.</a:t>
            </a:r>
          </a:p>
          <a:p>
            <a:r>
              <a:rPr lang="en-US" baseline="0" dirty="0" smtClean="0"/>
              <a:t>SGNS is now slightly worse, but still better than PPMI by nearly 5 points.</a:t>
            </a:r>
          </a:p>
          <a:p>
            <a:r>
              <a:rPr lang="en-US" baseline="0" dirty="0" smtClean="0"/>
              <a:t>But here comes the interesting part:</a:t>
            </a:r>
          </a:p>
          <a:p>
            <a:r>
              <a:rPr lang="en-US" baseline="0" dirty="0" smtClean="0"/>
              <a:t>Because we found out how to </a:t>
            </a:r>
            <a:r>
              <a:rPr lang="en-US" b="1" baseline="0" dirty="0" smtClean="0"/>
              <a:t>adapt</a:t>
            </a:r>
            <a:r>
              <a:rPr lang="en-US" baseline="0" dirty="0" smtClean="0"/>
              <a:t> hyperparameters across different algorithms,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can now apply the word2vec setting to train better PPMI vectors.</a:t>
            </a:r>
          </a:p>
          <a:p>
            <a:r>
              <a:rPr lang="en-US" baseline="0" dirty="0" smtClean="0"/>
              <a:t>And </a:t>
            </a:r>
            <a:r>
              <a:rPr lang="en-US" b="1" baseline="0" dirty="0" smtClean="0"/>
              <a:t>this</a:t>
            </a:r>
            <a:r>
              <a:rPr lang="en-US" baseline="0" dirty="0" smtClean="0"/>
              <a:t> is how we improve distributional similarity.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87F05-FCD8-4F5C-AFF0-93765CD6FDBF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19710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this isn’t the end</a:t>
            </a:r>
            <a:r>
              <a:rPr lang="en-US" baseline="0" dirty="0" smtClean="0"/>
              <a:t> of the story.</a:t>
            </a:r>
          </a:p>
          <a:p>
            <a:r>
              <a:rPr lang="en-US" baseline="0" dirty="0" smtClean="0"/>
              <a:t>What if the word2vec setting </a:t>
            </a:r>
            <a:r>
              <a:rPr lang="en-US" b="1" baseline="0" dirty="0" smtClean="0"/>
              <a:t>isn’t</a:t>
            </a:r>
            <a:r>
              <a:rPr lang="en-US" baseline="0" dirty="0" smtClean="0"/>
              <a:t> the best setting for this task?</a:t>
            </a:r>
          </a:p>
          <a:p>
            <a:r>
              <a:rPr lang="en-US" baseline="0" dirty="0" smtClean="0"/>
              <a:t>After all, it was tuned for a certain type of analogies.</a:t>
            </a:r>
          </a:p>
          <a:p>
            <a:r>
              <a:rPr lang="en-US" baseline="0" dirty="0" smtClean="0"/>
              <a:t>The </a:t>
            </a:r>
            <a:r>
              <a:rPr lang="en-US" b="1" baseline="0" dirty="0" smtClean="0"/>
              <a:t>right </a:t>
            </a:r>
            <a:r>
              <a:rPr lang="en-US" baseline="0" dirty="0" smtClean="0"/>
              <a:t>thing to do is to allow </a:t>
            </a:r>
            <a:r>
              <a:rPr lang="en-US" b="1" baseline="0" dirty="0" smtClean="0"/>
              <a:t>each</a:t>
            </a:r>
            <a:r>
              <a:rPr lang="en-US" baseline="0" dirty="0" smtClean="0"/>
              <a:t> method...</a:t>
            </a:r>
          </a:p>
          <a:p>
            <a:endParaRPr lang="en-US" baseline="0" dirty="0" smtClean="0"/>
          </a:p>
          <a:p>
            <a:r>
              <a:rPr lang="en-US" baseline="0" dirty="0" smtClean="0"/>
              <a:t>…to tune </a:t>
            </a:r>
            <a:r>
              <a:rPr lang="en-US" b="1" baseline="0" dirty="0" smtClean="0"/>
              <a:t>every</a:t>
            </a:r>
            <a:r>
              <a:rPr lang="en-US" baseline="0" dirty="0" smtClean="0"/>
              <a:t> hyperparameter.</a:t>
            </a:r>
          </a:p>
          <a:p>
            <a:r>
              <a:rPr lang="en-US" baseline="0" dirty="0" smtClean="0"/>
              <a:t>As you can all see, tuning hyperparameters can take us well beyond conventional settings,</a:t>
            </a:r>
          </a:p>
          <a:p>
            <a:r>
              <a:rPr lang="en-US" baseline="0" dirty="0" smtClean="0"/>
              <a:t>And also give us a more elaborate and realistic comparison of different algorithms.</a:t>
            </a:r>
          </a:p>
          <a:p>
            <a:r>
              <a:rPr lang="en-US" baseline="0" dirty="0" smtClean="0"/>
              <a:t>&lt;&gt;</a:t>
            </a:r>
          </a:p>
          <a:p>
            <a:r>
              <a:rPr lang="en-US" baseline="0" dirty="0" smtClean="0"/>
              <a:t>Now, it’s important to stress that these two settings,</a:t>
            </a:r>
          </a:p>
          <a:p>
            <a:r>
              <a:rPr lang="en-US" baseline="0" dirty="0" smtClean="0"/>
              <a:t>Can be, and usually are,</a:t>
            </a:r>
          </a:p>
          <a:p>
            <a:endParaRPr lang="en-US" baseline="0" dirty="0" smtClean="0"/>
          </a:p>
          <a:p>
            <a:r>
              <a:rPr lang="en-US" baseline="0" dirty="0" smtClean="0"/>
              <a:t>Very different in practice.</a:t>
            </a:r>
          </a:p>
          <a:p>
            <a:r>
              <a:rPr lang="en-US" baseline="0" dirty="0" smtClean="0"/>
              <a:t>In fact, each task and each algorithm usually require different settings,</a:t>
            </a:r>
          </a:p>
          <a:p>
            <a:r>
              <a:rPr lang="en-US" baseline="0" dirty="0" smtClean="0"/>
              <a:t>Which is why we used cross-validation to tune hyperparameters, when we compared the different algorithms.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87F05-FCD8-4F5C-AFF0-93765CD6FDBF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87000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 this</a:t>
            </a:r>
            <a:r>
              <a:rPr lang="en-US" baseline="0" dirty="0" smtClean="0"/>
              <a:t> is only a little taste of our experiments,</a:t>
            </a:r>
          </a:p>
          <a:p>
            <a:r>
              <a:rPr lang="en-US" baseline="0" dirty="0" smtClean="0"/>
              <a:t>And you’ll have to read the paper to get the entire picture,</a:t>
            </a:r>
          </a:p>
          <a:p>
            <a:r>
              <a:rPr lang="en-US" baseline="0" dirty="0" smtClean="0"/>
              <a:t>But I will try to point out three major observations: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First, tuning hyperparameters often has a stronger positive effect than switching to a fancier algorithm.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Second, tuning hyperparameters might be even more effective than adding more data.</a:t>
            </a:r>
          </a:p>
          <a:p>
            <a:endParaRPr lang="en-US" baseline="0" dirty="0" smtClean="0"/>
          </a:p>
          <a:p>
            <a:r>
              <a:rPr lang="en-US" dirty="0" smtClean="0"/>
              <a:t>And third, previous claims that one algorithm is better than another, are not 100% true.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87F05-FCD8-4F5C-AFF0-93765CD6FDBF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81022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&lt;pause&gt;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87F05-FCD8-4F5C-AFF0-93765CD6FDBF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693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it the algorithms?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87F05-FCD8-4F5C-AFF0-93765CD6FDB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70247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 in “don’t count, predict”</a:t>
            </a:r>
            <a:r>
              <a:rPr lang="en-US" baseline="0" dirty="0" smtClean="0"/>
              <a:t>,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authors show that word2vec is better than count-based methods.</a:t>
            </a:r>
          </a:p>
          <a:p>
            <a:r>
              <a:rPr lang="en-US" baseline="0" dirty="0" smtClean="0"/>
              <a:t>And, while they did tune a lot of different hyperparameters,</a:t>
            </a:r>
          </a:p>
          <a:p>
            <a:r>
              <a:rPr lang="en-US" baseline="0" dirty="0" smtClean="0"/>
              <a:t>Other hyperparameters remained hidden inside the code.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it turns out,</a:t>
            </a:r>
          </a:p>
          <a:p>
            <a:r>
              <a:rPr lang="en-US" baseline="0" dirty="0" smtClean="0"/>
              <a:t>That these hidden hyperparameters account for most of the reported performance gaps.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our experiments, we show that embeddings are not really better than count-based methods.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87F05-FCD8-4F5C-AFF0-93765CD6FDBF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80953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Well, except</a:t>
            </a:r>
            <a:r>
              <a:rPr lang="en-US" baseline="0" dirty="0" smtClean="0"/>
              <a:t> for one task, which I’ll get to in a second.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87F05-FCD8-4F5C-AFF0-93765CD6FDBF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24329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 claim that was recently made is about </a:t>
            </a:r>
            <a:r>
              <a:rPr lang="en-US" dirty="0" err="1" smtClean="0"/>
              <a:t>GloVe</a:t>
            </a:r>
            <a:r>
              <a:rPr lang="en-US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the paper, the authors shows that </a:t>
            </a:r>
            <a:r>
              <a:rPr lang="en-US" baseline="0" dirty="0" err="1" smtClean="0"/>
              <a:t>GloVe</a:t>
            </a:r>
            <a:r>
              <a:rPr lang="en-US" baseline="0" dirty="0" smtClean="0"/>
              <a:t> outperforms word2vec.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Once again, they did not control for the same hyperparameters,</a:t>
            </a:r>
          </a:p>
          <a:p>
            <a:endParaRPr lang="en-US" baseline="0" dirty="0" smtClean="0"/>
          </a:p>
          <a:p>
            <a:r>
              <a:rPr lang="en-US" baseline="0" dirty="0" smtClean="0"/>
              <a:t>Specifically, they only added context vectors to </a:t>
            </a:r>
            <a:r>
              <a:rPr lang="en-US" baseline="0" dirty="0" err="1" smtClean="0"/>
              <a:t>GloVe</a:t>
            </a:r>
            <a:r>
              <a:rPr lang="en-US" baseline="0" dirty="0" smtClean="0"/>
              <a:t>, not to any other method,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used different preprocessing pipelines for different methods.</a:t>
            </a:r>
          </a:p>
          <a:p>
            <a:r>
              <a:rPr lang="en-US" baseline="0" dirty="0" smtClean="0"/>
              <a:t>But when we did control for hyperparameters,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actually observed the opposite.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both methods were tuned, SGNS outperformed </a:t>
            </a:r>
            <a:r>
              <a:rPr lang="en-US" baseline="0" dirty="0" err="1" smtClean="0"/>
              <a:t>GloVe</a:t>
            </a:r>
            <a:r>
              <a:rPr lang="en-US" baseline="0" dirty="0" smtClean="0"/>
              <a:t> on every single task.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Now, given our machinery, we were able to go up to a corpus of 10 billion words.</a:t>
            </a:r>
          </a:p>
          <a:p>
            <a:r>
              <a:rPr lang="en-US" baseline="0" dirty="0" smtClean="0"/>
              <a:t>But it might be, that with even larger corpora, say… 100 billion words… things could behave differently.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87F05-FCD8-4F5C-AFF0-93765CD6FDBF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556776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…now, rumor</a:t>
            </a:r>
            <a:r>
              <a:rPr lang="en-US" baseline="0" dirty="0" smtClean="0"/>
              <a:t> has it,</a:t>
            </a:r>
          </a:p>
          <a:p>
            <a:r>
              <a:rPr lang="en-US" baseline="0" dirty="0" smtClean="0"/>
              <a:t>That we’ve made a hobby of refuting other people’s work.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That’s not entirely true…</a:t>
            </a:r>
          </a:p>
          <a:p>
            <a:r>
              <a:rPr lang="en-US" baseline="0" dirty="0" smtClean="0"/>
              <a:t>We’re also going to refute some of our own.</a:t>
            </a:r>
            <a:endParaRPr lang="en-US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87F05-FCD8-4F5C-AFF0-93765CD6FDBF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3527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in a paper we published last year at </a:t>
            </a:r>
            <a:r>
              <a:rPr lang="en-US" dirty="0" err="1" smtClean="0"/>
              <a:t>CoNLL</a:t>
            </a:r>
            <a:r>
              <a:rPr lang="en-US" dirty="0" smtClean="0"/>
              <a:t>,</a:t>
            </a:r>
          </a:p>
          <a:p>
            <a:r>
              <a:rPr lang="en-US" dirty="0" smtClean="0"/>
              <a:t>We basically explained how the analogy</a:t>
            </a:r>
            <a:r>
              <a:rPr lang="en-US" baseline="0" dirty="0" smtClean="0"/>
              <a:t> task works</a:t>
            </a:r>
          </a:p>
          <a:p>
            <a:r>
              <a:rPr lang="en-US" baseline="0" dirty="0" smtClean="0"/>
              <a:t>You know, why “king – man + woman” equals “queen”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also made the following claim:</a:t>
            </a:r>
          </a:p>
          <a:p>
            <a:r>
              <a:rPr lang="en-US" baseline="0" dirty="0" smtClean="0"/>
              <a:t>PPMI performs on par with SGNS on analogy tasks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indeed true for semantic analogies, BUT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It’s not the case for syntactic analogies.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Once again, it’s because we used different hyperparameter settings.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Specifically, we used a different type of context,</a:t>
            </a:r>
          </a:p>
          <a:p>
            <a:r>
              <a:rPr lang="en-US" baseline="0" dirty="0" smtClean="0"/>
              <a:t>Because, at the time,</a:t>
            </a:r>
          </a:p>
          <a:p>
            <a:r>
              <a:rPr lang="en-US" baseline="0" dirty="0" smtClean="0"/>
              <a:t>We didn’t fully understand how word2vec works.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So, to sum it up, in the task of syntactic analogies,</a:t>
            </a:r>
          </a:p>
          <a:p>
            <a:r>
              <a:rPr lang="en-US" baseline="0" dirty="0" smtClean="0"/>
              <a:t>there’s a real gap in favor of SGNS.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87F05-FCD8-4F5C-AFF0-93765CD6FDBF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1722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 in conclusion.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87F05-FCD8-4F5C-AFF0-93765CD6FDBF}" type="slidenum">
              <a:rPr lang="en-GB" smtClean="0"/>
              <a:t>66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61516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Word embeddings have contributed 2 things to distributional similarity:</a:t>
            </a:r>
          </a:p>
          <a:p>
            <a:endParaRPr lang="en-US" dirty="0" smtClean="0"/>
          </a:p>
          <a:p>
            <a:r>
              <a:rPr lang="en-US" dirty="0" smtClean="0"/>
              <a:t>Novel algorithms,</a:t>
            </a:r>
          </a:p>
          <a:p>
            <a:endParaRPr lang="en-US" dirty="0" smtClean="0"/>
          </a:p>
          <a:p>
            <a:r>
              <a:rPr lang="en-US" dirty="0" smtClean="0"/>
              <a:t>And new hyperparameters.</a:t>
            </a:r>
          </a:p>
          <a:p>
            <a:endParaRPr lang="en-US" dirty="0" smtClean="0"/>
          </a:p>
          <a:p>
            <a:r>
              <a:rPr lang="en-US" dirty="0" smtClean="0"/>
              <a:t>And</a:t>
            </a:r>
            <a:r>
              <a:rPr lang="en-US" baseline="0" dirty="0" smtClean="0"/>
              <a:t> it appears, from our experiments, that what’s really improving performance,</a:t>
            </a:r>
          </a:p>
          <a:p>
            <a:endParaRPr lang="en-US" baseline="0" dirty="0" smtClean="0"/>
          </a:p>
          <a:p>
            <a:r>
              <a:rPr lang="en-US" baseline="0" dirty="0" smtClean="0"/>
              <a:t>Is mostly, the hyperparameters.</a:t>
            </a:r>
            <a:endParaRPr lang="en-US" dirty="0" smtClean="0"/>
          </a:p>
          <a:p>
            <a:r>
              <a:rPr lang="en-US" baseline="0" dirty="0" smtClean="0"/>
              <a:t>But, it’s important to say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that the algorithms </a:t>
            </a:r>
            <a:r>
              <a:rPr lang="en-US" b="1" baseline="0" dirty="0" smtClean="0"/>
              <a:t>are</a:t>
            </a:r>
            <a:r>
              <a:rPr lang="en-US" baseline="0" dirty="0" smtClean="0"/>
              <a:t> an improvement </a:t>
            </a:r>
            <a:r>
              <a:rPr lang="en-US" b="1" baseline="0" dirty="0" smtClean="0"/>
              <a:t>as well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SGNS is more robust than traditional algorithms;</a:t>
            </a:r>
          </a:p>
          <a:p>
            <a:r>
              <a:rPr lang="en-US" baseline="0" dirty="0" smtClean="0"/>
              <a:t>Even in tasks where it’s not the best-performing algorithm, SGNS is a very close second.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87F05-FCD8-4F5C-AFF0-93765CD6FDBF}" type="slidenum">
              <a:rPr lang="en-GB" smtClean="0"/>
              <a:t>67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124375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besides, SGNS</a:t>
            </a:r>
            <a:r>
              <a:rPr lang="en-US" baseline="0" dirty="0" smtClean="0"/>
              <a:t> is so memory-efficient and easy-to-use,</a:t>
            </a:r>
          </a:p>
          <a:p>
            <a:r>
              <a:rPr lang="en-US" baseline="0" dirty="0" smtClean="0"/>
              <a:t>It’s become my personal favorite.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87F05-FCD8-4F5C-AFF0-93765CD6FDBF}" type="slidenum">
              <a:rPr lang="en-GB" smtClean="0"/>
              <a:t>68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686938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</a:t>
            </a:r>
            <a:r>
              <a:rPr lang="en-US" baseline="0" dirty="0" smtClean="0"/>
              <a:t> there are also some </a:t>
            </a:r>
            <a:r>
              <a:rPr lang="en-US" b="1" baseline="0" dirty="0" smtClean="0"/>
              <a:t>higher-level</a:t>
            </a:r>
            <a:r>
              <a:rPr lang="en-US" baseline="0" dirty="0" smtClean="0"/>
              <a:t> lessons to learn here.</a:t>
            </a:r>
          </a:p>
          <a:p>
            <a:r>
              <a:rPr lang="en-US" dirty="0" smtClean="0"/>
              <a:t>Hyperparameters are not always obvious,</a:t>
            </a:r>
          </a:p>
          <a:p>
            <a:endParaRPr lang="en-US" dirty="0" smtClean="0"/>
          </a:p>
          <a:p>
            <a:r>
              <a:rPr lang="en-US" dirty="0" smtClean="0"/>
              <a:t>And you really need to look out for them.</a:t>
            </a:r>
          </a:p>
          <a:p>
            <a:r>
              <a:rPr lang="en-US" dirty="0" smtClean="0"/>
              <a:t>Now, it’s not enough to find them;</a:t>
            </a:r>
          </a:p>
          <a:p>
            <a:endParaRPr lang="en-US" dirty="0" smtClean="0"/>
          </a:p>
          <a:p>
            <a:r>
              <a:rPr lang="en-US" dirty="0" smtClean="0"/>
              <a:t>You also</a:t>
            </a:r>
            <a:r>
              <a:rPr lang="en-US" baseline="0" dirty="0" smtClean="0"/>
              <a:t> need to try and adapt them across every other algorithm,</a:t>
            </a:r>
          </a:p>
          <a:p>
            <a:r>
              <a:rPr lang="en-US" baseline="0" dirty="0" smtClean="0"/>
              <a:t>To make sure that you’re not giving one algorithm an unfair advantage over another.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finally, if you want to get good results:</a:t>
            </a:r>
          </a:p>
          <a:p>
            <a:r>
              <a:rPr lang="en-US" b="1" baseline="0" dirty="0" smtClean="0"/>
              <a:t>Tune hyperparameters.</a:t>
            </a:r>
          </a:p>
          <a:p>
            <a:endParaRPr lang="en-US" b="1" baseline="0" dirty="0" smtClean="0"/>
          </a:p>
          <a:p>
            <a:r>
              <a:rPr lang="en-US" b="0" baseline="0" dirty="0" smtClean="0"/>
              <a:t>And if you want to make good science,</a:t>
            </a:r>
          </a:p>
          <a:p>
            <a:r>
              <a:rPr lang="en-US" b="0" baseline="0" dirty="0" smtClean="0"/>
              <a:t>Don’t forget to tune your baselines’ hyperparameters too ;)</a:t>
            </a:r>
            <a:endParaRPr lang="en-US" b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Thank you :)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87F05-FCD8-4F5C-AFF0-93765CD6FDBF}" type="slidenum">
              <a:rPr lang="en-GB" smtClean="0"/>
              <a:t>69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0104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hyperparameters?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87F05-FCD8-4F5C-AFF0-93765CD6FDB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756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 maybe a bit of both?</a:t>
            </a:r>
          </a:p>
          <a:p>
            <a:r>
              <a:rPr lang="en-US" dirty="0" smtClean="0"/>
              <a:t>&lt;pause&gt;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87F05-FCD8-4F5C-AFF0-93765CD6FDB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971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to answer this question, we did 3 things: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(1)</a:t>
            </a:r>
            <a:r>
              <a:rPr lang="en-US" baseline="0" dirty="0" smtClean="0"/>
              <a:t> First, we identified that these hyperparameters even exist.</a:t>
            </a:r>
          </a:p>
          <a:p>
            <a:r>
              <a:rPr lang="en-US" dirty="0" smtClean="0"/>
              <a:t>This isn’t as easy as it sounds.</a:t>
            </a:r>
            <a:endParaRPr lang="en-US" b="0" baseline="0" dirty="0" smtClean="0"/>
          </a:p>
          <a:p>
            <a:endParaRPr lang="en-US" b="0" baseline="0" dirty="0" smtClean="0"/>
          </a:p>
          <a:p>
            <a:r>
              <a:rPr lang="en-US" b="0" baseline="0" dirty="0" smtClean="0"/>
              <a:t>Many hyperparameters aren’t even mentioned in the papers, and if they are, it’s usually as a footnote.</a:t>
            </a:r>
          </a:p>
          <a:p>
            <a:r>
              <a:rPr lang="en-US" b="0" baseline="0" dirty="0" smtClean="0"/>
              <a:t>Unless you dig into the code, you won’t have an exact picture of what’s really going on.</a:t>
            </a:r>
          </a:p>
          <a:p>
            <a:endParaRPr lang="en-US" b="0" baseline="0" dirty="0" smtClean="0"/>
          </a:p>
          <a:p>
            <a:r>
              <a:rPr lang="en-US" b="1" dirty="0" smtClean="0"/>
              <a:t>(2) </a:t>
            </a:r>
            <a:r>
              <a:rPr lang="en-US" b="0" dirty="0" smtClean="0"/>
              <a:t>After making a</a:t>
            </a:r>
            <a:r>
              <a:rPr lang="en-US" b="0" baseline="0" dirty="0" smtClean="0"/>
              <a:t> list of all these hyperparameters, we then adapted them across different methods.</a:t>
            </a:r>
          </a:p>
          <a:p>
            <a:r>
              <a:rPr lang="en-US" b="0" baseline="0" dirty="0" smtClean="0"/>
              <a:t>Now, some hyperparameters look like they </a:t>
            </a:r>
            <a:r>
              <a:rPr lang="en-US" b="1" baseline="0" dirty="0" smtClean="0"/>
              <a:t>cannot</a:t>
            </a:r>
            <a:r>
              <a:rPr lang="en-US" b="0" baseline="0" dirty="0" smtClean="0"/>
              <a:t> be adapted,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But once </a:t>
            </a:r>
            <a:r>
              <a:rPr lang="en-US" b="1" baseline="0" dirty="0" smtClean="0"/>
              <a:t>we </a:t>
            </a:r>
            <a:r>
              <a:rPr lang="en-US" b="0" baseline="0" dirty="0" smtClean="0"/>
              <a:t>understood the deeper mathematical connection between the algorithms,</a:t>
            </a:r>
          </a:p>
          <a:p>
            <a:r>
              <a:rPr lang="en-US" b="0" baseline="0" dirty="0" smtClean="0"/>
              <a:t>This process became a lot clearer.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87F05-FCD8-4F5C-AFF0-93765CD6FDB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169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205C3-065D-4928-994F-88E9DCF4F29B}" type="datetime1">
              <a:rPr lang="en-GB" smtClean="0"/>
              <a:t>05/08/2015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3FB-2F82-4CB9-93A4-1640FC20E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722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9613-5301-4BA6-97EA-7DDEF75D3972}" type="datetime1">
              <a:rPr lang="en-GB" smtClean="0"/>
              <a:t>05/08/2015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3FB-2F82-4CB9-93A4-1640FC20E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452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25AC-97C4-447B-BBDA-D9F7903AB56C}" type="datetime1">
              <a:rPr lang="en-GB" smtClean="0"/>
              <a:t>05/08/2015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3FB-2F82-4CB9-93A4-1640FC20E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463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EDDA3-D297-42FF-914E-30E0DF8C26C0}" type="datetime1">
              <a:rPr lang="en-GB" smtClean="0"/>
              <a:t>05/08/2015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3FB-2F82-4CB9-93A4-1640FC20E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871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6ACC-B6F6-4272-BEEC-47D5CA372D63}" type="datetime1">
              <a:rPr lang="en-GB" smtClean="0"/>
              <a:t>05/08/2015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3FB-2F82-4CB9-93A4-1640FC20E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168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1944A-D244-47BF-B1C6-C46970BBC34F}" type="datetime1">
              <a:rPr lang="en-GB" smtClean="0"/>
              <a:t>05/08/2015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3FB-2F82-4CB9-93A4-1640FC20E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469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0A2E5-4C5D-47FE-A6D2-65F3F505D6D5}" type="datetime1">
              <a:rPr lang="en-GB" smtClean="0"/>
              <a:t>05/08/2015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3FB-2F82-4CB9-93A4-1640FC20E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110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DC1A-3F15-498B-8921-CA2251D19316}" type="datetime1">
              <a:rPr lang="en-GB" smtClean="0"/>
              <a:t>05/08/2015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3FB-2F82-4CB9-93A4-1640FC20E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294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F5E7-F3CF-43AF-B4E2-2C01AA081923}" type="datetime1">
              <a:rPr lang="en-GB" smtClean="0"/>
              <a:t>05/08/2015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3FB-2F82-4CB9-93A4-1640FC20E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960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596F4-F866-4A2A-8111-D04E87D1DD65}" type="datetime1">
              <a:rPr lang="en-GB" smtClean="0"/>
              <a:t>05/08/2015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3FB-2F82-4CB9-93A4-1640FC20E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836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47BF2-58B0-4D3E-9F30-1E659AE29574}" type="datetime1">
              <a:rPr lang="en-GB" smtClean="0"/>
              <a:t>05/08/2015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3FB-2F82-4CB9-93A4-1640FC20E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77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E369F-E1FF-49C5-95F1-F626CB8238E8}" type="datetime1">
              <a:rPr lang="en-GB" smtClean="0"/>
              <a:t>05/08/2015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2B3FB-2F82-4CB9-93A4-1640FC20E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67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12" Type="http://schemas.openxmlformats.org/officeDocument/2006/relationships/image" Target="../media/image19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4.png"/><Relationship Id="rId5" Type="http://schemas.openxmlformats.org/officeDocument/2006/relationships/image" Target="../media/image120.png"/><Relationship Id="rId10" Type="http://schemas.openxmlformats.org/officeDocument/2006/relationships/image" Target="../media/image170.png"/><Relationship Id="rId4" Type="http://schemas.openxmlformats.org/officeDocument/2006/relationships/image" Target="../media/image110.png"/><Relationship Id="rId9" Type="http://schemas.openxmlformats.org/officeDocument/2006/relationships/image" Target="../media/image16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5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6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41.png"/><Relationship Id="rId3" Type="http://schemas.openxmlformats.org/officeDocument/2006/relationships/image" Target="../media/image7.png"/><Relationship Id="rId7" Type="http://schemas.openxmlformats.org/officeDocument/2006/relationships/image" Target="../media/image31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9.png"/><Relationship Id="rId5" Type="http://schemas.openxmlformats.org/officeDocument/2006/relationships/image" Target="../media/image29.png"/><Relationship Id="rId10" Type="http://schemas.openxmlformats.org/officeDocument/2006/relationships/image" Target="../media/image38.png"/><Relationship Id="rId4" Type="http://schemas.openxmlformats.org/officeDocument/2006/relationships/image" Target="../media/image28.png"/><Relationship Id="rId9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3" Type="http://schemas.openxmlformats.org/officeDocument/2006/relationships/image" Target="../media/image9.png"/><Relationship Id="rId7" Type="http://schemas.openxmlformats.org/officeDocument/2006/relationships/image" Target="../media/image360.png"/><Relationship Id="rId12" Type="http://schemas.openxmlformats.org/officeDocument/2006/relationships/image" Target="../media/image4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10.png"/><Relationship Id="rId5" Type="http://schemas.openxmlformats.org/officeDocument/2006/relationships/image" Target="../media/image34.png"/><Relationship Id="rId10" Type="http://schemas.openxmlformats.org/officeDocument/2006/relationships/image" Target="../media/image400.png"/><Relationship Id="rId4" Type="http://schemas.openxmlformats.org/officeDocument/2006/relationships/image" Target="../media/image33.png"/><Relationship Id="rId9" Type="http://schemas.openxmlformats.org/officeDocument/2006/relationships/image" Target="../media/image38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41.png"/><Relationship Id="rId3" Type="http://schemas.openxmlformats.org/officeDocument/2006/relationships/image" Target="../media/image10.png"/><Relationship Id="rId7" Type="http://schemas.openxmlformats.org/officeDocument/2006/relationships/image" Target="../media/image31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9.png"/><Relationship Id="rId5" Type="http://schemas.openxmlformats.org/officeDocument/2006/relationships/image" Target="../media/image29.png"/><Relationship Id="rId10" Type="http://schemas.openxmlformats.org/officeDocument/2006/relationships/image" Target="../media/image44.png"/><Relationship Id="rId4" Type="http://schemas.openxmlformats.org/officeDocument/2006/relationships/image" Target="../media/image28.png"/><Relationship Id="rId9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13" Type="http://schemas.openxmlformats.org/officeDocument/2006/relationships/image" Target="../media/image420.png"/><Relationship Id="rId3" Type="http://schemas.openxmlformats.org/officeDocument/2006/relationships/image" Target="../media/image92.png"/><Relationship Id="rId7" Type="http://schemas.openxmlformats.org/officeDocument/2006/relationships/image" Target="../media/image360.png"/><Relationship Id="rId12" Type="http://schemas.openxmlformats.org/officeDocument/2006/relationships/image" Target="../media/image4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0.png"/><Relationship Id="rId5" Type="http://schemas.openxmlformats.org/officeDocument/2006/relationships/image" Target="../media/image34.png"/><Relationship Id="rId10" Type="http://schemas.openxmlformats.org/officeDocument/2006/relationships/image" Target="../media/image440.png"/><Relationship Id="rId4" Type="http://schemas.openxmlformats.org/officeDocument/2006/relationships/image" Target="../media/image33.png"/><Relationship Id="rId9" Type="http://schemas.openxmlformats.org/officeDocument/2006/relationships/image" Target="../media/image380.png"/><Relationship Id="rId1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Improving Distributional Similarity</a:t>
            </a:r>
            <a:br>
              <a:rPr lang="en-US" sz="4800" dirty="0" smtClean="0"/>
            </a:br>
            <a:r>
              <a:rPr lang="en-US" sz="4800" dirty="0" smtClean="0"/>
              <a:t>with Lessons Learned from Word Embeddings</a:t>
            </a:r>
            <a:endParaRPr lang="en-GB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25596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b="1" dirty="0" smtClean="0"/>
              <a:t>Omer Levy</a:t>
            </a: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Yoav</a:t>
            </a:r>
            <a:r>
              <a:rPr lang="en-US" dirty="0" smtClean="0"/>
              <a:t> Goldberg        </a:t>
            </a:r>
            <a:r>
              <a:rPr lang="en-US" dirty="0" err="1" smtClean="0"/>
              <a:t>Ido</a:t>
            </a:r>
            <a:r>
              <a:rPr lang="en-US" dirty="0" smtClean="0"/>
              <a:t> Dagan</a:t>
            </a:r>
          </a:p>
          <a:p>
            <a:endParaRPr lang="en-US" dirty="0" smtClean="0"/>
          </a:p>
          <a:p>
            <a:r>
              <a:rPr lang="en-US" dirty="0" smtClean="0"/>
              <a:t>Bar-</a:t>
            </a:r>
            <a:r>
              <a:rPr lang="en-US" dirty="0" err="1" smtClean="0"/>
              <a:t>Ilan</a:t>
            </a:r>
            <a:r>
              <a:rPr lang="en-US" dirty="0" smtClean="0"/>
              <a:t> University</a:t>
            </a:r>
          </a:p>
          <a:p>
            <a:r>
              <a:rPr lang="en-US" dirty="0" smtClean="0"/>
              <a:t>Israel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909" y="0"/>
            <a:ext cx="2250091" cy="1371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3FB-2F82-4CB9-93A4-1640FC20E3C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02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Contributions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b="1" dirty="0" smtClean="0"/>
              <a:t>Identifying</a:t>
            </a:r>
            <a:r>
              <a:rPr lang="en-US" dirty="0" smtClean="0"/>
              <a:t> the existence of new hyperparameters</a:t>
            </a:r>
          </a:p>
          <a:p>
            <a:pPr lvl="1"/>
            <a:r>
              <a:rPr lang="en-US" dirty="0" smtClean="0"/>
              <a:t>Not always mentioned in papers</a:t>
            </a:r>
          </a:p>
          <a:p>
            <a:pPr lvl="1"/>
            <a:endParaRPr lang="en-US" dirty="0" smtClean="0"/>
          </a:p>
          <a:p>
            <a:pPr marL="514350" indent="-514350">
              <a:buFont typeface="+mj-lt"/>
              <a:buAutoNum type="arabicParenR"/>
            </a:pPr>
            <a:r>
              <a:rPr lang="en-US" b="1" dirty="0" smtClean="0"/>
              <a:t>Adapting</a:t>
            </a:r>
            <a:r>
              <a:rPr lang="en-US" dirty="0" smtClean="0"/>
              <a:t> the hyperparameters across algorithms</a:t>
            </a:r>
          </a:p>
          <a:p>
            <a:pPr lvl="1"/>
            <a:r>
              <a:rPr lang="en-US" dirty="0" smtClean="0"/>
              <a:t>Must understand the mathematical relation between algorithms</a:t>
            </a:r>
          </a:p>
          <a:p>
            <a:pPr lvl="1"/>
            <a:endParaRPr lang="en-US" dirty="0" smtClean="0"/>
          </a:p>
          <a:p>
            <a:pPr marL="514350" indent="-514350">
              <a:buFont typeface="+mj-lt"/>
              <a:buAutoNum type="arabicParenR"/>
            </a:pPr>
            <a:r>
              <a:rPr lang="en-US" b="1" dirty="0" smtClean="0"/>
              <a:t>Comparing</a:t>
            </a:r>
            <a:r>
              <a:rPr lang="en-US" dirty="0" smtClean="0"/>
              <a:t> algorithms across all hyperparameter settings</a:t>
            </a:r>
          </a:p>
          <a:p>
            <a:pPr lvl="1"/>
            <a:r>
              <a:rPr lang="en-US" dirty="0" smtClean="0"/>
              <a:t>Over 5,000 experiments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3FB-2F82-4CB9-93A4-1640FC20E3C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805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Background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3FB-2F82-4CB9-93A4-1640FC20E3C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63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What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word2vec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3FB-2F82-4CB9-93A4-1640FC20E3C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81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What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word2vec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How is it related to PMI?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3FB-2F82-4CB9-93A4-1640FC20E3C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841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word2vec</a:t>
            </a:r>
            <a:r>
              <a:rPr lang="en-US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word2vec</a:t>
            </a:r>
            <a:r>
              <a:rPr lang="en-US" dirty="0" smtClean="0"/>
              <a:t> is </a:t>
            </a:r>
            <a:r>
              <a:rPr lang="en-US" b="1" dirty="0" smtClean="0"/>
              <a:t>not</a:t>
            </a:r>
            <a:r>
              <a:rPr lang="en-US" dirty="0" smtClean="0"/>
              <a:t> a single algorithm</a:t>
            </a:r>
          </a:p>
          <a:p>
            <a:r>
              <a:rPr lang="en-US" dirty="0" smtClean="0"/>
              <a:t>It is a </a:t>
            </a:r>
            <a:r>
              <a:rPr lang="en-US" b="1" dirty="0" smtClean="0"/>
              <a:t>software package</a:t>
            </a:r>
            <a:r>
              <a:rPr lang="en-US" dirty="0" smtClean="0"/>
              <a:t> for representing words as vectors, containing:</a:t>
            </a:r>
          </a:p>
          <a:p>
            <a:pPr lvl="1"/>
            <a:r>
              <a:rPr lang="en-US" dirty="0" smtClean="0"/>
              <a:t>Two distinct models</a:t>
            </a:r>
          </a:p>
          <a:p>
            <a:pPr lvl="2"/>
            <a:r>
              <a:rPr lang="en-US" dirty="0" err="1" smtClean="0"/>
              <a:t>CBoW</a:t>
            </a:r>
            <a:endParaRPr lang="en-US" dirty="0" smtClean="0"/>
          </a:p>
          <a:p>
            <a:pPr lvl="2"/>
            <a:r>
              <a:rPr lang="en-US" dirty="0" smtClean="0"/>
              <a:t>Skip-Gram</a:t>
            </a:r>
          </a:p>
          <a:p>
            <a:pPr lvl="1"/>
            <a:r>
              <a:rPr lang="en-US" dirty="0" smtClean="0"/>
              <a:t>Various training methods</a:t>
            </a:r>
          </a:p>
          <a:p>
            <a:pPr lvl="2"/>
            <a:r>
              <a:rPr lang="en-US" dirty="0" smtClean="0"/>
              <a:t>Negative Sampling</a:t>
            </a:r>
          </a:p>
          <a:p>
            <a:pPr lvl="2"/>
            <a:r>
              <a:rPr lang="en-US" dirty="0" smtClean="0"/>
              <a:t>Hierarchical </a:t>
            </a:r>
            <a:r>
              <a:rPr lang="en-US" dirty="0" err="1" smtClean="0"/>
              <a:t>Softmax</a:t>
            </a:r>
            <a:endParaRPr lang="en-US" dirty="0" smtClean="0"/>
          </a:p>
          <a:p>
            <a:pPr lvl="1"/>
            <a:r>
              <a:rPr lang="en-US" dirty="0" smtClean="0"/>
              <a:t>A rich preprocessing pipeline</a:t>
            </a:r>
          </a:p>
          <a:p>
            <a:pPr lvl="2"/>
            <a:r>
              <a:rPr lang="en-US" dirty="0" smtClean="0"/>
              <a:t>Dynamic Context Windows</a:t>
            </a:r>
          </a:p>
          <a:p>
            <a:pPr lvl="2"/>
            <a:r>
              <a:rPr lang="en-US" dirty="0" smtClean="0"/>
              <a:t>Subsampling</a:t>
            </a:r>
          </a:p>
          <a:p>
            <a:pPr lvl="2"/>
            <a:r>
              <a:rPr lang="en-US" dirty="0" smtClean="0"/>
              <a:t>Deleting Rare Words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3FB-2F82-4CB9-93A4-1640FC20E3C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68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word2vec</a:t>
            </a:r>
            <a:r>
              <a:rPr lang="en-US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word2vec</a:t>
            </a:r>
            <a:r>
              <a:rPr lang="en-US" dirty="0" smtClean="0"/>
              <a:t> is </a:t>
            </a:r>
            <a:r>
              <a:rPr lang="en-US" b="1" dirty="0" smtClean="0"/>
              <a:t>not</a:t>
            </a:r>
            <a:r>
              <a:rPr lang="en-US" dirty="0" smtClean="0"/>
              <a:t> a single algorithm</a:t>
            </a:r>
          </a:p>
          <a:p>
            <a:r>
              <a:rPr lang="en-US" dirty="0" smtClean="0"/>
              <a:t>It is a </a:t>
            </a:r>
            <a:r>
              <a:rPr lang="en-US" b="1" dirty="0" smtClean="0"/>
              <a:t>software package</a:t>
            </a:r>
            <a:r>
              <a:rPr lang="en-US" dirty="0" smtClean="0"/>
              <a:t> for representing words as vectors, containing:</a:t>
            </a:r>
          </a:p>
          <a:p>
            <a:pPr lvl="1"/>
            <a:r>
              <a:rPr lang="en-US" dirty="0" smtClean="0"/>
              <a:t>Two distinct models</a:t>
            </a:r>
          </a:p>
          <a:p>
            <a:pPr lvl="2"/>
            <a:r>
              <a:rPr lang="en-US" dirty="0" err="1" smtClean="0"/>
              <a:t>CBoW</a:t>
            </a:r>
            <a:endParaRPr lang="en-US" dirty="0" smtClean="0"/>
          </a:p>
          <a:p>
            <a:pPr lvl="2"/>
            <a:r>
              <a:rPr lang="en-US" b="1" dirty="0" smtClean="0">
                <a:solidFill>
                  <a:schemeClr val="accent5"/>
                </a:solidFill>
              </a:rPr>
              <a:t>Skip-Gram			(SG)</a:t>
            </a:r>
          </a:p>
          <a:p>
            <a:pPr lvl="1"/>
            <a:r>
              <a:rPr lang="en-US" dirty="0" smtClean="0"/>
              <a:t>Various training methods</a:t>
            </a:r>
          </a:p>
          <a:p>
            <a:pPr lvl="2"/>
            <a:r>
              <a:rPr lang="en-US" b="1" dirty="0" smtClean="0">
                <a:solidFill>
                  <a:schemeClr val="accent2"/>
                </a:solidFill>
              </a:rPr>
              <a:t>Negative Sampling		(NS)</a:t>
            </a:r>
          </a:p>
          <a:p>
            <a:pPr lvl="2"/>
            <a:r>
              <a:rPr lang="en-US" dirty="0" smtClean="0"/>
              <a:t>Hierarchical </a:t>
            </a:r>
            <a:r>
              <a:rPr lang="en-US" dirty="0" err="1" smtClean="0"/>
              <a:t>Softmax</a:t>
            </a:r>
            <a:endParaRPr lang="en-US" dirty="0" smtClean="0"/>
          </a:p>
          <a:p>
            <a:pPr lvl="1"/>
            <a:r>
              <a:rPr lang="en-US" dirty="0" smtClean="0"/>
              <a:t>A rich preprocessing pipeline</a:t>
            </a:r>
          </a:p>
          <a:p>
            <a:pPr lvl="2"/>
            <a:r>
              <a:rPr lang="en-US" dirty="0" smtClean="0"/>
              <a:t>Dynamic Context Windows</a:t>
            </a:r>
          </a:p>
          <a:p>
            <a:pPr lvl="2"/>
            <a:r>
              <a:rPr lang="en-US" dirty="0" smtClean="0"/>
              <a:t>Subsampling</a:t>
            </a:r>
          </a:p>
          <a:p>
            <a:pPr lvl="2"/>
            <a:r>
              <a:rPr lang="en-US" dirty="0"/>
              <a:t>Deleting Rare Words</a:t>
            </a:r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3FB-2F82-4CB9-93A4-1640FC20E3C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71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Skip-Grams with Negative Sampling (SGNS)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Marco saw a furry little </a:t>
            </a:r>
            <a:r>
              <a:rPr lang="en-US" dirty="0" err="1" smtClean="0"/>
              <a:t>wampimuk</a:t>
            </a:r>
            <a:r>
              <a:rPr lang="en-US" dirty="0" smtClean="0"/>
              <a:t> hiding in the tree.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952000" y="6134880"/>
            <a:ext cx="3240000" cy="7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“word2vec Explained…”</a:t>
            </a:r>
          </a:p>
          <a:p>
            <a:r>
              <a:rPr lang="en-US" dirty="0" smtClean="0"/>
              <a:t>Goldberg &amp; Levy, </a:t>
            </a:r>
            <a:r>
              <a:rPr lang="en-US" dirty="0" err="1" smtClean="0"/>
              <a:t>arXiv</a:t>
            </a:r>
            <a:r>
              <a:rPr lang="en-US" dirty="0" smtClean="0"/>
              <a:t> 2014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3FB-2F82-4CB9-93A4-1640FC20E3C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14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Skip-Grams with Negative Sampling (SGNS)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Marco saw a furry little </a:t>
            </a:r>
            <a:r>
              <a:rPr lang="en-US" dirty="0" err="1" smtClean="0">
                <a:solidFill>
                  <a:schemeClr val="accent5"/>
                </a:solidFill>
              </a:rPr>
              <a:t>wampimuk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/>
              <a:t>hiding in the tree.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952000" y="6134880"/>
            <a:ext cx="3240000" cy="7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“word2vec Explained…”</a:t>
            </a:r>
          </a:p>
          <a:p>
            <a:r>
              <a:rPr lang="en-US" dirty="0" smtClean="0"/>
              <a:t>Goldberg &amp; Levy, </a:t>
            </a:r>
            <a:r>
              <a:rPr lang="en-US" dirty="0" err="1" smtClean="0"/>
              <a:t>arXiv</a:t>
            </a:r>
            <a:r>
              <a:rPr lang="en-US" dirty="0" smtClean="0"/>
              <a:t> 2014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3FB-2F82-4CB9-93A4-1640FC20E3C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829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Skip-Grams with Negative Sampling (SGNS)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Marco saw a </a:t>
            </a:r>
            <a:r>
              <a:rPr lang="en-US" dirty="0" smtClean="0">
                <a:solidFill>
                  <a:schemeClr val="accent2"/>
                </a:solidFill>
              </a:rPr>
              <a:t>furry little </a:t>
            </a:r>
            <a:r>
              <a:rPr lang="en-US" dirty="0" err="1" smtClean="0">
                <a:solidFill>
                  <a:schemeClr val="accent5"/>
                </a:solidFill>
              </a:rPr>
              <a:t>wampimuk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hiding in </a:t>
            </a:r>
            <a:r>
              <a:rPr lang="en-US" dirty="0" smtClean="0"/>
              <a:t>the tree.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 smtClean="0"/>
              <a:t>words</a:t>
            </a:r>
            <a:r>
              <a:rPr lang="en-US" b="1" dirty="0" smtClean="0"/>
              <a:t>			</a:t>
            </a:r>
            <a:r>
              <a:rPr lang="en-US" b="1" u="sng" dirty="0" smtClean="0"/>
              <a:t>contexts</a:t>
            </a:r>
          </a:p>
          <a:p>
            <a:pPr marL="0" indent="0">
              <a:buNone/>
            </a:pPr>
            <a:r>
              <a:rPr lang="en-US" dirty="0" err="1" smtClean="0"/>
              <a:t>wampimuk</a:t>
            </a:r>
            <a:r>
              <a:rPr lang="en-US" dirty="0" smtClean="0"/>
              <a:t>		furry</a:t>
            </a:r>
          </a:p>
          <a:p>
            <a:pPr marL="0" indent="0">
              <a:buNone/>
            </a:pPr>
            <a:r>
              <a:rPr lang="en-US" dirty="0" err="1" smtClean="0"/>
              <a:t>wampimuk</a:t>
            </a:r>
            <a:r>
              <a:rPr lang="en-US" dirty="0" smtClean="0"/>
              <a:t>		little</a:t>
            </a:r>
            <a:endParaRPr lang="en-GB" dirty="0" smtClean="0"/>
          </a:p>
          <a:p>
            <a:pPr marL="0" indent="0">
              <a:buNone/>
            </a:pPr>
            <a:r>
              <a:rPr lang="en-US" dirty="0" err="1" smtClean="0"/>
              <a:t>wampimuk</a:t>
            </a:r>
            <a:r>
              <a:rPr lang="en-US" dirty="0" smtClean="0"/>
              <a:t>		hiding</a:t>
            </a:r>
            <a:endParaRPr lang="en-GB" dirty="0" smtClean="0"/>
          </a:p>
          <a:p>
            <a:pPr marL="0" indent="0">
              <a:buNone/>
            </a:pPr>
            <a:r>
              <a:rPr lang="en-US" dirty="0" err="1" smtClean="0"/>
              <a:t>wampimuk</a:t>
            </a:r>
            <a:r>
              <a:rPr lang="en-US" dirty="0" smtClean="0"/>
              <a:t>		in</a:t>
            </a:r>
            <a:endParaRPr lang="en-GB" dirty="0" smtClean="0"/>
          </a:p>
          <a:p>
            <a:pPr marL="0" indent="0">
              <a:buNone/>
            </a:pPr>
            <a:r>
              <a:rPr lang="en-US" dirty="0" smtClean="0"/>
              <a:t>…			…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952000" y="6134880"/>
            <a:ext cx="3240000" cy="7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“word2vec Explained…”</a:t>
            </a:r>
          </a:p>
          <a:p>
            <a:r>
              <a:rPr lang="en-US" dirty="0" smtClean="0"/>
              <a:t>Goldberg &amp; Levy, </a:t>
            </a:r>
            <a:r>
              <a:rPr lang="en-US" dirty="0" err="1" smtClean="0"/>
              <a:t>arXiv</a:t>
            </a:r>
            <a:r>
              <a:rPr lang="en-US" dirty="0" smtClean="0"/>
              <a:t> 2014</a:t>
            </a:r>
            <a:endParaRPr lang="en-GB" dirty="0"/>
          </a:p>
        </p:txBody>
      </p:sp>
      <p:sp>
        <p:nvSpPr>
          <p:cNvPr id="5" name="Right Brace 4"/>
          <p:cNvSpPr/>
          <p:nvPr/>
        </p:nvSpPr>
        <p:spPr>
          <a:xfrm>
            <a:off x="5040000" y="2880000"/>
            <a:ext cx="1080000" cy="3060000"/>
          </a:xfrm>
          <a:prstGeom prst="rightBrace">
            <a:avLst>
              <a:gd name="adj1" fmla="val 45333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119999" y="4140000"/>
                <a:ext cx="18258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sz="2800" dirty="0" smtClean="0"/>
                  <a:t> (data)</a:t>
                </a:r>
                <a:endParaRPr lang="en-GB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99" y="4140000"/>
                <a:ext cx="1825821" cy="523220"/>
              </a:xfrm>
              <a:prstGeom prst="rect">
                <a:avLst/>
              </a:prstGeom>
              <a:blipFill rotWithShape="0">
                <a:blip r:embed="rId3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3FB-2F82-4CB9-93A4-1640FC20E3CE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42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Skip-Grams with Negative Sampling (SGNS)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SGNS finds a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GB" dirty="0" smtClean="0"/>
                  <a:t> for each word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GB" dirty="0" smtClean="0"/>
                  <a:t> in our vocabulary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endParaRPr lang="en-GB" dirty="0" smtClean="0"/>
              </a:p>
              <a:p>
                <a:r>
                  <a:rPr lang="en-US" dirty="0" smtClean="0"/>
                  <a:t>Each such vector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/>
                  <a:t> latent dimensions (e.g.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Effectively, it learns a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 smtClean="0"/>
                  <a:t> whose rows represent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b="1" dirty="0" smtClean="0"/>
                  <a:t>Key point:</a:t>
                </a:r>
                <a:r>
                  <a:rPr lang="en-US" dirty="0" smtClean="0"/>
                  <a:t> it also learns a similar auxiliary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of context vectors</a:t>
                </a:r>
              </a:p>
              <a:p>
                <a:r>
                  <a:rPr lang="en-US" dirty="0" smtClean="0"/>
                  <a:t>In fact, each word has two embeddings</a:t>
                </a:r>
                <a:endParaRPr lang="en-US" dirty="0"/>
              </a:p>
              <a:p>
                <a:endParaRPr lang="en-GB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952000" y="6134880"/>
            <a:ext cx="3240000" cy="7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“word2vec Explained…”</a:t>
            </a:r>
          </a:p>
          <a:p>
            <a:r>
              <a:rPr lang="en-US" dirty="0" smtClean="0"/>
              <a:t>Goldberg &amp; Levy, </a:t>
            </a:r>
            <a:r>
              <a:rPr lang="en-US" dirty="0" err="1" smtClean="0"/>
              <a:t>arXiv</a:t>
            </a:r>
            <a:r>
              <a:rPr lang="en-US" dirty="0" smtClean="0"/>
              <a:t> 2014</a:t>
            </a:r>
            <a:endParaRPr lang="en-GB" dirty="0"/>
          </a:p>
        </p:txBody>
      </p:sp>
      <p:grpSp>
        <p:nvGrpSpPr>
          <p:cNvPr id="9" name="Group 8"/>
          <p:cNvGrpSpPr/>
          <p:nvPr/>
        </p:nvGrpSpPr>
        <p:grpSpPr>
          <a:xfrm>
            <a:off x="530668" y="4360397"/>
            <a:ext cx="1089332" cy="2119603"/>
            <a:chOff x="530668" y="4360397"/>
            <a:chExt cx="1089332" cy="21196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900000" y="4680000"/>
                  <a:ext cx="720000" cy="1800000"/>
                </a:xfrm>
                <a:prstGeom prst="rect">
                  <a:avLst/>
                </a:prstGeom>
                <a:pattFill prst="lgGrid">
                  <a:fgClr>
                    <a:schemeClr val="accent5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GB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000" y="4680000"/>
                  <a:ext cx="720000" cy="180000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900000" y="4360397"/>
                  <a:ext cx="72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000" y="4360397"/>
                  <a:ext cx="7200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 rot="16200000">
                  <a:off x="-184666" y="5395334"/>
                  <a:ext cx="180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184666" y="5395334"/>
                  <a:ext cx="180000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864000" y="4767873"/>
            <a:ext cx="5864688" cy="369332"/>
            <a:chOff x="864000" y="4767873"/>
            <a:chExt cx="5864688" cy="369332"/>
          </a:xfrm>
        </p:grpSpPr>
        <p:sp>
          <p:nvSpPr>
            <p:cNvPr id="8" name="Rectangle 7"/>
            <p:cNvSpPr/>
            <p:nvPr/>
          </p:nvSpPr>
          <p:spPr>
            <a:xfrm>
              <a:off x="864000" y="4860000"/>
              <a:ext cx="792000" cy="18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656000" y="4950000"/>
              <a:ext cx="72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471999" y="4767873"/>
                  <a:ext cx="42566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a14:m>
                  <a:r>
                    <a:rPr lang="en-GB" dirty="0" smtClean="0"/>
                    <a:t>:</a:t>
                  </a:r>
                  <a:r>
                    <a:rPr lang="en-GB" dirty="0" err="1" smtClean="0"/>
                    <a:t>wampimuk</a:t>
                  </a:r>
                  <a:r>
                    <a:rPr lang="en-GB" dirty="0" smtClean="0"/>
                    <a:t> </a:t>
                  </a:r>
                  <a14:m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,…)</m:t>
                      </m:r>
                    </m:oMath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1999" y="4767873"/>
                  <a:ext cx="4256689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7010668" y="4360397"/>
            <a:ext cx="1089332" cy="2119603"/>
            <a:chOff x="7010668" y="4360397"/>
            <a:chExt cx="1089332" cy="21196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7380000" y="4680000"/>
                  <a:ext cx="720000" cy="1800000"/>
                </a:xfrm>
                <a:prstGeom prst="rect">
                  <a:avLst/>
                </a:prstGeom>
                <a:pattFill prst="lgGrid">
                  <a:fgClr>
                    <a:schemeClr val="accent2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GB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0000" y="4680000"/>
                  <a:ext cx="720000" cy="180000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 rot="16200000">
                  <a:off x="6295334" y="5395334"/>
                  <a:ext cx="180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295334" y="5395334"/>
                  <a:ext cx="1800000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7380000" y="4360397"/>
                  <a:ext cx="72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0000" y="4360397"/>
                  <a:ext cx="72000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2472000" y="6023720"/>
            <a:ext cx="5664000" cy="369332"/>
            <a:chOff x="2472000" y="6023720"/>
            <a:chExt cx="5664000" cy="369332"/>
          </a:xfrm>
        </p:grpSpPr>
        <p:sp>
          <p:nvSpPr>
            <p:cNvPr id="16" name="Rectangle 15"/>
            <p:cNvSpPr/>
            <p:nvPr/>
          </p:nvSpPr>
          <p:spPr>
            <a:xfrm>
              <a:off x="7344000" y="6120000"/>
              <a:ext cx="792000" cy="18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6624000" y="6208386"/>
              <a:ext cx="72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472000" y="6023720"/>
                  <a:ext cx="42566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lang="en-GB" dirty="0" smtClean="0"/>
                    <a:t>:wampimuk </a:t>
                  </a:r>
                  <a14:m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,…)</m:t>
                      </m:r>
                    </m:oMath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2000" y="6023720"/>
                  <a:ext cx="4256689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126200" y="5318852"/>
                <a:ext cx="2497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6200" y="5318852"/>
                <a:ext cx="2497800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3FB-2F82-4CB9-93A4-1640FC20E3CE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51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Similarity &amp; Relatedness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 smtClean="0"/>
              <a:t>How similar is </a:t>
            </a:r>
            <a:r>
              <a:rPr lang="en-US" b="1" dirty="0" smtClean="0">
                <a:solidFill>
                  <a:schemeClr val="accent2"/>
                </a:solidFill>
              </a:rPr>
              <a:t>pizza</a:t>
            </a:r>
            <a:r>
              <a:rPr lang="en-US" dirty="0" smtClean="0"/>
              <a:t> to 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pasta</a:t>
            </a:r>
            <a:r>
              <a:rPr lang="en-US" dirty="0" smtClean="0"/>
              <a:t>?</a:t>
            </a:r>
          </a:p>
          <a:p>
            <a:r>
              <a:rPr lang="en-US" dirty="0" smtClean="0"/>
              <a:t>How related is </a:t>
            </a:r>
            <a:r>
              <a:rPr lang="en-US" b="1" dirty="0" smtClean="0">
                <a:solidFill>
                  <a:schemeClr val="accent2"/>
                </a:solidFill>
              </a:rPr>
              <a:t>pizza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to </a:t>
            </a:r>
            <a:r>
              <a:rPr lang="en-US" b="1" dirty="0" smtClean="0">
                <a:solidFill>
                  <a:schemeClr val="accent6"/>
                </a:solidFill>
              </a:rPr>
              <a:t>Italy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b="1" dirty="0" smtClean="0"/>
              <a:t>Representing words as vectors</a:t>
            </a:r>
            <a:r>
              <a:rPr lang="en-US" dirty="0" smtClean="0"/>
              <a:t> allows easy computation of similarity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3FB-2F82-4CB9-93A4-1640FC20E3C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5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Skip-Grams with Negative Sampling (SGNS)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8952000" y="6134880"/>
            <a:ext cx="3240000" cy="7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“word2vec Explained…”</a:t>
            </a:r>
          </a:p>
          <a:p>
            <a:r>
              <a:rPr lang="en-US" dirty="0" smtClean="0"/>
              <a:t>Goldberg &amp; Levy, </a:t>
            </a:r>
            <a:r>
              <a:rPr lang="en-US" dirty="0" err="1" smtClean="0"/>
              <a:t>arXiv</a:t>
            </a:r>
            <a:r>
              <a:rPr lang="en-US" dirty="0" smtClean="0"/>
              <a:t> 2014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3FB-2F82-4CB9-93A4-1640FC20E3CE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52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Skip-Grams with Negative Sampling (SGNS)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1"/>
              </p:nvPr>
            </p:nvSpPr>
            <p:spPr>
              <a:ln w="9525">
                <a:solidFill>
                  <a:schemeClr val="accent5"/>
                </a:solidFill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txBody>
              <a:bodyPr>
                <a:normAutofit/>
              </a:bodyPr>
              <a:lstStyle/>
              <a:p>
                <a:r>
                  <a:rPr lang="en-US" b="1" dirty="0" smtClean="0"/>
                  <a:t>Maximize: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was </a:t>
                </a:r>
                <a:r>
                  <a:rPr lang="en-US" b="1" dirty="0" smtClean="0">
                    <a:solidFill>
                      <a:schemeClr val="accent5"/>
                    </a:solidFill>
                  </a:rPr>
                  <a:t>observed</a:t>
                </a:r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b="1" u="sng" dirty="0" smtClean="0"/>
              </a:p>
              <a:p>
                <a:pPr marL="0" indent="0">
                  <a:buNone/>
                </a:pPr>
                <a:r>
                  <a:rPr lang="en-US" b="1" u="sng" dirty="0" smtClean="0"/>
                  <a:t>words</a:t>
                </a:r>
                <a:r>
                  <a:rPr lang="en-US" b="1" dirty="0"/>
                  <a:t>			</a:t>
                </a:r>
                <a:r>
                  <a:rPr lang="en-US" b="1" u="sng" dirty="0"/>
                  <a:t>contexts</a:t>
                </a:r>
              </a:p>
              <a:p>
                <a:pPr marL="0" indent="0">
                  <a:buNone/>
                </a:pPr>
                <a:r>
                  <a:rPr lang="en-US" dirty="0" err="1"/>
                  <a:t>wampimuk</a:t>
                </a:r>
                <a:r>
                  <a:rPr lang="en-US" dirty="0"/>
                  <a:t>		furry</a:t>
                </a:r>
              </a:p>
              <a:p>
                <a:pPr marL="0" indent="0">
                  <a:buNone/>
                </a:pPr>
                <a:r>
                  <a:rPr lang="en-US" dirty="0" err="1"/>
                  <a:t>wampimuk</a:t>
                </a:r>
                <a:r>
                  <a:rPr lang="en-US" dirty="0"/>
                  <a:t>		little</a:t>
                </a:r>
                <a:endParaRPr lang="en-GB" dirty="0"/>
              </a:p>
              <a:p>
                <a:pPr marL="0" indent="0">
                  <a:buNone/>
                </a:pPr>
                <a:r>
                  <a:rPr lang="en-US" dirty="0" err="1"/>
                  <a:t>wampimuk</a:t>
                </a:r>
                <a:r>
                  <a:rPr lang="en-US" dirty="0"/>
                  <a:t>		hiding</a:t>
                </a:r>
                <a:endParaRPr lang="en-GB" dirty="0"/>
              </a:p>
              <a:p>
                <a:pPr marL="0" indent="0">
                  <a:buNone/>
                </a:pPr>
                <a:r>
                  <a:rPr lang="en-US" dirty="0" err="1"/>
                  <a:t>wampimuk</a:t>
                </a:r>
                <a:r>
                  <a:rPr lang="en-US" dirty="0"/>
                  <a:t>		</a:t>
                </a:r>
                <a:r>
                  <a:rPr lang="en-US" dirty="0" smtClean="0"/>
                  <a:t>in</a:t>
                </a:r>
                <a:endParaRPr lang="en-GB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3"/>
                <a:stretch>
                  <a:fillRect l="-1030" t="-542"/>
                </a:stretch>
              </a:blipFill>
              <a:ln w="9525">
                <a:solidFill>
                  <a:schemeClr val="accent5"/>
                </a:solidFill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952000" y="6134880"/>
            <a:ext cx="3240000" cy="7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“word2vec Explained…”</a:t>
            </a:r>
          </a:p>
          <a:p>
            <a:r>
              <a:rPr lang="en-US" dirty="0" smtClean="0"/>
              <a:t>Goldberg &amp; Levy, </a:t>
            </a:r>
            <a:r>
              <a:rPr lang="en-US" dirty="0" err="1" smtClean="0"/>
              <a:t>arXiv</a:t>
            </a:r>
            <a:r>
              <a:rPr lang="en-US" dirty="0" smtClean="0"/>
              <a:t> 2014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3FB-2F82-4CB9-93A4-1640FC20E3CE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66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Skip-Grams with Negative Sampling (SGNS)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1"/>
              </p:nvPr>
            </p:nvSpPr>
            <p:spPr>
              <a:ln w="9525">
                <a:solidFill>
                  <a:schemeClr val="accent5"/>
                </a:solidFill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txBody>
              <a:bodyPr>
                <a:normAutofit/>
              </a:bodyPr>
              <a:lstStyle/>
              <a:p>
                <a:r>
                  <a:rPr lang="en-US" b="1" dirty="0" smtClean="0"/>
                  <a:t>Maximize: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was </a:t>
                </a:r>
                <a:r>
                  <a:rPr lang="en-US" b="1" dirty="0" smtClean="0">
                    <a:solidFill>
                      <a:schemeClr val="accent5"/>
                    </a:solidFill>
                  </a:rPr>
                  <a:t>observed</a:t>
                </a:r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b="1" u="sng" dirty="0" smtClean="0"/>
              </a:p>
              <a:p>
                <a:pPr marL="0" indent="0">
                  <a:buNone/>
                </a:pPr>
                <a:r>
                  <a:rPr lang="en-US" b="1" u="sng" dirty="0" smtClean="0"/>
                  <a:t>words</a:t>
                </a:r>
                <a:r>
                  <a:rPr lang="en-US" b="1" dirty="0"/>
                  <a:t>			</a:t>
                </a:r>
                <a:r>
                  <a:rPr lang="en-US" b="1" u="sng" dirty="0"/>
                  <a:t>contexts</a:t>
                </a:r>
              </a:p>
              <a:p>
                <a:pPr marL="0" indent="0">
                  <a:buNone/>
                </a:pPr>
                <a:r>
                  <a:rPr lang="en-US" dirty="0" err="1"/>
                  <a:t>wampimuk</a:t>
                </a:r>
                <a:r>
                  <a:rPr lang="en-US" dirty="0"/>
                  <a:t>		furry</a:t>
                </a:r>
              </a:p>
              <a:p>
                <a:pPr marL="0" indent="0">
                  <a:buNone/>
                </a:pPr>
                <a:r>
                  <a:rPr lang="en-US" dirty="0" err="1"/>
                  <a:t>wampimuk</a:t>
                </a:r>
                <a:r>
                  <a:rPr lang="en-US" dirty="0"/>
                  <a:t>		little</a:t>
                </a:r>
                <a:endParaRPr lang="en-GB" dirty="0"/>
              </a:p>
              <a:p>
                <a:pPr marL="0" indent="0">
                  <a:buNone/>
                </a:pPr>
                <a:r>
                  <a:rPr lang="en-US" dirty="0" err="1"/>
                  <a:t>wampimuk</a:t>
                </a:r>
                <a:r>
                  <a:rPr lang="en-US" dirty="0"/>
                  <a:t>		hiding</a:t>
                </a:r>
                <a:endParaRPr lang="en-GB" dirty="0"/>
              </a:p>
              <a:p>
                <a:pPr marL="0" indent="0">
                  <a:buNone/>
                </a:pPr>
                <a:r>
                  <a:rPr lang="en-US" dirty="0" err="1"/>
                  <a:t>wampimuk</a:t>
                </a:r>
                <a:r>
                  <a:rPr lang="en-US" dirty="0"/>
                  <a:t>		</a:t>
                </a:r>
                <a:r>
                  <a:rPr lang="en-US" dirty="0" smtClean="0"/>
                  <a:t>in</a:t>
                </a:r>
                <a:endParaRPr lang="en-GB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3"/>
                <a:stretch>
                  <a:fillRect l="-1030" t="-542"/>
                </a:stretch>
              </a:blipFill>
              <a:ln w="9525">
                <a:solidFill>
                  <a:schemeClr val="accent5"/>
                </a:solidFill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ln>
                <a:solidFill>
                  <a:schemeClr val="accent2"/>
                </a:solidFill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>
                <a:normAutofit/>
              </a:bodyPr>
              <a:lstStyle/>
              <a:p>
                <a:r>
                  <a:rPr lang="en-US" b="1" dirty="0" smtClean="0"/>
                  <a:t>Minimize: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was </a:t>
                </a:r>
                <a:r>
                  <a:rPr lang="en-US" b="1" dirty="0" smtClean="0">
                    <a:solidFill>
                      <a:schemeClr val="accent2"/>
                    </a:solidFill>
                  </a:rPr>
                  <a:t>hallucinated</a:t>
                </a:r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b="1" u="sng" dirty="0" smtClean="0"/>
              </a:p>
              <a:p>
                <a:pPr marL="0" indent="0">
                  <a:buNone/>
                </a:pPr>
                <a:r>
                  <a:rPr lang="en-US" b="1" u="sng" dirty="0" smtClean="0"/>
                  <a:t>words</a:t>
                </a:r>
                <a:r>
                  <a:rPr lang="en-US" b="1" dirty="0"/>
                  <a:t>			</a:t>
                </a:r>
                <a:r>
                  <a:rPr lang="en-US" b="1" u="sng" dirty="0"/>
                  <a:t>contexts</a:t>
                </a:r>
              </a:p>
              <a:p>
                <a:pPr marL="0" indent="0">
                  <a:buNone/>
                </a:pPr>
                <a:r>
                  <a:rPr lang="en-US" dirty="0" err="1"/>
                  <a:t>wampimuk</a:t>
                </a:r>
                <a:r>
                  <a:rPr lang="en-US" dirty="0"/>
                  <a:t>		</a:t>
                </a:r>
                <a:r>
                  <a:rPr lang="en-US" dirty="0" smtClean="0"/>
                  <a:t>Australia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wampimuk</a:t>
                </a:r>
                <a:r>
                  <a:rPr lang="en-US" dirty="0"/>
                  <a:t>		</a:t>
                </a:r>
                <a:r>
                  <a:rPr lang="en-US" dirty="0" smtClean="0"/>
                  <a:t>cyber</a:t>
                </a:r>
                <a:endParaRPr lang="en-GB" dirty="0"/>
              </a:p>
              <a:p>
                <a:pPr marL="0" indent="0">
                  <a:buNone/>
                </a:pPr>
                <a:r>
                  <a:rPr lang="en-US" dirty="0" err="1"/>
                  <a:t>wampimuk</a:t>
                </a:r>
                <a:r>
                  <a:rPr lang="en-US" dirty="0"/>
                  <a:t>		</a:t>
                </a:r>
                <a:r>
                  <a:rPr lang="en-US" dirty="0" smtClean="0"/>
                  <a:t>the</a:t>
                </a:r>
                <a:endParaRPr lang="en-GB" dirty="0"/>
              </a:p>
              <a:p>
                <a:pPr marL="0" indent="0">
                  <a:buNone/>
                </a:pPr>
                <a:r>
                  <a:rPr lang="en-US" dirty="0" err="1"/>
                  <a:t>wampimuk</a:t>
                </a:r>
                <a:r>
                  <a:rPr lang="en-US" dirty="0"/>
                  <a:t>		</a:t>
                </a:r>
                <a:r>
                  <a:rPr lang="en-US" dirty="0" smtClean="0"/>
                  <a:t>1985</a:t>
                </a:r>
                <a:endParaRPr lang="en-GB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4"/>
                <a:stretch>
                  <a:fillRect l="-1030" t="-542"/>
                </a:stretch>
              </a:blipFill>
              <a:ln>
                <a:solidFill>
                  <a:schemeClr val="accent2"/>
                </a:solidFill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952000" y="6134880"/>
            <a:ext cx="3240000" cy="7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“word2vec Explained…”</a:t>
            </a:r>
          </a:p>
          <a:p>
            <a:r>
              <a:rPr lang="en-US" dirty="0" smtClean="0"/>
              <a:t>Goldberg &amp; Levy, </a:t>
            </a:r>
            <a:r>
              <a:rPr lang="en-US" dirty="0" err="1" smtClean="0"/>
              <a:t>arXiv</a:t>
            </a:r>
            <a:r>
              <a:rPr lang="en-US" dirty="0" smtClean="0"/>
              <a:t> 2014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3FB-2F82-4CB9-93A4-1640FC20E3CE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438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Skip-Grams with Negative Sampling (SGNS)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“Negative Sampling”</a:t>
                </a:r>
              </a:p>
              <a:p>
                <a:r>
                  <a:rPr lang="en-US" dirty="0" smtClean="0"/>
                  <a:t>SGNS samples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contexts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GB" dirty="0" smtClean="0"/>
                  <a:t> </a:t>
                </a:r>
                <a:r>
                  <a:rPr lang="en-GB" b="1" dirty="0" smtClean="0"/>
                  <a:t>at random </a:t>
                </a:r>
                <a:r>
                  <a:rPr lang="en-GB" dirty="0" smtClean="0"/>
                  <a:t>as</a:t>
                </a:r>
                <a:r>
                  <a:rPr lang="en-GB" b="1" dirty="0" smtClean="0"/>
                  <a:t> </a:t>
                </a:r>
                <a:r>
                  <a:rPr lang="en-US" b="1" dirty="0">
                    <a:solidFill>
                      <a:schemeClr val="accent2"/>
                    </a:solidFill>
                  </a:rPr>
                  <a:t>negative</a:t>
                </a:r>
                <a:r>
                  <a:rPr lang="en-US" b="1" dirty="0"/>
                  <a:t> </a:t>
                </a:r>
                <a:r>
                  <a:rPr lang="en-US" b="1" dirty="0" smtClean="0"/>
                  <a:t>examples</a:t>
                </a:r>
                <a:endParaRPr lang="en-GB" b="1" dirty="0" smtClean="0"/>
              </a:p>
              <a:p>
                <a:r>
                  <a:rPr lang="en-US" dirty="0" smtClean="0"/>
                  <a:t>“Random” = unigram distribution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endParaRPr lang="en-US" dirty="0"/>
              </a:p>
              <a:p>
                <a:r>
                  <a:rPr lang="en-US" b="1" dirty="0" smtClean="0"/>
                  <a:t>Spoiler: </a:t>
                </a:r>
                <a:r>
                  <a:rPr lang="en-US" dirty="0" smtClean="0"/>
                  <a:t>Changing this distribution has a significant effect</a:t>
                </a:r>
                <a:endParaRPr lang="en-US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3FB-2F82-4CB9-93A4-1640FC20E3CE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21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66219"/>
            <a:ext cx="12192000" cy="1325563"/>
          </a:xfrm>
        </p:spPr>
        <p:txBody>
          <a:bodyPr/>
          <a:lstStyle/>
          <a:p>
            <a:pPr algn="ctr"/>
            <a:r>
              <a:rPr lang="en-US" dirty="0" smtClean="0"/>
              <a:t>What is SGNS learning?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3FB-2F82-4CB9-93A4-1640FC20E3CE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95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SGNS learning?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Take SGNS’s embedding matrices 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6432331" y="6134880"/>
            <a:ext cx="5759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“Neural Word Embeddings as Implicit Matrix Factorization”</a:t>
            </a:r>
          </a:p>
          <a:p>
            <a:pPr algn="ctr"/>
            <a:r>
              <a:rPr lang="en-US" dirty="0" smtClean="0"/>
              <a:t>Levy &amp; Goldberg, NIPS 2014</a:t>
            </a:r>
            <a:endParaRPr lang="en-GB" dirty="0"/>
          </a:p>
        </p:txBody>
      </p:sp>
      <p:grpSp>
        <p:nvGrpSpPr>
          <p:cNvPr id="10" name="Group 9"/>
          <p:cNvGrpSpPr/>
          <p:nvPr/>
        </p:nvGrpSpPr>
        <p:grpSpPr>
          <a:xfrm>
            <a:off x="890668" y="3585119"/>
            <a:ext cx="3068115" cy="2174881"/>
            <a:chOff x="890668" y="3585119"/>
            <a:chExt cx="3068115" cy="21748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1260000" y="3960000"/>
                  <a:ext cx="720000" cy="1800000"/>
                </a:xfrm>
                <a:prstGeom prst="rect">
                  <a:avLst/>
                </a:prstGeom>
                <a:pattFill prst="lgGrid">
                  <a:fgClr>
                    <a:schemeClr val="accent5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GB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0000" y="3960000"/>
                  <a:ext cx="720000" cy="180000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260000" y="3590668"/>
                  <a:ext cx="72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0000" y="3590668"/>
                  <a:ext cx="7200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 rot="16200000">
                  <a:off x="175334" y="4675334"/>
                  <a:ext cx="180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75334" y="4675334"/>
                  <a:ext cx="180000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 rot="16200000">
                  <a:off x="2149451" y="4669785"/>
                  <a:ext cx="180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149451" y="4669785"/>
                  <a:ext cx="1800000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238783" y="3585119"/>
                  <a:ext cx="72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8783" y="3585119"/>
                  <a:ext cx="720000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3237058" y="3954451"/>
                  <a:ext cx="720000" cy="1800000"/>
                </a:xfrm>
                <a:prstGeom prst="rect">
                  <a:avLst/>
                </a:prstGeom>
                <a:pattFill prst="lgGrid">
                  <a:fgClr>
                    <a:schemeClr val="accent2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GB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7058" y="3954451"/>
                  <a:ext cx="720000" cy="180000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3FB-2F82-4CB9-93A4-1640FC20E3CE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0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SGNS learning?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Take SGNS’s embedding matrices 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Multiply them</a:t>
                </a:r>
              </a:p>
              <a:p>
                <a:r>
                  <a:rPr lang="en-US" dirty="0" smtClean="0"/>
                  <a:t>What do you get?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260000" y="3960000"/>
                <a:ext cx="720000" cy="1800000"/>
              </a:xfrm>
              <a:prstGeom prst="rect">
                <a:avLst/>
              </a:prstGeom>
              <a:pattFill prst="lgGrid">
                <a:fgClr>
                  <a:schemeClr val="accent5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000" y="3960000"/>
                <a:ext cx="720000" cy="18000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60000" y="3590668"/>
                <a:ext cx="72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000" y="3590668"/>
                <a:ext cx="72000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 rot="16200000">
                <a:off x="175334" y="4675334"/>
                <a:ext cx="180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75334" y="4675334"/>
                <a:ext cx="180000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700000" y="4500000"/>
                <a:ext cx="1800000" cy="720000"/>
              </a:xfrm>
              <a:prstGeom prst="rect">
                <a:avLst/>
              </a:prstGeom>
              <a:pattFill prst="lgGrid">
                <a:fgClr>
                  <a:schemeClr val="accent2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000" y="4500000"/>
                <a:ext cx="1800000" cy="72000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00000" y="4130668"/>
                <a:ext cx="180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000" y="4130668"/>
                <a:ext cx="1800000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 rot="16200000">
                <a:off x="2155334" y="4675334"/>
                <a:ext cx="72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155334" y="4675334"/>
                <a:ext cx="720000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6432331" y="6134880"/>
            <a:ext cx="5759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“Neural Word Embeddings as Implicit Matrix Factorization”</a:t>
            </a:r>
          </a:p>
          <a:p>
            <a:pPr algn="ctr"/>
            <a:r>
              <a:rPr lang="en-US" dirty="0" smtClean="0"/>
              <a:t>Levy &amp; Goldberg, NIPS 2014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3FB-2F82-4CB9-93A4-1640FC20E3CE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25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SGNS learning?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 smtClean="0"/>
                  <a:t>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GB" dirty="0" smtClean="0"/>
                  <a:t> matrix</a:t>
                </a:r>
              </a:p>
              <a:p>
                <a:r>
                  <a:rPr lang="en-US" dirty="0" smtClean="0"/>
                  <a:t>Each cell describes the relation between a specific word-context pair</a:t>
                </a:r>
              </a:p>
              <a:p>
                <a:pPr marL="0" indent="0">
                  <a:buNone/>
                </a:pPr>
                <a:endParaRPr lang="en-US" sz="800" dirty="0" smtClean="0"/>
              </a:p>
              <a:p>
                <a:pPr marL="0" indent="0">
                  <a:buNone/>
                </a:pPr>
                <a:r>
                  <a:rPr lang="en-US" b="0" dirty="0" smtClean="0"/>
                  <a:t> 				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260000" y="3960000"/>
                <a:ext cx="720000" cy="1800000"/>
              </a:xfrm>
              <a:prstGeom prst="rect">
                <a:avLst/>
              </a:prstGeom>
              <a:pattFill prst="lgGrid">
                <a:fgClr>
                  <a:schemeClr val="accent5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000" y="3960000"/>
                <a:ext cx="720000" cy="18000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60000" y="3590668"/>
                <a:ext cx="72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000" y="3590668"/>
                <a:ext cx="72000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 rot="16200000">
                <a:off x="175334" y="4675334"/>
                <a:ext cx="180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75334" y="4675334"/>
                <a:ext cx="180000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700000" y="4500000"/>
                <a:ext cx="1800000" cy="720000"/>
              </a:xfrm>
              <a:prstGeom prst="rect">
                <a:avLst/>
              </a:prstGeom>
              <a:pattFill prst="lgGrid">
                <a:fgClr>
                  <a:schemeClr val="accent2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000" y="4500000"/>
                <a:ext cx="1800000" cy="72000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00000" y="4130668"/>
                <a:ext cx="180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000" y="4130668"/>
                <a:ext cx="1800000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 rot="16200000">
                <a:off x="2155334" y="4675334"/>
                <a:ext cx="72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155334" y="4675334"/>
                <a:ext cx="720000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6432331" y="6134880"/>
            <a:ext cx="5759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“Neural Word Embeddings as Implicit Matrix Factorization”</a:t>
            </a:r>
          </a:p>
          <a:p>
            <a:pPr algn="ctr"/>
            <a:r>
              <a:rPr lang="en-US" dirty="0" smtClean="0"/>
              <a:t>Levy &amp; Goldberg, NIPS 2014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7026900" y="3960000"/>
                <a:ext cx="1800000" cy="1800000"/>
              </a:xfrm>
              <a:prstGeom prst="rect">
                <a:avLst/>
              </a:prstGeom>
              <a:pattFill prst="lgGrid">
                <a:fgClr>
                  <a:schemeClr val="accent4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900" y="3960000"/>
                <a:ext cx="1800000" cy="180000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863450" y="4598390"/>
                <a:ext cx="1800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450" y="4598390"/>
                <a:ext cx="1800000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 rot="16200000">
                <a:off x="5942234" y="4675334"/>
                <a:ext cx="180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942234" y="4675334"/>
                <a:ext cx="1800000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021017" y="3585119"/>
                <a:ext cx="180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017" y="3585119"/>
                <a:ext cx="1800000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3FB-2F82-4CB9-93A4-1640FC20E3CE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09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SGNS learning?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</a:t>
                </a:r>
                <a:r>
                  <a:rPr lang="en-US" b="1" dirty="0" smtClean="0"/>
                  <a:t>proved</a:t>
                </a:r>
                <a:r>
                  <a:rPr lang="en-US" dirty="0" smtClean="0"/>
                  <a:t> that for large enough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/>
                  <a:t> and enough iterations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260000" y="3960000"/>
                <a:ext cx="720000" cy="1800000"/>
              </a:xfrm>
              <a:prstGeom prst="rect">
                <a:avLst/>
              </a:prstGeom>
              <a:pattFill prst="lgGrid">
                <a:fgClr>
                  <a:schemeClr val="accent5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000" y="3960000"/>
                <a:ext cx="720000" cy="18000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60000" y="3590668"/>
                <a:ext cx="72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000" y="3590668"/>
                <a:ext cx="72000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 rot="16200000">
                <a:off x="175334" y="4675334"/>
                <a:ext cx="180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75334" y="4675334"/>
                <a:ext cx="180000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700000" y="4500000"/>
                <a:ext cx="1800000" cy="720000"/>
              </a:xfrm>
              <a:prstGeom prst="rect">
                <a:avLst/>
              </a:prstGeom>
              <a:pattFill prst="lgGrid">
                <a:fgClr>
                  <a:schemeClr val="accent2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000" y="4500000"/>
                <a:ext cx="1800000" cy="72000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00000" y="4130668"/>
                <a:ext cx="180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000" y="4130668"/>
                <a:ext cx="1800000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 rot="16200000">
                <a:off x="2155334" y="4675334"/>
                <a:ext cx="72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155334" y="4675334"/>
                <a:ext cx="720000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6432331" y="6134880"/>
            <a:ext cx="5759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“Neural Word Embeddings as Implicit Matrix Factorization”</a:t>
            </a:r>
          </a:p>
          <a:p>
            <a:pPr algn="ctr"/>
            <a:r>
              <a:rPr lang="en-US" dirty="0" smtClean="0"/>
              <a:t>Levy &amp; Goldberg, NIPS 2014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7026900" y="3960000"/>
                <a:ext cx="1800000" cy="1800000"/>
              </a:xfrm>
              <a:prstGeom prst="rect">
                <a:avLst/>
              </a:prstGeom>
              <a:pattFill prst="lgGrid">
                <a:fgClr>
                  <a:schemeClr val="accent4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900" y="3960000"/>
                <a:ext cx="1800000" cy="180000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863450" y="4598390"/>
                <a:ext cx="1800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450" y="4598390"/>
                <a:ext cx="1800000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 rot="16200000">
                <a:off x="5942234" y="4675334"/>
                <a:ext cx="180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942234" y="4675334"/>
                <a:ext cx="1800000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021017" y="3585119"/>
                <a:ext cx="180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017" y="3585119"/>
                <a:ext cx="1800000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3FB-2F82-4CB9-93A4-1640FC20E3CE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53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SGNS learning?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</a:t>
                </a:r>
                <a:r>
                  <a:rPr lang="en-US" b="1" dirty="0" smtClean="0"/>
                  <a:t>proved</a:t>
                </a:r>
                <a:r>
                  <a:rPr lang="en-US" dirty="0" smtClean="0"/>
                  <a:t> that for large enough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/>
                  <a:t> and enough iterations</a:t>
                </a:r>
              </a:p>
              <a:p>
                <a:r>
                  <a:rPr lang="en-US" dirty="0" smtClean="0"/>
                  <a:t>We get the word-context PMI matrix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260000" y="3960000"/>
                <a:ext cx="720000" cy="1800000"/>
              </a:xfrm>
              <a:prstGeom prst="rect">
                <a:avLst/>
              </a:prstGeom>
              <a:pattFill prst="lgGrid">
                <a:fgClr>
                  <a:schemeClr val="accent5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000" y="3960000"/>
                <a:ext cx="720000" cy="18000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60000" y="3590668"/>
                <a:ext cx="72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000" y="3590668"/>
                <a:ext cx="72000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 rot="16200000">
                <a:off x="175334" y="4675334"/>
                <a:ext cx="180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75334" y="4675334"/>
                <a:ext cx="180000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700000" y="4500000"/>
                <a:ext cx="1800000" cy="720000"/>
              </a:xfrm>
              <a:prstGeom prst="rect">
                <a:avLst/>
              </a:prstGeom>
              <a:pattFill prst="lgGrid">
                <a:fgClr>
                  <a:schemeClr val="accent2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000" y="4500000"/>
                <a:ext cx="1800000" cy="72000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00000" y="4130668"/>
                <a:ext cx="180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000" y="4130668"/>
                <a:ext cx="1800000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 rot="16200000">
                <a:off x="2155334" y="4675334"/>
                <a:ext cx="72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155334" y="4675334"/>
                <a:ext cx="720000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6432331" y="6134880"/>
            <a:ext cx="5759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“Neural Word Embeddings as Implicit Matrix Factorization”</a:t>
            </a:r>
          </a:p>
          <a:p>
            <a:pPr algn="ctr"/>
            <a:r>
              <a:rPr lang="en-US" dirty="0" smtClean="0"/>
              <a:t>Levy &amp; Goldberg, NIPS 2014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7026900" y="3960000"/>
                <a:ext cx="1800000" cy="1800000"/>
              </a:xfrm>
              <a:prstGeom prst="rect">
                <a:avLst/>
              </a:prstGeom>
              <a:pattFill prst="lgGrid">
                <a:fgClr>
                  <a:schemeClr val="accent4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𝑃𝑀𝐼</m:t>
                          </m:r>
                        </m:sup>
                      </m:sSup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900" y="3960000"/>
                <a:ext cx="1800000" cy="180000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863450" y="4598390"/>
                <a:ext cx="1800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450" y="4598390"/>
                <a:ext cx="1800000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 rot="16200000">
                <a:off x="5942234" y="4675334"/>
                <a:ext cx="180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942234" y="4675334"/>
                <a:ext cx="1800000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021017" y="3585119"/>
                <a:ext cx="180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017" y="3585119"/>
                <a:ext cx="1800000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3FB-2F82-4CB9-93A4-1640FC20E3CE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60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for Representing Words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980000"/>
          </a:xfrm>
          <a:ln w="254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Distributional </a:t>
            </a:r>
            <a:r>
              <a:rPr lang="en-US" b="1" dirty="0" smtClean="0"/>
              <a:t>Semantics (</a:t>
            </a:r>
            <a:r>
              <a:rPr lang="en-US" b="1" i="1" dirty="0" smtClean="0"/>
              <a:t>Count</a:t>
            </a:r>
            <a:r>
              <a:rPr lang="en-US" b="1" dirty="0" smtClean="0"/>
              <a:t>)</a:t>
            </a:r>
            <a:endParaRPr lang="en-US" b="1" dirty="0"/>
          </a:p>
          <a:p>
            <a:r>
              <a:rPr lang="en-US" sz="2400" dirty="0" smtClean="0"/>
              <a:t>Used </a:t>
            </a:r>
            <a:r>
              <a:rPr lang="en-US" sz="2400" dirty="0"/>
              <a:t>since the 90’s</a:t>
            </a:r>
          </a:p>
          <a:p>
            <a:r>
              <a:rPr lang="en-US" sz="2400" dirty="0"/>
              <a:t>Sparse word-context PMI/PPMI matrix</a:t>
            </a:r>
          </a:p>
          <a:p>
            <a:r>
              <a:rPr lang="en-US" sz="2400" dirty="0"/>
              <a:t>Decomposed with </a:t>
            </a:r>
            <a:r>
              <a:rPr lang="en-US" sz="2400" dirty="0" smtClean="0"/>
              <a:t>SVD</a:t>
            </a:r>
            <a:endParaRPr lang="en-US" sz="24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980000"/>
          </a:xfrm>
          <a:ln w="254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Word Embeddings (</a:t>
            </a:r>
            <a:r>
              <a:rPr lang="en-US" b="1" i="1" dirty="0"/>
              <a:t>Predict</a:t>
            </a:r>
            <a:r>
              <a:rPr lang="en-US" b="1" dirty="0"/>
              <a:t>)</a:t>
            </a:r>
          </a:p>
          <a:p>
            <a:r>
              <a:rPr lang="en-US" sz="2400" dirty="0"/>
              <a:t>Inspired by </a:t>
            </a:r>
            <a:r>
              <a:rPr lang="en-US" sz="2400" dirty="0" smtClean="0"/>
              <a:t>deep </a:t>
            </a:r>
            <a:r>
              <a:rPr lang="en-US" sz="2400" dirty="0"/>
              <a:t>learning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word2vec</a:t>
            </a:r>
            <a:r>
              <a:rPr lang="en-US" sz="2400" dirty="0"/>
              <a:t> </a:t>
            </a:r>
            <a:r>
              <a:rPr lang="en-US" sz="2400" i="1" dirty="0"/>
              <a:t>(</a:t>
            </a:r>
            <a:r>
              <a:rPr lang="en-US" sz="2400" i="1" dirty="0" err="1"/>
              <a:t>Mikolov</a:t>
            </a:r>
            <a:r>
              <a:rPr lang="en-US" sz="2400" i="1" dirty="0"/>
              <a:t> et al., 2013)</a:t>
            </a:r>
          </a:p>
          <a:p>
            <a:r>
              <a:rPr lang="en-US" sz="2400" dirty="0" err="1"/>
              <a:t>GloVe</a:t>
            </a:r>
            <a:r>
              <a:rPr lang="en-US" sz="2400" dirty="0"/>
              <a:t> </a:t>
            </a:r>
            <a:r>
              <a:rPr lang="en-US" sz="2400" i="1" dirty="0"/>
              <a:t>(Pennington et al., 2014</a:t>
            </a:r>
            <a:r>
              <a:rPr lang="en-US" sz="2400" i="1" dirty="0" smtClean="0"/>
              <a:t>)</a:t>
            </a:r>
            <a:endParaRPr lang="en-US" sz="2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3FB-2F82-4CB9-93A4-1640FC20E3CE}" type="slidenum">
              <a:rPr lang="en-GB" smtClean="0"/>
              <a:t>3</a:t>
            </a:fld>
            <a:endParaRPr lang="en-GB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47700" y="4691063"/>
            <a:ext cx="10896600" cy="1038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U</a:t>
            </a:r>
            <a:r>
              <a:rPr lang="en-US" dirty="0" smtClean="0"/>
              <a:t>nderlying Theory: </a:t>
            </a:r>
            <a:r>
              <a:rPr lang="en-US" b="1" dirty="0" smtClean="0"/>
              <a:t>The Distributional Hypothesis</a:t>
            </a:r>
            <a:r>
              <a:rPr lang="en-US" dirty="0" smtClean="0"/>
              <a:t> </a:t>
            </a:r>
            <a:r>
              <a:rPr lang="en-US" i="1" dirty="0" smtClean="0"/>
              <a:t>(Harris, ’54; Firth, ‘57)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“Similar words occur in similar contexts”</a:t>
            </a:r>
          </a:p>
        </p:txBody>
      </p:sp>
      <p:cxnSp>
        <p:nvCxnSpPr>
          <p:cNvPr id="11" name="Straight Arrow Connector 10"/>
          <p:cNvCxnSpPr>
            <a:stCxn id="6" idx="2"/>
            <a:endCxn id="9" idx="0"/>
          </p:cNvCxnSpPr>
          <p:nvPr/>
        </p:nvCxnSpPr>
        <p:spPr>
          <a:xfrm>
            <a:off x="3429000" y="3805625"/>
            <a:ext cx="900000" cy="90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</p:cNvCxnSpPr>
          <p:nvPr/>
        </p:nvCxnSpPr>
        <p:spPr>
          <a:xfrm flipH="1">
            <a:off x="7863000" y="3805625"/>
            <a:ext cx="900000" cy="90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8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uiExpand="1" build="p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SGNS learning?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</a:t>
                </a:r>
                <a:r>
                  <a:rPr lang="en-US" b="1" dirty="0" smtClean="0"/>
                  <a:t>prove</a:t>
                </a:r>
                <a:r>
                  <a:rPr lang="en-US" dirty="0" smtClean="0"/>
                  <a:t> that for large enough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/>
                  <a:t> and enough iterations</a:t>
                </a:r>
              </a:p>
              <a:p>
                <a:r>
                  <a:rPr lang="en-US" dirty="0" smtClean="0"/>
                  <a:t>We get the word-context PMI matrix, shifted by a global constant</a:t>
                </a:r>
              </a:p>
              <a:p>
                <a:pPr marL="0" indent="0">
                  <a:buNone/>
                </a:pPr>
                <a:endParaRPr lang="en-US" sz="800" b="0" dirty="0" smtClean="0"/>
              </a:p>
              <a:p>
                <a:pPr marL="0" indent="0">
                  <a:buNone/>
                </a:pPr>
                <a:r>
                  <a:rPr lang="en-US" b="0" dirty="0" smtClean="0"/>
                  <a:t>			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𝑂𝑝𝑡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𝑃𝑀𝐼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func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260000" y="3960000"/>
                <a:ext cx="720000" cy="1800000"/>
              </a:xfrm>
              <a:prstGeom prst="rect">
                <a:avLst/>
              </a:prstGeom>
              <a:pattFill prst="lgGrid">
                <a:fgClr>
                  <a:schemeClr val="accent5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000" y="3960000"/>
                <a:ext cx="720000" cy="18000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60000" y="3590668"/>
                <a:ext cx="72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000" y="3590668"/>
                <a:ext cx="72000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 rot="16200000">
                <a:off x="175334" y="4675334"/>
                <a:ext cx="180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75334" y="4675334"/>
                <a:ext cx="180000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700000" y="4500000"/>
                <a:ext cx="1800000" cy="720000"/>
              </a:xfrm>
              <a:prstGeom prst="rect">
                <a:avLst/>
              </a:prstGeom>
              <a:pattFill prst="lgGrid">
                <a:fgClr>
                  <a:schemeClr val="accent2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000" y="4500000"/>
                <a:ext cx="1800000" cy="72000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00000" y="4130668"/>
                <a:ext cx="180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000" y="4130668"/>
                <a:ext cx="1800000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 rot="16200000">
                <a:off x="2155334" y="4675334"/>
                <a:ext cx="72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155334" y="4675334"/>
                <a:ext cx="720000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6432331" y="6134880"/>
            <a:ext cx="5759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“Neural Word Embeddings as Implicit Matrix Factorization”</a:t>
            </a:r>
          </a:p>
          <a:p>
            <a:pPr algn="ctr"/>
            <a:r>
              <a:rPr lang="en-US" dirty="0" smtClean="0"/>
              <a:t>Levy &amp; Goldberg, NIPS 2014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7026900" y="3960000"/>
                <a:ext cx="1800000" cy="1800000"/>
              </a:xfrm>
              <a:prstGeom prst="rect">
                <a:avLst/>
              </a:prstGeom>
              <a:pattFill prst="lgGrid">
                <a:fgClr>
                  <a:schemeClr val="accent4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𝑃𝑀𝐼</m:t>
                          </m:r>
                        </m:sup>
                      </m:sSup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900" y="3960000"/>
                <a:ext cx="1800000" cy="180000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863450" y="4598390"/>
                <a:ext cx="1800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450" y="4598390"/>
                <a:ext cx="1800000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 rot="16200000">
                <a:off x="5942234" y="4675334"/>
                <a:ext cx="180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942234" y="4675334"/>
                <a:ext cx="1800000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021017" y="3585119"/>
                <a:ext cx="180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017" y="3585119"/>
                <a:ext cx="1800000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821017" y="4598390"/>
                <a:ext cx="1260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func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1017" y="4598390"/>
                <a:ext cx="1260000" cy="5232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3FB-2F82-4CB9-93A4-1640FC20E3CE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53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SGNS learning?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SGNS is doing something very similar to the older approaches</a:t>
            </a:r>
          </a:p>
          <a:p>
            <a:endParaRPr lang="en-US" dirty="0" smtClean="0"/>
          </a:p>
          <a:p>
            <a:r>
              <a:rPr lang="en-US" dirty="0" smtClean="0"/>
              <a:t>SGNS is factorizing the traditional word-context PMI matrix</a:t>
            </a:r>
          </a:p>
          <a:p>
            <a:endParaRPr lang="en-US" dirty="0" smtClean="0"/>
          </a:p>
          <a:p>
            <a:r>
              <a:rPr lang="en-US" dirty="0" smtClean="0"/>
              <a:t>So does SVD!</a:t>
            </a:r>
          </a:p>
          <a:p>
            <a:endParaRPr lang="en-US" dirty="0"/>
          </a:p>
          <a:p>
            <a:r>
              <a:rPr lang="en-US" dirty="0" err="1" smtClean="0"/>
              <a:t>GloVe</a:t>
            </a:r>
            <a:r>
              <a:rPr lang="en-US" dirty="0" smtClean="0"/>
              <a:t> factorizes a similar word-context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3FB-2F82-4CB9-93A4-1640FC20E3CE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64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embeddings are still better, right?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Plenty of evidence that embeddings outperform traditional methods</a:t>
            </a:r>
          </a:p>
          <a:p>
            <a:pPr lvl="1"/>
            <a:r>
              <a:rPr lang="en-US" dirty="0" smtClean="0"/>
              <a:t>“Don’t Count, Predict!” (</a:t>
            </a:r>
            <a:r>
              <a:rPr lang="en-US" dirty="0" err="1" smtClean="0"/>
              <a:t>Baroni</a:t>
            </a:r>
            <a:r>
              <a:rPr lang="en-US" dirty="0" smtClean="0"/>
              <a:t> et al., ACL 2014)</a:t>
            </a:r>
          </a:p>
          <a:p>
            <a:pPr lvl="1"/>
            <a:r>
              <a:rPr lang="en-US" dirty="0" err="1" smtClean="0"/>
              <a:t>GloVe</a:t>
            </a:r>
            <a:r>
              <a:rPr lang="en-US" dirty="0" smtClean="0"/>
              <a:t> (Pennington et al., EMNLP 2014)</a:t>
            </a:r>
          </a:p>
          <a:p>
            <a:endParaRPr lang="en-US" dirty="0"/>
          </a:p>
          <a:p>
            <a:r>
              <a:rPr lang="en-US" dirty="0" smtClean="0"/>
              <a:t>How does this fit with our story?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3FB-2F82-4CB9-93A4-1640FC20E3CE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66219"/>
            <a:ext cx="12192000" cy="1325563"/>
          </a:xfrm>
        </p:spPr>
        <p:txBody>
          <a:bodyPr/>
          <a:lstStyle/>
          <a:p>
            <a:pPr algn="ctr"/>
            <a:r>
              <a:rPr lang="en-US" dirty="0" smtClean="0"/>
              <a:t>The Big Impact of “Small” Hyperparameters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3FB-2F82-4CB9-93A4-1640FC20E3CE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30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Impact of “Small” Hyperparameters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word2vec</a:t>
            </a:r>
            <a:r>
              <a:rPr lang="en-US" dirty="0" smtClean="0"/>
              <a:t> &amp; </a:t>
            </a:r>
            <a:r>
              <a:rPr lang="en-US" dirty="0" err="1" smtClean="0"/>
              <a:t>GloVe</a:t>
            </a:r>
            <a:r>
              <a:rPr lang="en-US" dirty="0" smtClean="0"/>
              <a:t> are more than just algorithms…</a:t>
            </a:r>
          </a:p>
          <a:p>
            <a:endParaRPr lang="en-US" dirty="0"/>
          </a:p>
          <a:p>
            <a:r>
              <a:rPr lang="en-US" dirty="0" smtClean="0"/>
              <a:t>Introduce </a:t>
            </a:r>
            <a:r>
              <a:rPr lang="en-US" b="1" dirty="0" smtClean="0">
                <a:solidFill>
                  <a:schemeClr val="accent2"/>
                </a:solidFill>
              </a:rPr>
              <a:t>new hyperparameters</a:t>
            </a:r>
          </a:p>
          <a:p>
            <a:endParaRPr lang="en-US" dirty="0" smtClean="0"/>
          </a:p>
          <a:p>
            <a:r>
              <a:rPr lang="en-US" dirty="0" smtClean="0"/>
              <a:t>May seem minor, but </a:t>
            </a:r>
            <a:r>
              <a:rPr lang="en-US" b="1" dirty="0" smtClean="0"/>
              <a:t>make a big difference </a:t>
            </a:r>
            <a:r>
              <a:rPr lang="en-US" dirty="0" smtClean="0"/>
              <a:t>in practice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3FB-2F82-4CB9-93A4-1640FC20E3CE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22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66219"/>
            <a:ext cx="12192000" cy="1325563"/>
          </a:xfrm>
        </p:spPr>
        <p:txBody>
          <a:bodyPr/>
          <a:lstStyle/>
          <a:p>
            <a:pPr algn="ctr"/>
            <a:r>
              <a:rPr lang="en-US" b="1" dirty="0" smtClean="0"/>
              <a:t>Identifying</a:t>
            </a:r>
            <a:r>
              <a:rPr lang="en-US" dirty="0" smtClean="0"/>
              <a:t> New Hyperparameters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3FB-2F82-4CB9-93A4-1640FC20E3CE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07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Hyperparameters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b="1" dirty="0" smtClean="0"/>
              <a:t>Preprocessing				(word2vec)</a:t>
            </a:r>
          </a:p>
          <a:p>
            <a:pPr lvl="1"/>
            <a:r>
              <a:rPr lang="en-US" dirty="0" smtClean="0"/>
              <a:t>Dynamic Context Windows</a:t>
            </a:r>
          </a:p>
          <a:p>
            <a:pPr lvl="1"/>
            <a:r>
              <a:rPr lang="en-US" dirty="0" smtClean="0"/>
              <a:t>Subsampling</a:t>
            </a:r>
          </a:p>
          <a:p>
            <a:pPr lvl="1"/>
            <a:r>
              <a:rPr lang="en-US" dirty="0" smtClean="0"/>
              <a:t>Deleting Rare Words</a:t>
            </a:r>
          </a:p>
          <a:p>
            <a:endParaRPr lang="en-US" b="1" dirty="0" smtClean="0"/>
          </a:p>
          <a:p>
            <a:r>
              <a:rPr lang="en-US" b="1" dirty="0" smtClean="0"/>
              <a:t>Postprocessing</a:t>
            </a:r>
            <a:r>
              <a:rPr lang="en-US" b="1" dirty="0"/>
              <a:t>				(</a:t>
            </a:r>
            <a:r>
              <a:rPr lang="en-US" b="1" dirty="0" err="1"/>
              <a:t>GloVe</a:t>
            </a:r>
            <a:r>
              <a:rPr lang="en-US" b="1" dirty="0"/>
              <a:t>)</a:t>
            </a:r>
          </a:p>
          <a:p>
            <a:pPr lvl="1"/>
            <a:r>
              <a:rPr lang="en-US" dirty="0"/>
              <a:t>Adding Context Vectors</a:t>
            </a:r>
          </a:p>
          <a:p>
            <a:pPr lvl="1"/>
            <a:endParaRPr lang="en-US" b="1" dirty="0" smtClean="0"/>
          </a:p>
          <a:p>
            <a:r>
              <a:rPr lang="en-US" b="1" dirty="0" smtClean="0"/>
              <a:t>Association Metric			(SGNS)</a:t>
            </a:r>
          </a:p>
          <a:p>
            <a:pPr lvl="1"/>
            <a:r>
              <a:rPr lang="en-US" dirty="0" smtClean="0"/>
              <a:t>Shifted PMI</a:t>
            </a:r>
          </a:p>
          <a:p>
            <a:pPr lvl="1"/>
            <a:r>
              <a:rPr lang="en-US" dirty="0" smtClean="0"/>
              <a:t>Context Distribution Smoothing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3FB-2F82-4CB9-93A4-1640FC20E3CE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66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Hyperparameters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b="1" dirty="0" smtClean="0"/>
              <a:t>Preprocessing				(word2vec)</a:t>
            </a:r>
          </a:p>
          <a:p>
            <a:pPr lvl="1"/>
            <a:r>
              <a:rPr lang="en-US" dirty="0" smtClean="0"/>
              <a:t>Dynamic Context Windows</a:t>
            </a:r>
          </a:p>
          <a:p>
            <a:pPr lvl="1"/>
            <a:r>
              <a:rPr lang="en-US" dirty="0" smtClean="0"/>
              <a:t>Subsampling</a:t>
            </a:r>
          </a:p>
          <a:p>
            <a:pPr lvl="1"/>
            <a:r>
              <a:rPr lang="en-US" dirty="0" smtClean="0"/>
              <a:t>Deleting Rare Words</a:t>
            </a:r>
          </a:p>
          <a:p>
            <a:endParaRPr lang="en-US" b="1" dirty="0" smtClean="0"/>
          </a:p>
          <a:p>
            <a:r>
              <a:rPr lang="en-US" b="1" dirty="0" smtClean="0"/>
              <a:t>Postprocessing</a:t>
            </a:r>
            <a:r>
              <a:rPr lang="en-US" b="1" dirty="0"/>
              <a:t>				(</a:t>
            </a:r>
            <a:r>
              <a:rPr lang="en-US" b="1" dirty="0" err="1"/>
              <a:t>GloVe</a:t>
            </a:r>
            <a:r>
              <a:rPr lang="en-US" b="1" dirty="0"/>
              <a:t>)</a:t>
            </a:r>
          </a:p>
          <a:p>
            <a:pPr lvl="1"/>
            <a:r>
              <a:rPr lang="en-US" dirty="0"/>
              <a:t>Adding Context Vectors</a:t>
            </a:r>
          </a:p>
          <a:p>
            <a:pPr lvl="1"/>
            <a:endParaRPr lang="en-US" b="1" dirty="0" smtClean="0"/>
          </a:p>
          <a:p>
            <a:r>
              <a:rPr lang="en-US" b="1" dirty="0" smtClean="0"/>
              <a:t>Association Metric			(SGNS)</a:t>
            </a:r>
          </a:p>
          <a:p>
            <a:pPr lvl="1"/>
            <a:r>
              <a:rPr lang="en-US" dirty="0" smtClean="0"/>
              <a:t>Shifted PMI</a:t>
            </a:r>
          </a:p>
          <a:p>
            <a:pPr lvl="1"/>
            <a:r>
              <a:rPr lang="en-US" dirty="0" smtClean="0"/>
              <a:t>Context Distribution Smoothing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3FB-2F82-4CB9-93A4-1640FC20E3CE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13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Hyperparameters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b="1" dirty="0" smtClean="0"/>
              <a:t>Preprocessing				(word2vec)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Dynamic Context Windows</a:t>
            </a:r>
          </a:p>
          <a:p>
            <a:pPr lvl="1"/>
            <a:r>
              <a:rPr lang="en-US" dirty="0" smtClean="0"/>
              <a:t>Subsampling</a:t>
            </a:r>
          </a:p>
          <a:p>
            <a:pPr lvl="1"/>
            <a:r>
              <a:rPr lang="en-US" dirty="0" smtClean="0"/>
              <a:t>Deleting Rare Words</a:t>
            </a:r>
          </a:p>
          <a:p>
            <a:endParaRPr lang="en-US" b="1" dirty="0" smtClean="0"/>
          </a:p>
          <a:p>
            <a:r>
              <a:rPr lang="en-US" b="1" dirty="0" smtClean="0"/>
              <a:t>Postprocessing</a:t>
            </a:r>
            <a:r>
              <a:rPr lang="en-US" b="1" dirty="0"/>
              <a:t>				(</a:t>
            </a:r>
            <a:r>
              <a:rPr lang="en-US" b="1" dirty="0" err="1"/>
              <a:t>GloVe</a:t>
            </a:r>
            <a:r>
              <a:rPr lang="en-US" b="1" dirty="0"/>
              <a:t>)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Adding Context Vectors</a:t>
            </a:r>
          </a:p>
          <a:p>
            <a:pPr lvl="1"/>
            <a:endParaRPr lang="en-US" b="1" dirty="0" smtClean="0"/>
          </a:p>
          <a:p>
            <a:r>
              <a:rPr lang="en-US" b="1" dirty="0" smtClean="0"/>
              <a:t>Association Metric			(SGNS)</a:t>
            </a:r>
          </a:p>
          <a:p>
            <a:pPr lvl="1"/>
            <a:r>
              <a:rPr lang="en-US" dirty="0" smtClean="0"/>
              <a:t>Shifted PMI</a:t>
            </a:r>
          </a:p>
          <a:p>
            <a:pPr lvl="1"/>
            <a:r>
              <a:rPr lang="en-US" dirty="0" smtClean="0"/>
              <a:t>Context Distribution Smoothing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3FB-2F82-4CB9-93A4-1640FC20E3CE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87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Hyperparameters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b="1" dirty="0" smtClean="0"/>
              <a:t>Preprocessing				(word2vec)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Dynamic Context Windows</a:t>
            </a:r>
          </a:p>
          <a:p>
            <a:pPr lvl="1"/>
            <a:r>
              <a:rPr lang="en-US" dirty="0" smtClean="0"/>
              <a:t>Subsampling</a:t>
            </a:r>
          </a:p>
          <a:p>
            <a:pPr lvl="1"/>
            <a:r>
              <a:rPr lang="en-US" dirty="0" smtClean="0"/>
              <a:t>Deleting Rare Words</a:t>
            </a:r>
          </a:p>
          <a:p>
            <a:endParaRPr lang="en-US" b="1" dirty="0" smtClean="0"/>
          </a:p>
          <a:p>
            <a:r>
              <a:rPr lang="en-US" b="1" dirty="0" smtClean="0"/>
              <a:t>Postprocessing</a:t>
            </a:r>
            <a:r>
              <a:rPr lang="en-US" b="1" dirty="0"/>
              <a:t>				(</a:t>
            </a:r>
            <a:r>
              <a:rPr lang="en-US" b="1" dirty="0" err="1"/>
              <a:t>GloVe</a:t>
            </a:r>
            <a:r>
              <a:rPr lang="en-US" b="1" dirty="0"/>
              <a:t>)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Adding Context Vectors</a:t>
            </a:r>
          </a:p>
          <a:p>
            <a:pPr lvl="1"/>
            <a:endParaRPr lang="en-US" b="1" dirty="0" smtClean="0"/>
          </a:p>
          <a:p>
            <a:r>
              <a:rPr lang="en-US" b="1" dirty="0" smtClean="0"/>
              <a:t>Association Metric			(SGNS)</a:t>
            </a:r>
          </a:p>
          <a:p>
            <a:pPr lvl="1"/>
            <a:r>
              <a:rPr lang="en-US" dirty="0" smtClean="0"/>
              <a:t>Shifted PMI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Context Distribution Smoothing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3FB-2F82-4CB9-93A4-1640FC20E3CE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406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for Representing Words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8458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Both approaches:</a:t>
            </a:r>
          </a:p>
          <a:p>
            <a:r>
              <a:rPr lang="en-US" dirty="0" smtClean="0"/>
              <a:t>Rely on the </a:t>
            </a:r>
            <a:r>
              <a:rPr lang="en-US" b="1" dirty="0" smtClean="0"/>
              <a:t>same linguistic theory</a:t>
            </a:r>
            <a:endParaRPr lang="en-US" dirty="0"/>
          </a:p>
          <a:p>
            <a:r>
              <a:rPr lang="en-US" dirty="0" smtClean="0"/>
              <a:t>Use the </a:t>
            </a:r>
            <a:r>
              <a:rPr lang="en-US" b="1" dirty="0" smtClean="0"/>
              <a:t>same data</a:t>
            </a:r>
          </a:p>
          <a:p>
            <a:r>
              <a:rPr lang="en-US" dirty="0" smtClean="0"/>
              <a:t>Are </a:t>
            </a:r>
            <a:r>
              <a:rPr lang="en-US" b="1" dirty="0" smtClean="0"/>
              <a:t>mathematically related</a:t>
            </a:r>
          </a:p>
          <a:p>
            <a:pPr lvl="1"/>
            <a:r>
              <a:rPr lang="en-US" dirty="0" smtClean="0"/>
              <a:t>“Neural Word Embedding as Implicit Matrix Factorization” (NIPS 2014)</a:t>
            </a:r>
          </a:p>
          <a:p>
            <a:endParaRPr lang="en-US" dirty="0"/>
          </a:p>
          <a:p>
            <a:r>
              <a:rPr lang="en-US" dirty="0" smtClean="0"/>
              <a:t>How come word embeddings are so much better?</a:t>
            </a:r>
          </a:p>
          <a:p>
            <a:pPr lvl="1"/>
            <a:r>
              <a:rPr lang="en-US" dirty="0" smtClean="0"/>
              <a:t>“Don’t Count, Predict!” (</a:t>
            </a:r>
            <a:r>
              <a:rPr lang="en-US" dirty="0" err="1" smtClean="0"/>
              <a:t>Baroni</a:t>
            </a:r>
            <a:r>
              <a:rPr lang="en-US" dirty="0" smtClean="0"/>
              <a:t> et al., ACL 2014)</a:t>
            </a:r>
          </a:p>
          <a:p>
            <a:endParaRPr lang="en-US" dirty="0" smtClean="0"/>
          </a:p>
          <a:p>
            <a:r>
              <a:rPr lang="en-US" b="1" dirty="0" smtClean="0"/>
              <a:t>More than meets the eye…</a:t>
            </a:r>
            <a:endParaRPr lang="en-US" b="1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3FB-2F82-4CB9-93A4-1640FC20E3C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30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Context Windows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Marco saw a furry little </a:t>
            </a:r>
            <a:r>
              <a:rPr lang="en-US" dirty="0" err="1" smtClean="0">
                <a:solidFill>
                  <a:schemeClr val="accent5"/>
                </a:solidFill>
              </a:rPr>
              <a:t>wampimuk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/>
              <a:t>hiding in the tree.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3FB-2F82-4CB9-93A4-1640FC20E3CE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12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</a:t>
            </a:r>
            <a:r>
              <a:rPr lang="en-US" dirty="0"/>
              <a:t>Context </a:t>
            </a:r>
            <a:r>
              <a:rPr lang="en-US" dirty="0" smtClean="0"/>
              <a:t>Windows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	Marco </a:t>
            </a:r>
            <a:r>
              <a:rPr lang="en-US" dirty="0" smtClean="0">
                <a:solidFill>
                  <a:schemeClr val="accent2"/>
                </a:solidFill>
              </a:rPr>
              <a:t>saw a furry little </a:t>
            </a:r>
            <a:r>
              <a:rPr lang="en-US" dirty="0" err="1" smtClean="0">
                <a:solidFill>
                  <a:schemeClr val="accent5"/>
                </a:solidFill>
              </a:rPr>
              <a:t>wampimuk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hiding in the tree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3FB-2F82-4CB9-93A4-1640FC20E3CE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31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</a:t>
            </a:r>
            <a:r>
              <a:rPr lang="en-US" dirty="0"/>
              <a:t>Context </a:t>
            </a:r>
            <a:r>
              <a:rPr lang="en-US" dirty="0" smtClean="0"/>
              <a:t>Windows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1"/>
                    </a:solidFill>
                  </a:rPr>
                  <a:t>	Marco </a:t>
                </a:r>
                <a:r>
                  <a:rPr lang="en-US" dirty="0" smtClean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saw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 </a:t>
                </a:r>
                <a:r>
                  <a:rPr lang="en-US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a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 </a:t>
                </a:r>
                <a:r>
                  <a:rPr lang="en-US" dirty="0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furry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 little </a:t>
                </a:r>
                <a:r>
                  <a:rPr lang="en-US" dirty="0" err="1" smtClean="0">
                    <a:solidFill>
                      <a:schemeClr val="accent5"/>
                    </a:solidFill>
                  </a:rPr>
                  <a:t>wampimuk</a:t>
                </a:r>
                <a:r>
                  <a:rPr lang="en-US" dirty="0" smtClean="0">
                    <a:solidFill>
                      <a:schemeClr val="accent5"/>
                    </a:solidFill>
                  </a:rPr>
                  <a:t>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hiding </a:t>
                </a:r>
                <a:r>
                  <a:rPr lang="en-US" dirty="0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in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 </a:t>
                </a:r>
                <a:r>
                  <a:rPr lang="en-US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the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 </a:t>
                </a:r>
                <a:r>
                  <a:rPr lang="en-US" dirty="0" smtClean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tree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r>
                  <a:rPr lang="en-US" b="0" dirty="0" smtClean="0"/>
                  <a:t>word2vec:	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 smtClean="0"/>
                  <a:t>   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 smtClean="0"/>
                  <a:t>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 smtClean="0"/>
                  <a:t>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dirty="0" err="1" smtClean="0"/>
                  <a:t>GloVe</a:t>
                </a:r>
                <a:r>
                  <a:rPr lang="en-US" dirty="0" smtClean="0"/>
                  <a:t>:	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dirty="0"/>
                  <a:t>   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dirty="0"/>
                  <a:t>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dirty="0" smtClean="0"/>
                  <a:t>Aggressive:</a:t>
                </a:r>
                <a:r>
                  <a:rPr lang="en-US" dirty="0"/>
                  <a:t>	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dirty="0"/>
                  <a:t>   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dirty="0"/>
                  <a:t>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/>
                  <a:t>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r>
                  <a:rPr lang="en-US" b="1" dirty="0" smtClean="0"/>
                  <a:t>The Word-Space Model</a:t>
                </a:r>
                <a:r>
                  <a:rPr lang="en-US" i="1" dirty="0" smtClean="0"/>
                  <a:t> (</a:t>
                </a:r>
                <a:r>
                  <a:rPr lang="en-US" i="1" dirty="0" err="1" smtClean="0"/>
                  <a:t>Sahlgren</a:t>
                </a:r>
                <a:r>
                  <a:rPr lang="en-US" i="1" dirty="0" smtClean="0"/>
                  <a:t>, 2006)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 rotWithShape="0">
                <a:blip r:embed="rId3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3FB-2F82-4CB9-93A4-1640FC20E3CE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04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Context Vectors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SGNS creates word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endParaRPr lang="en-US" dirty="0" smtClean="0"/>
              </a:p>
              <a:p>
                <a:r>
                  <a:rPr lang="en-US" dirty="0" smtClean="0"/>
                  <a:t>SGNS creates auxiliary context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</m:oMath>
                </a14:m>
                <a:endParaRPr lang="en-GB" dirty="0" smtClean="0"/>
              </a:p>
              <a:p>
                <a:pPr lvl="1"/>
                <a:r>
                  <a:rPr lang="en-US" dirty="0" smtClean="0"/>
                  <a:t>So do </a:t>
                </a:r>
                <a:r>
                  <a:rPr lang="en-US" dirty="0" err="1" smtClean="0"/>
                  <a:t>GloVe</a:t>
                </a:r>
                <a:r>
                  <a:rPr lang="en-US" dirty="0" smtClean="0"/>
                  <a:t> and SVD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 rotWithShape="0">
                <a:blip r:embed="rId3"/>
                <a:stretch>
                  <a:fillRect l="-1043" t="-19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3FB-2F82-4CB9-93A4-1640FC20E3CE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83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Context Vectors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SGNS creates word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endParaRPr lang="en-US" dirty="0" smtClean="0"/>
              </a:p>
              <a:p>
                <a:r>
                  <a:rPr lang="en-US" dirty="0" smtClean="0"/>
                  <a:t>SGNS creates auxiliary context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</m:oMath>
                </a14:m>
                <a:endParaRPr lang="en-GB" dirty="0" smtClean="0"/>
              </a:p>
              <a:p>
                <a:pPr lvl="1"/>
                <a:r>
                  <a:rPr lang="en-US" dirty="0" smtClean="0"/>
                  <a:t>So do </a:t>
                </a:r>
                <a:r>
                  <a:rPr lang="en-US" dirty="0" err="1" smtClean="0"/>
                  <a:t>GloVe</a:t>
                </a:r>
                <a:r>
                  <a:rPr lang="en-US" dirty="0" smtClean="0"/>
                  <a:t> and SVD</a:t>
                </a:r>
              </a:p>
              <a:p>
                <a:endParaRPr lang="en-US" dirty="0"/>
              </a:p>
              <a:p>
                <a:r>
                  <a:rPr lang="en-US" dirty="0" smtClean="0"/>
                  <a:t>Instead of just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endParaRPr lang="en-GB" dirty="0"/>
              </a:p>
              <a:p>
                <a:r>
                  <a:rPr lang="en-US" dirty="0" smtClean="0"/>
                  <a:t>Represent a word as: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</m:oMath>
                </a14:m>
                <a:endParaRPr lang="en-US" dirty="0" smtClean="0">
                  <a:solidFill>
                    <a:schemeClr val="accent2"/>
                  </a:solidFill>
                </a:endParaRPr>
              </a:p>
              <a:p>
                <a:endParaRPr lang="en-US" dirty="0" smtClean="0"/>
              </a:p>
              <a:p>
                <a:r>
                  <a:rPr lang="en-US" dirty="0" smtClean="0"/>
                  <a:t>Introduced by Pennington et al. (2014)</a:t>
                </a:r>
              </a:p>
              <a:p>
                <a:r>
                  <a:rPr lang="en-US" dirty="0" smtClean="0"/>
                  <a:t>Only applied to </a:t>
                </a:r>
                <a:r>
                  <a:rPr lang="en-US" dirty="0" err="1" smtClean="0"/>
                  <a:t>GloVe</a:t>
                </a:r>
                <a:endParaRPr lang="en-GB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 rotWithShape="0">
                <a:blip r:embed="rId3"/>
                <a:stretch>
                  <a:fillRect l="-1043" t="-19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3FB-2F82-4CB9-93A4-1640FC20E3CE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96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66219"/>
            <a:ext cx="12192000" cy="1325563"/>
          </a:xfrm>
        </p:spPr>
        <p:txBody>
          <a:bodyPr/>
          <a:lstStyle/>
          <a:p>
            <a:pPr algn="ctr"/>
            <a:r>
              <a:rPr lang="en-US" b="1" dirty="0" smtClean="0"/>
              <a:t>Adapting </a:t>
            </a:r>
            <a:r>
              <a:rPr lang="en-US" dirty="0" smtClean="0"/>
              <a:t>Hyperparameters across Algorithms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3FB-2F82-4CB9-93A4-1640FC20E3CE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66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Distribution Smoothing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032376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SGNS samples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 smtClean="0"/>
                  <a:t> to form </a:t>
                </a:r>
                <a:r>
                  <a:rPr lang="en-US" b="1" dirty="0" smtClean="0">
                    <a:solidFill>
                      <a:schemeClr val="accent2"/>
                    </a:solidFill>
                  </a:rPr>
                  <a:t>negative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US" dirty="0" smtClean="0"/>
                  <a:t> examples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Our analysis assumes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 smtClean="0"/>
                  <a:t> is the unigram distribution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032376"/>
              </a:xfrm>
              <a:blipFill rotWithShape="0">
                <a:blip r:embed="rId3"/>
                <a:stretch>
                  <a:fillRect l="-1043" t="-19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3FB-2F82-4CB9-93A4-1640FC20E3CE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336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Distribution </a:t>
            </a:r>
            <a:r>
              <a:rPr lang="en-US" dirty="0" smtClean="0"/>
              <a:t>Smoothing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03237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SGNS samples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/>
                  <a:t> to form </a:t>
                </a:r>
                <a:r>
                  <a:rPr lang="en-US" b="1" dirty="0">
                    <a:solidFill>
                      <a:schemeClr val="accent2"/>
                    </a:solidFill>
                  </a:rPr>
                  <a:t>negative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US" dirty="0"/>
                  <a:t> examples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Our analysis assumes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 smtClean="0"/>
                  <a:t> is the unigram distribution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In practice, it’s a </a:t>
                </a:r>
                <a:r>
                  <a:rPr lang="en-US" b="1" dirty="0" smtClean="0"/>
                  <a:t>smoothed</a:t>
                </a:r>
                <a:r>
                  <a:rPr lang="en-US" dirty="0" smtClean="0"/>
                  <a:t> unigram distribution</a:t>
                </a:r>
                <a:endParaRPr lang="en-US" sz="1100" dirty="0" smtClean="0"/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75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#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75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#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75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1100" b="0" i="1" dirty="0" smtClean="0">
                  <a:latin typeface="Cambria Math" panose="02040503050406030204" pitchFamily="18" charset="0"/>
                </a:endParaRPr>
              </a:p>
              <a:p>
                <a:endParaRPr lang="en-US" dirty="0" smtClean="0"/>
              </a:p>
              <a:p>
                <a:r>
                  <a:rPr lang="en-US" dirty="0" smtClean="0"/>
                  <a:t>This little change makes a big difference</a:t>
                </a:r>
                <a:endParaRPr lang="en-US" dirty="0"/>
              </a:p>
              <a:p>
                <a:pPr marL="0" indent="0">
                  <a:buNone/>
                </a:pPr>
                <a:endParaRPr lang="en-US" sz="11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032376"/>
              </a:xfrm>
              <a:blipFill rotWithShape="0">
                <a:blip r:embed="rId3"/>
                <a:stretch>
                  <a:fillRect l="-1043" t="-1937" b="-23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3FB-2F82-4CB9-93A4-1640FC20E3CE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05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Distribution Smoothing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032376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We can </a:t>
                </a:r>
                <a:r>
                  <a:rPr lang="en-US" b="1" dirty="0" smtClean="0"/>
                  <a:t>adapt</a:t>
                </a:r>
                <a:r>
                  <a:rPr lang="en-US" dirty="0" smtClean="0"/>
                  <a:t> context distribution smoothing to PMI!</a:t>
                </a:r>
              </a:p>
              <a:p>
                <a:endParaRPr lang="en-US" b="0" dirty="0" smtClean="0"/>
              </a:p>
              <a:p>
                <a:r>
                  <a:rPr lang="en-US" b="0" dirty="0" smtClean="0"/>
                  <a:t>Replace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 smtClean="0"/>
                  <a:t>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75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𝑃𝑀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75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𝟕𝟓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</m:d>
                            </m:den>
                          </m:f>
                        </m:e>
                      </m:func>
                    </m:oMath>
                  </m:oMathPara>
                </a14:m>
                <a:endParaRPr lang="en-US" sz="1100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Consistently improves </a:t>
                </a:r>
                <a:r>
                  <a:rPr lang="en-US" b="1" dirty="0" smtClean="0"/>
                  <a:t>PMI</a:t>
                </a:r>
                <a:r>
                  <a:rPr lang="en-US" dirty="0" smtClean="0"/>
                  <a:t> on </a:t>
                </a:r>
                <a:r>
                  <a:rPr lang="en-US" b="1" dirty="0" smtClean="0"/>
                  <a:t>every task</a:t>
                </a:r>
              </a:p>
              <a:p>
                <a:endParaRPr lang="en-US" b="1" dirty="0"/>
              </a:p>
              <a:p>
                <a:r>
                  <a:rPr lang="en-US" b="1" dirty="0" smtClean="0"/>
                  <a:t>Always use Context Distribution Smoothing!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032376"/>
              </a:xfrm>
              <a:blipFill rotWithShape="0">
                <a:blip r:embed="rId3"/>
                <a:stretch>
                  <a:fillRect l="-1043" t="-19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3FB-2F82-4CB9-93A4-1640FC20E3CE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62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66219"/>
            <a:ext cx="12192000" cy="1325563"/>
          </a:xfrm>
        </p:spPr>
        <p:txBody>
          <a:bodyPr/>
          <a:lstStyle/>
          <a:p>
            <a:pPr algn="ctr"/>
            <a:r>
              <a:rPr lang="en-US" b="1" dirty="0" smtClean="0"/>
              <a:t>Comparing</a:t>
            </a:r>
            <a:r>
              <a:rPr lang="en-US" dirty="0" smtClean="0"/>
              <a:t> Algorithms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3FB-2F82-4CB9-93A4-1640FC20E3CE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819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825624"/>
            <a:ext cx="10515600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What’s really improving performance?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Contributions of Word Embeddings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240000"/>
          </a:xfrm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Novel Algorithms</a:t>
            </a:r>
          </a:p>
          <a:p>
            <a:pPr marL="0" indent="0">
              <a:buNone/>
            </a:pPr>
            <a:r>
              <a:rPr lang="en-US" sz="2000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(objective + training method)</a:t>
            </a:r>
          </a:p>
          <a:p>
            <a:r>
              <a:rPr lang="en-US" sz="2400" dirty="0" smtClean="0"/>
              <a:t>Skip </a:t>
            </a:r>
            <a:r>
              <a:rPr lang="en-US" sz="2400" dirty="0"/>
              <a:t>Grams + Negative Sampling</a:t>
            </a:r>
          </a:p>
          <a:p>
            <a:r>
              <a:rPr lang="en-US" sz="2400" dirty="0"/>
              <a:t>CBOW + Hierarchical </a:t>
            </a:r>
            <a:r>
              <a:rPr lang="en-US" sz="2400" dirty="0" err="1"/>
              <a:t>Softmax</a:t>
            </a:r>
            <a:endParaRPr lang="en-US" sz="2400" dirty="0"/>
          </a:p>
          <a:p>
            <a:r>
              <a:rPr lang="en-US" sz="2400" dirty="0" smtClean="0"/>
              <a:t>Noise </a:t>
            </a:r>
            <a:r>
              <a:rPr lang="en-US" sz="2400" dirty="0"/>
              <a:t>Contrastive </a:t>
            </a:r>
            <a:r>
              <a:rPr lang="en-US" sz="2400" dirty="0" smtClean="0"/>
              <a:t>Estimation</a:t>
            </a:r>
          </a:p>
          <a:p>
            <a:r>
              <a:rPr lang="en-US" sz="2400" dirty="0" err="1"/>
              <a:t>GloVe</a:t>
            </a:r>
            <a:endParaRPr lang="en-US" sz="2400" dirty="0"/>
          </a:p>
          <a:p>
            <a:r>
              <a:rPr lang="en-US" sz="2400" dirty="0" smtClean="0"/>
              <a:t>…</a:t>
            </a:r>
            <a:endParaRPr lang="en-GB" sz="24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240000"/>
          </a:xfrm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New Hyperparameters</a:t>
            </a:r>
          </a:p>
          <a:p>
            <a:pPr marL="0" indent="0">
              <a:buNone/>
            </a:pPr>
            <a:r>
              <a:rPr lang="en-US" sz="2000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(preprocessing, smoothing, etc.)</a:t>
            </a:r>
          </a:p>
          <a:p>
            <a:r>
              <a:rPr lang="en-US" sz="2400" dirty="0" smtClean="0"/>
              <a:t>Subsampling</a:t>
            </a:r>
          </a:p>
          <a:p>
            <a:r>
              <a:rPr lang="en-US" sz="2400" dirty="0" smtClean="0"/>
              <a:t>Dynamic Context Windows</a:t>
            </a:r>
          </a:p>
          <a:p>
            <a:r>
              <a:rPr lang="en-US" sz="2400" dirty="0" smtClean="0"/>
              <a:t>Context Distribution Smoothing</a:t>
            </a:r>
          </a:p>
          <a:p>
            <a:r>
              <a:rPr lang="en-US" sz="2400" dirty="0" smtClean="0"/>
              <a:t>Adding Context Vectors</a:t>
            </a:r>
          </a:p>
          <a:p>
            <a:r>
              <a:rPr lang="en-US" sz="2400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3FB-2F82-4CB9-93A4-1640FC20E3C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81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 uiExpand="1" build="p"/>
      <p:bldP spid="7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Controlled Experiments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Prior art was unaware of these hyperparameters</a:t>
            </a:r>
          </a:p>
          <a:p>
            <a:endParaRPr lang="en-US" dirty="0"/>
          </a:p>
          <a:p>
            <a:r>
              <a:rPr lang="en-US" dirty="0" smtClean="0"/>
              <a:t>Essentially, comparing “apples to oranges”</a:t>
            </a:r>
          </a:p>
          <a:p>
            <a:endParaRPr lang="en-US" dirty="0"/>
          </a:p>
          <a:p>
            <a:r>
              <a:rPr lang="en-US" dirty="0" smtClean="0"/>
              <a:t>We allow </a:t>
            </a:r>
            <a:r>
              <a:rPr lang="en-US" b="1" dirty="0" smtClean="0">
                <a:solidFill>
                  <a:schemeClr val="accent5"/>
                </a:solidFill>
              </a:rPr>
              <a:t>every algorithm </a:t>
            </a:r>
            <a:r>
              <a:rPr lang="en-US" dirty="0" smtClean="0"/>
              <a:t>to use </a:t>
            </a:r>
            <a:r>
              <a:rPr lang="en-US" b="1" dirty="0" smtClean="0">
                <a:solidFill>
                  <a:schemeClr val="accent2"/>
                </a:solidFill>
              </a:rPr>
              <a:t>every hyperparameter</a:t>
            </a:r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3FB-2F82-4CB9-93A4-1640FC20E3CE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80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Controlled Experiments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dirty="0" smtClean="0"/>
              <a:t>Prior art was unaware of these hyperparameters</a:t>
            </a:r>
          </a:p>
          <a:p>
            <a:endParaRPr lang="en-US" dirty="0"/>
          </a:p>
          <a:p>
            <a:r>
              <a:rPr lang="en-US" dirty="0" smtClean="0"/>
              <a:t>Essentially, comparing “apples to oranges”</a:t>
            </a:r>
          </a:p>
          <a:p>
            <a:endParaRPr lang="en-US" dirty="0"/>
          </a:p>
          <a:p>
            <a:r>
              <a:rPr lang="en-US" dirty="0" smtClean="0"/>
              <a:t>We allow </a:t>
            </a:r>
            <a:r>
              <a:rPr lang="en-US" b="1" dirty="0" smtClean="0">
                <a:solidFill>
                  <a:schemeClr val="accent5"/>
                </a:solidFill>
              </a:rPr>
              <a:t>every algorithm </a:t>
            </a:r>
            <a:r>
              <a:rPr lang="en-US" dirty="0" smtClean="0"/>
              <a:t>to use </a:t>
            </a:r>
            <a:r>
              <a:rPr lang="en-US" b="1" dirty="0" smtClean="0">
                <a:solidFill>
                  <a:schemeClr val="accent2"/>
                </a:solidFill>
              </a:rPr>
              <a:t>every hyperparameter</a:t>
            </a:r>
            <a:r>
              <a:rPr lang="en-US" dirty="0" smtClean="0"/>
              <a:t>*</a:t>
            </a:r>
            <a:endParaRPr lang="en-US" b="1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000" dirty="0" smtClean="0"/>
              <a:t>* If transferable</a:t>
            </a:r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3FB-2F82-4CB9-93A4-1640FC20E3CE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60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Systematic Experiments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 smtClean="0"/>
              <a:t>9 Hyperparameters</a:t>
            </a:r>
          </a:p>
          <a:p>
            <a:pPr lvl="1"/>
            <a:r>
              <a:rPr lang="en-US" dirty="0" smtClean="0"/>
              <a:t>6 New</a:t>
            </a:r>
          </a:p>
          <a:p>
            <a:r>
              <a:rPr lang="en-US" dirty="0" smtClean="0"/>
              <a:t>4 Word Representation Algorithms</a:t>
            </a:r>
          </a:p>
          <a:p>
            <a:pPr lvl="1"/>
            <a:r>
              <a:rPr lang="en-US" dirty="0" smtClean="0"/>
              <a:t>PPMI (Sparse &amp; Explicit)</a:t>
            </a:r>
          </a:p>
          <a:p>
            <a:pPr lvl="1"/>
            <a:r>
              <a:rPr lang="en-US" dirty="0" smtClean="0"/>
              <a:t>SVD(PPMI)</a:t>
            </a:r>
          </a:p>
          <a:p>
            <a:pPr lvl="1"/>
            <a:r>
              <a:rPr lang="en-US" dirty="0" smtClean="0"/>
              <a:t>SGNS</a:t>
            </a:r>
          </a:p>
          <a:p>
            <a:pPr lvl="1"/>
            <a:r>
              <a:rPr lang="en-US" dirty="0" err="1" smtClean="0"/>
              <a:t>GloVe</a:t>
            </a:r>
            <a:endParaRPr lang="en-US" dirty="0" smtClean="0"/>
          </a:p>
          <a:p>
            <a:r>
              <a:rPr lang="en-US" dirty="0" smtClean="0"/>
              <a:t>8 Benchmarks</a:t>
            </a:r>
          </a:p>
          <a:p>
            <a:pPr lvl="1"/>
            <a:r>
              <a:rPr lang="en-US" dirty="0" smtClean="0"/>
              <a:t>6 Word Similarity Tasks</a:t>
            </a:r>
          </a:p>
          <a:p>
            <a:pPr lvl="1"/>
            <a:r>
              <a:rPr lang="en-US" dirty="0" smtClean="0"/>
              <a:t>2 Analogy Tasks</a:t>
            </a:r>
          </a:p>
          <a:p>
            <a:r>
              <a:rPr lang="en-US" b="1" dirty="0" smtClean="0"/>
              <a:t>5,632 experiments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3FB-2F82-4CB9-93A4-1640FC20E3CE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366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Systematic Experiments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 smtClean="0"/>
              <a:t>9 Hyperparameters</a:t>
            </a:r>
          </a:p>
          <a:p>
            <a:pPr lvl="1"/>
            <a:r>
              <a:rPr lang="en-US" dirty="0" smtClean="0"/>
              <a:t>6 New</a:t>
            </a:r>
          </a:p>
          <a:p>
            <a:r>
              <a:rPr lang="en-US" dirty="0" smtClean="0"/>
              <a:t>4 Word Representation Algorithms</a:t>
            </a:r>
          </a:p>
          <a:p>
            <a:pPr lvl="1"/>
            <a:r>
              <a:rPr lang="en-US" dirty="0" smtClean="0"/>
              <a:t>PPMI (Sparse &amp; Explicit)</a:t>
            </a:r>
          </a:p>
          <a:p>
            <a:pPr lvl="1"/>
            <a:r>
              <a:rPr lang="en-US" dirty="0" smtClean="0"/>
              <a:t>SVD(PPMI)</a:t>
            </a:r>
          </a:p>
          <a:p>
            <a:pPr lvl="1"/>
            <a:r>
              <a:rPr lang="en-US" dirty="0" smtClean="0"/>
              <a:t>SGNS</a:t>
            </a:r>
          </a:p>
          <a:p>
            <a:pPr lvl="1"/>
            <a:r>
              <a:rPr lang="en-US" dirty="0" err="1" smtClean="0"/>
              <a:t>GloVe</a:t>
            </a:r>
            <a:endParaRPr lang="en-US" dirty="0" smtClean="0"/>
          </a:p>
          <a:p>
            <a:r>
              <a:rPr lang="en-US" dirty="0" smtClean="0"/>
              <a:t>8 Benchmarks</a:t>
            </a:r>
          </a:p>
          <a:p>
            <a:pPr lvl="1"/>
            <a:r>
              <a:rPr lang="en-US" dirty="0" smtClean="0"/>
              <a:t>6 Word Similarity Tasks</a:t>
            </a:r>
          </a:p>
          <a:p>
            <a:pPr lvl="1"/>
            <a:r>
              <a:rPr lang="en-US" dirty="0" smtClean="0"/>
              <a:t>2 Analogy Tasks</a:t>
            </a:r>
          </a:p>
          <a:p>
            <a:r>
              <a:rPr lang="en-US" b="1" dirty="0" smtClean="0"/>
              <a:t>5,632 experiments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3FB-2F82-4CB9-93A4-1640FC20E3CE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95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Hyperparameter Settings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Classic Vanilla Setting</a:t>
            </a: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(commonly used for distributional baselines)</a:t>
            </a:r>
          </a:p>
          <a:p>
            <a:r>
              <a:rPr lang="en-US" dirty="0" smtClean="0"/>
              <a:t>Preprocessing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&lt;None&gt;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Postprocessing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&lt;None&gt;</a:t>
            </a:r>
          </a:p>
          <a:p>
            <a:pPr lvl="1"/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/>
              <a:t>Association Metric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Vanilla PMI/PPMI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3FB-2F82-4CB9-93A4-1640FC20E3CE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49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Hyperparameter Settings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Classic Vanilla Setting</a:t>
            </a: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(commonly used for distributional baselines)</a:t>
            </a:r>
          </a:p>
          <a:p>
            <a:r>
              <a:rPr lang="en-US" dirty="0" smtClean="0"/>
              <a:t>Preprocessing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&lt;None&gt;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Postprocessing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&lt;None&gt;</a:t>
            </a:r>
          </a:p>
          <a:p>
            <a:pPr lvl="1"/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/>
              <a:t>Association Metric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Vanilla PMI/PPMI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5032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Recommended word2vec Setting</a:t>
            </a: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2000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(tuned for SGNS)</a:t>
            </a:r>
          </a:p>
          <a:p>
            <a:r>
              <a:rPr lang="en-US" dirty="0" smtClean="0"/>
              <a:t>Preprocessing</a:t>
            </a:r>
            <a:endParaRPr lang="en-US" dirty="0"/>
          </a:p>
          <a:p>
            <a:pPr lvl="1"/>
            <a:r>
              <a:rPr lang="en-US" dirty="0"/>
              <a:t>Dynamic Context Window</a:t>
            </a:r>
          </a:p>
          <a:p>
            <a:pPr lvl="1"/>
            <a:r>
              <a:rPr lang="en-US" dirty="0" smtClean="0"/>
              <a:t>Subsampling</a:t>
            </a:r>
          </a:p>
          <a:p>
            <a:r>
              <a:rPr lang="en-US" dirty="0" smtClean="0"/>
              <a:t>Postprocessing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&lt;None&gt;</a:t>
            </a:r>
          </a:p>
          <a:p>
            <a:pPr lvl="1"/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/>
              <a:t>Association Metric</a:t>
            </a:r>
          </a:p>
          <a:p>
            <a:pPr lvl="1"/>
            <a:r>
              <a:rPr lang="en-US" dirty="0" smtClean="0"/>
              <a:t>Shifted PMI/PPMI</a:t>
            </a:r>
            <a:endParaRPr lang="en-US" dirty="0"/>
          </a:p>
          <a:p>
            <a:pPr lvl="1"/>
            <a:r>
              <a:rPr lang="en-US" dirty="0"/>
              <a:t>Context Distribution </a:t>
            </a:r>
            <a:r>
              <a:rPr lang="en-US" dirty="0" smtClean="0"/>
              <a:t>Smoothing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3FB-2F82-4CB9-93A4-1640FC20E3CE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57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GB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093250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3FB-2F82-4CB9-93A4-1640FC20E3CE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27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AsOne/>
      </p:bldGraphic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Experiments: Prior Art</a:t>
            </a:r>
            <a:endParaRPr lang="en-GB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65360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3FB-2F82-4CB9-93A4-1640FC20E3CE}" type="slidenum">
              <a:rPr lang="en-GB" smtClean="0"/>
              <a:t>57</a:t>
            </a:fld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4374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tle 1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Experiments: “Apples to Apples”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12192000" cy="14374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1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Experiments: “Oranges to Oranges”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166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 uiExpand="1">
        <p:bldSub>
          <a:bldChart bld="seriesEl"/>
        </p:bldSub>
      </p:bldGraphic>
      <p:bldP spid="4" grpId="0" uiExpand="1" animBg="1"/>
      <p:bldP spid="11" grpId="0" uiExpand="1"/>
      <p:bldP spid="10" grpId="0" animBg="1"/>
      <p:bldP spid="1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Experiments: “Oranges to Oranges”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4374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Experiments: Hyperparameter Tuning</a:t>
            </a:r>
            <a:endParaRPr lang="en-GB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3FB-2F82-4CB9-93A4-1640FC20E3CE}" type="slidenum">
              <a:rPr lang="en-GB" smtClean="0"/>
              <a:t>58</a:t>
            </a:fld>
            <a:endParaRPr lang="en-GB"/>
          </a:p>
        </p:txBody>
      </p:sp>
      <p:grpSp>
        <p:nvGrpSpPr>
          <p:cNvPr id="37" name="Group 36"/>
          <p:cNvGrpSpPr/>
          <p:nvPr/>
        </p:nvGrpSpPr>
        <p:grpSpPr>
          <a:xfrm>
            <a:off x="5666325" y="5486400"/>
            <a:ext cx="4613329" cy="1314122"/>
            <a:chOff x="5666325" y="5486400"/>
            <a:chExt cx="4613329" cy="1314122"/>
          </a:xfrm>
        </p:grpSpPr>
        <p:sp>
          <p:nvSpPr>
            <p:cNvPr id="3" name="TextBox 2"/>
            <p:cNvSpPr txBox="1"/>
            <p:nvPr/>
          </p:nvSpPr>
          <p:spPr>
            <a:xfrm>
              <a:off x="6096856" y="6277302"/>
              <a:ext cx="28790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accent5"/>
                  </a:solidFill>
                </a:rPr>
                <a:t>[different settings]</a:t>
              </a:r>
              <a:endParaRPr lang="en-GB" sz="2800" dirty="0">
                <a:solidFill>
                  <a:schemeClr val="accent5"/>
                </a:solidFill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8800561" y="5497839"/>
              <a:ext cx="1479093" cy="1052512"/>
            </a:xfrm>
            <a:prstGeom prst="curvedConnector3">
              <a:avLst>
                <a:gd name="adj1" fmla="val 99904"/>
              </a:avLst>
            </a:prstGeom>
            <a:ln w="25400">
              <a:solidFill>
                <a:schemeClr val="accent5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5"/>
            <p:cNvCxnSpPr/>
            <p:nvPr/>
          </p:nvCxnSpPr>
          <p:spPr>
            <a:xfrm rot="10800000">
              <a:off x="5666325" y="5486400"/>
              <a:ext cx="566389" cy="1052512"/>
            </a:xfrm>
            <a:prstGeom prst="curvedConnector2">
              <a:avLst/>
            </a:prstGeom>
            <a:ln w="25400">
              <a:solidFill>
                <a:schemeClr val="accent5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386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chart seriesIdx="2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chart seriesIdx="4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animBg="1"/>
      <p:bldP spid="12" grpId="0"/>
      <p:bldGraphic spid="16" grpId="0" uiExpand="1">
        <p:bldSub>
          <a:bldChart bld="seriesEl"/>
        </p:bldSub>
      </p:bldGraphic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Hyperparameters</a:t>
            </a:r>
            <a:r>
              <a:rPr lang="en-US" dirty="0" smtClean="0"/>
              <a:t> often have stronger effects than </a:t>
            </a:r>
            <a:r>
              <a:rPr lang="en-US" b="1" dirty="0" smtClean="0">
                <a:solidFill>
                  <a:schemeClr val="accent5"/>
                </a:solidFill>
              </a:rPr>
              <a:t>algorithms</a:t>
            </a:r>
          </a:p>
          <a:p>
            <a:endParaRPr lang="en-US" b="1" dirty="0"/>
          </a:p>
          <a:p>
            <a:r>
              <a:rPr lang="en-US" b="1" dirty="0">
                <a:solidFill>
                  <a:schemeClr val="accent2"/>
                </a:solidFill>
              </a:rPr>
              <a:t>Hyperparameters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often have stronger effects than </a:t>
            </a:r>
            <a:r>
              <a:rPr lang="en-US" b="1" dirty="0" smtClean="0">
                <a:solidFill>
                  <a:schemeClr val="accent1"/>
                </a:solidFill>
              </a:rPr>
              <a:t>more data</a:t>
            </a:r>
          </a:p>
          <a:p>
            <a:endParaRPr lang="en-US" b="1" dirty="0"/>
          </a:p>
          <a:p>
            <a:r>
              <a:rPr lang="en-US" b="1" dirty="0" smtClean="0"/>
              <a:t>Prior superiority claims</a:t>
            </a:r>
            <a:r>
              <a:rPr lang="en-US" dirty="0" smtClean="0"/>
              <a:t> were not accurate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3FB-2F82-4CB9-93A4-1640FC20E3CE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65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825624"/>
            <a:ext cx="10515600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What’s really improving performance?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Contributions of Word Embeddings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240000"/>
          </a:xfrm>
          <a:ln w="9525">
            <a:solidFill>
              <a:schemeClr val="accent4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Novel Algorithms</a:t>
            </a:r>
          </a:p>
          <a:p>
            <a:pPr marL="0" indent="0">
              <a:buNone/>
            </a:pPr>
            <a:r>
              <a:rPr lang="en-US" sz="2000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(objective + training method)</a:t>
            </a:r>
          </a:p>
          <a:p>
            <a:r>
              <a:rPr lang="en-US" sz="2400" dirty="0" smtClean="0"/>
              <a:t>Skip </a:t>
            </a:r>
            <a:r>
              <a:rPr lang="en-US" sz="2400" dirty="0"/>
              <a:t>Grams + Negative Sampling</a:t>
            </a:r>
          </a:p>
          <a:p>
            <a:r>
              <a:rPr lang="en-US" sz="2400" dirty="0"/>
              <a:t>CBOW + Hierarchical </a:t>
            </a:r>
            <a:r>
              <a:rPr lang="en-US" sz="2400" dirty="0" err="1"/>
              <a:t>Softmax</a:t>
            </a:r>
            <a:endParaRPr lang="en-US" sz="2400" dirty="0"/>
          </a:p>
          <a:p>
            <a:r>
              <a:rPr lang="en-US" sz="2400" dirty="0" smtClean="0"/>
              <a:t>Noise </a:t>
            </a:r>
            <a:r>
              <a:rPr lang="en-US" sz="2400" dirty="0"/>
              <a:t>Contrastive </a:t>
            </a:r>
            <a:r>
              <a:rPr lang="en-US" sz="2400" dirty="0" smtClean="0"/>
              <a:t>Estimation</a:t>
            </a:r>
          </a:p>
          <a:p>
            <a:r>
              <a:rPr lang="en-US" sz="2400" dirty="0" err="1"/>
              <a:t>GloVe</a:t>
            </a:r>
            <a:endParaRPr lang="en-US" sz="2400" dirty="0"/>
          </a:p>
          <a:p>
            <a:r>
              <a:rPr lang="en-US" sz="2400" dirty="0" smtClean="0"/>
              <a:t>…</a:t>
            </a:r>
            <a:endParaRPr lang="en-GB" sz="24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240000"/>
          </a:xfrm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New Hyperparameters</a:t>
            </a:r>
          </a:p>
          <a:p>
            <a:pPr marL="0" indent="0">
              <a:buNone/>
            </a:pPr>
            <a:r>
              <a:rPr lang="en-US" sz="2000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(preprocessing, smoothing, etc.)</a:t>
            </a:r>
          </a:p>
          <a:p>
            <a:r>
              <a:rPr lang="en-US" sz="2400" dirty="0" smtClean="0"/>
              <a:t>Subsampling</a:t>
            </a:r>
          </a:p>
          <a:p>
            <a:r>
              <a:rPr lang="en-US" sz="2400" dirty="0" smtClean="0"/>
              <a:t>Dynamic Context Windows</a:t>
            </a:r>
          </a:p>
          <a:p>
            <a:r>
              <a:rPr lang="en-US" sz="2400" dirty="0" smtClean="0"/>
              <a:t>Context Distribution Smoothing</a:t>
            </a:r>
          </a:p>
          <a:p>
            <a:r>
              <a:rPr lang="en-US" sz="2400" dirty="0" smtClean="0"/>
              <a:t>Adding Context Vectors</a:t>
            </a:r>
          </a:p>
          <a:p>
            <a:r>
              <a:rPr lang="en-US" sz="2400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3FB-2F82-4CB9-93A4-1640FC20E3C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21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66219"/>
            <a:ext cx="12192000" cy="1325563"/>
          </a:xfrm>
        </p:spPr>
        <p:txBody>
          <a:bodyPr/>
          <a:lstStyle/>
          <a:p>
            <a:pPr algn="ctr"/>
            <a:r>
              <a:rPr lang="en-US" dirty="0" smtClean="0"/>
              <a:t>Re-evaluating Prior Claims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3FB-2F82-4CB9-93A4-1640FC20E3CE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923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Don’t Count, Predict! </a:t>
            </a:r>
            <a:r>
              <a:rPr lang="en-US" dirty="0" smtClean="0"/>
              <a:t>(</a:t>
            </a:r>
            <a:r>
              <a:rPr lang="en-US" dirty="0" err="1" smtClean="0"/>
              <a:t>Baroni</a:t>
            </a:r>
            <a:r>
              <a:rPr lang="en-US" dirty="0" smtClean="0"/>
              <a:t> et al., 2014)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“word2vec is better than count-based methods”</a:t>
            </a:r>
          </a:p>
          <a:p>
            <a:endParaRPr lang="en-US" dirty="0" smtClean="0"/>
          </a:p>
          <a:p>
            <a:r>
              <a:rPr lang="en-US" b="1" dirty="0" smtClean="0"/>
              <a:t>Hyperparameter settings</a:t>
            </a:r>
            <a:r>
              <a:rPr lang="en-US" dirty="0" smtClean="0"/>
              <a:t> account for most of the reported gaps</a:t>
            </a:r>
          </a:p>
          <a:p>
            <a:endParaRPr lang="en-US" dirty="0" smtClean="0"/>
          </a:p>
          <a:p>
            <a:r>
              <a:rPr lang="en-US" dirty="0" smtClean="0"/>
              <a:t>Embeddings do </a:t>
            </a:r>
            <a:r>
              <a:rPr lang="en-US" b="1" dirty="0" smtClean="0"/>
              <a:t>not</a:t>
            </a:r>
            <a:r>
              <a:rPr lang="en-US" dirty="0" smtClean="0"/>
              <a:t> really outperform count-based methods</a:t>
            </a:r>
            <a:endParaRPr 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3FB-2F82-4CB9-93A4-1640FC20E3CE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53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Don’t Count, Predict</a:t>
            </a:r>
            <a:r>
              <a:rPr lang="en-US" b="1" dirty="0"/>
              <a:t>! </a:t>
            </a:r>
            <a:r>
              <a:rPr lang="en-US" dirty="0"/>
              <a:t>(</a:t>
            </a:r>
            <a:r>
              <a:rPr lang="en-US" dirty="0" err="1"/>
              <a:t>Baroni</a:t>
            </a:r>
            <a:r>
              <a:rPr lang="en-US" dirty="0"/>
              <a:t> et al., 2014)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 smtClean="0"/>
              <a:t>“word2vec is better than count-based methods”</a:t>
            </a:r>
          </a:p>
          <a:p>
            <a:endParaRPr lang="en-US" dirty="0" smtClean="0"/>
          </a:p>
          <a:p>
            <a:r>
              <a:rPr lang="en-US" b="1" dirty="0" smtClean="0"/>
              <a:t>Hyperparameter settings</a:t>
            </a:r>
            <a:r>
              <a:rPr lang="en-US" dirty="0" smtClean="0"/>
              <a:t> account for most of the reported gaps</a:t>
            </a:r>
          </a:p>
          <a:p>
            <a:endParaRPr lang="en-US" dirty="0" smtClean="0"/>
          </a:p>
          <a:p>
            <a:r>
              <a:rPr lang="en-US" dirty="0" smtClean="0"/>
              <a:t>Embeddings do </a:t>
            </a:r>
            <a:r>
              <a:rPr lang="en-US" b="1" dirty="0" smtClean="0"/>
              <a:t>not</a:t>
            </a:r>
            <a:r>
              <a:rPr lang="en-US" dirty="0" smtClean="0"/>
              <a:t> really outperform count-based methods*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smtClean="0"/>
              <a:t>* Except for one task…</a:t>
            </a:r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3FB-2F82-4CB9-93A4-1640FC20E3CE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05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GloVe</a:t>
            </a:r>
            <a:r>
              <a:rPr lang="en-US" dirty="0" smtClean="0"/>
              <a:t> (Pennington et al., 2014)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GloVe</a:t>
            </a:r>
            <a:r>
              <a:rPr lang="en-US" dirty="0" smtClean="0"/>
              <a:t> is better than word2vec”</a:t>
            </a:r>
          </a:p>
          <a:p>
            <a:endParaRPr lang="en-US" dirty="0"/>
          </a:p>
          <a:p>
            <a:r>
              <a:rPr lang="en-US" b="1" dirty="0"/>
              <a:t>Hyperparameter settings</a:t>
            </a:r>
            <a:r>
              <a:rPr lang="en-US" dirty="0"/>
              <a:t> account for most of the reported </a:t>
            </a:r>
            <a:r>
              <a:rPr lang="en-US" dirty="0" smtClean="0"/>
              <a:t>gaps</a:t>
            </a:r>
          </a:p>
          <a:p>
            <a:pPr lvl="1"/>
            <a:r>
              <a:rPr lang="en-US" b="1" dirty="0" smtClean="0"/>
              <a:t>Adding context vectors</a:t>
            </a:r>
            <a:r>
              <a:rPr lang="en-US" dirty="0" smtClean="0"/>
              <a:t> applied only to </a:t>
            </a:r>
            <a:r>
              <a:rPr lang="en-US" dirty="0" err="1" smtClean="0"/>
              <a:t>GloVe</a:t>
            </a:r>
            <a:endParaRPr lang="en-US" dirty="0" smtClean="0"/>
          </a:p>
          <a:p>
            <a:pPr lvl="1"/>
            <a:r>
              <a:rPr lang="en-US" dirty="0" smtClean="0"/>
              <a:t>Different </a:t>
            </a:r>
            <a:r>
              <a:rPr lang="en-US" b="1" dirty="0" smtClean="0"/>
              <a:t>preprocessing</a:t>
            </a:r>
            <a:endParaRPr lang="en-US" b="1" dirty="0"/>
          </a:p>
          <a:p>
            <a:endParaRPr lang="en-US" dirty="0" smtClean="0"/>
          </a:p>
          <a:p>
            <a:r>
              <a:rPr lang="en-US" dirty="0" smtClean="0"/>
              <a:t>We observed the </a:t>
            </a:r>
            <a:r>
              <a:rPr lang="en-US" b="1" dirty="0" smtClean="0"/>
              <a:t>opposite</a:t>
            </a:r>
          </a:p>
          <a:p>
            <a:r>
              <a:rPr lang="en-US" dirty="0" smtClean="0"/>
              <a:t>SGNS outperformed </a:t>
            </a:r>
            <a:r>
              <a:rPr lang="en-US" dirty="0" err="1" smtClean="0"/>
              <a:t>GloVe</a:t>
            </a:r>
            <a:r>
              <a:rPr lang="en-US" dirty="0" smtClean="0"/>
              <a:t> </a:t>
            </a:r>
            <a:r>
              <a:rPr lang="en-US" b="1" dirty="0" smtClean="0"/>
              <a:t>on every task</a:t>
            </a:r>
          </a:p>
          <a:p>
            <a:endParaRPr lang="en-US" dirty="0" smtClean="0"/>
          </a:p>
          <a:p>
            <a:r>
              <a:rPr lang="en-US" dirty="0" smtClean="0"/>
              <a:t>Our largest corpus: </a:t>
            </a:r>
            <a:r>
              <a:rPr lang="en-US" b="1" dirty="0" smtClean="0"/>
              <a:t>10 billion</a:t>
            </a:r>
            <a:r>
              <a:rPr lang="en-US" dirty="0" smtClean="0"/>
              <a:t> tokens</a:t>
            </a:r>
          </a:p>
          <a:p>
            <a:r>
              <a:rPr lang="en-US" dirty="0" smtClean="0"/>
              <a:t>Perhaps larger corpora behave differently?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3FB-2F82-4CB9-93A4-1640FC20E3CE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56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GloVe</a:t>
            </a:r>
            <a:r>
              <a:rPr lang="en-US" dirty="0"/>
              <a:t> (Pennington et al., 2014)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GloVe</a:t>
            </a:r>
            <a:r>
              <a:rPr lang="en-US" dirty="0" smtClean="0"/>
              <a:t> is better than word2vec”</a:t>
            </a:r>
          </a:p>
          <a:p>
            <a:endParaRPr lang="en-US" dirty="0"/>
          </a:p>
          <a:p>
            <a:r>
              <a:rPr lang="en-US" b="1" dirty="0"/>
              <a:t>Hyperparameter settings</a:t>
            </a:r>
            <a:r>
              <a:rPr lang="en-US" dirty="0"/>
              <a:t> account for most of the reported </a:t>
            </a:r>
            <a:r>
              <a:rPr lang="en-US" dirty="0" smtClean="0"/>
              <a:t>gaps</a:t>
            </a:r>
          </a:p>
          <a:p>
            <a:pPr lvl="1"/>
            <a:r>
              <a:rPr lang="en-US" b="1" dirty="0"/>
              <a:t>Adding context vectors</a:t>
            </a:r>
            <a:r>
              <a:rPr lang="en-US" dirty="0"/>
              <a:t> applied only to </a:t>
            </a:r>
            <a:r>
              <a:rPr lang="en-US" dirty="0" err="1" smtClean="0"/>
              <a:t>GloVe</a:t>
            </a:r>
            <a:endParaRPr lang="en-US" dirty="0" smtClean="0"/>
          </a:p>
          <a:p>
            <a:pPr lvl="1"/>
            <a:r>
              <a:rPr lang="en-US" dirty="0" smtClean="0"/>
              <a:t>Different </a:t>
            </a:r>
            <a:r>
              <a:rPr lang="en-US" b="1" dirty="0" smtClean="0"/>
              <a:t>preprocessing</a:t>
            </a:r>
            <a:endParaRPr lang="en-US" b="1" dirty="0"/>
          </a:p>
          <a:p>
            <a:endParaRPr lang="en-US" dirty="0" smtClean="0"/>
          </a:p>
          <a:p>
            <a:r>
              <a:rPr lang="en-US" dirty="0" smtClean="0"/>
              <a:t>We observed the </a:t>
            </a:r>
            <a:r>
              <a:rPr lang="en-US" b="1" dirty="0" smtClean="0"/>
              <a:t>opposite</a:t>
            </a:r>
          </a:p>
          <a:p>
            <a:r>
              <a:rPr lang="en-US" dirty="0" smtClean="0"/>
              <a:t>SGNS outperformed </a:t>
            </a:r>
            <a:r>
              <a:rPr lang="en-US" dirty="0" err="1" smtClean="0"/>
              <a:t>GloVe</a:t>
            </a:r>
            <a:r>
              <a:rPr lang="en-US" dirty="0" smtClean="0"/>
              <a:t> </a:t>
            </a:r>
            <a:r>
              <a:rPr lang="en-US" b="1" dirty="0" smtClean="0"/>
              <a:t>on every task</a:t>
            </a:r>
          </a:p>
          <a:p>
            <a:endParaRPr lang="en-US" b="1" dirty="0"/>
          </a:p>
          <a:p>
            <a:r>
              <a:rPr lang="en-US" dirty="0"/>
              <a:t>Our largest corpus: </a:t>
            </a:r>
            <a:r>
              <a:rPr lang="en-US" b="1" dirty="0"/>
              <a:t>10 billion</a:t>
            </a:r>
            <a:r>
              <a:rPr lang="en-US" dirty="0"/>
              <a:t> tokens</a:t>
            </a:r>
          </a:p>
          <a:p>
            <a:r>
              <a:rPr lang="en-US" dirty="0"/>
              <a:t>Perhaps </a:t>
            </a:r>
            <a:r>
              <a:rPr lang="en-US" dirty="0" smtClean="0"/>
              <a:t>larger </a:t>
            </a:r>
            <a:r>
              <a:rPr lang="en-US" dirty="0"/>
              <a:t>corpora behave differently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3FB-2F82-4CB9-93A4-1640FC20E3CE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39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b="1" dirty="0" smtClean="0"/>
              <a:t>Linguistic Regularities in Sparse and Explicit</a:t>
            </a:r>
            <a:br>
              <a:rPr lang="en-US" b="1" dirty="0" smtClean="0"/>
            </a:br>
            <a:r>
              <a:rPr lang="en-US" b="1" dirty="0" smtClean="0"/>
              <a:t>Word Representations </a:t>
            </a:r>
            <a:r>
              <a:rPr lang="en-US" dirty="0" smtClean="0"/>
              <a:t>(Levy and Goldberg, 2014)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dirty="0" smtClean="0"/>
              <a:t>“PPMI vectors perform on par with SGNS on analogy tasks”</a:t>
            </a:r>
          </a:p>
          <a:p>
            <a:endParaRPr lang="en-US" dirty="0" smtClean="0"/>
          </a:p>
          <a:p>
            <a:r>
              <a:rPr lang="en-US" dirty="0" smtClean="0"/>
              <a:t>Holds for semantic analogies</a:t>
            </a:r>
          </a:p>
          <a:p>
            <a:r>
              <a:rPr lang="en-US" dirty="0" smtClean="0"/>
              <a:t>Does </a:t>
            </a:r>
            <a:r>
              <a:rPr lang="en-US" b="1" dirty="0" smtClean="0"/>
              <a:t>not </a:t>
            </a:r>
            <a:r>
              <a:rPr lang="en-US" dirty="0" smtClean="0"/>
              <a:t>hold for </a:t>
            </a:r>
            <a:r>
              <a:rPr lang="en-US" b="1" dirty="0" smtClean="0"/>
              <a:t>syntactic</a:t>
            </a:r>
            <a:r>
              <a:rPr lang="en-US" dirty="0" smtClean="0"/>
              <a:t> analogies (MSR dataset)</a:t>
            </a:r>
          </a:p>
          <a:p>
            <a:endParaRPr lang="en-US" dirty="0"/>
          </a:p>
          <a:p>
            <a:r>
              <a:rPr lang="en-US" b="1" dirty="0"/>
              <a:t>Hyperparameter settings</a:t>
            </a:r>
            <a:r>
              <a:rPr lang="en-US" dirty="0"/>
              <a:t> account for most of the reported </a:t>
            </a:r>
            <a:r>
              <a:rPr lang="en-US" dirty="0" smtClean="0"/>
              <a:t>gaps</a:t>
            </a:r>
          </a:p>
          <a:p>
            <a:pPr lvl="1"/>
            <a:r>
              <a:rPr lang="en-US" dirty="0" smtClean="0"/>
              <a:t>Different </a:t>
            </a:r>
            <a:r>
              <a:rPr lang="en-US" b="1" dirty="0" smtClean="0"/>
              <a:t>context type</a:t>
            </a:r>
            <a:r>
              <a:rPr lang="en-US" dirty="0" smtClean="0"/>
              <a:t> for PPMI vectors</a:t>
            </a:r>
          </a:p>
          <a:p>
            <a:endParaRPr lang="en-US" dirty="0"/>
          </a:p>
          <a:p>
            <a:r>
              <a:rPr lang="en-US" dirty="0" smtClean="0"/>
              <a:t>Syntactic Analogies: there is a </a:t>
            </a:r>
            <a:r>
              <a:rPr lang="en-US" b="1" dirty="0" smtClean="0"/>
              <a:t>real gap</a:t>
            </a:r>
            <a:r>
              <a:rPr lang="en-US" dirty="0" smtClean="0"/>
              <a:t> in favor of SGNS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3FB-2F82-4CB9-93A4-1640FC20E3CE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21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66219"/>
            <a:ext cx="12192000" cy="1325563"/>
          </a:xfrm>
        </p:spPr>
        <p:txBody>
          <a:bodyPr/>
          <a:lstStyle/>
          <a:p>
            <a:pPr algn="ctr"/>
            <a:r>
              <a:rPr lang="en-US" dirty="0" smtClean="0"/>
              <a:t>Conclusions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3FB-2F82-4CB9-93A4-1640FC20E3CE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8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Conclusions: Distributional Similarity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The Contributions of Word Embeddings: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Novel Algorithms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New Hyperparameters</a:t>
            </a:r>
            <a:endParaRPr lang="en-US" dirty="0">
              <a:solidFill>
                <a:schemeClr val="accent2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What’s really improving performance?</a:t>
            </a:r>
            <a:endParaRPr lang="en-US" b="1" dirty="0"/>
          </a:p>
          <a:p>
            <a:r>
              <a:rPr lang="en-US" dirty="0" smtClean="0">
                <a:solidFill>
                  <a:schemeClr val="accent2"/>
                </a:solidFill>
              </a:rPr>
              <a:t>Hyperparameters (mostly)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The algorithms </a:t>
            </a:r>
            <a:r>
              <a:rPr lang="en-US" b="1" dirty="0" smtClean="0">
                <a:solidFill>
                  <a:schemeClr val="accent5"/>
                </a:solidFill>
              </a:rPr>
              <a:t>are</a:t>
            </a:r>
            <a:r>
              <a:rPr lang="en-US" dirty="0" smtClean="0">
                <a:solidFill>
                  <a:schemeClr val="accent5"/>
                </a:solidFill>
              </a:rPr>
              <a:t> an improvement</a:t>
            </a:r>
          </a:p>
          <a:p>
            <a:r>
              <a:rPr lang="en-US" dirty="0" smtClean="0"/>
              <a:t>SGNS is </a:t>
            </a:r>
            <a:r>
              <a:rPr lang="en-US" b="1" dirty="0" smtClean="0"/>
              <a:t>robust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3FB-2F82-4CB9-93A4-1640FC20E3CE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80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Conclusions: Distributional Similarity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The Contributions of Word Embeddings: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Novel Algorithms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New Hyperparameters</a:t>
            </a:r>
            <a:endParaRPr lang="en-US" dirty="0">
              <a:solidFill>
                <a:schemeClr val="accent2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What’s really improving performance?</a:t>
            </a:r>
            <a:endParaRPr lang="en-US" b="1" dirty="0"/>
          </a:p>
          <a:p>
            <a:r>
              <a:rPr lang="en-US" dirty="0" smtClean="0">
                <a:solidFill>
                  <a:schemeClr val="accent2"/>
                </a:solidFill>
              </a:rPr>
              <a:t>Hyperparameters (mostly)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The algorithms </a:t>
            </a:r>
            <a:r>
              <a:rPr lang="en-US" b="1" dirty="0" smtClean="0">
                <a:solidFill>
                  <a:schemeClr val="accent5"/>
                </a:solidFill>
              </a:rPr>
              <a:t>are</a:t>
            </a:r>
            <a:r>
              <a:rPr lang="en-US" dirty="0" smtClean="0">
                <a:solidFill>
                  <a:schemeClr val="accent5"/>
                </a:solidFill>
              </a:rPr>
              <a:t> an improvement</a:t>
            </a:r>
          </a:p>
          <a:p>
            <a:r>
              <a:rPr lang="en-US" dirty="0" smtClean="0"/>
              <a:t>SGNS is </a:t>
            </a:r>
            <a:r>
              <a:rPr lang="en-US" b="1" dirty="0" smtClean="0"/>
              <a:t>robust</a:t>
            </a:r>
            <a:r>
              <a:rPr lang="en-US" dirty="0" smtClean="0"/>
              <a:t> &amp; </a:t>
            </a:r>
            <a:r>
              <a:rPr lang="en-US" b="1" dirty="0" smtClean="0"/>
              <a:t>efficient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3FB-2F82-4CB9-93A4-1640FC20E3CE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55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Conclusions: Methodology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5"/>
          </a:xfrm>
        </p:spPr>
        <p:txBody>
          <a:bodyPr>
            <a:normAutofit/>
          </a:bodyPr>
          <a:lstStyle/>
          <a:p>
            <a:r>
              <a:rPr lang="en-US" b="1" dirty="0" smtClean="0"/>
              <a:t>Look</a:t>
            </a:r>
            <a:r>
              <a:rPr lang="en-US" dirty="0" smtClean="0"/>
              <a:t> for hyperparameters</a:t>
            </a:r>
          </a:p>
          <a:p>
            <a:endParaRPr lang="en-US" dirty="0" smtClean="0"/>
          </a:p>
          <a:p>
            <a:r>
              <a:rPr lang="en-US" b="1" dirty="0" smtClean="0"/>
              <a:t>Adapt</a:t>
            </a:r>
            <a:r>
              <a:rPr lang="en-US" dirty="0" smtClean="0"/>
              <a:t> hyperparameters across different algorithms</a:t>
            </a:r>
          </a:p>
          <a:p>
            <a:endParaRPr lang="en-US" dirty="0" smtClean="0"/>
          </a:p>
          <a:p>
            <a:r>
              <a:rPr lang="en-US" dirty="0" smtClean="0"/>
              <a:t>For good </a:t>
            </a:r>
            <a:r>
              <a:rPr lang="en-US" b="1" dirty="0" smtClean="0">
                <a:solidFill>
                  <a:schemeClr val="accent5"/>
                </a:solidFill>
              </a:rPr>
              <a:t>results</a:t>
            </a:r>
            <a:r>
              <a:rPr lang="en-US" dirty="0" smtClean="0"/>
              <a:t>: </a:t>
            </a:r>
            <a:r>
              <a:rPr lang="en-US" b="1" dirty="0" smtClean="0"/>
              <a:t>tune </a:t>
            </a:r>
            <a:r>
              <a:rPr lang="en-US" dirty="0" smtClean="0"/>
              <a:t>hyperparameters</a:t>
            </a:r>
          </a:p>
          <a:p>
            <a:endParaRPr lang="en-US" dirty="0" smtClean="0"/>
          </a:p>
          <a:p>
            <a:r>
              <a:rPr lang="en-US" dirty="0" smtClean="0"/>
              <a:t>For good </a:t>
            </a:r>
            <a:r>
              <a:rPr lang="en-US" b="1" dirty="0" smtClean="0">
                <a:solidFill>
                  <a:schemeClr val="accent2"/>
                </a:solidFill>
              </a:rPr>
              <a:t>science</a:t>
            </a:r>
            <a:r>
              <a:rPr lang="en-US" dirty="0" smtClean="0"/>
              <a:t>: </a:t>
            </a:r>
            <a:r>
              <a:rPr lang="en-US" b="1" dirty="0" smtClean="0"/>
              <a:t>tune </a:t>
            </a:r>
            <a:r>
              <a:rPr lang="en-US" b="1" dirty="0" smtClean="0">
                <a:solidFill>
                  <a:schemeClr val="accent2"/>
                </a:solidFill>
              </a:rPr>
              <a:t>baselines’</a:t>
            </a:r>
            <a:r>
              <a:rPr lang="en-US" b="1" dirty="0" smtClean="0"/>
              <a:t> </a:t>
            </a:r>
            <a:r>
              <a:rPr lang="en-US" dirty="0" smtClean="0"/>
              <a:t>hyperparameters</a:t>
            </a:r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en-US" b="1" dirty="0" smtClean="0"/>
              <a:t>Thank you </a:t>
            </a:r>
            <a:r>
              <a:rPr lang="en-US" b="1" dirty="0" smtClean="0">
                <a:sym typeface="Wingdings" panose="05000000000000000000" pitchFamily="2" charset="2"/>
              </a:rPr>
              <a:t>:)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3FB-2F82-4CB9-93A4-1640FC20E3CE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47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825624"/>
            <a:ext cx="10515600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What’s really improving performance?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Contributions of Word Embeddings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240000"/>
          </a:xfrm>
          <a:ln w="9525"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Novel Algorithms</a:t>
            </a:r>
          </a:p>
          <a:p>
            <a:pPr marL="0" indent="0">
              <a:buNone/>
            </a:pPr>
            <a:r>
              <a:rPr lang="en-US" sz="2000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(objective + training method)</a:t>
            </a:r>
          </a:p>
          <a:p>
            <a:r>
              <a:rPr lang="en-US" sz="2400" dirty="0" smtClean="0"/>
              <a:t>Skip </a:t>
            </a:r>
            <a:r>
              <a:rPr lang="en-US" sz="2400" dirty="0"/>
              <a:t>Grams + Negative Sampling</a:t>
            </a:r>
          </a:p>
          <a:p>
            <a:r>
              <a:rPr lang="en-US" sz="2400" dirty="0"/>
              <a:t>CBOW + Hierarchical </a:t>
            </a:r>
            <a:r>
              <a:rPr lang="en-US" sz="2400" dirty="0" err="1"/>
              <a:t>Softmax</a:t>
            </a:r>
            <a:endParaRPr lang="en-US" sz="2400" dirty="0"/>
          </a:p>
          <a:p>
            <a:r>
              <a:rPr lang="en-US" sz="2400" dirty="0" smtClean="0"/>
              <a:t>Noise </a:t>
            </a:r>
            <a:r>
              <a:rPr lang="en-US" sz="2400" dirty="0"/>
              <a:t>Contrastive </a:t>
            </a:r>
            <a:r>
              <a:rPr lang="en-US" sz="2400" dirty="0" smtClean="0"/>
              <a:t>Estimation</a:t>
            </a:r>
          </a:p>
          <a:p>
            <a:r>
              <a:rPr lang="en-US" sz="2400" dirty="0" err="1"/>
              <a:t>GloVe</a:t>
            </a:r>
            <a:endParaRPr lang="en-US" sz="2400" dirty="0"/>
          </a:p>
          <a:p>
            <a:r>
              <a:rPr lang="en-US" sz="2400" dirty="0" smtClean="0"/>
              <a:t>…</a:t>
            </a:r>
            <a:endParaRPr lang="en-GB" sz="24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240000"/>
          </a:xfrm>
          <a:ln>
            <a:solidFill>
              <a:schemeClr val="accent4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New Hyperparameters</a:t>
            </a:r>
          </a:p>
          <a:p>
            <a:pPr marL="0" indent="0">
              <a:buNone/>
            </a:pPr>
            <a:r>
              <a:rPr lang="en-US" sz="2000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(preprocessing, smoothing, etc.)</a:t>
            </a:r>
          </a:p>
          <a:p>
            <a:r>
              <a:rPr lang="en-US" sz="2400" dirty="0" smtClean="0"/>
              <a:t>Subsampling</a:t>
            </a:r>
          </a:p>
          <a:p>
            <a:r>
              <a:rPr lang="en-US" sz="2400" dirty="0" smtClean="0"/>
              <a:t>Dynamic Context Windows</a:t>
            </a:r>
          </a:p>
          <a:p>
            <a:r>
              <a:rPr lang="en-US" sz="2400" dirty="0" smtClean="0"/>
              <a:t>Context Distribution Smoothing</a:t>
            </a:r>
          </a:p>
          <a:p>
            <a:r>
              <a:rPr lang="en-US" sz="2400" dirty="0" smtClean="0"/>
              <a:t>Adding Context Vectors</a:t>
            </a:r>
          </a:p>
          <a:p>
            <a:r>
              <a:rPr lang="en-US" sz="2400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3FB-2F82-4CB9-93A4-1640FC20E3C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55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825624"/>
            <a:ext cx="10515600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What’s really improving performance?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Contributions of Word Embeddings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240000"/>
          </a:xfrm>
          <a:ln w="9525">
            <a:solidFill>
              <a:schemeClr val="accent4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Novel Algorithms</a:t>
            </a:r>
          </a:p>
          <a:p>
            <a:pPr marL="0" indent="0">
              <a:buNone/>
            </a:pPr>
            <a:r>
              <a:rPr lang="en-US" sz="2000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(objective + training method)</a:t>
            </a:r>
          </a:p>
          <a:p>
            <a:r>
              <a:rPr lang="en-US" sz="2400" dirty="0" smtClean="0"/>
              <a:t>Skip </a:t>
            </a:r>
            <a:r>
              <a:rPr lang="en-US" sz="2400" dirty="0"/>
              <a:t>Grams + Negative Sampling</a:t>
            </a:r>
          </a:p>
          <a:p>
            <a:r>
              <a:rPr lang="en-US" sz="2400" dirty="0"/>
              <a:t>CBOW + Hierarchical </a:t>
            </a:r>
            <a:r>
              <a:rPr lang="en-US" sz="2400" dirty="0" err="1"/>
              <a:t>Softmax</a:t>
            </a:r>
            <a:endParaRPr lang="en-US" sz="2400" dirty="0"/>
          </a:p>
          <a:p>
            <a:r>
              <a:rPr lang="en-US" sz="2400" dirty="0" smtClean="0"/>
              <a:t>Noise </a:t>
            </a:r>
            <a:r>
              <a:rPr lang="en-US" sz="2400" dirty="0"/>
              <a:t>Contrastive </a:t>
            </a:r>
            <a:r>
              <a:rPr lang="en-US" sz="2400" dirty="0" smtClean="0"/>
              <a:t>Estimation</a:t>
            </a:r>
          </a:p>
          <a:p>
            <a:r>
              <a:rPr lang="en-US" sz="2400" dirty="0" err="1"/>
              <a:t>GloVe</a:t>
            </a:r>
            <a:endParaRPr lang="en-US" sz="2400" dirty="0"/>
          </a:p>
          <a:p>
            <a:r>
              <a:rPr lang="en-US" sz="2400" dirty="0" smtClean="0"/>
              <a:t>…</a:t>
            </a:r>
            <a:endParaRPr lang="en-GB" sz="24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240000"/>
          </a:xfrm>
          <a:ln>
            <a:solidFill>
              <a:schemeClr val="accent4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New Hyperparameters</a:t>
            </a:r>
          </a:p>
          <a:p>
            <a:pPr marL="0" indent="0">
              <a:buNone/>
            </a:pPr>
            <a:r>
              <a:rPr lang="en-US" sz="2000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(preprocessing, smoothing, etc.)</a:t>
            </a:r>
          </a:p>
          <a:p>
            <a:r>
              <a:rPr lang="en-US" sz="2400" dirty="0" smtClean="0"/>
              <a:t>Subsampling</a:t>
            </a:r>
          </a:p>
          <a:p>
            <a:r>
              <a:rPr lang="en-US" sz="2400" dirty="0" smtClean="0"/>
              <a:t>Dynamic Context Windows</a:t>
            </a:r>
          </a:p>
          <a:p>
            <a:r>
              <a:rPr lang="en-US" sz="2400" dirty="0" smtClean="0"/>
              <a:t>Context Distribution Smoothing</a:t>
            </a:r>
          </a:p>
          <a:p>
            <a:r>
              <a:rPr lang="en-US" sz="2400" dirty="0" smtClean="0"/>
              <a:t>Adding Context Vectors</a:t>
            </a:r>
          </a:p>
          <a:p>
            <a:r>
              <a:rPr lang="en-US" sz="2400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3FB-2F82-4CB9-93A4-1640FC20E3C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59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Contributions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b="1" dirty="0" smtClean="0"/>
              <a:t>Identifying</a:t>
            </a:r>
            <a:r>
              <a:rPr lang="en-US" dirty="0" smtClean="0"/>
              <a:t> the existence of new hyperparameters</a:t>
            </a:r>
          </a:p>
          <a:p>
            <a:pPr lvl="1"/>
            <a:r>
              <a:rPr lang="en-US" dirty="0" smtClean="0"/>
              <a:t>Not always mentioned in papers</a:t>
            </a:r>
          </a:p>
          <a:p>
            <a:pPr lvl="1"/>
            <a:endParaRPr lang="en-US" dirty="0" smtClean="0"/>
          </a:p>
          <a:p>
            <a:pPr marL="514350" indent="-514350">
              <a:buFont typeface="+mj-lt"/>
              <a:buAutoNum type="arabicParenR"/>
            </a:pPr>
            <a:r>
              <a:rPr lang="en-US" b="1" dirty="0" smtClean="0"/>
              <a:t>Adapting</a:t>
            </a:r>
            <a:r>
              <a:rPr lang="en-US" dirty="0" smtClean="0"/>
              <a:t> the hyperparameters across algorithms</a:t>
            </a:r>
          </a:p>
          <a:p>
            <a:pPr lvl="1"/>
            <a:r>
              <a:rPr lang="en-US" dirty="0" smtClean="0"/>
              <a:t>Must understand the mathematical relation between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3FB-2F82-4CB9-93A4-1640FC20E3C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20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15157</TotalTime>
  <Words>4823</Words>
  <Application>Microsoft Office PowerPoint</Application>
  <PresentationFormat>Widescreen</PresentationFormat>
  <Paragraphs>1176</Paragraphs>
  <Slides>69</Slides>
  <Notes>68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6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Improving Distributional Similarity with Lessons Learned from Word Embeddings</vt:lpstr>
      <vt:lpstr>Word Similarity &amp; Relatedness</vt:lpstr>
      <vt:lpstr>Approaches for Representing Words</vt:lpstr>
      <vt:lpstr>Approaches for Representing Words</vt:lpstr>
      <vt:lpstr>The Contributions of Word Embeddings</vt:lpstr>
      <vt:lpstr>The Contributions of Word Embeddings</vt:lpstr>
      <vt:lpstr>The Contributions of Word Embeddings</vt:lpstr>
      <vt:lpstr>The Contributions of Word Embeddings</vt:lpstr>
      <vt:lpstr>Our Contributions</vt:lpstr>
      <vt:lpstr>Our Contributions</vt:lpstr>
      <vt:lpstr>Background</vt:lpstr>
      <vt:lpstr>What is word2vec?  </vt:lpstr>
      <vt:lpstr>What is word2vec?  How is it related to PMI?</vt:lpstr>
      <vt:lpstr>What is word2vec?</vt:lpstr>
      <vt:lpstr>What is word2vec?</vt:lpstr>
      <vt:lpstr>Skip-Grams with Negative Sampling (SGNS)</vt:lpstr>
      <vt:lpstr>Skip-Grams with Negative Sampling (SGNS)</vt:lpstr>
      <vt:lpstr>Skip-Grams with Negative Sampling (SGNS)</vt:lpstr>
      <vt:lpstr>Skip-Grams with Negative Sampling (SGNS)</vt:lpstr>
      <vt:lpstr>Skip-Grams with Negative Sampling (SGNS)</vt:lpstr>
      <vt:lpstr>Skip-Grams with Negative Sampling (SGNS)</vt:lpstr>
      <vt:lpstr>Skip-Grams with Negative Sampling (SGNS)</vt:lpstr>
      <vt:lpstr>Skip-Grams with Negative Sampling (SGNS)</vt:lpstr>
      <vt:lpstr>What is SGNS learning?</vt:lpstr>
      <vt:lpstr>What is SGNS learning?</vt:lpstr>
      <vt:lpstr>What is SGNS learning?</vt:lpstr>
      <vt:lpstr>What is SGNS learning?</vt:lpstr>
      <vt:lpstr>What is SGNS learning?</vt:lpstr>
      <vt:lpstr>What is SGNS learning?</vt:lpstr>
      <vt:lpstr>What is SGNS learning?</vt:lpstr>
      <vt:lpstr>What is SGNS learning?</vt:lpstr>
      <vt:lpstr>But embeddings are still better, right?</vt:lpstr>
      <vt:lpstr>The Big Impact of “Small” Hyperparameters</vt:lpstr>
      <vt:lpstr>The Big Impact of “Small” Hyperparameters</vt:lpstr>
      <vt:lpstr>Identifying New Hyperparameters</vt:lpstr>
      <vt:lpstr>New Hyperparameters</vt:lpstr>
      <vt:lpstr>New Hyperparameters</vt:lpstr>
      <vt:lpstr>New Hyperparameters</vt:lpstr>
      <vt:lpstr>New Hyperparameters</vt:lpstr>
      <vt:lpstr>Dynamic Context Windows</vt:lpstr>
      <vt:lpstr>Dynamic Context Windows</vt:lpstr>
      <vt:lpstr>Dynamic Context Windows</vt:lpstr>
      <vt:lpstr>Adding Context Vectors</vt:lpstr>
      <vt:lpstr>Adding Context Vectors</vt:lpstr>
      <vt:lpstr>Adapting Hyperparameters across Algorithms</vt:lpstr>
      <vt:lpstr>Context Distribution Smoothing</vt:lpstr>
      <vt:lpstr>Context Distribution Smoothing</vt:lpstr>
      <vt:lpstr>Context Distribution Smoothing</vt:lpstr>
      <vt:lpstr>Comparing Algorithms</vt:lpstr>
      <vt:lpstr>Controlled Experiments</vt:lpstr>
      <vt:lpstr>Controlled Experiments</vt:lpstr>
      <vt:lpstr>Systematic Experiments</vt:lpstr>
      <vt:lpstr>Systematic Experiments</vt:lpstr>
      <vt:lpstr>Hyperparameter Settings</vt:lpstr>
      <vt:lpstr>Hyperparameter Settings</vt:lpstr>
      <vt:lpstr>Experiments</vt:lpstr>
      <vt:lpstr>Experiments: Prior Art</vt:lpstr>
      <vt:lpstr>Experiments: Hyperparameter Tuning</vt:lpstr>
      <vt:lpstr>Overall Results</vt:lpstr>
      <vt:lpstr>Re-evaluating Prior Claims</vt:lpstr>
      <vt:lpstr>Don’t Count, Predict! (Baroni et al., 2014)</vt:lpstr>
      <vt:lpstr>Don’t Count, Predict! (Baroni et al., 2014)</vt:lpstr>
      <vt:lpstr>GloVe (Pennington et al., 2014)</vt:lpstr>
      <vt:lpstr>GloVe (Pennington et al., 2014)</vt:lpstr>
      <vt:lpstr>Linguistic Regularities in Sparse and Explicit Word Representations (Levy and Goldberg, 2014)</vt:lpstr>
      <vt:lpstr>Conclusions</vt:lpstr>
      <vt:lpstr>Conclusions: Distributional Similarity</vt:lpstr>
      <vt:lpstr>Conclusions: Distributional Similarity</vt:lpstr>
      <vt:lpstr>Conclusions: Methodology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Neural Word Embeddings</dc:title>
  <dc:creator>Omer Levy</dc:creator>
  <cp:lastModifiedBy>Omer Levy</cp:lastModifiedBy>
  <cp:revision>629</cp:revision>
  <dcterms:created xsi:type="dcterms:W3CDTF">2015-01-19T07:30:20Z</dcterms:created>
  <dcterms:modified xsi:type="dcterms:W3CDTF">2015-08-05T04:47:33Z</dcterms:modified>
</cp:coreProperties>
</file>