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4" r:id="rId3"/>
    <p:sldId id="276" r:id="rId4"/>
    <p:sldId id="283" r:id="rId5"/>
    <p:sldId id="282" r:id="rId6"/>
    <p:sldId id="261" r:id="rId7"/>
    <p:sldId id="284" r:id="rId8"/>
    <p:sldId id="285" r:id="rId9"/>
    <p:sldId id="286" r:id="rId10"/>
    <p:sldId id="287" r:id="rId11"/>
    <p:sldId id="288" r:id="rId12"/>
    <p:sldId id="279" r:id="rId13"/>
    <p:sldId id="289" r:id="rId14"/>
    <p:sldId id="277" r:id="rId15"/>
    <p:sldId id="290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7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6A4071B-BF4E-485A-99E9-BC30DC35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6" b="21295"/>
          <a:stretch/>
        </p:blipFill>
        <p:spPr>
          <a:xfrm>
            <a:off x="-31" y="251293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5582E4-E76C-DD47-8BD4-DAC5AA05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39" y="5120639"/>
            <a:ext cx="7137263" cy="1280161"/>
          </a:xfrm>
        </p:spPr>
        <p:txBody>
          <a:bodyPr anchor="ctr">
            <a:normAutofit/>
          </a:bodyPr>
          <a:lstStyle/>
          <a:p>
            <a:pPr algn="just"/>
            <a:r>
              <a:rPr kumimoji="1" lang="zh-CN" altLang="en-US" sz="4800" dirty="0">
                <a:solidFill>
                  <a:srgbClr val="FFFFFF"/>
                </a:solidFill>
              </a:rPr>
              <a:t>用</a:t>
            </a:r>
            <a:r>
              <a:rPr kumimoji="1" lang="en-US" altLang="zh-CN" sz="4800" dirty="0">
                <a:solidFill>
                  <a:srgbClr val="FFFFFF"/>
                </a:solidFill>
              </a:rPr>
              <a:t>“</a:t>
            </a:r>
            <a:r>
              <a:rPr kumimoji="1" lang="zh-CN" altLang="en-US" sz="4800" dirty="0">
                <a:solidFill>
                  <a:srgbClr val="FFFFFF"/>
                </a:solidFill>
              </a:rPr>
              <a:t>生命游戏</a:t>
            </a:r>
            <a:r>
              <a:rPr kumimoji="1" lang="en-US" altLang="zh-CN" sz="4800" dirty="0">
                <a:solidFill>
                  <a:srgbClr val="FFFFFF"/>
                </a:solidFill>
              </a:rPr>
              <a:t>”</a:t>
            </a:r>
            <a:r>
              <a:rPr kumimoji="1" lang="zh-CN" altLang="en-US" sz="4800" dirty="0">
                <a:solidFill>
                  <a:srgbClr val="FFFFFF"/>
                </a:solidFill>
              </a:rPr>
              <a:t>认识</a:t>
            </a:r>
            <a:r>
              <a:rPr kumimoji="1" lang="en-US" altLang="zh-CN" sz="4800" dirty="0">
                <a:solidFill>
                  <a:srgbClr val="FFFFFF"/>
                </a:solidFill>
              </a:rPr>
              <a:t>Patch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6DE7-F2E0-094E-A450-C552999E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77500" lnSpcReduction="20000"/>
          </a:bodyPr>
          <a:lstStyle/>
          <a:p>
            <a:r>
              <a:rPr kumimoji="1" lang="zh-CN" altLang="en-US" sz="2200" dirty="0">
                <a:solidFill>
                  <a:srgbClr val="FFFFFF"/>
                </a:solidFill>
              </a:rPr>
              <a:t>张江</a:t>
            </a:r>
            <a:endParaRPr kumimoji="1" lang="en-US" altLang="zh-CN" sz="22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北京师范大学系统科学学院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集智俱乐部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集智学园（北京）科技有限公司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CB49E28-383B-3745-AB04-7FFB6B1951B5}"/>
              </a:ext>
            </a:extLst>
          </p:cNvPr>
          <p:cNvSpPr/>
          <p:nvPr/>
        </p:nvSpPr>
        <p:spPr>
          <a:xfrm>
            <a:off x="4958431" y="6048540"/>
            <a:ext cx="30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——</a:t>
            </a:r>
            <a:r>
              <a:rPr kumimoji="1" lang="en-US" altLang="zh-CN" dirty="0" err="1">
                <a:solidFill>
                  <a:srgbClr val="FFFFFF"/>
                </a:solidFill>
              </a:rPr>
              <a:t>NetLogo</a:t>
            </a:r>
            <a:r>
              <a:rPr kumimoji="1" lang="zh-CN" altLang="en-US" dirty="0">
                <a:solidFill>
                  <a:srgbClr val="FFFFFF"/>
                </a:solidFill>
              </a:rPr>
              <a:t>多主体建模入门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09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如何计数邻居？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F052B-B78C-694E-A779-EBCF3D2F4C6F}"/>
              </a:ext>
            </a:extLst>
          </p:cNvPr>
          <p:cNvSpPr txBox="1">
            <a:spLocks/>
          </p:cNvSpPr>
          <p:nvPr/>
        </p:nvSpPr>
        <p:spPr>
          <a:xfrm>
            <a:off x="1214998" y="2103591"/>
            <a:ext cx="6220123" cy="3826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为每个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定义一个变量</a:t>
            </a:r>
            <a:r>
              <a:rPr kumimoji="1" lang="en-US" altLang="zh-CN" dirty="0">
                <a:latin typeface="华文楷体" panose="02010600040101010101" pitchFamily="2" charset="-122"/>
              </a:rPr>
              <a:t>living</a:t>
            </a:r>
            <a:r>
              <a:rPr kumimoji="1" lang="zh-CN" altLang="en-US" dirty="0">
                <a:latin typeface="华文楷体" panose="02010600040101010101" pitchFamily="2" charset="-122"/>
              </a:rPr>
              <a:t>，用来记录该方格周围的邻居数量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使用</a:t>
            </a:r>
            <a:r>
              <a:rPr kumimoji="1" lang="en-US" altLang="zh-CN" dirty="0">
                <a:latin typeface="华文楷体" panose="02010600040101010101" pitchFamily="2" charset="-122"/>
              </a:rPr>
              <a:t>patches-own[…]</a:t>
            </a:r>
            <a:r>
              <a:rPr kumimoji="1" lang="zh-CN" altLang="en-US" dirty="0">
                <a:latin typeface="华文楷体" panose="02010600040101010101" pitchFamily="2" charset="-122"/>
              </a:rPr>
              <a:t> 来定义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的自定义变量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初始情况下，将所有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的</a:t>
            </a:r>
            <a:r>
              <a:rPr kumimoji="1" lang="en-US" altLang="zh-CN" dirty="0">
                <a:latin typeface="华文楷体" panose="02010600040101010101" pitchFamily="2" charset="-122"/>
              </a:rPr>
              <a:t>living</a:t>
            </a:r>
            <a:r>
              <a:rPr kumimoji="1" lang="zh-CN" altLang="en-US" dirty="0">
                <a:latin typeface="华文楷体" panose="02010600040101010101" pitchFamily="2" charset="-122"/>
              </a:rPr>
              <a:t>属性设置为</a:t>
            </a:r>
            <a:r>
              <a:rPr kumimoji="1" lang="en-US" altLang="zh-CN" dirty="0">
                <a:latin typeface="华文楷体" panose="02010600040101010101" pitchFamily="2" charset="-122"/>
              </a:rPr>
              <a:t>0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在每一次</a:t>
            </a:r>
            <a:r>
              <a:rPr kumimoji="1" lang="en-US" altLang="zh-CN" dirty="0">
                <a:latin typeface="华文楷体" panose="02010600040101010101" pitchFamily="2" charset="-122"/>
              </a:rPr>
              <a:t>go</a:t>
            </a:r>
            <a:r>
              <a:rPr kumimoji="1" lang="zh-CN" altLang="en-US" dirty="0">
                <a:latin typeface="华文楷体" panose="02010600040101010101" pitchFamily="2" charset="-122"/>
              </a:rPr>
              <a:t>中，计数邻居的黑色方格数</a:t>
            </a:r>
            <a:endParaRPr kumimoji="1" lang="en-US" altLang="zh-CN" dirty="0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619AD86-FAA8-294C-BC22-CDF98D139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2394" y="2851307"/>
          <a:ext cx="153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" r:id="rId3" imgW="1536508" imgH="1523272" progId="">
                  <p:embed/>
                </p:oleObj>
              </mc:Choice>
              <mc:Fallback>
                <p:oleObj name="Image" r:id="rId3" imgW="1536508" imgH="1523272" progId="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619AD86-FAA8-294C-BC22-CDF98D139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394" y="2851307"/>
                        <a:ext cx="153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70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Netlogo</a:t>
            </a:r>
            <a:r>
              <a:rPr kumimoji="1" lang="zh-CN" altLang="en-US" dirty="0"/>
              <a:t>语法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619AD86-FAA8-294C-BC22-CDF98D139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2394" y="2851307"/>
          <a:ext cx="153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Image" r:id="rId3" imgW="1536508" imgH="1523272" progId="">
                  <p:embed/>
                </p:oleObj>
              </mc:Choice>
              <mc:Fallback>
                <p:oleObj name="Image" r:id="rId3" imgW="1536508" imgH="1523272" progId="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619AD86-FAA8-294C-BC22-CDF98D139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394" y="2851307"/>
                        <a:ext cx="153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B521E1-D53B-2D4D-A6C4-D38B434A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2" y="2494120"/>
            <a:ext cx="4884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living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neighbors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1800" dirty="0" err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pcolor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= black]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409830A-A6C4-6A45-8612-766A5837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2" y="2862420"/>
            <a:ext cx="485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相当于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8B182-EDC1-3A49-9902-C91CDCD0859A}"/>
              </a:ext>
            </a:extLst>
          </p:cNvPr>
          <p:cNvSpPr/>
          <p:nvPr/>
        </p:nvSpPr>
        <p:spPr>
          <a:xfrm>
            <a:off x="1166879" y="3256361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set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</a:rPr>
              <a:t>living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count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</a:rPr>
              <a:t>neighbors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with</a:t>
            </a:r>
            <a:r>
              <a:rPr lang="en-US" altLang="zh-CN" dirty="0">
                <a:latin typeface="Arial" panose="020B0604020202020204" pitchFamily="34" charset="0"/>
              </a:rPr>
              <a:t> [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</a:rPr>
              <a:t>pcolor</a:t>
            </a:r>
            <a:r>
              <a:rPr lang="en-US" altLang="zh-CN" dirty="0">
                <a:latin typeface="Arial" panose="020B0604020202020204" pitchFamily="34" charset="0"/>
              </a:rPr>
              <a:t> = black]))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1D25FDA-571A-BC40-9530-3C0BB62C4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2" y="3688775"/>
            <a:ext cx="4857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相当于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5F6B541-4413-274E-9178-67A8E108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882" y="4121745"/>
            <a:ext cx="304442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tt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for each patch in neighbors{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if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patch.pcolor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==black{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tt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=tt+1;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living =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tt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7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如何实现生命游戏规则？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19115-3BDA-DE45-9D6F-7973AFEE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50" y="4839269"/>
            <a:ext cx="2767392" cy="138232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ifelse</a:t>
            </a:r>
            <a:r>
              <a:rPr lang="zh-CN" altLang="en-US" dirty="0"/>
              <a:t>的基本语法：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390649-C808-1248-B4EB-CAE49814CBB7}"/>
              </a:ext>
            </a:extLst>
          </p:cNvPr>
          <p:cNvGrpSpPr/>
          <p:nvPr/>
        </p:nvGrpSpPr>
        <p:grpSpPr>
          <a:xfrm>
            <a:off x="2056651" y="2022221"/>
            <a:ext cx="7492083" cy="2569459"/>
            <a:chOff x="1097280" y="2212403"/>
            <a:chExt cx="10290831" cy="4014373"/>
          </a:xfrm>
        </p:grpSpPr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0EBBB961-EB27-F744-96A3-F226AF252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5934" y="5856889"/>
              <a:ext cx="6461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/>
                <a:t>死亡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226F5C7-3384-7146-BB09-E065569B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806" y="5856888"/>
              <a:ext cx="6461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/>
                <a:t>出生</a:t>
              </a:r>
            </a:p>
          </p:txBody>
        </p:sp>
        <p:graphicFrame>
          <p:nvGraphicFramePr>
            <p:cNvPr id="9" name="Object 10">
              <a:extLst>
                <a:ext uri="{FF2B5EF4-FFF2-40B4-BE49-F238E27FC236}">
                  <a16:creationId xmlns:a16="http://schemas.microsoft.com/office/drawing/2014/main" id="{0C11F2E8-A6E6-2D4A-89A4-12C3E30F01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642406"/>
                </p:ext>
              </p:extLst>
            </p:nvPr>
          </p:nvGraphicFramePr>
          <p:xfrm>
            <a:off x="1097280" y="2212403"/>
            <a:ext cx="1435100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Image" r:id="rId3" imgW="1434415" imgH="1498413" progId="">
                    <p:embed/>
                  </p:oleObj>
                </mc:Choice>
                <mc:Fallback>
                  <p:oleObj name="Image" r:id="rId3" imgW="1434415" imgH="1498413" progId="">
                    <p:embed/>
                    <p:pic>
                      <p:nvPicPr>
                        <p:cNvPr id="9" name="Object 10">
                          <a:extLst>
                            <a:ext uri="{FF2B5EF4-FFF2-40B4-BE49-F238E27FC236}">
                              <a16:creationId xmlns:a16="http://schemas.microsoft.com/office/drawing/2014/main" id="{37A875D4-1A7E-7947-A908-B212F11B5A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280" y="2212403"/>
                          <a:ext cx="1435100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>
              <a:extLst>
                <a:ext uri="{FF2B5EF4-FFF2-40B4-BE49-F238E27FC236}">
                  <a16:creationId xmlns:a16="http://schemas.microsoft.com/office/drawing/2014/main" id="{1256AB7B-B259-6043-AF85-B843E8F34E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00707"/>
                </p:ext>
              </p:extLst>
            </p:nvPr>
          </p:nvGraphicFramePr>
          <p:xfrm>
            <a:off x="1097280" y="4301553"/>
            <a:ext cx="1460500" cy="147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Image" r:id="rId5" imgW="1460317" imgH="1473016" progId="">
                    <p:embed/>
                  </p:oleObj>
                </mc:Choice>
                <mc:Fallback>
                  <p:oleObj name="Image" r:id="rId5" imgW="1460317" imgH="1473016" progId="">
                    <p:embed/>
                    <p:pic>
                      <p:nvPicPr>
                        <p:cNvPr id="10" name="Object 12">
                          <a:extLst>
                            <a:ext uri="{FF2B5EF4-FFF2-40B4-BE49-F238E27FC236}">
                              <a16:creationId xmlns:a16="http://schemas.microsoft.com/office/drawing/2014/main" id="{DA99221C-E452-BA47-BE78-64EA1A0FBE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280" y="4301553"/>
                          <a:ext cx="1460500" cy="1473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BD01EA2D-82F3-9F49-BEC5-10B1F86892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528856"/>
                </p:ext>
              </p:extLst>
            </p:nvPr>
          </p:nvGraphicFramePr>
          <p:xfrm>
            <a:off x="4194492" y="3077591"/>
            <a:ext cx="1485900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Image" r:id="rId7" imgW="1485190" imgH="1485190" progId="">
                    <p:embed/>
                  </p:oleObj>
                </mc:Choice>
                <mc:Fallback>
                  <p:oleObj name="Image" r:id="rId7" imgW="1485190" imgH="1485190" progId="">
                    <p:embed/>
                    <p:pic>
                      <p:nvPicPr>
                        <p:cNvPr id="11" name="Object 14">
                          <a:extLst>
                            <a:ext uri="{FF2B5EF4-FFF2-40B4-BE49-F238E27FC236}">
                              <a16:creationId xmlns:a16="http://schemas.microsoft.com/office/drawing/2014/main" id="{611CEEA4-F762-4149-81F8-305E999E50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492" y="3077591"/>
                          <a:ext cx="1485900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E5B93BF2-15A5-394E-93F4-795D81D5C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4630" y="2933128"/>
              <a:ext cx="1150937" cy="5762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EC907D0D-1AD4-A447-AC51-9CEA69AD7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1605" y="4157091"/>
              <a:ext cx="1152525" cy="7921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F7725FDC-9225-0146-8847-8F6D6C3F58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5869013"/>
                </p:ext>
              </p:extLst>
            </p:nvPr>
          </p:nvGraphicFramePr>
          <p:xfrm>
            <a:off x="6466861" y="2250503"/>
            <a:ext cx="14351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Image" r:id="rId9" imgW="1434415" imgH="1460317" progId="">
                    <p:embed/>
                  </p:oleObj>
                </mc:Choice>
                <mc:Fallback>
                  <p:oleObj name="Image" r:id="rId9" imgW="1434415" imgH="1460317" progId="">
                    <p:embed/>
                    <p:pic>
                      <p:nvPicPr>
                        <p:cNvPr id="14" name="Object 4">
                          <a:extLst>
                            <a:ext uri="{FF2B5EF4-FFF2-40B4-BE49-F238E27FC236}">
                              <a16:creationId xmlns:a16="http://schemas.microsoft.com/office/drawing/2014/main" id="{9A7382C6-661F-D84B-8B68-CDF532862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6861" y="2250503"/>
                          <a:ext cx="1435100" cy="146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CA34EC8B-9F9F-8849-BF13-2D5C392B71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981077"/>
                </p:ext>
              </p:extLst>
            </p:nvPr>
          </p:nvGraphicFramePr>
          <p:xfrm>
            <a:off x="6466861" y="3979291"/>
            <a:ext cx="1503362" cy="151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Image" r:id="rId11" imgW="1574048" imgH="1511111" progId="">
                    <p:embed/>
                  </p:oleObj>
                </mc:Choice>
                <mc:Fallback>
                  <p:oleObj name="Image" r:id="rId11" imgW="1574048" imgH="1511111" progId="">
                    <p:embed/>
                    <p:pic>
                      <p:nvPicPr>
                        <p:cNvPr id="15" name="Object 6">
                          <a:extLst>
                            <a:ext uri="{FF2B5EF4-FFF2-40B4-BE49-F238E27FC236}">
                              <a16:creationId xmlns:a16="http://schemas.microsoft.com/office/drawing/2014/main" id="{1666BFCD-CCCF-BF40-9E25-EE4B7726AA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6861" y="3979291"/>
                          <a:ext cx="1503362" cy="151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1EAD47E2-D3BD-0B48-B138-929557D6BA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4946422"/>
                </p:ext>
              </p:extLst>
            </p:nvPr>
          </p:nvGraphicFramePr>
          <p:xfrm>
            <a:off x="9851411" y="2971228"/>
            <a:ext cx="1536700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8" name="Image" r:id="rId13" imgW="1536508" imgH="1523272" progId="">
                    <p:embed/>
                  </p:oleObj>
                </mc:Choice>
                <mc:Fallback>
                  <p:oleObj name="Image" r:id="rId13" imgW="1536508" imgH="1523272" progId="">
                    <p:embed/>
                    <p:pic>
                      <p:nvPicPr>
                        <p:cNvPr id="16" name="Object 8">
                          <a:extLst>
                            <a:ext uri="{FF2B5EF4-FFF2-40B4-BE49-F238E27FC236}">
                              <a16:creationId xmlns:a16="http://schemas.microsoft.com/office/drawing/2014/main" id="{05F2F00F-42AD-F044-844B-216E3B8E74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1411" y="2971228"/>
                          <a:ext cx="1536700" cy="15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4BAB19B5-ECC1-A641-AA4C-B0A296D7A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8523" y="2610866"/>
              <a:ext cx="1150938" cy="5762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42D35980-6A0B-9446-8933-8A00C1DC6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7086" y="3979291"/>
              <a:ext cx="1081087" cy="7921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6C03B7F-9759-1347-80CE-63C0EEC0844F}"/>
              </a:ext>
            </a:extLst>
          </p:cNvPr>
          <p:cNvSpPr txBox="1"/>
          <p:nvPr/>
        </p:nvSpPr>
        <p:spPr>
          <a:xfrm>
            <a:off x="4559654" y="4839269"/>
            <a:ext cx="2451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ifelse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B0F0"/>
                </a:solidFill>
              </a:rPr>
              <a:t>condition</a:t>
            </a:r>
            <a:r>
              <a:rPr kumimoji="1" lang="en-US" altLang="zh-CN" dirty="0"/>
              <a:t> [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i="1" dirty="0">
                <a:solidFill>
                  <a:srgbClr val="00B0F0"/>
                </a:solidFill>
              </a:rPr>
              <a:t>expression1</a:t>
            </a:r>
          </a:p>
          <a:p>
            <a:r>
              <a:rPr kumimoji="1" lang="en-US" altLang="zh-CN" dirty="0"/>
              <a:t>][</a:t>
            </a:r>
          </a:p>
          <a:p>
            <a:r>
              <a:rPr kumimoji="1" lang="en-US" altLang="zh-CN" dirty="0"/>
              <a:t>    </a:t>
            </a:r>
            <a:r>
              <a:rPr kumimoji="1" lang="en-US" altLang="zh-CN" i="1" dirty="0">
                <a:solidFill>
                  <a:srgbClr val="00B0F0"/>
                </a:solidFill>
              </a:rPr>
              <a:t>expression2</a:t>
            </a:r>
          </a:p>
          <a:p>
            <a:r>
              <a:rPr kumimoji="1" lang="en-US" altLang="zh-CN" dirty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42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探索生命游戏本身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7A9A6-7E0C-6547-B2D0-F32C4333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175" y="2288083"/>
            <a:ext cx="4838825" cy="376089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将模拟空间增大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更改游戏规则</a:t>
            </a:r>
            <a:endParaRPr kumimoji="1" lang="en-US" altLang="zh-CN" dirty="0"/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/>
              <a:t>数字</a:t>
            </a:r>
            <a:r>
              <a:rPr kumimoji="1" lang="en-US" altLang="zh-CN" dirty="0"/>
              <a:t>3</a:t>
            </a:r>
            <a:r>
              <a:rPr kumimoji="1" lang="zh-CN" altLang="en-US" dirty="0"/>
              <a:t>是否是必须的？</a:t>
            </a:r>
            <a:endParaRPr kumimoji="1" lang="en-US" altLang="zh-CN" dirty="0"/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/>
              <a:t>还有哪些有趣的规则？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更改初始条件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dirty="0"/>
              <a:t>进一步改进</a:t>
            </a:r>
          </a:p>
        </p:txBody>
      </p:sp>
      <p:pic>
        <p:nvPicPr>
          <p:cNvPr id="20" name="Picture 4" descr="life">
            <a:extLst>
              <a:ext uri="{FF2B5EF4-FFF2-40B4-BE49-F238E27FC236}">
                <a16:creationId xmlns:a16="http://schemas.microsoft.com/office/drawing/2014/main" id="{A84DC574-4CE1-C140-8508-C208F003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3753" y="2222657"/>
            <a:ext cx="3313113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 descr="http://www.techcn.com.cn/uploads/200905/1243406001SySFBwW0.jpg">
            <a:extLst>
              <a:ext uri="{FF2B5EF4-FFF2-40B4-BE49-F238E27FC236}">
                <a16:creationId xmlns:a16="http://schemas.microsoft.com/office/drawing/2014/main" id="{EF606BED-494C-614C-B69B-7621B923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3156" y="2724514"/>
            <a:ext cx="129698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id="{04E9ADFF-90B5-A64F-AA3B-A6A0045A3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280" y="4675802"/>
            <a:ext cx="158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/>
              <a:t>John Conway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3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Netlogo</a:t>
            </a:r>
            <a:r>
              <a:rPr kumimoji="1" lang="zh-CN" altLang="en-US" dirty="0"/>
              <a:t>语法注意事项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6EE0AE6-11B4-9849-87B1-F458D398E64D}"/>
              </a:ext>
            </a:extLst>
          </p:cNvPr>
          <p:cNvSpPr txBox="1">
            <a:spLocks/>
          </p:cNvSpPr>
          <p:nvPr/>
        </p:nvSpPr>
        <p:spPr>
          <a:xfrm>
            <a:off x="1230751" y="2366154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Netlogo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的赋值语句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使用</a:t>
            </a: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set</a:t>
            </a: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 变量名 值</a:t>
            </a:r>
            <a:endParaRPr kumimoji="1" lang="en-US" altLang="zh-CN" sz="1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Netlogo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中的函数调用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16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func</a:t>
            </a: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 var1 var2 …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Netlogo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中的对象集合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Patches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Turtles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Netlogo</a:t>
            </a: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中的对象属性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patches-own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FBCE6-D9FF-B84F-8ADC-A2C29FF9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74" y="2493588"/>
            <a:ext cx="3062231" cy="30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更多关于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的语法</a:t>
            </a:r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F4FC76D3-CC2D-D348-AA71-B3AAB6E2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40496"/>
            <a:ext cx="10058400" cy="41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E130-ADC2-7C42-8E7B-CE9EA9D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请关注我们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0346D9-2C29-9F43-98F5-C9EE04FC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8" y="2852897"/>
            <a:ext cx="1513504" cy="1513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058A6-CB9F-E14F-A00F-6D38EE8F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6" y="2869532"/>
            <a:ext cx="1499977" cy="1499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1BA13C-B78C-5D41-86F4-6C67ED2C3C5B}"/>
              </a:ext>
            </a:extLst>
          </p:cNvPr>
          <p:cNvSpPr/>
          <p:nvPr/>
        </p:nvSpPr>
        <p:spPr>
          <a:xfrm>
            <a:off x="4821452" y="4425115"/>
            <a:ext cx="254909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集智学园公众号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B843F-637C-344D-B25D-35B047994C89}"/>
              </a:ext>
            </a:extLst>
          </p:cNvPr>
          <p:cNvSpPr/>
          <p:nvPr/>
        </p:nvSpPr>
        <p:spPr>
          <a:xfrm>
            <a:off x="7218926" y="4446332"/>
            <a:ext cx="25490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集智俱乐部公众号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6855-08C0-DC42-8DE6-76EB64D0E8B1}"/>
              </a:ext>
            </a:extLst>
          </p:cNvPr>
          <p:cNvSpPr txBox="1"/>
          <p:nvPr/>
        </p:nvSpPr>
        <p:spPr>
          <a:xfrm>
            <a:off x="1097280" y="2852897"/>
            <a:ext cx="31042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公众号：集智学园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公众号：集智俱乐部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知乎号：集智学园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B86C8-2529-9443-975F-DA967DAF3953}"/>
              </a:ext>
            </a:extLst>
          </p:cNvPr>
          <p:cNvSpPr txBox="1"/>
          <p:nvPr/>
        </p:nvSpPr>
        <p:spPr>
          <a:xfrm>
            <a:off x="1097280" y="5307262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FE1D-61CA-B44A-86C1-B1456040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9645"/>
            <a:ext cx="3448259" cy="1343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000" dirty="0">
                <a:solidFill>
                  <a:srgbClr val="FFFFFF"/>
                </a:solidFill>
              </a:rPr>
              <a:t>生命游戏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82DA2CE1-3920-E64C-997B-D585DC2C7D71}"/>
              </a:ext>
            </a:extLst>
          </p:cNvPr>
          <p:cNvSpPr txBox="1">
            <a:spLocks/>
          </p:cNvSpPr>
          <p:nvPr/>
        </p:nvSpPr>
        <p:spPr>
          <a:xfrm>
            <a:off x="643465" y="2291391"/>
            <a:ext cx="3448259" cy="334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300" dirty="0">
                <a:solidFill>
                  <a:srgbClr val="FFFFFF"/>
                </a:solidFill>
              </a:rPr>
              <a:t>想象这样一个外星生物空间</a:t>
            </a:r>
            <a:endParaRPr lang="en-US" altLang="zh-CN" sz="1300" dirty="0">
              <a:solidFill>
                <a:srgbClr val="FFFFFF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300" dirty="0">
                <a:solidFill>
                  <a:srgbClr val="FFFFFF"/>
                </a:solidFill>
              </a:rPr>
              <a:t>每个格点都有黑白两种颜色</a:t>
            </a:r>
            <a:endParaRPr lang="en-US" altLang="zh-CN" sz="1300" dirty="0">
              <a:solidFill>
                <a:srgbClr val="FFFFFF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300" dirty="0">
                <a:solidFill>
                  <a:srgbClr val="FFFFFF"/>
                </a:solidFill>
              </a:rPr>
              <a:t>每个格点有周围八个邻居</a:t>
            </a:r>
            <a:endParaRPr lang="en-US" altLang="zh-CN" sz="1300" dirty="0">
              <a:solidFill>
                <a:srgbClr val="FFFFFF"/>
              </a:solidFill>
            </a:endParaRPr>
          </a:p>
          <a:p>
            <a:pPr marL="548640" indent="-457200" fontAlgn="ctr">
              <a:lnSpc>
                <a:spcPct val="90000"/>
              </a:lnSpc>
              <a:buFont typeface="Calibri" panose="020F0502020204030204" pitchFamily="34" charset="0"/>
              <a:buChar char="l"/>
              <a:tabLst>
                <a:tab pos="720000" algn="l"/>
              </a:tabLst>
            </a:pPr>
            <a:r>
              <a:rPr lang="zh-CN" altLang="en-US" sz="1300" dirty="0">
                <a:solidFill>
                  <a:srgbClr val="FFFFFF"/>
                </a:solidFill>
              </a:rPr>
              <a:t>邻居的颜色决定了当前格点颜色的变化，</a:t>
            </a:r>
          </a:p>
        </p:txBody>
      </p:sp>
      <p:pic>
        <p:nvPicPr>
          <p:cNvPr id="6" name="内容占位符 5" descr="黑色的背景白色的字&#10;&#10;描述已自动生成">
            <a:extLst>
              <a:ext uri="{FF2B5EF4-FFF2-40B4-BE49-F238E27FC236}">
                <a16:creationId xmlns:a16="http://schemas.microsoft.com/office/drawing/2014/main" id="{3A9FD74B-7EC2-D94B-A900-F06F9251C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6" r="1" b="3386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7" name="Picture 6" descr="http://www.techcn.com.cn/uploads/200905/1243406001SySFBwW0.jpg">
            <a:extLst>
              <a:ext uri="{FF2B5EF4-FFF2-40B4-BE49-F238E27FC236}">
                <a16:creationId xmlns:a16="http://schemas.microsoft.com/office/drawing/2014/main" id="{3CF396E8-D2CE-EE4A-B159-2CB4EAAAD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67" y="4244947"/>
            <a:ext cx="1296987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EFFC8A16-6617-F645-B0E6-5F58DFAC3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940" y="5752387"/>
            <a:ext cx="158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John Conway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0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生命游戏规则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5D386B1-A6AD-7341-B483-852A215B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806" y="5856888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出生</a:t>
            </a: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37A875D4-1A7E-7947-A908-B212F11B5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10743"/>
              </p:ext>
            </p:extLst>
          </p:nvPr>
        </p:nvGraphicFramePr>
        <p:xfrm>
          <a:off x="1097280" y="2212403"/>
          <a:ext cx="143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1434415" imgH="1498413" progId="">
                  <p:embed/>
                </p:oleObj>
              </mc:Choice>
              <mc:Fallback>
                <p:oleObj name="Image" r:id="rId3" imgW="1434415" imgH="1498413" progId="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E1A64B13-A6AD-2843-91B3-B00227E69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12403"/>
                        <a:ext cx="14351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DA99221C-E452-BA47-BE78-64EA1A0FB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98443"/>
              </p:ext>
            </p:extLst>
          </p:nvPr>
        </p:nvGraphicFramePr>
        <p:xfrm>
          <a:off x="1097280" y="4301553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5" imgW="1460317" imgH="1473016" progId="">
                  <p:embed/>
                </p:oleObj>
              </mc:Choice>
              <mc:Fallback>
                <p:oleObj name="Image" r:id="rId5" imgW="1460317" imgH="1473016" progId="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A46D5D56-9828-794D-B9EC-5AEAAC019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4301553"/>
                        <a:ext cx="1460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11CEEA4-F762-4149-81F8-305E999E5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9303"/>
              </p:ext>
            </p:extLst>
          </p:nvPr>
        </p:nvGraphicFramePr>
        <p:xfrm>
          <a:off x="4194492" y="3077591"/>
          <a:ext cx="1485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7" imgW="1485190" imgH="1485190" progId="">
                  <p:embed/>
                </p:oleObj>
              </mc:Choice>
              <mc:Fallback>
                <p:oleObj name="Image" r:id="rId7" imgW="1485190" imgH="1485190" progId="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74CBE5DE-E19B-E549-A547-2ACFB24F7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92" y="3077591"/>
                        <a:ext cx="1485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5">
            <a:extLst>
              <a:ext uri="{FF2B5EF4-FFF2-40B4-BE49-F238E27FC236}">
                <a16:creationId xmlns:a16="http://schemas.microsoft.com/office/drawing/2014/main" id="{269DE842-EE2A-4848-98DA-04499489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630" y="2933128"/>
            <a:ext cx="1150937" cy="5762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4541F9A-16D7-DB46-8D4B-692B6EDB0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605" y="4157091"/>
            <a:ext cx="1152525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生命游戏规则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4B9BBEA2-5984-1A48-809F-C90E8EDF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934" y="585688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死亡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5D386B1-A6AD-7341-B483-852A215B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806" y="5856888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出生</a:t>
            </a: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37A875D4-1A7E-7947-A908-B212F11B5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2212403"/>
          <a:ext cx="143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age" r:id="rId3" imgW="1434415" imgH="1498413" progId="">
                  <p:embed/>
                </p:oleObj>
              </mc:Choice>
              <mc:Fallback>
                <p:oleObj name="Image" r:id="rId3" imgW="1434415" imgH="1498413" progId="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37A875D4-1A7E-7947-A908-B212F11B5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12403"/>
                        <a:ext cx="14351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DA99221C-E452-BA47-BE78-64EA1A0FB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4301553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Image" r:id="rId5" imgW="1460317" imgH="1473016" progId="">
                  <p:embed/>
                </p:oleObj>
              </mc:Choice>
              <mc:Fallback>
                <p:oleObj name="Image" r:id="rId5" imgW="1460317" imgH="1473016" progId="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DA99221C-E452-BA47-BE78-64EA1A0FB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4301553"/>
                        <a:ext cx="1460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11CEEA4-F762-4149-81F8-305E999E5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492" y="3077591"/>
          <a:ext cx="1485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Image" r:id="rId7" imgW="1485190" imgH="1485190" progId="">
                  <p:embed/>
                </p:oleObj>
              </mc:Choice>
              <mc:Fallback>
                <p:oleObj name="Image" r:id="rId7" imgW="1485190" imgH="1485190" progId="">
                  <p:embed/>
                  <p:pic>
                    <p:nvPicPr>
                      <p:cNvPr id="11" name="Object 14">
                        <a:extLst>
                          <a:ext uri="{FF2B5EF4-FFF2-40B4-BE49-F238E27FC236}">
                            <a16:creationId xmlns:a16="http://schemas.microsoft.com/office/drawing/2014/main" id="{611CEEA4-F762-4149-81F8-305E999E5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92" y="3077591"/>
                        <a:ext cx="1485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5">
            <a:extLst>
              <a:ext uri="{FF2B5EF4-FFF2-40B4-BE49-F238E27FC236}">
                <a16:creationId xmlns:a16="http://schemas.microsoft.com/office/drawing/2014/main" id="{269DE842-EE2A-4848-98DA-04499489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630" y="2933128"/>
            <a:ext cx="1150937" cy="5762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4541F9A-16D7-DB46-8D4B-692B6EDB0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605" y="4157091"/>
            <a:ext cx="1152525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9A7382C6-661F-D84B-8B68-CDF532862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6861" y="2250503"/>
          <a:ext cx="1435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9" imgW="1434415" imgH="1460317" progId="">
                  <p:embed/>
                </p:oleObj>
              </mc:Choice>
              <mc:Fallback>
                <p:oleObj name="Image" r:id="rId9" imgW="1434415" imgH="1460317" progId="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9A7382C6-661F-D84B-8B68-CDF532862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861" y="2250503"/>
                        <a:ext cx="1435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666BFCD-CCCF-BF40-9E25-EE4B7726A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6861" y="3979291"/>
          <a:ext cx="15033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Image" r:id="rId11" imgW="1574048" imgH="1511111" progId="">
                  <p:embed/>
                </p:oleObj>
              </mc:Choice>
              <mc:Fallback>
                <p:oleObj name="Image" r:id="rId11" imgW="1574048" imgH="1511111" progId="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1666BFCD-CCCF-BF40-9E25-EE4B7726A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861" y="3979291"/>
                        <a:ext cx="150336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05F2F00F-42AD-F044-844B-216E3B8E7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1411" y="2971228"/>
          <a:ext cx="153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Image" r:id="rId13" imgW="1536508" imgH="1523272" progId="">
                  <p:embed/>
                </p:oleObj>
              </mc:Choice>
              <mc:Fallback>
                <p:oleObj name="Image" r:id="rId13" imgW="1536508" imgH="1523272" progId="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05F2F00F-42AD-F044-844B-216E3B8E7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411" y="2971228"/>
                        <a:ext cx="153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9">
            <a:extLst>
              <a:ext uri="{FF2B5EF4-FFF2-40B4-BE49-F238E27FC236}">
                <a16:creationId xmlns:a16="http://schemas.microsoft.com/office/drawing/2014/main" id="{D3FDA8A2-C310-3048-82C0-67D50449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8523" y="2610866"/>
            <a:ext cx="1150938" cy="576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A4DC6402-E426-5246-B912-365DF28E5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086" y="3979291"/>
            <a:ext cx="1081087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000"/>
              <a:t>认识</a:t>
            </a:r>
            <a:r>
              <a:rPr kumimoji="1" lang="en-US" altLang="zh-CN" sz="4000"/>
              <a:t>Patch</a:t>
            </a:r>
            <a:endParaRPr kumimoji="1" lang="en-US" altLang="zh-CN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1A5F7C-5447-E846-825D-57ADBC7C9AC0}"/>
              </a:ext>
            </a:extLst>
          </p:cNvPr>
          <p:cNvSpPr txBox="1">
            <a:spLocks/>
          </p:cNvSpPr>
          <p:nvPr/>
        </p:nvSpPr>
        <p:spPr>
          <a:xfrm>
            <a:off x="962164" y="2663934"/>
            <a:ext cx="5243764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虚拟宇宙由很多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平铺而成</a:t>
            </a:r>
            <a:endParaRPr kumimoji="1" lang="en-US" altLang="zh-CN" dirty="0"/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每一个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都是一个独立的对象，它包括的基本属性：</a:t>
            </a:r>
            <a:endParaRPr kumimoji="1" lang="en-US" altLang="zh-CN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zh-CN" dirty="0" err="1"/>
              <a:t>Pcolor</a:t>
            </a:r>
            <a:r>
              <a:rPr kumimoji="1" lang="en-US" altLang="zh-CN" dirty="0"/>
              <a:t>, 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dirty="0" err="1"/>
              <a:t>plabel</a:t>
            </a:r>
            <a:r>
              <a:rPr kumimoji="1" lang="en-US" altLang="zh-CN" dirty="0"/>
              <a:t>, </a:t>
            </a:r>
            <a:r>
              <a:rPr kumimoji="1" lang="en-US" altLang="zh-CN" dirty="0" err="1"/>
              <a:t>plabel</a:t>
            </a:r>
            <a:r>
              <a:rPr kumimoji="1" lang="en-US" altLang="zh-CN" dirty="0"/>
              <a:t>-color, 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dirty="0" err="1"/>
              <a:t>pxcor</a:t>
            </a:r>
            <a:r>
              <a:rPr kumimoji="1" lang="en-US" altLang="zh-CN" dirty="0"/>
              <a:t>, </a:t>
            </a:r>
            <a:r>
              <a:rPr kumimoji="1" lang="en-US" altLang="zh-CN" dirty="0" err="1"/>
              <a:t>pycor</a:t>
            </a:r>
            <a:endParaRPr kumimoji="1" lang="en-US" altLang="zh-CN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zh-CN" dirty="0"/>
              <a:t>…</a:t>
            </a:r>
          </a:p>
        </p:txBody>
      </p:sp>
      <p:pic>
        <p:nvPicPr>
          <p:cNvPr id="8" name="内容占位符 7" descr="手机屏幕截图&#10;&#10;描述已自动生成">
            <a:extLst>
              <a:ext uri="{FF2B5EF4-FFF2-40B4-BE49-F238E27FC236}">
                <a16:creationId xmlns:a16="http://schemas.microsoft.com/office/drawing/2014/main" id="{0C073F69-9F6C-9E41-9B0E-A21914715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657" y="668027"/>
            <a:ext cx="3866959" cy="52256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64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初始化</a:t>
            </a:r>
            <a:r>
              <a:rPr kumimoji="1" lang="en-US" altLang="zh-CN" dirty="0"/>
              <a:t>patch</a:t>
            </a:r>
            <a:endParaRPr kumimoji="1" lang="zh-CN" altLang="en-US" dirty="0"/>
          </a:p>
        </p:txBody>
      </p:sp>
      <p:pic>
        <p:nvPicPr>
          <p:cNvPr id="5" name="内容占位符 5" descr="黑色的背景白色的字&#10;&#10;描述已自动生成">
            <a:extLst>
              <a:ext uri="{FF2B5EF4-FFF2-40B4-BE49-F238E27FC236}">
                <a16:creationId xmlns:a16="http://schemas.microsoft.com/office/drawing/2014/main" id="{72CEDB0B-AF8D-C44B-9E37-F38965AD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6" r="1" b="3386"/>
          <a:stretch/>
        </p:blipFill>
        <p:spPr>
          <a:xfrm>
            <a:off x="6473753" y="2103591"/>
            <a:ext cx="4681927" cy="425973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F052B-B78C-694E-A779-EBCF3D2F4C6F}"/>
              </a:ext>
            </a:extLst>
          </p:cNvPr>
          <p:cNvSpPr txBox="1">
            <a:spLocks/>
          </p:cNvSpPr>
          <p:nvPr/>
        </p:nvSpPr>
        <p:spPr>
          <a:xfrm>
            <a:off x="1229989" y="2424092"/>
            <a:ext cx="5035900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/>
              <a:t>思路</a:t>
            </a:r>
            <a:endParaRPr kumimoji="1" lang="en-US" altLang="zh-CN" dirty="0"/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/>
              <a:t>访问所有的</a:t>
            </a:r>
            <a:r>
              <a:rPr kumimoji="1" lang="en-US" altLang="zh-CN" dirty="0"/>
              <a:t>Patches: ask patches[]</a:t>
            </a:r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/>
              <a:t>随机地将一些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设置为白色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49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产生随机数</a:t>
            </a:r>
          </a:p>
        </p:txBody>
      </p:sp>
      <p:pic>
        <p:nvPicPr>
          <p:cNvPr id="5" name="内容占位符 5" descr="黑色的背景白色的字&#10;&#10;描述已自动生成">
            <a:extLst>
              <a:ext uri="{FF2B5EF4-FFF2-40B4-BE49-F238E27FC236}">
                <a16:creationId xmlns:a16="http://schemas.microsoft.com/office/drawing/2014/main" id="{72CEDB0B-AF8D-C44B-9E37-F38965AD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6" r="1" b="3386"/>
          <a:stretch/>
        </p:blipFill>
        <p:spPr>
          <a:xfrm>
            <a:off x="6473753" y="2103591"/>
            <a:ext cx="4681927" cy="425973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F052B-B78C-694E-A779-EBCF3D2F4C6F}"/>
              </a:ext>
            </a:extLst>
          </p:cNvPr>
          <p:cNvSpPr txBox="1">
            <a:spLocks/>
          </p:cNvSpPr>
          <p:nvPr/>
        </p:nvSpPr>
        <p:spPr>
          <a:xfrm>
            <a:off x="1214999" y="2103591"/>
            <a:ext cx="5035900" cy="382680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dirty="0">
                <a:latin typeface="华文楷体" panose="02010600040101010101" pitchFamily="2" charset="-122"/>
              </a:rPr>
              <a:t>random-float</a:t>
            </a:r>
            <a:r>
              <a:rPr lang="zh-CN" altLang="en-US" dirty="0">
                <a:latin typeface="华文楷体" panose="02010600040101010101" pitchFamily="2" charset="-122"/>
              </a:rPr>
              <a:t>命令</a:t>
            </a:r>
            <a:endParaRPr lang="en-US" altLang="zh-CN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一般格式：</a:t>
            </a:r>
            <a:r>
              <a:rPr kumimoji="1" lang="en-US" altLang="zh-CN" dirty="0">
                <a:latin typeface="华文楷体" panose="02010600040101010101" pitchFamily="2" charset="-122"/>
              </a:rPr>
              <a:t>random-float x</a:t>
            </a:r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功能：产生一个</a:t>
            </a:r>
            <a:r>
              <a:rPr kumimoji="1" lang="en-US" altLang="zh-CN" dirty="0">
                <a:latin typeface="华文楷体" panose="02010600040101010101" pitchFamily="2" charset="-122"/>
              </a:rPr>
              <a:t>(0,x)</a:t>
            </a:r>
            <a:r>
              <a:rPr kumimoji="1" lang="zh-CN" altLang="en-US" dirty="0">
                <a:latin typeface="华文楷体" panose="02010600040101010101" pitchFamily="2" charset="-122"/>
              </a:rPr>
              <a:t>之间的随机实数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判断语句</a:t>
            </a:r>
            <a:r>
              <a:rPr kumimoji="1" lang="en-US" altLang="zh-CN" dirty="0">
                <a:latin typeface="华文楷体" panose="02010600040101010101" pitchFamily="2" charset="-122"/>
              </a:rPr>
              <a:t>if</a:t>
            </a: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if random-float 1 &lt; 0.5[</a:t>
            </a: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   ….</a:t>
            </a: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]</a:t>
            </a:r>
          </a:p>
          <a:p>
            <a:pPr marL="251460" indent="-342900"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相当于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if random-float(1)&lt;0.5[</a:t>
            </a: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 …</a:t>
            </a:r>
          </a:p>
          <a:p>
            <a:pPr marL="201168" lvl="1" indent="0">
              <a:buNone/>
            </a:pPr>
            <a:r>
              <a:rPr kumimoji="1" lang="en-US" altLang="zh-CN" dirty="0">
                <a:latin typeface="华文楷体" panose="02010600040101010101" pitchFamily="2" charset="-122"/>
              </a:rPr>
              <a:t>]</a:t>
            </a:r>
          </a:p>
          <a:p>
            <a:pPr lvl="1"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623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生命游戏规则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4B9BBEA2-5984-1A48-809F-C90E8EDF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934" y="5856889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死亡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5D386B1-A6AD-7341-B483-852A215B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806" y="5856888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出生</a:t>
            </a: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37A875D4-1A7E-7947-A908-B212F11B5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2212403"/>
          <a:ext cx="143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" r:id="rId3" imgW="1434415" imgH="1498413" progId="">
                  <p:embed/>
                </p:oleObj>
              </mc:Choice>
              <mc:Fallback>
                <p:oleObj name="Image" r:id="rId3" imgW="1434415" imgH="1498413" progId="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37A875D4-1A7E-7947-A908-B212F11B5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12403"/>
                        <a:ext cx="14351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DA99221C-E452-BA47-BE78-64EA1A0FB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7280" y="4301553"/>
          <a:ext cx="1460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Image" r:id="rId5" imgW="1460317" imgH="1473016" progId="">
                  <p:embed/>
                </p:oleObj>
              </mc:Choice>
              <mc:Fallback>
                <p:oleObj name="Image" r:id="rId5" imgW="1460317" imgH="1473016" progId="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DA99221C-E452-BA47-BE78-64EA1A0FB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4301553"/>
                        <a:ext cx="1460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11CEEA4-F762-4149-81F8-305E999E5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492" y="3077591"/>
          <a:ext cx="1485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Image" r:id="rId7" imgW="1485190" imgH="1485190" progId="">
                  <p:embed/>
                </p:oleObj>
              </mc:Choice>
              <mc:Fallback>
                <p:oleObj name="Image" r:id="rId7" imgW="1485190" imgH="1485190" progId="">
                  <p:embed/>
                  <p:pic>
                    <p:nvPicPr>
                      <p:cNvPr id="11" name="Object 14">
                        <a:extLst>
                          <a:ext uri="{FF2B5EF4-FFF2-40B4-BE49-F238E27FC236}">
                            <a16:creationId xmlns:a16="http://schemas.microsoft.com/office/drawing/2014/main" id="{611CEEA4-F762-4149-81F8-305E999E5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492" y="3077591"/>
                        <a:ext cx="1485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5">
            <a:extLst>
              <a:ext uri="{FF2B5EF4-FFF2-40B4-BE49-F238E27FC236}">
                <a16:creationId xmlns:a16="http://schemas.microsoft.com/office/drawing/2014/main" id="{269DE842-EE2A-4848-98DA-044994896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630" y="2933128"/>
            <a:ext cx="1150937" cy="5762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4541F9A-16D7-DB46-8D4B-692B6EDB0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1605" y="4157091"/>
            <a:ext cx="1152525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9A7382C6-661F-D84B-8B68-CDF532862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6861" y="2250503"/>
          <a:ext cx="1435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Image" r:id="rId9" imgW="1434415" imgH="1460317" progId="">
                  <p:embed/>
                </p:oleObj>
              </mc:Choice>
              <mc:Fallback>
                <p:oleObj name="Image" r:id="rId9" imgW="1434415" imgH="1460317" progId="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9A7382C6-661F-D84B-8B68-CDF532862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861" y="2250503"/>
                        <a:ext cx="1435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666BFCD-CCCF-BF40-9E25-EE4B7726A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6861" y="3979291"/>
          <a:ext cx="15033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Image" r:id="rId11" imgW="1574048" imgH="1511111" progId="">
                  <p:embed/>
                </p:oleObj>
              </mc:Choice>
              <mc:Fallback>
                <p:oleObj name="Image" r:id="rId11" imgW="1574048" imgH="1511111" progId="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1666BFCD-CCCF-BF40-9E25-EE4B7726A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861" y="3979291"/>
                        <a:ext cx="150336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05F2F00F-42AD-F044-844B-216E3B8E7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1411" y="2971228"/>
          <a:ext cx="153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Image" r:id="rId13" imgW="1536508" imgH="1523272" progId="">
                  <p:embed/>
                </p:oleObj>
              </mc:Choice>
              <mc:Fallback>
                <p:oleObj name="Image" r:id="rId13" imgW="1536508" imgH="1523272" progId="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05F2F00F-42AD-F044-844B-216E3B8E7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411" y="2971228"/>
                        <a:ext cx="153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9">
            <a:extLst>
              <a:ext uri="{FF2B5EF4-FFF2-40B4-BE49-F238E27FC236}">
                <a16:creationId xmlns:a16="http://schemas.microsoft.com/office/drawing/2014/main" id="{D3FDA8A2-C310-3048-82C0-67D50449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8523" y="2610866"/>
            <a:ext cx="1150938" cy="576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A4DC6402-E426-5246-B912-365DF28E5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7086" y="3979291"/>
            <a:ext cx="1081087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如何计数邻居？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F052B-B78C-694E-A779-EBCF3D2F4C6F}"/>
              </a:ext>
            </a:extLst>
          </p:cNvPr>
          <p:cNvSpPr txBox="1">
            <a:spLocks/>
          </p:cNvSpPr>
          <p:nvPr/>
        </p:nvSpPr>
        <p:spPr>
          <a:xfrm>
            <a:off x="1214999" y="2103591"/>
            <a:ext cx="6205132" cy="3826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为每个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定义一个变量</a:t>
            </a:r>
            <a:r>
              <a:rPr kumimoji="1" lang="en-US" altLang="zh-CN" dirty="0">
                <a:latin typeface="华文楷体" panose="02010600040101010101" pitchFamily="2" charset="-122"/>
              </a:rPr>
              <a:t>living</a:t>
            </a:r>
            <a:r>
              <a:rPr kumimoji="1" lang="zh-CN" altLang="en-US" dirty="0">
                <a:latin typeface="华文楷体" panose="02010600040101010101" pitchFamily="2" charset="-122"/>
              </a:rPr>
              <a:t>，用来记录该方格周围的邻居数量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使用</a:t>
            </a:r>
            <a:r>
              <a:rPr kumimoji="1" lang="en-US" altLang="zh-CN" dirty="0">
                <a:latin typeface="华文楷体" panose="02010600040101010101" pitchFamily="2" charset="-122"/>
              </a:rPr>
              <a:t>patches-own[…]</a:t>
            </a:r>
            <a:r>
              <a:rPr kumimoji="1" lang="zh-CN" altLang="en-US" dirty="0">
                <a:latin typeface="华文楷体" panose="02010600040101010101" pitchFamily="2" charset="-122"/>
              </a:rPr>
              <a:t> 来定义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的自定义变量</a:t>
            </a:r>
            <a:endParaRPr kumimoji="1" lang="en-US" altLang="zh-CN" dirty="0">
              <a:latin typeface="华文楷体" panose="02010600040101010101" pitchFamily="2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zh-CN" altLang="en-US" dirty="0">
                <a:latin typeface="华文楷体" panose="02010600040101010101" pitchFamily="2" charset="-122"/>
              </a:rPr>
              <a:t>初始情况下，将所有</a:t>
            </a:r>
            <a:r>
              <a:rPr kumimoji="1" lang="en-US" altLang="zh-CN" dirty="0">
                <a:latin typeface="华文楷体" panose="02010600040101010101" pitchFamily="2" charset="-122"/>
              </a:rPr>
              <a:t>Patch</a:t>
            </a:r>
            <a:r>
              <a:rPr kumimoji="1" lang="zh-CN" altLang="en-US" dirty="0">
                <a:latin typeface="华文楷体" panose="02010600040101010101" pitchFamily="2" charset="-122"/>
              </a:rPr>
              <a:t>的</a:t>
            </a:r>
            <a:r>
              <a:rPr kumimoji="1" lang="en-US" altLang="zh-CN" dirty="0">
                <a:latin typeface="华文楷体" panose="02010600040101010101" pitchFamily="2" charset="-122"/>
              </a:rPr>
              <a:t>living</a:t>
            </a:r>
            <a:r>
              <a:rPr kumimoji="1" lang="zh-CN" altLang="en-US" dirty="0">
                <a:latin typeface="华文楷体" panose="02010600040101010101" pitchFamily="2" charset="-122"/>
              </a:rPr>
              <a:t>属性设置为</a:t>
            </a:r>
            <a:r>
              <a:rPr kumimoji="1" lang="en-US" altLang="zh-CN" dirty="0">
                <a:latin typeface="华文楷体" panose="02010600040101010101" pitchFamily="2" charset="-122"/>
              </a:rPr>
              <a:t>0</a:t>
            </a:r>
            <a:endParaRPr kumimoji="1" lang="en-US" altLang="zh-CN" dirty="0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619AD86-FAA8-294C-BC22-CDF98D139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98007"/>
              </p:ext>
            </p:extLst>
          </p:nvPr>
        </p:nvGraphicFramePr>
        <p:xfrm>
          <a:off x="8352394" y="2851307"/>
          <a:ext cx="153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" r:id="rId3" imgW="1536508" imgH="1523272" progId="">
                  <p:embed/>
                </p:oleObj>
              </mc:Choice>
              <mc:Fallback>
                <p:oleObj name="Image" r:id="rId3" imgW="1536508" imgH="1523272" progId="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05F2F00F-42AD-F044-844B-216E3B8E7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394" y="2851307"/>
                        <a:ext cx="153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371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506</Words>
  <Application>Microsoft Macintosh PowerPoint</Application>
  <PresentationFormat>宽屏</PresentationFormat>
  <Paragraphs>99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微软雅黑</vt:lpstr>
      <vt:lpstr>Sagona Book</vt:lpstr>
      <vt:lpstr>Sagona ExtraLight</vt:lpstr>
      <vt:lpstr>Arial</vt:lpstr>
      <vt:lpstr>Calibri</vt:lpstr>
      <vt:lpstr>Wingdings</vt:lpstr>
      <vt:lpstr>RetrospectVTI</vt:lpstr>
      <vt:lpstr>Image</vt:lpstr>
      <vt:lpstr>用“生命游戏”认识Patch</vt:lpstr>
      <vt:lpstr>生命游戏</vt:lpstr>
      <vt:lpstr>生命游戏规则</vt:lpstr>
      <vt:lpstr>生命游戏规则</vt:lpstr>
      <vt:lpstr>认识Patch</vt:lpstr>
      <vt:lpstr>初始化patch</vt:lpstr>
      <vt:lpstr>产生随机数</vt:lpstr>
      <vt:lpstr>生命游戏规则</vt:lpstr>
      <vt:lpstr>如何计数邻居？</vt:lpstr>
      <vt:lpstr>如何计数邻居？</vt:lpstr>
      <vt:lpstr>Netlogo语法</vt:lpstr>
      <vt:lpstr>如何实现生命游戏规则？</vt:lpstr>
      <vt:lpstr>探索生命游戏本身</vt:lpstr>
      <vt:lpstr>Netlogo语法注意事项</vt:lpstr>
      <vt:lpstr>更多关于Patch的语法</vt:lpstr>
      <vt:lpstr>请关注我们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用“生命游戏”认识Patch</dc:title>
  <dc:creator>张 江</dc:creator>
  <cp:lastModifiedBy>张 江</cp:lastModifiedBy>
  <cp:revision>11</cp:revision>
  <dcterms:created xsi:type="dcterms:W3CDTF">2020-01-14T05:53:57Z</dcterms:created>
  <dcterms:modified xsi:type="dcterms:W3CDTF">2020-01-15T06:57:25Z</dcterms:modified>
</cp:coreProperties>
</file>