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4" r:id="rId3"/>
    <p:sldId id="276" r:id="rId4"/>
    <p:sldId id="291" r:id="rId5"/>
    <p:sldId id="292" r:id="rId6"/>
    <p:sldId id="295" r:id="rId7"/>
    <p:sldId id="293" r:id="rId8"/>
    <p:sldId id="283" r:id="rId9"/>
    <p:sldId id="294" r:id="rId10"/>
    <p:sldId id="282" r:id="rId11"/>
    <p:sldId id="277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.wikipedia.org/wiki/File:LangtonsAntAnimated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#move-to"/><Relationship Id="rId21" Type="http://schemas.openxmlformats.org/officeDocument/2006/relationships/hyperlink" Target="#inspect"/><Relationship Id="rId42" Type="http://schemas.openxmlformats.org/officeDocument/2006/relationships/hyperlink" Target="#set-line-thickness"/><Relationship Id="rId47" Type="http://schemas.openxmlformats.org/officeDocument/2006/relationships/hyperlink" Target="#stamp"/><Relationship Id="rId63" Type="http://schemas.openxmlformats.org/officeDocument/2006/relationships/hyperlink" Target="#heading"/><Relationship Id="rId68" Type="http://schemas.openxmlformats.org/officeDocument/2006/relationships/hyperlink" Target="#pen-size"/><Relationship Id="rId2" Type="http://schemas.openxmlformats.org/officeDocument/2006/relationships/hyperlink" Target="#back"/><Relationship Id="rId16" Type="http://schemas.openxmlformats.org/officeDocument/2006/relationships/hyperlink" Target="#facexy"/><Relationship Id="rId29" Type="http://schemas.openxmlformats.org/officeDocument/2006/relationships/hyperlink" Target="#no-turtles"/><Relationship Id="rId11" Type="http://schemas.openxmlformats.org/officeDocument/2006/relationships/hyperlink" Target="#distance"/><Relationship Id="rId24" Type="http://schemas.openxmlformats.org/officeDocument/2006/relationships/hyperlink" Target="#layout-circle"/><Relationship Id="rId32" Type="http://schemas.openxmlformats.org/officeDocument/2006/relationships/hyperlink" Target="#patch-ahead"/><Relationship Id="rId37" Type="http://schemas.openxmlformats.org/officeDocument/2006/relationships/hyperlink" Target="#pen-switch-status"/><Relationship Id="rId40" Type="http://schemas.openxmlformats.org/officeDocument/2006/relationships/hyperlink" Target="#self"/><Relationship Id="rId45" Type="http://schemas.openxmlformats.org/officeDocument/2006/relationships/hyperlink" Target="#show-turtle"/><Relationship Id="rId53" Type="http://schemas.openxmlformats.org/officeDocument/2006/relationships/hyperlink" Target="#towards"/><Relationship Id="rId58" Type="http://schemas.openxmlformats.org/officeDocument/2006/relationships/hyperlink" Target="#turtles-own"/><Relationship Id="rId66" Type="http://schemas.openxmlformats.org/officeDocument/2006/relationships/hyperlink" Target="#label-color"/><Relationship Id="rId5" Type="http://schemas.openxmlformats.org/officeDocument/2006/relationships/hyperlink" Target="#turtles-on"/><Relationship Id="rId61" Type="http://schemas.openxmlformats.org/officeDocument/2006/relationships/hyperlink" Target="#breedvar"/><Relationship Id="rId19" Type="http://schemas.openxmlformats.org/officeDocument/2006/relationships/hyperlink" Target="#hide-turtle"/><Relationship Id="rId14" Type="http://schemas.openxmlformats.org/officeDocument/2006/relationships/hyperlink" Target="#dxy"/><Relationship Id="rId22" Type="http://schemas.openxmlformats.org/officeDocument/2006/relationships/hyperlink" Target="#is-of-type"/><Relationship Id="rId27" Type="http://schemas.openxmlformats.org/officeDocument/2006/relationships/hyperlink" Target="#myself"/><Relationship Id="rId30" Type="http://schemas.openxmlformats.org/officeDocument/2006/relationships/hyperlink" Target="#of"/><Relationship Id="rId35" Type="http://schemas.openxmlformats.org/officeDocument/2006/relationships/hyperlink" Target="#patch-here"/><Relationship Id="rId43" Type="http://schemas.openxmlformats.org/officeDocument/2006/relationships/hyperlink" Target="#setxy"/><Relationship Id="rId48" Type="http://schemas.openxmlformats.org/officeDocument/2006/relationships/hyperlink" Target="#stamp-erase"/><Relationship Id="rId56" Type="http://schemas.openxmlformats.org/officeDocument/2006/relationships/hyperlink" Target="#turtle-set"/><Relationship Id="rId64" Type="http://schemas.openxmlformats.org/officeDocument/2006/relationships/hyperlink" Target="#hidden"/><Relationship Id="rId69" Type="http://schemas.openxmlformats.org/officeDocument/2006/relationships/hyperlink" Target="#shape"/><Relationship Id="rId8" Type="http://schemas.openxmlformats.org/officeDocument/2006/relationships/hyperlink" Target="#create-turtles"/><Relationship Id="rId51" Type="http://schemas.openxmlformats.org/officeDocument/2006/relationships/hyperlink" Target="#subtract-headings"/><Relationship Id="rId72" Type="http://schemas.openxmlformats.org/officeDocument/2006/relationships/hyperlink" Target="#xcor"/><Relationship Id="rId3" Type="http://schemas.openxmlformats.org/officeDocument/2006/relationships/hyperlink" Target="#turtles-at"/><Relationship Id="rId12" Type="http://schemas.openxmlformats.org/officeDocument/2006/relationships/hyperlink" Target="#distancexy"/><Relationship Id="rId17" Type="http://schemas.openxmlformats.org/officeDocument/2006/relationships/hyperlink" Target="#forward"/><Relationship Id="rId25" Type="http://schemas.openxmlformats.org/officeDocument/2006/relationships/hyperlink" Target="#left"/><Relationship Id="rId33" Type="http://schemas.openxmlformats.org/officeDocument/2006/relationships/hyperlink" Target="#patch-at"/><Relationship Id="rId38" Type="http://schemas.openxmlformats.org/officeDocument/2006/relationships/hyperlink" Target="#random-cor"/><Relationship Id="rId46" Type="http://schemas.openxmlformats.org/officeDocument/2006/relationships/hyperlink" Target="#sprout"/><Relationship Id="rId59" Type="http://schemas.openxmlformats.org/officeDocument/2006/relationships/hyperlink" Target="#untie"/><Relationship Id="rId67" Type="http://schemas.openxmlformats.org/officeDocument/2006/relationships/hyperlink" Target="#pen-mode"/><Relationship Id="rId20" Type="http://schemas.openxmlformats.org/officeDocument/2006/relationships/hyperlink" Target="#home"/><Relationship Id="rId41" Type="http://schemas.openxmlformats.org/officeDocument/2006/relationships/hyperlink" Target="#set-default-shape"/><Relationship Id="rId54" Type="http://schemas.openxmlformats.org/officeDocument/2006/relationships/hyperlink" Target="#towardsxy"/><Relationship Id="rId62" Type="http://schemas.openxmlformats.org/officeDocument/2006/relationships/hyperlink" Target="#color"/><Relationship Id="rId70" Type="http://schemas.openxmlformats.org/officeDocument/2006/relationships/hyperlink" Target="#size"/><Relationship Id="rId1" Type="http://schemas.openxmlformats.org/officeDocument/2006/relationships/slideLayout" Target="../slideLayouts/slideLayout2.xml"/><Relationship Id="rId6" Type="http://schemas.openxmlformats.org/officeDocument/2006/relationships/hyperlink" Target="#can-move"/><Relationship Id="rId15" Type="http://schemas.openxmlformats.org/officeDocument/2006/relationships/hyperlink" Target="#face"/><Relationship Id="rId23" Type="http://schemas.openxmlformats.org/officeDocument/2006/relationships/hyperlink" Target="#jump"/><Relationship Id="rId28" Type="http://schemas.openxmlformats.org/officeDocument/2006/relationships/hyperlink" Target="#nobody"/><Relationship Id="rId36" Type="http://schemas.openxmlformats.org/officeDocument/2006/relationships/hyperlink" Target="#patch-lr-and-ahead"/><Relationship Id="rId49" Type="http://schemas.openxmlformats.org/officeDocument/2006/relationships/hyperlink" Target="#stop-inspecting"/><Relationship Id="rId57" Type="http://schemas.openxmlformats.org/officeDocument/2006/relationships/hyperlink" Target="#turtles"/><Relationship Id="rId10" Type="http://schemas.openxmlformats.org/officeDocument/2006/relationships/hyperlink" Target="#die"/><Relationship Id="rId31" Type="http://schemas.openxmlformats.org/officeDocument/2006/relationships/hyperlink" Target="#other"/><Relationship Id="rId44" Type="http://schemas.openxmlformats.org/officeDocument/2006/relationships/hyperlink" Target="#shapes"/><Relationship Id="rId52" Type="http://schemas.openxmlformats.org/officeDocument/2006/relationships/hyperlink" Target="#tie"/><Relationship Id="rId60" Type="http://schemas.openxmlformats.org/officeDocument/2006/relationships/hyperlink" Target="#uphill"/><Relationship Id="rId65" Type="http://schemas.openxmlformats.org/officeDocument/2006/relationships/hyperlink" Target="#label"/><Relationship Id="rId73" Type="http://schemas.openxmlformats.org/officeDocument/2006/relationships/hyperlink" Target="#ycor"/><Relationship Id="rId4" Type="http://schemas.openxmlformats.org/officeDocument/2006/relationships/hyperlink" Target="#turtles-here"/><Relationship Id="rId9" Type="http://schemas.openxmlformats.org/officeDocument/2006/relationships/hyperlink" Target="#create-ordered-turtles"/><Relationship Id="rId13" Type="http://schemas.openxmlformats.org/officeDocument/2006/relationships/hyperlink" Target="#downhill"/><Relationship Id="rId18" Type="http://schemas.openxmlformats.org/officeDocument/2006/relationships/hyperlink" Target="#hatch"/><Relationship Id="rId39" Type="http://schemas.openxmlformats.org/officeDocument/2006/relationships/hyperlink" Target="#right"/><Relationship Id="rId34" Type="http://schemas.openxmlformats.org/officeDocument/2006/relationships/hyperlink" Target="#patch-at-heading-and-distance"/><Relationship Id="rId50" Type="http://schemas.openxmlformats.org/officeDocument/2006/relationships/hyperlink" Target="#subject"/><Relationship Id="rId55" Type="http://schemas.openxmlformats.org/officeDocument/2006/relationships/hyperlink" Target="#turtle"/><Relationship Id="rId7" Type="http://schemas.openxmlformats.org/officeDocument/2006/relationships/hyperlink" Target="#clear-turtles"/><Relationship Id="rId71" Type="http://schemas.openxmlformats.org/officeDocument/2006/relationships/hyperlink" Target="#who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6A4071B-BF4E-485A-99E9-BC30DC35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6" b="21295"/>
          <a:stretch/>
        </p:blipFill>
        <p:spPr>
          <a:xfrm>
            <a:off x="-31" y="251293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5582E4-E76C-DD47-8BD4-DAC5AA05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39" y="5120639"/>
            <a:ext cx="7137263" cy="1280161"/>
          </a:xfrm>
        </p:spPr>
        <p:txBody>
          <a:bodyPr anchor="ctr">
            <a:normAutofit/>
          </a:bodyPr>
          <a:lstStyle/>
          <a:p>
            <a:pPr algn="just"/>
            <a:r>
              <a:rPr kumimoji="1" lang="zh-CN" altLang="en-US" sz="3200" dirty="0">
                <a:solidFill>
                  <a:srgbClr val="FFFFFF"/>
                </a:solidFill>
              </a:rPr>
              <a:t>从</a:t>
            </a:r>
            <a:r>
              <a:rPr kumimoji="1" lang="en-US" altLang="zh-CN" sz="3200" dirty="0">
                <a:solidFill>
                  <a:srgbClr val="FF0000"/>
                </a:solidFill>
              </a:rPr>
              <a:t>Langton</a:t>
            </a:r>
            <a:r>
              <a:rPr kumimoji="1" lang="zh-CN" altLang="en-US" sz="3200" dirty="0">
                <a:solidFill>
                  <a:srgbClr val="FF0000"/>
                </a:solidFill>
              </a:rPr>
              <a:t>的蚂蚁</a:t>
            </a:r>
            <a:r>
              <a:rPr kumimoji="1" lang="zh-CN" altLang="en-US" sz="3200" dirty="0">
                <a:solidFill>
                  <a:srgbClr val="FFFFFF"/>
                </a:solidFill>
              </a:rPr>
              <a:t>看</a:t>
            </a:r>
            <a:r>
              <a:rPr kumimoji="1" lang="en-US" altLang="zh-CN" sz="3200" dirty="0">
                <a:solidFill>
                  <a:srgbClr val="00B0F0"/>
                </a:solidFill>
              </a:rPr>
              <a:t>Turtle</a:t>
            </a:r>
            <a:r>
              <a:rPr kumimoji="1" lang="zh-CN" altLang="en-US" sz="3200" dirty="0">
                <a:solidFill>
                  <a:srgbClr val="00B0F0"/>
                </a:solidFill>
              </a:rPr>
              <a:t>与</a:t>
            </a:r>
            <a:r>
              <a:rPr kumimoji="1" lang="en-US" altLang="zh-CN" sz="3200" dirty="0">
                <a:solidFill>
                  <a:srgbClr val="00B0F0"/>
                </a:solidFill>
              </a:rPr>
              <a:t>Patch</a:t>
            </a:r>
            <a:r>
              <a:rPr kumimoji="1" lang="zh-CN" altLang="en-US" sz="3200" dirty="0">
                <a:solidFill>
                  <a:srgbClr val="00B0F0"/>
                </a:solidFill>
              </a:rPr>
              <a:t>的交互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6DE7-F2E0-094E-A450-C552999E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77500" lnSpcReduction="20000"/>
          </a:bodyPr>
          <a:lstStyle/>
          <a:p>
            <a:r>
              <a:rPr kumimoji="1" lang="zh-CN" altLang="en-US" sz="2200" dirty="0">
                <a:solidFill>
                  <a:srgbClr val="FFFFFF"/>
                </a:solidFill>
              </a:rPr>
              <a:t>张江</a:t>
            </a:r>
            <a:endParaRPr kumimoji="1" lang="en-US" altLang="zh-CN" sz="22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北京师范大学系统科学学院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集智俱乐部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集智学园（北京）科技有限公司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CB49E28-383B-3745-AB04-7FFB6B1951B5}"/>
              </a:ext>
            </a:extLst>
          </p:cNvPr>
          <p:cNvSpPr/>
          <p:nvPr/>
        </p:nvSpPr>
        <p:spPr>
          <a:xfrm>
            <a:off x="4958431" y="6048540"/>
            <a:ext cx="30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——</a:t>
            </a:r>
            <a:r>
              <a:rPr kumimoji="1" lang="en-US" altLang="zh-CN" dirty="0" err="1">
                <a:solidFill>
                  <a:srgbClr val="FFFFFF"/>
                </a:solidFill>
              </a:rPr>
              <a:t>NetLogo</a:t>
            </a:r>
            <a:r>
              <a:rPr kumimoji="1" lang="zh-CN" altLang="en-US" dirty="0">
                <a:solidFill>
                  <a:srgbClr val="FFFFFF"/>
                </a:solidFill>
              </a:rPr>
              <a:t>多主体建模入门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09111F-CFC9-4B4E-A71A-D56E0AE4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40" y="3599473"/>
            <a:ext cx="2149936" cy="11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663109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000" dirty="0"/>
              <a:t>高速公路之谜</a:t>
            </a:r>
            <a:endParaRPr kumimoji="1" lang="en-US" altLang="zh-CN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1A5F7C-5447-E846-825D-57ADBC7C9AC0}"/>
              </a:ext>
            </a:extLst>
          </p:cNvPr>
          <p:cNvSpPr txBox="1">
            <a:spLocks/>
          </p:cNvSpPr>
          <p:nvPr/>
        </p:nvSpPr>
        <p:spPr>
          <a:xfrm>
            <a:off x="962164" y="2663934"/>
            <a:ext cx="5243764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初始的时候，蚂蚁的行为会混乱不堪，但是到了大概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步以后，蚂蚁开始沿着一条隧道状的通路运动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而且这一现象是不依赖于初始条件的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“</a:t>
            </a:r>
            <a:r>
              <a:rPr kumimoji="1" lang="en" altLang="zh-CN" dirty="0"/>
              <a:t>Langton</a:t>
            </a:r>
            <a:r>
              <a:rPr kumimoji="1" lang="zh-CN" altLang="en-US" dirty="0"/>
              <a:t>的隧道”是一个吸引子</a:t>
            </a:r>
          </a:p>
          <a:p>
            <a:pPr lvl="1">
              <a:buFont typeface="Wingdings" pitchFamily="2" charset="2"/>
              <a:buChar char="l"/>
            </a:pPr>
            <a:endParaRPr kumimoji="1" lang="en-US" altLang="zh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C0B3A3-14F7-1849-B352-3B52B542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005" y="1648670"/>
            <a:ext cx="4107409" cy="41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今日回顾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6EE0AE6-11B4-9849-87B1-F458D398E64D}"/>
              </a:ext>
            </a:extLst>
          </p:cNvPr>
          <p:cNvSpPr txBox="1">
            <a:spLocks/>
          </p:cNvSpPr>
          <p:nvPr/>
        </p:nvSpPr>
        <p:spPr>
          <a:xfrm>
            <a:off x="1230751" y="2366154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Turtle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与</a:t>
            </a:r>
            <a:r>
              <a:rPr kumimoji="1"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的关系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Turtle</a:t>
            </a: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必然对应一个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</a:p>
          <a:p>
            <a:pPr lvl="1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一个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patch</a:t>
            </a:r>
            <a:r>
              <a:rPr kumimoji="1"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可以对应多个</a:t>
            </a:r>
            <a:r>
              <a:rPr kumimoji="1" lang="en-US" altLang="zh-CN" sz="1400" dirty="0">
                <a:solidFill>
                  <a:schemeClr val="tx1"/>
                </a:solidFill>
                <a:latin typeface="华文楷体" panose="02010600040101010101" pitchFamily="2" charset="-122"/>
              </a:rPr>
              <a:t>Turtles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Heading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Random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Right</a:t>
            </a:r>
          </a:p>
          <a:p>
            <a:pPr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关于</a:t>
            </a: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Ticks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FBCE6-D9FF-B84F-8ADC-A2C29FF9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74" y="2493588"/>
            <a:ext cx="3062231" cy="30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E130-ADC2-7C42-8E7B-CE9EA9D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请关注我们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0346D9-2C29-9F43-98F5-C9EE04FC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8" y="2852897"/>
            <a:ext cx="1513504" cy="1513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058A6-CB9F-E14F-A00F-6D38EE8F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6" y="2869532"/>
            <a:ext cx="1499977" cy="1499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1BA13C-B78C-5D41-86F4-6C67ED2C3C5B}"/>
              </a:ext>
            </a:extLst>
          </p:cNvPr>
          <p:cNvSpPr/>
          <p:nvPr/>
        </p:nvSpPr>
        <p:spPr>
          <a:xfrm>
            <a:off x="4821452" y="4425115"/>
            <a:ext cx="254909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集智学园公众号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B843F-637C-344D-B25D-35B047994C89}"/>
              </a:ext>
            </a:extLst>
          </p:cNvPr>
          <p:cNvSpPr/>
          <p:nvPr/>
        </p:nvSpPr>
        <p:spPr>
          <a:xfrm>
            <a:off x="7218926" y="4446332"/>
            <a:ext cx="25490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集智俱乐部公众号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6855-08C0-DC42-8DE6-76EB64D0E8B1}"/>
              </a:ext>
            </a:extLst>
          </p:cNvPr>
          <p:cNvSpPr txBox="1"/>
          <p:nvPr/>
        </p:nvSpPr>
        <p:spPr>
          <a:xfrm>
            <a:off x="1097280" y="2852897"/>
            <a:ext cx="31042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公众号：集智学园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公众号：集智俱乐部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知乎号：集智学园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B86C8-2529-9443-975F-DA967DAF3953}"/>
              </a:ext>
            </a:extLst>
          </p:cNvPr>
          <p:cNvSpPr txBox="1"/>
          <p:nvPr/>
        </p:nvSpPr>
        <p:spPr>
          <a:xfrm>
            <a:off x="1097280" y="5307262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FE1D-61CA-B44A-86C1-B1456040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71" y="512891"/>
            <a:ext cx="3448259" cy="1343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Langton</a:t>
            </a:r>
            <a:r>
              <a:rPr kumimoji="1" lang="zh-CN" altLang="en-US" sz="4000" dirty="0">
                <a:solidFill>
                  <a:schemeClr val="tx1"/>
                </a:solidFill>
              </a:rPr>
              <a:t>的蚂蚁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82DA2CE1-3920-E64C-997B-D585DC2C7D71}"/>
              </a:ext>
            </a:extLst>
          </p:cNvPr>
          <p:cNvSpPr txBox="1">
            <a:spLocks/>
          </p:cNvSpPr>
          <p:nvPr/>
        </p:nvSpPr>
        <p:spPr>
          <a:xfrm>
            <a:off x="643465" y="2291391"/>
            <a:ext cx="5712730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en-US" altLang="zh-CN" sz="1600" dirty="0">
                <a:solidFill>
                  <a:schemeClr val="tx1"/>
                </a:solidFill>
              </a:rPr>
              <a:t>1986</a:t>
            </a:r>
            <a:r>
              <a:rPr lang="zh-CN" altLang="en-US" sz="1600" dirty="0">
                <a:solidFill>
                  <a:schemeClr val="tx1"/>
                </a:solidFill>
              </a:rPr>
              <a:t>年，由</a:t>
            </a:r>
            <a:r>
              <a:rPr lang="en" altLang="zh-CN" sz="1600" dirty="0">
                <a:solidFill>
                  <a:schemeClr val="tx1"/>
                </a:solidFill>
              </a:rPr>
              <a:t>Christopher Langton</a:t>
            </a:r>
            <a:r>
              <a:rPr lang="zh-CN" altLang="en-US" sz="1600" dirty="0">
                <a:solidFill>
                  <a:schemeClr val="tx1"/>
                </a:solidFill>
              </a:rPr>
              <a:t>提出的一个最简单的二维图灵机模型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600" dirty="0">
                <a:solidFill>
                  <a:schemeClr val="tx1"/>
                </a:solidFill>
              </a:rPr>
              <a:t>这个模型早期比较平庸，但在运行将近</a:t>
            </a:r>
            <a:r>
              <a:rPr lang="en-US" altLang="zh-CN" sz="1600" dirty="0">
                <a:solidFill>
                  <a:schemeClr val="tx1"/>
                </a:solidFill>
              </a:rPr>
              <a:t>10000</a:t>
            </a:r>
            <a:r>
              <a:rPr lang="zh-CN" altLang="en-US" sz="1600" dirty="0">
                <a:solidFill>
                  <a:schemeClr val="tx1"/>
                </a:solidFill>
              </a:rPr>
              <a:t>步左右会突然产生奇怪的行为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en" altLang="zh-CN" sz="1600" dirty="0">
                <a:solidFill>
                  <a:schemeClr val="tx1"/>
                </a:solidFill>
              </a:rPr>
              <a:t>Christopher Langton</a:t>
            </a:r>
            <a:r>
              <a:rPr lang="zh-CN" altLang="en-US" sz="1600" dirty="0">
                <a:solidFill>
                  <a:schemeClr val="tx1"/>
                </a:solidFill>
              </a:rPr>
              <a:t>： 人工生命之父</a:t>
            </a:r>
          </a:p>
        </p:txBody>
      </p:sp>
      <p:pic>
        <p:nvPicPr>
          <p:cNvPr id="9" name="Picture 9" descr="http://upload.wikimedia.org/wikipedia/commons/0/09/LangtonsAntAnimated.gif">
            <a:hlinkClick r:id="rId2"/>
            <a:extLst>
              <a:ext uri="{FF2B5EF4-FFF2-40B4-BE49-F238E27FC236}">
                <a16:creationId xmlns:a16="http://schemas.microsoft.com/office/drawing/2014/main" id="{77EBED3B-1A18-7D41-8697-9138ABE7ABD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657" y="2136738"/>
            <a:ext cx="3985537" cy="398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www.sciencephoto.com/image/226730/large/H4120332-Christopher_Langton-SPL.jpg">
            <a:extLst>
              <a:ext uri="{FF2B5EF4-FFF2-40B4-BE49-F238E27FC236}">
                <a16:creationId xmlns:a16="http://schemas.microsoft.com/office/drawing/2014/main" id="{428089D7-BFAE-504F-8E0C-E939A966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72" y="3965420"/>
            <a:ext cx="1489762" cy="2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E909353C-6D08-7641-9BDB-08376D63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965" y="5790864"/>
            <a:ext cx="2199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华文楷体" panose="02010600040101010101" pitchFamily="2" charset="-122"/>
              </a:rPr>
              <a:t>Christopher Langton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蚂蚁规则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4BB21-5E2B-4643-B296-2B0349F64799}"/>
              </a:ext>
            </a:extLst>
          </p:cNvPr>
          <p:cNvSpPr/>
          <p:nvPr/>
        </p:nvSpPr>
        <p:spPr>
          <a:xfrm>
            <a:off x="7356190" y="2312909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5" name="直接连接符 19">
            <a:extLst>
              <a:ext uri="{FF2B5EF4-FFF2-40B4-BE49-F238E27FC236}">
                <a16:creationId xmlns:a16="http://schemas.microsoft.com/office/drawing/2014/main" id="{2CBD7D5A-F6D1-5C4C-A6CD-623A8B860916}"/>
              </a:ext>
            </a:extLst>
          </p:cNvPr>
          <p:cNvCxnSpPr/>
          <p:nvPr/>
        </p:nvCxnSpPr>
        <p:spPr>
          <a:xfrm>
            <a:off x="7356190" y="2739947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1">
            <a:extLst>
              <a:ext uri="{FF2B5EF4-FFF2-40B4-BE49-F238E27FC236}">
                <a16:creationId xmlns:a16="http://schemas.microsoft.com/office/drawing/2014/main" id="{215B101B-1A82-6948-B362-CC90FB4D2391}"/>
              </a:ext>
            </a:extLst>
          </p:cNvPr>
          <p:cNvCxnSpPr/>
          <p:nvPr/>
        </p:nvCxnSpPr>
        <p:spPr>
          <a:xfrm>
            <a:off x="7356190" y="3240009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3">
            <a:extLst>
              <a:ext uri="{FF2B5EF4-FFF2-40B4-BE49-F238E27FC236}">
                <a16:creationId xmlns:a16="http://schemas.microsoft.com/office/drawing/2014/main" id="{6510D84D-7011-874A-8D51-FCC1568442DB}"/>
              </a:ext>
            </a:extLst>
          </p:cNvPr>
          <p:cNvCxnSpPr/>
          <p:nvPr/>
        </p:nvCxnSpPr>
        <p:spPr>
          <a:xfrm rot="5400000">
            <a:off x="7105364" y="299077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4">
            <a:extLst>
              <a:ext uri="{FF2B5EF4-FFF2-40B4-BE49-F238E27FC236}">
                <a16:creationId xmlns:a16="http://schemas.microsoft.com/office/drawing/2014/main" id="{765BD6DF-DBCA-0242-AE5E-DF89C216A604}"/>
              </a:ext>
            </a:extLst>
          </p:cNvPr>
          <p:cNvCxnSpPr/>
          <p:nvPr/>
        </p:nvCxnSpPr>
        <p:spPr>
          <a:xfrm rot="5400000">
            <a:off x="7535577" y="299077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58C798-AD2D-7940-BA3A-48581DE125DC}"/>
              </a:ext>
            </a:extLst>
          </p:cNvPr>
          <p:cNvSpPr/>
          <p:nvPr/>
        </p:nvSpPr>
        <p:spPr>
          <a:xfrm>
            <a:off x="7784815" y="2741534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185F0B-ADA1-D341-B6AD-5356AE672956}"/>
              </a:ext>
            </a:extLst>
          </p:cNvPr>
          <p:cNvSpPr/>
          <p:nvPr/>
        </p:nvSpPr>
        <p:spPr>
          <a:xfrm>
            <a:off x="7927690" y="2884409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907928-2E53-594A-8E94-15606CEFC473}"/>
              </a:ext>
            </a:extLst>
          </p:cNvPr>
          <p:cNvSpPr/>
          <p:nvPr/>
        </p:nvSpPr>
        <p:spPr>
          <a:xfrm>
            <a:off x="9570752" y="2312909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2" name="直接连接符 28">
            <a:extLst>
              <a:ext uri="{FF2B5EF4-FFF2-40B4-BE49-F238E27FC236}">
                <a16:creationId xmlns:a16="http://schemas.microsoft.com/office/drawing/2014/main" id="{C332D6F3-175B-F54C-AC96-5635C2E473FD}"/>
              </a:ext>
            </a:extLst>
          </p:cNvPr>
          <p:cNvCxnSpPr/>
          <p:nvPr/>
        </p:nvCxnSpPr>
        <p:spPr>
          <a:xfrm>
            <a:off x="9570752" y="2739947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9">
            <a:extLst>
              <a:ext uri="{FF2B5EF4-FFF2-40B4-BE49-F238E27FC236}">
                <a16:creationId xmlns:a16="http://schemas.microsoft.com/office/drawing/2014/main" id="{074E322F-A15C-6542-95B6-1E0890A9CC9C}"/>
              </a:ext>
            </a:extLst>
          </p:cNvPr>
          <p:cNvCxnSpPr/>
          <p:nvPr/>
        </p:nvCxnSpPr>
        <p:spPr>
          <a:xfrm>
            <a:off x="9570752" y="3240009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0">
            <a:extLst>
              <a:ext uri="{FF2B5EF4-FFF2-40B4-BE49-F238E27FC236}">
                <a16:creationId xmlns:a16="http://schemas.microsoft.com/office/drawing/2014/main" id="{11A7C7AB-DC6B-6048-B2A8-CE8BD0BB54CE}"/>
              </a:ext>
            </a:extLst>
          </p:cNvPr>
          <p:cNvCxnSpPr/>
          <p:nvPr/>
        </p:nvCxnSpPr>
        <p:spPr>
          <a:xfrm rot="5400000">
            <a:off x="9319927" y="299077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>
            <a:extLst>
              <a:ext uri="{FF2B5EF4-FFF2-40B4-BE49-F238E27FC236}">
                <a16:creationId xmlns:a16="http://schemas.microsoft.com/office/drawing/2014/main" id="{E079A339-8F91-C04D-B4CF-1EB5F6F340D7}"/>
              </a:ext>
            </a:extLst>
          </p:cNvPr>
          <p:cNvCxnSpPr/>
          <p:nvPr/>
        </p:nvCxnSpPr>
        <p:spPr>
          <a:xfrm rot="5400000">
            <a:off x="9750139" y="299077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6CD825-86F7-6241-B3CD-C2A0B6C1BC36}"/>
              </a:ext>
            </a:extLst>
          </p:cNvPr>
          <p:cNvSpPr/>
          <p:nvPr/>
        </p:nvSpPr>
        <p:spPr>
          <a:xfrm>
            <a:off x="9999377" y="2741534"/>
            <a:ext cx="428625" cy="500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3E52A52-14C2-0E41-BCB1-5C945C1B5FC4}"/>
              </a:ext>
            </a:extLst>
          </p:cNvPr>
          <p:cNvSpPr/>
          <p:nvPr/>
        </p:nvSpPr>
        <p:spPr>
          <a:xfrm>
            <a:off x="10142252" y="3384472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8" name="直接箭头连接符 35">
            <a:extLst>
              <a:ext uri="{FF2B5EF4-FFF2-40B4-BE49-F238E27FC236}">
                <a16:creationId xmlns:a16="http://schemas.microsoft.com/office/drawing/2014/main" id="{5C73850D-E94C-D14F-A7CE-EAEF23EBE8B7}"/>
              </a:ext>
            </a:extLst>
          </p:cNvPr>
          <p:cNvCxnSpPr/>
          <p:nvPr/>
        </p:nvCxnSpPr>
        <p:spPr>
          <a:xfrm rot="5400000" flipH="1" flipV="1">
            <a:off x="8142002" y="2741534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6">
            <a:extLst>
              <a:ext uri="{FF2B5EF4-FFF2-40B4-BE49-F238E27FC236}">
                <a16:creationId xmlns:a16="http://schemas.microsoft.com/office/drawing/2014/main" id="{451E3D58-75D5-4848-9EED-6D697CC06D50}"/>
              </a:ext>
            </a:extLst>
          </p:cNvPr>
          <p:cNvCxnSpPr/>
          <p:nvPr/>
        </p:nvCxnSpPr>
        <p:spPr>
          <a:xfrm rot="5400000">
            <a:off x="10010490" y="3681334"/>
            <a:ext cx="4079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7B649D-60E9-9C4D-BDE1-D0A950E36D0F}"/>
              </a:ext>
            </a:extLst>
          </p:cNvPr>
          <p:cNvSpPr/>
          <p:nvPr/>
        </p:nvSpPr>
        <p:spPr>
          <a:xfrm>
            <a:off x="7356190" y="4313159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1" name="直接连接符 39">
            <a:extLst>
              <a:ext uri="{FF2B5EF4-FFF2-40B4-BE49-F238E27FC236}">
                <a16:creationId xmlns:a16="http://schemas.microsoft.com/office/drawing/2014/main" id="{29EDBD1C-7CD9-6B4B-8113-B20936B99A0F}"/>
              </a:ext>
            </a:extLst>
          </p:cNvPr>
          <p:cNvCxnSpPr/>
          <p:nvPr/>
        </p:nvCxnSpPr>
        <p:spPr>
          <a:xfrm>
            <a:off x="7356190" y="4740197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40">
            <a:extLst>
              <a:ext uri="{FF2B5EF4-FFF2-40B4-BE49-F238E27FC236}">
                <a16:creationId xmlns:a16="http://schemas.microsoft.com/office/drawing/2014/main" id="{4E5F11A4-8578-A14D-8E8D-A27BA40A6862}"/>
              </a:ext>
            </a:extLst>
          </p:cNvPr>
          <p:cNvCxnSpPr/>
          <p:nvPr/>
        </p:nvCxnSpPr>
        <p:spPr>
          <a:xfrm>
            <a:off x="7356190" y="5240259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41">
            <a:extLst>
              <a:ext uri="{FF2B5EF4-FFF2-40B4-BE49-F238E27FC236}">
                <a16:creationId xmlns:a16="http://schemas.microsoft.com/office/drawing/2014/main" id="{14965F4E-B082-CC4C-B1BE-CEF24167AFEE}"/>
              </a:ext>
            </a:extLst>
          </p:cNvPr>
          <p:cNvCxnSpPr/>
          <p:nvPr/>
        </p:nvCxnSpPr>
        <p:spPr>
          <a:xfrm rot="5400000">
            <a:off x="7105364" y="499102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42">
            <a:extLst>
              <a:ext uri="{FF2B5EF4-FFF2-40B4-BE49-F238E27FC236}">
                <a16:creationId xmlns:a16="http://schemas.microsoft.com/office/drawing/2014/main" id="{6950FDE0-7562-3548-8BC0-44E38506D6D5}"/>
              </a:ext>
            </a:extLst>
          </p:cNvPr>
          <p:cNvCxnSpPr/>
          <p:nvPr/>
        </p:nvCxnSpPr>
        <p:spPr>
          <a:xfrm rot="5400000">
            <a:off x="7535577" y="499102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19DDBC6-674D-1D40-9A20-168357DA0CCC}"/>
              </a:ext>
            </a:extLst>
          </p:cNvPr>
          <p:cNvSpPr/>
          <p:nvPr/>
        </p:nvSpPr>
        <p:spPr>
          <a:xfrm>
            <a:off x="7784815" y="4741784"/>
            <a:ext cx="428625" cy="500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B8B317C-A583-6246-BD4E-19EED4BC59DF}"/>
              </a:ext>
            </a:extLst>
          </p:cNvPr>
          <p:cNvSpPr/>
          <p:nvPr/>
        </p:nvSpPr>
        <p:spPr>
          <a:xfrm>
            <a:off x="7927690" y="4884659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59D5DE-3F40-6144-9E3A-171C29164482}"/>
              </a:ext>
            </a:extLst>
          </p:cNvPr>
          <p:cNvSpPr/>
          <p:nvPr/>
        </p:nvSpPr>
        <p:spPr>
          <a:xfrm rot="10800000">
            <a:off x="9570752" y="4313159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8" name="直接连接符 46">
            <a:extLst>
              <a:ext uri="{FF2B5EF4-FFF2-40B4-BE49-F238E27FC236}">
                <a16:creationId xmlns:a16="http://schemas.microsoft.com/office/drawing/2014/main" id="{AD429A31-27D1-A943-AB2C-A464769D950A}"/>
              </a:ext>
            </a:extLst>
          </p:cNvPr>
          <p:cNvCxnSpPr/>
          <p:nvPr/>
        </p:nvCxnSpPr>
        <p:spPr>
          <a:xfrm rot="10800000">
            <a:off x="9570752" y="4740197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47">
            <a:extLst>
              <a:ext uri="{FF2B5EF4-FFF2-40B4-BE49-F238E27FC236}">
                <a16:creationId xmlns:a16="http://schemas.microsoft.com/office/drawing/2014/main" id="{C4D2AFAB-7112-2541-93E5-8923007D0ABA}"/>
              </a:ext>
            </a:extLst>
          </p:cNvPr>
          <p:cNvCxnSpPr/>
          <p:nvPr/>
        </p:nvCxnSpPr>
        <p:spPr>
          <a:xfrm rot="10800000">
            <a:off x="9570752" y="5240259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48">
            <a:extLst>
              <a:ext uri="{FF2B5EF4-FFF2-40B4-BE49-F238E27FC236}">
                <a16:creationId xmlns:a16="http://schemas.microsoft.com/office/drawing/2014/main" id="{58985727-568E-9F44-8804-51CDC4F237B1}"/>
              </a:ext>
            </a:extLst>
          </p:cNvPr>
          <p:cNvCxnSpPr/>
          <p:nvPr/>
        </p:nvCxnSpPr>
        <p:spPr>
          <a:xfrm rot="16200000">
            <a:off x="9319927" y="4991022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9">
            <a:extLst>
              <a:ext uri="{FF2B5EF4-FFF2-40B4-BE49-F238E27FC236}">
                <a16:creationId xmlns:a16="http://schemas.microsoft.com/office/drawing/2014/main" id="{0795D94E-40EB-F74F-8B4F-9EA5240BF28A}"/>
              </a:ext>
            </a:extLst>
          </p:cNvPr>
          <p:cNvCxnSpPr/>
          <p:nvPr/>
        </p:nvCxnSpPr>
        <p:spPr>
          <a:xfrm rot="16200000">
            <a:off x="9750139" y="4991022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BEC18CB-8CB8-EC47-B632-62A9800FD1B0}"/>
              </a:ext>
            </a:extLst>
          </p:cNvPr>
          <p:cNvSpPr/>
          <p:nvPr/>
        </p:nvSpPr>
        <p:spPr>
          <a:xfrm rot="10800000">
            <a:off x="9999377" y="4741784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0B29EBD-A4FB-C94E-BA5D-F2C6A7E5BFE7}"/>
              </a:ext>
            </a:extLst>
          </p:cNvPr>
          <p:cNvSpPr/>
          <p:nvPr/>
        </p:nvSpPr>
        <p:spPr>
          <a:xfrm rot="10800000">
            <a:off x="10142252" y="4477111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4" name="直接箭头连接符 52">
            <a:extLst>
              <a:ext uri="{FF2B5EF4-FFF2-40B4-BE49-F238E27FC236}">
                <a16:creationId xmlns:a16="http://schemas.microsoft.com/office/drawing/2014/main" id="{304456D9-0764-BC40-BF6B-F8F7E876B112}"/>
              </a:ext>
            </a:extLst>
          </p:cNvPr>
          <p:cNvCxnSpPr/>
          <p:nvPr/>
        </p:nvCxnSpPr>
        <p:spPr>
          <a:xfrm rot="5400000" flipH="1" flipV="1">
            <a:off x="8142002" y="4741784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3">
            <a:extLst>
              <a:ext uri="{FF2B5EF4-FFF2-40B4-BE49-F238E27FC236}">
                <a16:creationId xmlns:a16="http://schemas.microsoft.com/office/drawing/2014/main" id="{CD2DD2E5-97C2-7C40-B65A-2E866E372564}"/>
              </a:ext>
            </a:extLst>
          </p:cNvPr>
          <p:cNvCxnSpPr/>
          <p:nvPr/>
        </p:nvCxnSpPr>
        <p:spPr>
          <a:xfrm rot="16200000">
            <a:off x="10010490" y="4324272"/>
            <a:ext cx="4079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37">
            <a:extLst>
              <a:ext uri="{FF2B5EF4-FFF2-40B4-BE49-F238E27FC236}">
                <a16:creationId xmlns:a16="http://schemas.microsoft.com/office/drawing/2014/main" id="{DF172F76-0731-CB41-B4CB-215D8AEC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52" y="5978447"/>
            <a:ext cx="4383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http://en.wikipedia.org/wiki/Langton's_ant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1069"/>
            <a:ext cx="554612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蚂蚁遵循以下两条规则：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如果当前格子为白，右旋转</a:t>
            </a:r>
            <a:r>
              <a:rPr lang="en-US" altLang="zh-CN" sz="1600" dirty="0">
                <a:latin typeface="华文楷体" panose="02010600040101010101" pitchFamily="2" charset="-122"/>
              </a:rPr>
              <a:t>90</a:t>
            </a:r>
            <a:r>
              <a:rPr lang="zh-CN" altLang="en-US" sz="1600" dirty="0">
                <a:latin typeface="华文楷体" panose="02010600040101010101" pitchFamily="2" charset="-122"/>
              </a:rPr>
              <a:t>度，把格子涂黑，往前移动一个格子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1600" dirty="0">
                <a:latin typeface="华文楷体" panose="02010600040101010101" pitchFamily="2" charset="-122"/>
              </a:rPr>
              <a:t>如果当前格子 为黑，左旋转</a:t>
            </a:r>
            <a:r>
              <a:rPr lang="en-US" altLang="zh-CN" sz="1600" dirty="0">
                <a:latin typeface="华文楷体" panose="02010600040101010101" pitchFamily="2" charset="-122"/>
              </a:rPr>
              <a:t>90</a:t>
            </a:r>
            <a:r>
              <a:rPr lang="zh-CN" altLang="en-US" sz="1600" dirty="0">
                <a:latin typeface="华文楷体" panose="02010600040101010101" pitchFamily="2" charset="-122"/>
              </a:rPr>
              <a:t>度，把格子涂白，往前移动一个格子</a:t>
            </a:r>
            <a:endParaRPr lang="en-US" altLang="zh-CN" sz="1600" dirty="0">
              <a:latin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endParaRPr lang="en-US" altLang="zh-CN" sz="16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6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Turtle</a:t>
            </a:r>
            <a:endParaRPr kumimoji="1" lang="zh-CN" altLang="en-US" dirty="0"/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1069"/>
            <a:ext cx="10058399" cy="27691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" altLang="zh-CN" dirty="0">
                <a:hlinkClick r:id="rId2"/>
              </a:rPr>
              <a:t>back</a:t>
            </a:r>
            <a:r>
              <a:rPr lang="en" altLang="zh-CN" dirty="0"/>
              <a:t> (</a:t>
            </a:r>
            <a:r>
              <a:rPr lang="en" altLang="zh-CN" dirty="0">
                <a:hlinkClick r:id="rId2"/>
              </a:rPr>
              <a:t>bk</a:t>
            </a:r>
            <a:r>
              <a:rPr lang="en" altLang="zh-CN" dirty="0"/>
              <a:t>) </a:t>
            </a:r>
            <a:r>
              <a:rPr lang="en" altLang="zh-CN" i="1" dirty="0">
                <a:hlinkClick r:id="rId3"/>
              </a:rPr>
              <a:t>&lt;breeds&gt;</a:t>
            </a:r>
            <a:r>
              <a:rPr lang="en" altLang="zh-CN" dirty="0">
                <a:hlinkClick r:id="rId3"/>
              </a:rPr>
              <a:t>-at</a:t>
            </a:r>
            <a:r>
              <a:rPr lang="en" altLang="zh-CN" dirty="0"/>
              <a:t> </a:t>
            </a:r>
            <a:r>
              <a:rPr lang="en" altLang="zh-CN" i="1" dirty="0">
                <a:hlinkClick r:id="rId4"/>
              </a:rPr>
              <a:t>&lt;breeds&gt;</a:t>
            </a:r>
            <a:r>
              <a:rPr lang="en" altLang="zh-CN" dirty="0">
                <a:hlinkClick r:id="rId4"/>
              </a:rPr>
              <a:t>-here</a:t>
            </a:r>
            <a:r>
              <a:rPr lang="en" altLang="zh-CN" dirty="0"/>
              <a:t> </a:t>
            </a:r>
            <a:r>
              <a:rPr lang="en" altLang="zh-CN" i="1" dirty="0">
                <a:hlinkClick r:id="rId5"/>
              </a:rPr>
              <a:t>&lt;breeds&gt;</a:t>
            </a:r>
            <a:r>
              <a:rPr lang="en" altLang="zh-CN" dirty="0">
                <a:hlinkClick r:id="rId5"/>
              </a:rPr>
              <a:t>-on</a:t>
            </a:r>
            <a:r>
              <a:rPr lang="en" altLang="zh-CN" dirty="0"/>
              <a:t> </a:t>
            </a:r>
            <a:r>
              <a:rPr lang="en" altLang="zh-CN" dirty="0">
                <a:hlinkClick r:id="rId6"/>
              </a:rPr>
              <a:t>can-move?</a:t>
            </a:r>
            <a:r>
              <a:rPr lang="en" altLang="zh-CN" dirty="0"/>
              <a:t> </a:t>
            </a:r>
            <a:r>
              <a:rPr lang="en" altLang="zh-CN" dirty="0">
                <a:hlinkClick r:id="rId7"/>
              </a:rPr>
              <a:t>clear-turtles</a:t>
            </a:r>
            <a:r>
              <a:rPr lang="en" altLang="zh-CN" dirty="0"/>
              <a:t> (</a:t>
            </a:r>
            <a:r>
              <a:rPr lang="en" altLang="zh-CN" dirty="0">
                <a:hlinkClick r:id="rId7"/>
              </a:rPr>
              <a:t>ct</a:t>
            </a:r>
            <a:r>
              <a:rPr lang="en" altLang="zh-CN" dirty="0"/>
              <a:t>) </a:t>
            </a:r>
            <a:r>
              <a:rPr lang="en" altLang="zh-CN" dirty="0">
                <a:hlinkClick r:id="rId8"/>
              </a:rPr>
              <a:t>create-</a:t>
            </a:r>
            <a:r>
              <a:rPr lang="en" altLang="zh-CN" i="1" dirty="0">
                <a:hlinkClick r:id="rId8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create-ordered-</a:t>
            </a:r>
            <a:r>
              <a:rPr lang="en" altLang="zh-CN" i="1" dirty="0">
                <a:hlinkClick r:id="rId9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create-ordered-turtles</a:t>
            </a:r>
            <a:r>
              <a:rPr lang="en" altLang="zh-CN" dirty="0"/>
              <a:t> (</a:t>
            </a:r>
            <a:r>
              <a:rPr lang="en" altLang="zh-CN" dirty="0">
                <a:hlinkClick r:id="rId9"/>
              </a:rPr>
              <a:t>cro</a:t>
            </a:r>
            <a:r>
              <a:rPr lang="en" altLang="zh-CN" dirty="0"/>
              <a:t>) </a:t>
            </a:r>
            <a:r>
              <a:rPr lang="en" altLang="zh-CN" dirty="0">
                <a:hlinkClick r:id="rId8"/>
              </a:rPr>
              <a:t>create-turtles</a:t>
            </a:r>
            <a:r>
              <a:rPr lang="en" altLang="zh-CN" dirty="0"/>
              <a:t> (</a:t>
            </a:r>
            <a:r>
              <a:rPr lang="en" altLang="zh-CN" dirty="0">
                <a:hlinkClick r:id="rId8"/>
              </a:rPr>
              <a:t>crt</a:t>
            </a:r>
            <a:r>
              <a:rPr lang="en" altLang="zh-CN" dirty="0"/>
              <a:t>) </a:t>
            </a:r>
            <a:r>
              <a:rPr lang="en" altLang="zh-CN" dirty="0">
                <a:hlinkClick r:id="rId10"/>
              </a:rPr>
              <a:t>die</a:t>
            </a:r>
            <a:r>
              <a:rPr lang="en" altLang="zh-CN" dirty="0"/>
              <a:t> </a:t>
            </a:r>
            <a:r>
              <a:rPr lang="en" altLang="zh-CN" dirty="0">
                <a:hlinkClick r:id="rId11"/>
              </a:rPr>
              <a:t>distance</a:t>
            </a:r>
            <a:r>
              <a:rPr lang="en" altLang="zh-CN" dirty="0"/>
              <a:t> </a:t>
            </a:r>
            <a:r>
              <a:rPr lang="en" altLang="zh-CN" dirty="0">
                <a:hlinkClick r:id="rId12"/>
              </a:rPr>
              <a:t>distancexy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downhill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downhill4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dx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dy</a:t>
            </a:r>
            <a:r>
              <a:rPr lang="en" altLang="zh-CN" dirty="0"/>
              <a:t> </a:t>
            </a:r>
            <a:r>
              <a:rPr lang="en" altLang="zh-CN" dirty="0">
                <a:hlinkClick r:id="rId15"/>
              </a:rPr>
              <a:t>face</a:t>
            </a:r>
            <a:r>
              <a:rPr lang="en" altLang="zh-CN" dirty="0"/>
              <a:t> </a:t>
            </a:r>
            <a:r>
              <a:rPr lang="en" altLang="zh-CN" dirty="0">
                <a:hlinkClick r:id="rId16"/>
              </a:rPr>
              <a:t>facexy</a:t>
            </a:r>
            <a:r>
              <a:rPr lang="en" altLang="zh-CN" dirty="0"/>
              <a:t> </a:t>
            </a:r>
            <a:r>
              <a:rPr lang="en" altLang="zh-CN" dirty="0">
                <a:hlinkClick r:id="rId17"/>
              </a:rPr>
              <a:t>forward</a:t>
            </a:r>
            <a:r>
              <a:rPr lang="en" altLang="zh-CN" dirty="0"/>
              <a:t> (</a:t>
            </a:r>
            <a:r>
              <a:rPr lang="en" altLang="zh-CN" dirty="0">
                <a:hlinkClick r:id="rId17"/>
              </a:rPr>
              <a:t>fd</a:t>
            </a:r>
            <a:r>
              <a:rPr lang="en" altLang="zh-CN" dirty="0"/>
              <a:t>) </a:t>
            </a:r>
            <a:r>
              <a:rPr lang="en" altLang="zh-CN" dirty="0">
                <a:hlinkClick r:id="rId18"/>
              </a:rPr>
              <a:t>hatch</a:t>
            </a:r>
            <a:r>
              <a:rPr lang="en" altLang="zh-CN" dirty="0"/>
              <a:t> </a:t>
            </a:r>
            <a:r>
              <a:rPr lang="en" altLang="zh-CN" dirty="0">
                <a:hlinkClick r:id="rId18"/>
              </a:rPr>
              <a:t>hatch-</a:t>
            </a:r>
            <a:r>
              <a:rPr lang="en" altLang="zh-CN" i="1" dirty="0">
                <a:hlinkClick r:id="rId18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19"/>
              </a:rPr>
              <a:t>hide-turtle</a:t>
            </a:r>
            <a:r>
              <a:rPr lang="en" altLang="zh-CN" dirty="0"/>
              <a:t> (</a:t>
            </a:r>
            <a:r>
              <a:rPr lang="en" altLang="zh-CN" dirty="0">
                <a:hlinkClick r:id="rId19"/>
              </a:rPr>
              <a:t>ht</a:t>
            </a:r>
            <a:r>
              <a:rPr lang="en" altLang="zh-CN" dirty="0"/>
              <a:t>) </a:t>
            </a:r>
            <a:r>
              <a:rPr lang="en" altLang="zh-CN" dirty="0">
                <a:hlinkClick r:id="rId20"/>
              </a:rPr>
              <a:t>home</a:t>
            </a:r>
            <a:r>
              <a:rPr lang="en" altLang="zh-CN" dirty="0"/>
              <a:t> </a:t>
            </a:r>
            <a:r>
              <a:rPr lang="en" altLang="zh-CN" dirty="0">
                <a:hlinkClick r:id="rId21"/>
              </a:rPr>
              <a:t>inspect</a:t>
            </a:r>
            <a:r>
              <a:rPr lang="en" altLang="zh-CN" dirty="0"/>
              <a:t> </a:t>
            </a:r>
            <a:r>
              <a:rPr lang="en" altLang="zh-CN" dirty="0">
                <a:hlinkClick r:id="rId22"/>
              </a:rPr>
              <a:t>is-</a:t>
            </a:r>
            <a:r>
              <a:rPr lang="en" altLang="zh-CN" i="1" dirty="0">
                <a:hlinkClick r:id="rId22"/>
              </a:rPr>
              <a:t>&lt;breed&gt;</a:t>
            </a:r>
            <a:r>
              <a:rPr lang="en" altLang="zh-CN" dirty="0">
                <a:hlinkClick r:id="rId22"/>
              </a:rPr>
              <a:t>?</a:t>
            </a:r>
            <a:r>
              <a:rPr lang="en" altLang="zh-CN" dirty="0"/>
              <a:t> </a:t>
            </a:r>
            <a:r>
              <a:rPr lang="en" altLang="zh-CN" dirty="0">
                <a:hlinkClick r:id="rId22"/>
              </a:rPr>
              <a:t>is-turtle?</a:t>
            </a:r>
            <a:r>
              <a:rPr lang="en" altLang="zh-CN" dirty="0"/>
              <a:t> </a:t>
            </a:r>
            <a:r>
              <a:rPr lang="en" altLang="zh-CN" dirty="0">
                <a:hlinkClick r:id="rId23"/>
              </a:rPr>
              <a:t>jump</a:t>
            </a:r>
            <a:r>
              <a:rPr lang="en" altLang="zh-CN" dirty="0"/>
              <a:t> </a:t>
            </a:r>
            <a:r>
              <a:rPr lang="en" altLang="zh-CN" dirty="0">
                <a:hlinkClick r:id="rId24"/>
              </a:rPr>
              <a:t>layout-circle</a:t>
            </a:r>
            <a:r>
              <a:rPr lang="en" altLang="zh-CN" dirty="0"/>
              <a:t> </a:t>
            </a:r>
            <a:r>
              <a:rPr lang="en" altLang="zh-CN" dirty="0">
                <a:hlinkClick r:id="rId25"/>
              </a:rPr>
              <a:t>left</a:t>
            </a:r>
            <a:r>
              <a:rPr lang="en" altLang="zh-CN" dirty="0"/>
              <a:t> (</a:t>
            </a:r>
            <a:r>
              <a:rPr lang="en" altLang="zh-CN" dirty="0">
                <a:hlinkClick r:id="rId25"/>
              </a:rPr>
              <a:t>lt</a:t>
            </a:r>
            <a:r>
              <a:rPr lang="en" altLang="zh-CN" dirty="0"/>
              <a:t>) </a:t>
            </a:r>
            <a:r>
              <a:rPr lang="en" altLang="zh-CN" dirty="0">
                <a:hlinkClick r:id="rId26"/>
              </a:rPr>
              <a:t>move-to</a:t>
            </a:r>
            <a:r>
              <a:rPr lang="en" altLang="zh-CN" dirty="0"/>
              <a:t> </a:t>
            </a:r>
            <a:r>
              <a:rPr lang="en" altLang="zh-CN" dirty="0">
                <a:hlinkClick r:id="rId27"/>
              </a:rPr>
              <a:t>myself</a:t>
            </a:r>
            <a:r>
              <a:rPr lang="en" altLang="zh-CN" dirty="0"/>
              <a:t> </a:t>
            </a:r>
            <a:r>
              <a:rPr lang="en" altLang="zh-CN" dirty="0">
                <a:hlinkClick r:id="rId28"/>
              </a:rPr>
              <a:t>nobody</a:t>
            </a:r>
            <a:r>
              <a:rPr lang="en" altLang="zh-CN" dirty="0"/>
              <a:t> </a:t>
            </a:r>
            <a:r>
              <a:rPr lang="en" altLang="zh-CN" dirty="0">
                <a:hlinkClick r:id="rId29"/>
              </a:rPr>
              <a:t>no-turtles</a:t>
            </a:r>
            <a:r>
              <a:rPr lang="en" altLang="zh-CN" dirty="0"/>
              <a:t> </a:t>
            </a:r>
            <a:r>
              <a:rPr lang="en" altLang="zh-CN" dirty="0">
                <a:hlinkClick r:id="rId30"/>
              </a:rPr>
              <a:t>of</a:t>
            </a:r>
            <a:r>
              <a:rPr lang="en" altLang="zh-CN" dirty="0"/>
              <a:t> </a:t>
            </a:r>
            <a:r>
              <a:rPr lang="en" altLang="zh-CN" dirty="0">
                <a:hlinkClick r:id="rId31"/>
              </a:rPr>
              <a:t>other</a:t>
            </a:r>
            <a:r>
              <a:rPr lang="en" altLang="zh-CN" dirty="0"/>
              <a:t> </a:t>
            </a:r>
            <a:r>
              <a:rPr lang="en" altLang="zh-CN" dirty="0">
                <a:hlinkClick r:id="rId32"/>
              </a:rPr>
              <a:t>patch-ahead</a:t>
            </a:r>
            <a:r>
              <a:rPr lang="en" altLang="zh-CN" dirty="0"/>
              <a:t> </a:t>
            </a:r>
            <a:r>
              <a:rPr lang="en" altLang="zh-CN" dirty="0">
                <a:hlinkClick r:id="rId33"/>
              </a:rPr>
              <a:t>patch-at</a:t>
            </a:r>
            <a:r>
              <a:rPr lang="en" altLang="zh-CN" dirty="0"/>
              <a:t> </a:t>
            </a:r>
            <a:r>
              <a:rPr lang="en" altLang="zh-CN" dirty="0">
                <a:hlinkClick r:id="rId34"/>
              </a:rPr>
              <a:t>patch-at-heading-and-distance</a:t>
            </a:r>
            <a:r>
              <a:rPr lang="en" altLang="zh-CN" dirty="0"/>
              <a:t> </a:t>
            </a:r>
            <a:r>
              <a:rPr lang="en" altLang="zh-CN" dirty="0">
                <a:hlinkClick r:id="rId35"/>
              </a:rPr>
              <a:t>patch-here</a:t>
            </a:r>
            <a:r>
              <a:rPr lang="en" altLang="zh-CN" dirty="0"/>
              <a:t> </a:t>
            </a:r>
            <a:r>
              <a:rPr lang="en" altLang="zh-CN" dirty="0">
                <a:hlinkClick r:id="rId36"/>
              </a:rPr>
              <a:t>patch-left-and-ahead</a:t>
            </a:r>
            <a:r>
              <a:rPr lang="en" altLang="zh-CN" dirty="0"/>
              <a:t> </a:t>
            </a:r>
            <a:r>
              <a:rPr lang="en" altLang="zh-CN" dirty="0">
                <a:hlinkClick r:id="rId36"/>
              </a:rPr>
              <a:t>patch-right-and-ahead</a:t>
            </a:r>
            <a:r>
              <a:rPr lang="en" altLang="zh-CN" dirty="0"/>
              <a:t> </a:t>
            </a:r>
            <a:r>
              <a:rPr lang="en" altLang="zh-CN" dirty="0">
                <a:hlinkClick r:id="rId37"/>
              </a:rPr>
              <a:t>pen-down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pd</a:t>
            </a:r>
            <a:r>
              <a:rPr lang="en" altLang="zh-CN" dirty="0"/>
              <a:t>) </a:t>
            </a:r>
            <a:r>
              <a:rPr lang="en" altLang="zh-CN" dirty="0">
                <a:hlinkClick r:id="rId37"/>
              </a:rPr>
              <a:t>pen-erase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pe</a:t>
            </a:r>
            <a:r>
              <a:rPr lang="en" altLang="zh-CN" dirty="0"/>
              <a:t>) </a:t>
            </a:r>
            <a:r>
              <a:rPr lang="en" altLang="zh-CN" dirty="0">
                <a:hlinkClick r:id="rId37"/>
              </a:rPr>
              <a:t>pen-up</a:t>
            </a:r>
            <a:r>
              <a:rPr lang="en" altLang="zh-CN" dirty="0"/>
              <a:t> (</a:t>
            </a:r>
            <a:r>
              <a:rPr lang="en" altLang="zh-CN" dirty="0">
                <a:hlinkClick r:id="rId37"/>
              </a:rPr>
              <a:t>pu</a:t>
            </a:r>
            <a:r>
              <a:rPr lang="en" altLang="zh-CN" dirty="0"/>
              <a:t>) </a:t>
            </a:r>
            <a:r>
              <a:rPr lang="en" altLang="zh-CN" dirty="0">
                <a:hlinkClick r:id="rId38"/>
              </a:rPr>
              <a:t>random-xcor</a:t>
            </a:r>
            <a:r>
              <a:rPr lang="en" altLang="zh-CN" dirty="0"/>
              <a:t> </a:t>
            </a:r>
            <a:r>
              <a:rPr lang="en" altLang="zh-CN" dirty="0">
                <a:hlinkClick r:id="rId38"/>
              </a:rPr>
              <a:t>random-ycor</a:t>
            </a:r>
            <a:r>
              <a:rPr lang="en" altLang="zh-CN" dirty="0"/>
              <a:t> </a:t>
            </a:r>
            <a:r>
              <a:rPr lang="en" altLang="zh-CN" dirty="0">
                <a:hlinkClick r:id="rId39"/>
              </a:rPr>
              <a:t>right</a:t>
            </a:r>
            <a:r>
              <a:rPr lang="en" altLang="zh-CN" dirty="0"/>
              <a:t> (</a:t>
            </a:r>
            <a:r>
              <a:rPr lang="en" altLang="zh-CN" dirty="0">
                <a:hlinkClick r:id="rId39"/>
              </a:rPr>
              <a:t>rt</a:t>
            </a:r>
            <a:r>
              <a:rPr lang="en" altLang="zh-CN" dirty="0"/>
              <a:t>) </a:t>
            </a:r>
            <a:r>
              <a:rPr lang="en" altLang="zh-CN" dirty="0">
                <a:hlinkClick r:id="rId40"/>
              </a:rPr>
              <a:t>self</a:t>
            </a:r>
            <a:r>
              <a:rPr lang="en" altLang="zh-CN" dirty="0"/>
              <a:t> </a:t>
            </a:r>
            <a:r>
              <a:rPr lang="en" altLang="zh-CN" dirty="0">
                <a:hlinkClick r:id="rId41"/>
              </a:rPr>
              <a:t>set-default-shape</a:t>
            </a:r>
            <a:r>
              <a:rPr lang="en" altLang="zh-CN" dirty="0"/>
              <a:t> </a:t>
            </a:r>
            <a:r>
              <a:rPr lang="en" altLang="zh-CN" dirty="0">
                <a:hlinkClick r:id="rId42"/>
              </a:rPr>
              <a:t>__set-line-thickness</a:t>
            </a:r>
            <a:r>
              <a:rPr lang="en" altLang="zh-CN" dirty="0"/>
              <a:t> </a:t>
            </a:r>
            <a:r>
              <a:rPr lang="en" altLang="zh-CN" dirty="0">
                <a:hlinkClick r:id="rId43"/>
              </a:rPr>
              <a:t>setxy</a:t>
            </a:r>
            <a:r>
              <a:rPr lang="en" altLang="zh-CN" dirty="0"/>
              <a:t> </a:t>
            </a:r>
            <a:r>
              <a:rPr lang="en" altLang="zh-CN" dirty="0">
                <a:hlinkClick r:id="rId44"/>
              </a:rPr>
              <a:t>shapes</a:t>
            </a:r>
            <a:r>
              <a:rPr lang="en" altLang="zh-CN" dirty="0"/>
              <a:t> </a:t>
            </a:r>
            <a:r>
              <a:rPr lang="en" altLang="zh-CN" dirty="0">
                <a:hlinkClick r:id="rId45"/>
              </a:rPr>
              <a:t>show-turtle</a:t>
            </a:r>
            <a:r>
              <a:rPr lang="en" altLang="zh-CN" dirty="0"/>
              <a:t> (</a:t>
            </a:r>
            <a:r>
              <a:rPr lang="en" altLang="zh-CN" dirty="0">
                <a:hlinkClick r:id="rId45"/>
              </a:rPr>
              <a:t>st</a:t>
            </a:r>
            <a:r>
              <a:rPr lang="en" altLang="zh-CN" dirty="0"/>
              <a:t>) </a:t>
            </a:r>
            <a:r>
              <a:rPr lang="en" altLang="zh-CN" dirty="0">
                <a:hlinkClick r:id="rId46"/>
              </a:rPr>
              <a:t>sprout</a:t>
            </a:r>
            <a:r>
              <a:rPr lang="en" altLang="zh-CN" dirty="0"/>
              <a:t> </a:t>
            </a:r>
            <a:r>
              <a:rPr lang="en" altLang="zh-CN" dirty="0">
                <a:hlinkClick r:id="rId46"/>
              </a:rPr>
              <a:t>sprout-</a:t>
            </a:r>
            <a:r>
              <a:rPr lang="en" altLang="zh-CN" i="1" dirty="0">
                <a:hlinkClick r:id="rId46"/>
              </a:rPr>
              <a:t>&lt;breeds&gt;</a:t>
            </a:r>
            <a:r>
              <a:rPr lang="en" altLang="zh-CN" dirty="0"/>
              <a:t> </a:t>
            </a:r>
            <a:r>
              <a:rPr lang="en" altLang="zh-CN" dirty="0">
                <a:hlinkClick r:id="rId47"/>
              </a:rPr>
              <a:t>stamp</a:t>
            </a:r>
            <a:r>
              <a:rPr lang="en" altLang="zh-CN" dirty="0"/>
              <a:t> </a:t>
            </a:r>
            <a:r>
              <a:rPr lang="en" altLang="zh-CN" dirty="0">
                <a:hlinkClick r:id="rId48"/>
              </a:rPr>
              <a:t>stamp-erase</a:t>
            </a:r>
            <a:r>
              <a:rPr lang="en" altLang="zh-CN" dirty="0"/>
              <a:t> </a:t>
            </a:r>
            <a:r>
              <a:rPr lang="en" altLang="zh-CN" dirty="0">
                <a:hlinkClick r:id="rId49"/>
              </a:rPr>
              <a:t>stop-inspecting</a:t>
            </a:r>
            <a:r>
              <a:rPr lang="en" altLang="zh-CN" dirty="0"/>
              <a:t> </a:t>
            </a:r>
            <a:r>
              <a:rPr lang="en" altLang="zh-CN" dirty="0">
                <a:hlinkClick r:id="rId50"/>
              </a:rPr>
              <a:t>subject</a:t>
            </a:r>
            <a:r>
              <a:rPr lang="en" altLang="zh-CN" dirty="0"/>
              <a:t> </a:t>
            </a:r>
            <a:r>
              <a:rPr lang="en" altLang="zh-CN" dirty="0">
                <a:hlinkClick r:id="rId51"/>
              </a:rPr>
              <a:t>subtract-headings</a:t>
            </a:r>
            <a:r>
              <a:rPr lang="en" altLang="zh-CN" dirty="0"/>
              <a:t> </a:t>
            </a:r>
            <a:r>
              <a:rPr lang="en" altLang="zh-CN" dirty="0">
                <a:hlinkClick r:id="rId52"/>
              </a:rPr>
              <a:t>tie</a:t>
            </a:r>
            <a:r>
              <a:rPr lang="en" altLang="zh-CN" dirty="0"/>
              <a:t> </a:t>
            </a:r>
            <a:r>
              <a:rPr lang="en" altLang="zh-CN" dirty="0">
                <a:hlinkClick r:id="rId53"/>
              </a:rPr>
              <a:t>towards</a:t>
            </a:r>
            <a:r>
              <a:rPr lang="en" altLang="zh-CN" dirty="0"/>
              <a:t> </a:t>
            </a:r>
            <a:r>
              <a:rPr lang="en" altLang="zh-CN" dirty="0">
                <a:hlinkClick r:id="rId54"/>
              </a:rPr>
              <a:t>towardsxy</a:t>
            </a:r>
            <a:r>
              <a:rPr lang="en" altLang="zh-CN" dirty="0"/>
              <a:t> </a:t>
            </a:r>
            <a:r>
              <a:rPr lang="en" altLang="zh-CN" dirty="0">
                <a:hlinkClick r:id="rId55"/>
              </a:rPr>
              <a:t>turtle</a:t>
            </a:r>
            <a:r>
              <a:rPr lang="en" altLang="zh-CN" dirty="0"/>
              <a:t> </a:t>
            </a:r>
            <a:r>
              <a:rPr lang="en" altLang="zh-CN" dirty="0">
                <a:hlinkClick r:id="rId56"/>
              </a:rPr>
              <a:t>turtle-set</a:t>
            </a:r>
            <a:r>
              <a:rPr lang="en" altLang="zh-CN" dirty="0"/>
              <a:t> </a:t>
            </a:r>
            <a:r>
              <a:rPr lang="en" altLang="zh-CN" dirty="0">
                <a:hlinkClick r:id="rId57"/>
              </a:rPr>
              <a:t>turtles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turtles-at</a:t>
            </a:r>
            <a:r>
              <a:rPr lang="en" altLang="zh-CN" dirty="0"/>
              <a:t> </a:t>
            </a:r>
            <a:r>
              <a:rPr lang="en" altLang="zh-CN" dirty="0">
                <a:hlinkClick r:id="rId4"/>
              </a:rPr>
              <a:t>turtles-here</a:t>
            </a:r>
            <a:r>
              <a:rPr lang="en" altLang="zh-CN" dirty="0"/>
              <a:t> </a:t>
            </a:r>
            <a:r>
              <a:rPr lang="en" altLang="zh-CN" dirty="0">
                <a:hlinkClick r:id="rId5"/>
              </a:rPr>
              <a:t>turtles-on</a:t>
            </a:r>
            <a:r>
              <a:rPr lang="en" altLang="zh-CN" dirty="0"/>
              <a:t> </a:t>
            </a:r>
            <a:r>
              <a:rPr lang="en" altLang="zh-CN" dirty="0">
                <a:hlinkClick r:id="rId58"/>
              </a:rPr>
              <a:t>turtles-own</a:t>
            </a:r>
            <a:r>
              <a:rPr lang="en" altLang="zh-CN" dirty="0"/>
              <a:t> </a:t>
            </a:r>
            <a:r>
              <a:rPr lang="en" altLang="zh-CN" dirty="0">
                <a:hlinkClick r:id="rId59"/>
              </a:rPr>
              <a:t>untie</a:t>
            </a:r>
            <a:r>
              <a:rPr lang="en" altLang="zh-CN" dirty="0"/>
              <a:t> </a:t>
            </a:r>
            <a:r>
              <a:rPr lang="en" altLang="zh-CN" dirty="0">
                <a:hlinkClick r:id="rId60"/>
              </a:rPr>
              <a:t>uphill</a:t>
            </a:r>
            <a:r>
              <a:rPr lang="en" altLang="zh-CN" dirty="0"/>
              <a:t> </a:t>
            </a:r>
            <a:r>
              <a:rPr lang="en" altLang="zh-CN" dirty="0">
                <a:hlinkClick r:id="rId60"/>
              </a:rPr>
              <a:t>uphill4</a:t>
            </a:r>
            <a:endParaRPr lang="en-US" altLang="zh-CN" sz="1600" dirty="0">
              <a:latin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A9856-9862-1F4B-81FA-5DF9938F7F82}"/>
              </a:ext>
            </a:extLst>
          </p:cNvPr>
          <p:cNvSpPr txBox="1"/>
          <p:nvPr/>
        </p:nvSpPr>
        <p:spPr>
          <a:xfrm>
            <a:off x="5261548" y="6013516"/>
            <a:ext cx="33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参见</a:t>
            </a:r>
            <a:r>
              <a:rPr kumimoji="1" lang="en-US" altLang="zh-CN" dirty="0" err="1"/>
              <a:t>Netlogo</a:t>
            </a:r>
            <a:r>
              <a:rPr kumimoji="1" lang="zh-CN" altLang="en-US" dirty="0"/>
              <a:t>词典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509FA1-1983-114D-B7BB-51A9E7479416}"/>
              </a:ext>
            </a:extLst>
          </p:cNvPr>
          <p:cNvSpPr txBox="1"/>
          <p:nvPr/>
        </p:nvSpPr>
        <p:spPr>
          <a:xfrm>
            <a:off x="1274164" y="1993692"/>
            <a:ext cx="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2652F9-5B4A-E341-A312-12C3B12AE6F7}"/>
              </a:ext>
            </a:extLst>
          </p:cNvPr>
          <p:cNvSpPr/>
          <p:nvPr/>
        </p:nvSpPr>
        <p:spPr>
          <a:xfrm>
            <a:off x="1274164" y="5442221"/>
            <a:ext cx="10388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1"/>
              </a:rPr>
              <a:t>breed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2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sz="2400" dirty="0">
                <a:solidFill>
                  <a:srgbClr val="0070C0"/>
                </a:solidFill>
                <a:latin typeface="arial" panose="020B060402020202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heading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4"/>
              </a:rPr>
              <a:t>hidden?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5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6"/>
              </a:rPr>
              <a:t>label-color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7"/>
              </a:rPr>
              <a:t>pen-mode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8"/>
              </a:rPr>
              <a:t>pen-size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69"/>
              </a:rPr>
              <a:t>shape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1"/>
              </a:rPr>
              <a:t>who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2"/>
              </a:rPr>
              <a:t>xcor</a:t>
            </a:r>
            <a:r>
              <a:rPr lang="e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" altLang="zh-CN" dirty="0">
                <a:solidFill>
                  <a:srgbClr val="6E006E"/>
                </a:solidFill>
                <a:latin typeface="arial" panose="020B0604020202020204" pitchFamily="34" charset="0"/>
                <a:hlinkClick r:id="rId73"/>
              </a:rPr>
              <a:t>ycor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BFBE01-F84C-8347-BB3A-024C32211974}"/>
              </a:ext>
            </a:extLst>
          </p:cNvPr>
          <p:cNvSpPr txBox="1"/>
          <p:nvPr/>
        </p:nvSpPr>
        <p:spPr>
          <a:xfrm>
            <a:off x="1274164" y="5107654"/>
            <a:ext cx="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属性：</a:t>
            </a:r>
          </a:p>
        </p:txBody>
      </p:sp>
    </p:spTree>
    <p:extLst>
      <p:ext uri="{BB962C8B-B14F-4D97-AF65-F5344CB8AC3E}">
        <p14:creationId xmlns:p14="http://schemas.microsoft.com/office/powerpoint/2010/main" val="408140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Random</a:t>
            </a:r>
            <a:endParaRPr kumimoji="1" lang="zh-CN" altLang="en-US" dirty="0"/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800" dirty="0">
                <a:latin typeface="华文楷体" panose="02010600040101010101" pitchFamily="2" charset="-122"/>
              </a:rPr>
              <a:t>Random</a:t>
            </a: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x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</a:rPr>
              <a:t>x&gt;0</a:t>
            </a:r>
            <a:r>
              <a:rPr lang="zh-CN" altLang="en-US" sz="2400" dirty="0">
                <a:latin typeface="华文楷体" panose="02010600040101010101" pitchFamily="2" charset="-122"/>
              </a:rPr>
              <a:t>，产生一个</a:t>
            </a:r>
            <a:r>
              <a:rPr lang="en-US" altLang="zh-CN" sz="2400" dirty="0">
                <a:latin typeface="华文楷体" panose="02010600040101010101" pitchFamily="2" charset="-122"/>
              </a:rPr>
              <a:t>(0,x)</a:t>
            </a:r>
            <a:r>
              <a:rPr lang="zh-CN" altLang="en-US" sz="2400" dirty="0">
                <a:latin typeface="华文楷体" panose="02010600040101010101" pitchFamily="2" charset="-122"/>
              </a:rPr>
              <a:t>的随机整数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</a:rPr>
              <a:t>x&lt;0</a:t>
            </a:r>
            <a:r>
              <a:rPr lang="zh-CN" altLang="en-US" sz="2400" dirty="0">
                <a:latin typeface="华文楷体" panose="02010600040101010101" pitchFamily="2" charset="-122"/>
              </a:rPr>
              <a:t>，产生一个</a:t>
            </a:r>
            <a:r>
              <a:rPr lang="en-US" altLang="zh-CN" sz="2400" dirty="0">
                <a:latin typeface="华文楷体" panose="02010600040101010101" pitchFamily="2" charset="-122"/>
              </a:rPr>
              <a:t>(x,0)</a:t>
            </a:r>
            <a:r>
              <a:rPr lang="zh-CN" altLang="en-US" sz="2400" dirty="0">
                <a:latin typeface="华文楷体" panose="02010600040101010101" pitchFamily="2" charset="-122"/>
              </a:rPr>
              <a:t>的随机整数</a:t>
            </a:r>
            <a:endParaRPr lang="en-US" altLang="zh-CN" sz="2400" dirty="0">
              <a:latin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6A8F0-D3E7-E54A-993B-1BA9C12B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56" y="2580345"/>
            <a:ext cx="3357901" cy="33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如何理解</a:t>
            </a: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set heading random 3 * 90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相当于：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>
                <a:latin typeface="华文楷体" panose="02010600040101010101" pitchFamily="2" charset="-122"/>
              </a:rPr>
              <a:t>Set heading = (random(3) * 90)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6A8F0-D3E7-E54A-993B-1BA9C12B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56" y="2580345"/>
            <a:ext cx="3357901" cy="33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向右旋转</a:t>
            </a:r>
          </a:p>
        </p:txBody>
      </p:sp>
      <p:sp>
        <p:nvSpPr>
          <p:cNvPr id="47" name="内容占位符 5">
            <a:extLst>
              <a:ext uri="{FF2B5EF4-FFF2-40B4-BE49-F238E27FC236}">
                <a16:creationId xmlns:a16="http://schemas.microsoft.com/office/drawing/2014/main" id="{5DEC3F70-F979-AE4F-8EDA-8523B780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3" y="2351451"/>
            <a:ext cx="8301553" cy="276919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800" dirty="0">
                <a:latin typeface="华文楷体" panose="02010600040101010101" pitchFamily="2" charset="-122"/>
              </a:rPr>
              <a:t>Right</a:t>
            </a:r>
            <a:r>
              <a:rPr lang="zh-CN" altLang="en-US" sz="2800" dirty="0">
                <a:latin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</a:rPr>
              <a:t>x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向右旋转</a:t>
            </a:r>
            <a:r>
              <a:rPr lang="en-US" altLang="zh-CN" sz="2400" dirty="0">
                <a:latin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</a:rPr>
              <a:t>度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即</a:t>
            </a:r>
            <a:r>
              <a:rPr lang="en-US" altLang="zh-CN" sz="2400" dirty="0">
                <a:latin typeface="华文楷体" panose="02010600040101010101" pitchFamily="2" charset="-122"/>
              </a:rPr>
              <a:t>heading = heading + 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CAAD6-4C0B-7D47-8176-45C94C2C8AD2}"/>
              </a:ext>
            </a:extLst>
          </p:cNvPr>
          <p:cNvSpPr/>
          <p:nvPr/>
        </p:nvSpPr>
        <p:spPr>
          <a:xfrm>
            <a:off x="6096000" y="2714625"/>
            <a:ext cx="1357312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5B922D1-1B2A-E249-A08D-68328308AA2B}"/>
              </a:ext>
            </a:extLst>
          </p:cNvPr>
          <p:cNvCxnSpPr/>
          <p:nvPr/>
        </p:nvCxnSpPr>
        <p:spPr>
          <a:xfrm>
            <a:off x="6096000" y="3141663"/>
            <a:ext cx="13573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1">
            <a:extLst>
              <a:ext uri="{FF2B5EF4-FFF2-40B4-BE49-F238E27FC236}">
                <a16:creationId xmlns:a16="http://schemas.microsoft.com/office/drawing/2014/main" id="{961389B3-42E0-9A4D-AC13-77972943B692}"/>
              </a:ext>
            </a:extLst>
          </p:cNvPr>
          <p:cNvCxnSpPr/>
          <p:nvPr/>
        </p:nvCxnSpPr>
        <p:spPr>
          <a:xfrm>
            <a:off x="6096000" y="3641725"/>
            <a:ext cx="1357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3">
            <a:extLst>
              <a:ext uri="{FF2B5EF4-FFF2-40B4-BE49-F238E27FC236}">
                <a16:creationId xmlns:a16="http://schemas.microsoft.com/office/drawing/2014/main" id="{9020E6BC-0442-8D49-9A08-06C69F702569}"/>
              </a:ext>
            </a:extLst>
          </p:cNvPr>
          <p:cNvCxnSpPr/>
          <p:nvPr/>
        </p:nvCxnSpPr>
        <p:spPr>
          <a:xfrm rot="5400000">
            <a:off x="5845174" y="3392488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4">
            <a:extLst>
              <a:ext uri="{FF2B5EF4-FFF2-40B4-BE49-F238E27FC236}">
                <a16:creationId xmlns:a16="http://schemas.microsoft.com/office/drawing/2014/main" id="{57E273ED-B9AB-BF4C-97D6-521557145F1D}"/>
              </a:ext>
            </a:extLst>
          </p:cNvPr>
          <p:cNvCxnSpPr/>
          <p:nvPr/>
        </p:nvCxnSpPr>
        <p:spPr>
          <a:xfrm rot="5400000">
            <a:off x="6275387" y="3392488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5B24AEC-28EA-7748-9944-733DFBF4936C}"/>
              </a:ext>
            </a:extLst>
          </p:cNvPr>
          <p:cNvSpPr/>
          <p:nvPr/>
        </p:nvSpPr>
        <p:spPr>
          <a:xfrm>
            <a:off x="6524625" y="3143250"/>
            <a:ext cx="428625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EE1413-AF3F-284A-B28C-3AD1B0B1AA2C}"/>
              </a:ext>
            </a:extLst>
          </p:cNvPr>
          <p:cNvSpPr/>
          <p:nvPr/>
        </p:nvSpPr>
        <p:spPr>
          <a:xfrm>
            <a:off x="6667500" y="32861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5AC799-750C-B64B-8237-9E3E53053B22}"/>
              </a:ext>
            </a:extLst>
          </p:cNvPr>
          <p:cNvSpPr/>
          <p:nvPr/>
        </p:nvSpPr>
        <p:spPr>
          <a:xfrm>
            <a:off x="8310562" y="2714625"/>
            <a:ext cx="13573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" name="直接连接符 28">
            <a:extLst>
              <a:ext uri="{FF2B5EF4-FFF2-40B4-BE49-F238E27FC236}">
                <a16:creationId xmlns:a16="http://schemas.microsoft.com/office/drawing/2014/main" id="{5E64B269-7AF3-E143-BDD1-7C6CD97C77AE}"/>
              </a:ext>
            </a:extLst>
          </p:cNvPr>
          <p:cNvCxnSpPr/>
          <p:nvPr/>
        </p:nvCxnSpPr>
        <p:spPr>
          <a:xfrm>
            <a:off x="8310562" y="3141663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9">
            <a:extLst>
              <a:ext uri="{FF2B5EF4-FFF2-40B4-BE49-F238E27FC236}">
                <a16:creationId xmlns:a16="http://schemas.microsoft.com/office/drawing/2014/main" id="{2C5C9F9C-FEE8-6342-8134-359DC4C50CC2}"/>
              </a:ext>
            </a:extLst>
          </p:cNvPr>
          <p:cNvCxnSpPr/>
          <p:nvPr/>
        </p:nvCxnSpPr>
        <p:spPr>
          <a:xfrm>
            <a:off x="8310562" y="3641725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0">
            <a:extLst>
              <a:ext uri="{FF2B5EF4-FFF2-40B4-BE49-F238E27FC236}">
                <a16:creationId xmlns:a16="http://schemas.microsoft.com/office/drawing/2014/main" id="{33C284EE-C5EA-8A44-8E15-0CC3349351E0}"/>
              </a:ext>
            </a:extLst>
          </p:cNvPr>
          <p:cNvCxnSpPr/>
          <p:nvPr/>
        </p:nvCxnSpPr>
        <p:spPr>
          <a:xfrm rot="5400000">
            <a:off x="8059737" y="3392488"/>
            <a:ext cx="1357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1">
            <a:extLst>
              <a:ext uri="{FF2B5EF4-FFF2-40B4-BE49-F238E27FC236}">
                <a16:creationId xmlns:a16="http://schemas.microsoft.com/office/drawing/2014/main" id="{ADDBC28A-1B72-4E4A-B70A-41EF8829CEB9}"/>
              </a:ext>
            </a:extLst>
          </p:cNvPr>
          <p:cNvCxnSpPr/>
          <p:nvPr/>
        </p:nvCxnSpPr>
        <p:spPr>
          <a:xfrm rot="5400000">
            <a:off x="8489949" y="3392488"/>
            <a:ext cx="1357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98C4A61-C02B-0843-8414-D55EE29C5B95}"/>
              </a:ext>
            </a:extLst>
          </p:cNvPr>
          <p:cNvSpPr/>
          <p:nvPr/>
        </p:nvSpPr>
        <p:spPr>
          <a:xfrm>
            <a:off x="8882062" y="3336486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9" name="直接箭头连接符 35">
            <a:extLst>
              <a:ext uri="{FF2B5EF4-FFF2-40B4-BE49-F238E27FC236}">
                <a16:creationId xmlns:a16="http://schemas.microsoft.com/office/drawing/2014/main" id="{D9CDD5F2-BD8B-9749-9C7B-DF0269EF2A89}"/>
              </a:ext>
            </a:extLst>
          </p:cNvPr>
          <p:cNvCxnSpPr/>
          <p:nvPr/>
        </p:nvCxnSpPr>
        <p:spPr>
          <a:xfrm rot="5400000" flipH="1" flipV="1">
            <a:off x="6881812" y="3143250"/>
            <a:ext cx="20638" cy="407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6">
            <a:extLst>
              <a:ext uri="{FF2B5EF4-FFF2-40B4-BE49-F238E27FC236}">
                <a16:creationId xmlns:a16="http://schemas.microsoft.com/office/drawing/2014/main" id="{EE29F04E-A36A-F14D-8E26-1DA0B82E08CA}"/>
              </a:ext>
            </a:extLst>
          </p:cNvPr>
          <p:cNvCxnSpPr/>
          <p:nvPr/>
        </p:nvCxnSpPr>
        <p:spPr>
          <a:xfrm rot="5400000">
            <a:off x="8750300" y="3633348"/>
            <a:ext cx="4079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Turtle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的交互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1C7D8BA7-DEE4-9844-9A9A-10B9D293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4" y="2351451"/>
            <a:ext cx="4870456" cy="362962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每个</a:t>
            </a:r>
            <a:r>
              <a:rPr lang="en-US" altLang="zh-CN" sz="2800" dirty="0">
                <a:latin typeface="华文楷体" panose="02010600040101010101" pitchFamily="2" charset="-122"/>
              </a:rPr>
              <a:t>Turtle</a:t>
            </a:r>
            <a:r>
              <a:rPr lang="zh-CN" altLang="en-US" sz="2800" dirty="0">
                <a:latin typeface="华文楷体" panose="02010600040101010101" pitchFamily="2" charset="-122"/>
              </a:rPr>
              <a:t>都会有一个对应的</a:t>
            </a:r>
            <a:r>
              <a:rPr lang="en-US" altLang="zh-CN" sz="2800" dirty="0">
                <a:latin typeface="华文楷体" panose="02010600040101010101" pitchFamily="2" charset="-122"/>
              </a:rPr>
              <a:t>Patch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200" dirty="0">
                <a:latin typeface="华文楷体" panose="02010600040101010101" pitchFamily="2" charset="-122"/>
              </a:rPr>
              <a:t>因此，这个</a:t>
            </a:r>
            <a:r>
              <a:rPr lang="en-US" altLang="zh-CN" sz="2200" dirty="0">
                <a:latin typeface="华文楷体" panose="02010600040101010101" pitchFamily="2" charset="-122"/>
              </a:rPr>
              <a:t>Patch</a:t>
            </a:r>
            <a:r>
              <a:rPr lang="zh-CN" altLang="en-US" sz="2200" dirty="0">
                <a:latin typeface="华文楷体" panose="02010600040101010101" pitchFamily="2" charset="-122"/>
              </a:rPr>
              <a:t>的所有变量都可以被这个</a:t>
            </a:r>
            <a:r>
              <a:rPr lang="en-US" altLang="zh-CN" sz="2200" dirty="0">
                <a:latin typeface="华文楷体" panose="02010600040101010101" pitchFamily="2" charset="-122"/>
              </a:rPr>
              <a:t>Turtle</a:t>
            </a:r>
            <a:r>
              <a:rPr lang="zh-CN" altLang="en-US" sz="2200" dirty="0">
                <a:latin typeface="华文楷体" panose="02010600040101010101" pitchFamily="2" charset="-122"/>
              </a:rPr>
              <a:t>所访问，如</a:t>
            </a:r>
            <a:r>
              <a:rPr lang="en-US" altLang="zh-CN" sz="2200" dirty="0" err="1">
                <a:latin typeface="华文楷体" panose="02010600040101010101" pitchFamily="2" charset="-122"/>
              </a:rPr>
              <a:t>pcolor</a:t>
            </a:r>
            <a:endParaRPr lang="en-US" altLang="zh-CN" sz="2200" dirty="0"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每个</a:t>
            </a:r>
            <a:r>
              <a:rPr lang="en-US" altLang="zh-CN" sz="2400" dirty="0">
                <a:latin typeface="华文楷体" panose="02010600040101010101" pitchFamily="2" charset="-122"/>
              </a:rPr>
              <a:t>Patch</a:t>
            </a:r>
            <a:r>
              <a:rPr lang="zh-CN" altLang="en-US" sz="2400" dirty="0">
                <a:latin typeface="华文楷体" panose="02010600040101010101" pitchFamily="2" charset="-122"/>
              </a:rPr>
              <a:t>上面会有很多个</a:t>
            </a:r>
            <a:r>
              <a:rPr lang="en-US" altLang="zh-CN" sz="2400" dirty="0">
                <a:latin typeface="华文楷体" panose="02010600040101010101" pitchFamily="2" charset="-122"/>
              </a:rPr>
              <a:t>Turtles</a:t>
            </a:r>
            <a:r>
              <a:rPr lang="zh-CN" altLang="en-US" sz="2400" dirty="0">
                <a:latin typeface="华文楷体" panose="02010600040101010101" pitchFamily="2" charset="-122"/>
              </a:rPr>
              <a:t>，用</a:t>
            </a:r>
            <a:r>
              <a:rPr lang="en-US" altLang="zh-CN" sz="2400" dirty="0">
                <a:latin typeface="华文楷体" panose="02010600040101010101" pitchFamily="2" charset="-122"/>
              </a:rPr>
              <a:t>turtles-here</a:t>
            </a:r>
            <a:r>
              <a:rPr lang="zh-CN" altLang="en-US" sz="2400" dirty="0">
                <a:latin typeface="华文楷体" panose="02010600040101010101" pitchFamily="2" charset="-122"/>
              </a:rPr>
              <a:t>可以得到它们全部</a:t>
            </a:r>
            <a:endParaRPr lang="en-US" altLang="zh-CN" sz="2400" dirty="0">
              <a:latin typeface="华文楷体" panose="02010600040101010101" pitchFamily="2" charset="-122"/>
            </a:endParaRPr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A8BAFC87-F415-1243-9BDA-3D166A1D7AFC}"/>
              </a:ext>
            </a:extLst>
          </p:cNvPr>
          <p:cNvSpPr/>
          <p:nvPr/>
        </p:nvSpPr>
        <p:spPr>
          <a:xfrm rot="5400000">
            <a:off x="7345180" y="2604542"/>
            <a:ext cx="269823" cy="558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AA1CD267-D3D8-D54A-B662-DFA10B5B7EA5}"/>
              </a:ext>
            </a:extLst>
          </p:cNvPr>
          <p:cNvSpPr/>
          <p:nvPr/>
        </p:nvSpPr>
        <p:spPr>
          <a:xfrm rot="5400000">
            <a:off x="7345180" y="3284720"/>
            <a:ext cx="269823" cy="55838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5AA64FB3-E6DF-4B42-9897-550D481D5287}"/>
              </a:ext>
            </a:extLst>
          </p:cNvPr>
          <p:cNvSpPr/>
          <p:nvPr/>
        </p:nvSpPr>
        <p:spPr>
          <a:xfrm rot="5400000">
            <a:off x="7345180" y="3970521"/>
            <a:ext cx="269823" cy="558384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7453D7-F10D-2A41-918E-911FF6990095}"/>
              </a:ext>
            </a:extLst>
          </p:cNvPr>
          <p:cNvSpPr/>
          <p:nvPr/>
        </p:nvSpPr>
        <p:spPr>
          <a:xfrm>
            <a:off x="9743607" y="2608289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89D2D-0B63-584A-BBDB-D1B181CD709C}"/>
              </a:ext>
            </a:extLst>
          </p:cNvPr>
          <p:cNvSpPr/>
          <p:nvPr/>
        </p:nvSpPr>
        <p:spPr>
          <a:xfrm>
            <a:off x="9743607" y="3358733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FCB0A9-0FE2-D143-9AC4-D4F15D95DE50}"/>
              </a:ext>
            </a:extLst>
          </p:cNvPr>
          <p:cNvSpPr/>
          <p:nvPr/>
        </p:nvSpPr>
        <p:spPr>
          <a:xfrm>
            <a:off x="9728617" y="4109177"/>
            <a:ext cx="374754" cy="410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3E16CC3-3D40-A540-9590-26F0A3FF8953}"/>
              </a:ext>
            </a:extLst>
          </p:cNvPr>
          <p:cNvCxnSpPr/>
          <p:nvPr/>
        </p:nvCxnSpPr>
        <p:spPr>
          <a:xfrm>
            <a:off x="7899816" y="2883734"/>
            <a:ext cx="1648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1EDA868-148F-CE41-BF76-C81053A4C61C}"/>
              </a:ext>
            </a:extLst>
          </p:cNvPr>
          <p:cNvCxnSpPr/>
          <p:nvPr/>
        </p:nvCxnSpPr>
        <p:spPr>
          <a:xfrm>
            <a:off x="7899816" y="3563911"/>
            <a:ext cx="1648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F8AAFD-EDAE-D94F-A725-257FB2048B5B}"/>
              </a:ext>
            </a:extLst>
          </p:cNvPr>
          <p:cNvCxnSpPr>
            <a:cxnSpLocks/>
          </p:cNvCxnSpPr>
          <p:nvPr/>
        </p:nvCxnSpPr>
        <p:spPr>
          <a:xfrm flipV="1">
            <a:off x="7899816" y="3563911"/>
            <a:ext cx="1648918" cy="68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Tick</a:t>
            </a:r>
            <a:endParaRPr kumimoji="1" lang="zh-CN" altLang="en-US" dirty="0"/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1C7D8BA7-DEE4-9844-9A9A-10B9D293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44" y="2351451"/>
            <a:ext cx="4870456" cy="362962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华文楷体" panose="02010600040101010101" pitchFamily="2" charset="-122"/>
              </a:rPr>
              <a:t>在</a:t>
            </a:r>
            <a:r>
              <a:rPr lang="en-US" altLang="zh-CN" sz="2800" dirty="0">
                <a:latin typeface="华文楷体" panose="02010600040101010101" pitchFamily="2" charset="-122"/>
              </a:rPr>
              <a:t>to setup</a:t>
            </a:r>
            <a:r>
              <a:rPr lang="zh-CN" altLang="en-US" sz="2800" dirty="0">
                <a:latin typeface="华文楷体" panose="02010600040101010101" pitchFamily="2" charset="-122"/>
              </a:rPr>
              <a:t>中添加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200" dirty="0">
                <a:latin typeface="华文楷体" panose="02010600040101010101" pitchFamily="2" charset="-122"/>
              </a:rPr>
              <a:t>reset-ticks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</a:rPr>
              <a:t>to</a:t>
            </a:r>
            <a:r>
              <a:rPr lang="zh-CN" altLang="en-US" sz="2400" dirty="0">
                <a:latin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</a:rPr>
              <a:t>go</a:t>
            </a:r>
            <a:r>
              <a:rPr lang="zh-CN" altLang="en-US" sz="2400" dirty="0">
                <a:latin typeface="华文楷体" panose="02010600040101010101" pitchFamily="2" charset="-122"/>
              </a:rPr>
              <a:t>中添加</a:t>
            </a:r>
            <a:endParaRPr lang="en-US" altLang="zh-CN" sz="2400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200" dirty="0">
                <a:latin typeface="华文楷体" panose="02010600040101010101" pitchFamily="2" charset="-122"/>
              </a:rPr>
              <a:t>tick</a:t>
            </a:r>
          </a:p>
        </p:txBody>
      </p:sp>
    </p:spTree>
    <p:extLst>
      <p:ext uri="{BB962C8B-B14F-4D97-AF65-F5344CB8AC3E}">
        <p14:creationId xmlns:p14="http://schemas.microsoft.com/office/powerpoint/2010/main" val="1649204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581</Words>
  <Application>Microsoft Macintosh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华文楷体</vt:lpstr>
      <vt:lpstr>微软雅黑</vt:lpstr>
      <vt:lpstr>Sagona Book</vt:lpstr>
      <vt:lpstr>Sagona ExtraLight</vt:lpstr>
      <vt:lpstr>Arial</vt:lpstr>
      <vt:lpstr>Arial</vt:lpstr>
      <vt:lpstr>Calibri</vt:lpstr>
      <vt:lpstr>Wingdings</vt:lpstr>
      <vt:lpstr>RetrospectVTI</vt:lpstr>
      <vt:lpstr>从Langton的蚂蚁看Turtle与Patch的交互</vt:lpstr>
      <vt:lpstr>Langton的蚂蚁</vt:lpstr>
      <vt:lpstr>蚂蚁规则</vt:lpstr>
      <vt:lpstr>关于Turtle</vt:lpstr>
      <vt:lpstr>Random</vt:lpstr>
      <vt:lpstr>如何理解</vt:lpstr>
      <vt:lpstr>Right向右旋转</vt:lpstr>
      <vt:lpstr>Turtle与Patch的交互</vt:lpstr>
      <vt:lpstr>使用Tick</vt:lpstr>
      <vt:lpstr>高速公路之谜</vt:lpstr>
      <vt:lpstr>今日回顾</vt:lpstr>
      <vt:lpstr>请关注我们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用“生命游戏”认识Patch</dc:title>
  <dc:creator>张 江</dc:creator>
  <cp:lastModifiedBy>张 江</cp:lastModifiedBy>
  <cp:revision>19</cp:revision>
  <dcterms:created xsi:type="dcterms:W3CDTF">2020-01-14T05:53:57Z</dcterms:created>
  <dcterms:modified xsi:type="dcterms:W3CDTF">2020-01-15T08:31:15Z</dcterms:modified>
</cp:coreProperties>
</file>