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6" r:id="rId3"/>
    <p:sldId id="282" r:id="rId4"/>
    <p:sldId id="261" r:id="rId5"/>
    <p:sldId id="283" r:id="rId6"/>
    <p:sldId id="290" r:id="rId7"/>
    <p:sldId id="284" r:id="rId8"/>
    <p:sldId id="285" r:id="rId9"/>
    <p:sldId id="291" r:id="rId10"/>
    <p:sldId id="292" r:id="rId11"/>
    <p:sldId id="286" r:id="rId12"/>
    <p:sldId id="293" r:id="rId13"/>
    <p:sldId id="287" r:id="rId14"/>
    <p:sldId id="295" r:id="rId15"/>
    <p:sldId id="294" r:id="rId16"/>
    <p:sldId id="296" r:id="rId17"/>
    <p:sldId id="289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5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8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2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#file-open"/><Relationship Id="rId13" Type="http://schemas.openxmlformats.org/officeDocument/2006/relationships/hyperlink" Target="#file-show"/><Relationship Id="rId18" Type="http://schemas.openxmlformats.org/officeDocument/2006/relationships/hyperlink" Target="#user-new-file"/><Relationship Id="rId3" Type="http://schemas.openxmlformats.org/officeDocument/2006/relationships/hyperlink" Target="#file-close"/><Relationship Id="rId7" Type="http://schemas.openxmlformats.org/officeDocument/2006/relationships/hyperlink" Target="#file-flush"/><Relationship Id="rId12" Type="http://schemas.openxmlformats.org/officeDocument/2006/relationships/hyperlink" Target="#file-read-line"/><Relationship Id="rId17" Type="http://schemas.openxmlformats.org/officeDocument/2006/relationships/hyperlink" Target="#user-file"/><Relationship Id="rId2" Type="http://schemas.openxmlformats.org/officeDocument/2006/relationships/hyperlink" Target="#file-at-end"/><Relationship Id="rId16" Type="http://schemas.openxmlformats.org/officeDocument/2006/relationships/hyperlink" Target="#user-directory"/><Relationship Id="rId1" Type="http://schemas.openxmlformats.org/officeDocument/2006/relationships/slideLayout" Target="../slideLayouts/slideLayout2.xml"/><Relationship Id="rId6" Type="http://schemas.openxmlformats.org/officeDocument/2006/relationships/hyperlink" Target="#file-exists"/><Relationship Id="rId11" Type="http://schemas.openxmlformats.org/officeDocument/2006/relationships/hyperlink" Target="#file-read-characters"/><Relationship Id="rId5" Type="http://schemas.openxmlformats.org/officeDocument/2006/relationships/hyperlink" Target="#file-delete"/><Relationship Id="rId15" Type="http://schemas.openxmlformats.org/officeDocument/2006/relationships/hyperlink" Target="#file-write"/><Relationship Id="rId10" Type="http://schemas.openxmlformats.org/officeDocument/2006/relationships/hyperlink" Target="#file-read"/><Relationship Id="rId4" Type="http://schemas.openxmlformats.org/officeDocument/2006/relationships/hyperlink" Target="#file-close-all"/><Relationship Id="rId9" Type="http://schemas.openxmlformats.org/officeDocument/2006/relationships/hyperlink" Target="#file-print"/><Relationship Id="rId14" Type="http://schemas.openxmlformats.org/officeDocument/2006/relationships/hyperlink" Target="#file-type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#item"/><Relationship Id="rId13" Type="http://schemas.openxmlformats.org/officeDocument/2006/relationships/hyperlink" Target="#remove"/><Relationship Id="rId18" Type="http://schemas.openxmlformats.org/officeDocument/2006/relationships/hyperlink" Target="#subliststring"/><Relationship Id="rId3" Type="http://schemas.openxmlformats.org/officeDocument/2006/relationships/hyperlink" Target="#but-first-and-last"/><Relationship Id="rId7" Type="http://schemas.openxmlformats.org/officeDocument/2006/relationships/hyperlink" Target="#is-of-type"/><Relationship Id="rId12" Type="http://schemas.openxmlformats.org/officeDocument/2006/relationships/hyperlink" Target="#position"/><Relationship Id="rId17" Type="http://schemas.openxmlformats.org/officeDocument/2006/relationships/hyperlink" Target="#reverse"/><Relationship Id="rId2" Type="http://schemas.openxmlformats.org/officeDocument/2006/relationships/hyperlink" Target="#Symbols"/><Relationship Id="rId16" Type="http://schemas.openxmlformats.org/officeDocument/2006/relationships/hyperlink" Target="#replace-item"/><Relationship Id="rId1" Type="http://schemas.openxmlformats.org/officeDocument/2006/relationships/slideLayout" Target="../slideLayouts/slideLayout2.xml"/><Relationship Id="rId6" Type="http://schemas.openxmlformats.org/officeDocument/2006/relationships/hyperlink" Target="#insert-item"/><Relationship Id="rId11" Type="http://schemas.openxmlformats.org/officeDocument/2006/relationships/hyperlink" Target="#member"/><Relationship Id="rId5" Type="http://schemas.openxmlformats.org/officeDocument/2006/relationships/hyperlink" Target="#-1,-1,FIRST"/><Relationship Id="rId15" Type="http://schemas.openxmlformats.org/officeDocument/2006/relationships/hyperlink" Target="#read-from-string"/><Relationship Id="rId10" Type="http://schemas.openxmlformats.org/officeDocument/2006/relationships/hyperlink" Target="#length"/><Relationship Id="rId19" Type="http://schemas.openxmlformats.org/officeDocument/2006/relationships/hyperlink" Target="#word"/><Relationship Id="rId4" Type="http://schemas.openxmlformats.org/officeDocument/2006/relationships/hyperlink" Target="#empty"/><Relationship Id="rId9" Type="http://schemas.openxmlformats.org/officeDocument/2006/relationships/hyperlink" Target="#-1,-1,LAST"/><Relationship Id="rId14" Type="http://schemas.openxmlformats.org/officeDocument/2006/relationships/hyperlink" Target="#remove-item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6A4071B-BF4E-485A-99E9-BC30DC353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6" b="21295"/>
          <a:stretch/>
        </p:blipFill>
        <p:spPr>
          <a:xfrm>
            <a:off x="-31" y="251293"/>
            <a:ext cx="12192031" cy="4915066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5582E4-E76C-DD47-8BD4-DAC5AA057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64" y="5120639"/>
            <a:ext cx="7769639" cy="1280161"/>
          </a:xfrm>
        </p:spPr>
        <p:txBody>
          <a:bodyPr anchor="ctr">
            <a:normAutofit/>
          </a:bodyPr>
          <a:lstStyle/>
          <a:p>
            <a:pPr algn="just"/>
            <a:r>
              <a:rPr kumimoji="1" lang="zh-CN" altLang="en-US" sz="2800" dirty="0">
                <a:solidFill>
                  <a:srgbClr val="FFFFFF"/>
                </a:solidFill>
              </a:rPr>
              <a:t>从玩具经济模型学</a:t>
            </a:r>
            <a:r>
              <a:rPr kumimoji="1" lang="zh-CN" altLang="en-US" sz="2800" dirty="0">
                <a:solidFill>
                  <a:srgbClr val="FF0000"/>
                </a:solidFill>
              </a:rPr>
              <a:t>文件导出</a:t>
            </a:r>
            <a:r>
              <a:rPr kumimoji="1" lang="zh-CN" altLang="en-US" sz="2800" dirty="0">
                <a:solidFill>
                  <a:schemeClr val="tx1"/>
                </a:solidFill>
              </a:rPr>
              <a:t>与</a:t>
            </a:r>
            <a:r>
              <a:rPr kumimoji="1" lang="zh-CN" altLang="en-US" sz="2800" dirty="0">
                <a:solidFill>
                  <a:srgbClr val="00B0F0"/>
                </a:solidFill>
              </a:rPr>
              <a:t>复杂曲线绘制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46DE7-F2E0-094E-A450-C552999E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 fontScale="77500" lnSpcReduction="20000"/>
          </a:bodyPr>
          <a:lstStyle/>
          <a:p>
            <a:r>
              <a:rPr kumimoji="1" lang="zh-CN" altLang="en-US" sz="2200" dirty="0">
                <a:solidFill>
                  <a:srgbClr val="FFFFFF"/>
                </a:solidFill>
              </a:rPr>
              <a:t>张江</a:t>
            </a:r>
            <a:endParaRPr kumimoji="1" lang="en-US" altLang="zh-CN" sz="22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北京师范大学系统科学学院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集智俱乐部</a:t>
            </a:r>
            <a:endParaRPr kumimoji="1" lang="en-US" altLang="zh-CN" sz="1000" dirty="0">
              <a:solidFill>
                <a:srgbClr val="FFFFFF"/>
              </a:solidFill>
            </a:endParaRPr>
          </a:p>
          <a:p>
            <a:r>
              <a:rPr kumimoji="1" lang="zh-CN" altLang="en-US" sz="1000" dirty="0">
                <a:solidFill>
                  <a:srgbClr val="FFFFFF"/>
                </a:solidFill>
              </a:rPr>
              <a:t>集智学园（北京）科技有限公司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CB49E28-383B-3745-AB04-7FFB6B1951B5}"/>
              </a:ext>
            </a:extLst>
          </p:cNvPr>
          <p:cNvSpPr/>
          <p:nvPr/>
        </p:nvSpPr>
        <p:spPr>
          <a:xfrm>
            <a:off x="4958431" y="6048540"/>
            <a:ext cx="300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——</a:t>
            </a:r>
            <a:r>
              <a:rPr kumimoji="1" lang="en-US" altLang="zh-CN" dirty="0" err="1">
                <a:solidFill>
                  <a:srgbClr val="FFFFFF"/>
                </a:solidFill>
              </a:rPr>
              <a:t>NetLogo</a:t>
            </a:r>
            <a:r>
              <a:rPr kumimoji="1" lang="zh-CN" altLang="en-US" dirty="0">
                <a:solidFill>
                  <a:srgbClr val="FFFFFF"/>
                </a:solidFill>
              </a:rPr>
              <a:t>多主体建模入门</a:t>
            </a:r>
            <a:endParaRPr lang="zh-CN" altLang="en-US" dirty="0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07E36619-8B97-7240-BE84-CF4B9B022A32}"/>
              </a:ext>
            </a:extLst>
          </p:cNvPr>
          <p:cNvSpPr/>
          <p:nvPr/>
        </p:nvSpPr>
        <p:spPr>
          <a:xfrm>
            <a:off x="1112683" y="3393674"/>
            <a:ext cx="928687" cy="928687"/>
          </a:xfrm>
          <a:prstGeom prst="smileyFace">
            <a:avLst>
              <a:gd name="adj" fmla="val -46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笑脸 9">
            <a:extLst>
              <a:ext uri="{FF2B5EF4-FFF2-40B4-BE49-F238E27FC236}">
                <a16:creationId xmlns:a16="http://schemas.microsoft.com/office/drawing/2014/main" id="{EE2A74DB-74AE-FC42-B07B-76C64AD99893}"/>
              </a:ext>
            </a:extLst>
          </p:cNvPr>
          <p:cNvSpPr/>
          <p:nvPr/>
        </p:nvSpPr>
        <p:spPr>
          <a:xfrm>
            <a:off x="4684558" y="3393674"/>
            <a:ext cx="928687" cy="928687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上弧形箭头 16">
            <a:extLst>
              <a:ext uri="{FF2B5EF4-FFF2-40B4-BE49-F238E27FC236}">
                <a16:creationId xmlns:a16="http://schemas.microsoft.com/office/drawing/2014/main" id="{3D6E29C8-C2F1-BE4A-B959-AFCA29061573}"/>
              </a:ext>
            </a:extLst>
          </p:cNvPr>
          <p:cNvSpPr/>
          <p:nvPr/>
        </p:nvSpPr>
        <p:spPr>
          <a:xfrm>
            <a:off x="2184245" y="3250799"/>
            <a:ext cx="2357438" cy="357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1EE15206-6A1C-5D4B-BFE4-36E780595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42247"/>
              </p:ext>
            </p:extLst>
          </p:nvPr>
        </p:nvGraphicFramePr>
        <p:xfrm>
          <a:off x="2112808" y="2679299"/>
          <a:ext cx="21320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4" imgW="29552900" imgH="4978400" progId="Equation.3">
                  <p:embed/>
                </p:oleObj>
              </mc:Choice>
              <mc:Fallback>
                <p:oleObj name="公式" r:id="rId4" imgW="29552900" imgH="4978400" progId="Equation.3">
                  <p:embed/>
                  <p:pic>
                    <p:nvPicPr>
                      <p:cNvPr id="70661" name="Object 16">
                        <a:extLst>
                          <a:ext uri="{FF2B5EF4-FFF2-40B4-BE49-F238E27FC236}">
                            <a16:creationId xmlns:a16="http://schemas.microsoft.com/office/drawing/2014/main" id="{89920BB8-A9C1-054E-B73C-072728276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08" y="2679299"/>
                        <a:ext cx="21320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09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男士">
            <a:extLst>
              <a:ext uri="{FF2B5EF4-FFF2-40B4-BE49-F238E27FC236}">
                <a16:creationId xmlns:a16="http://schemas.microsoft.com/office/drawing/2014/main" id="{FC10A5A9-6EF5-5144-9398-65B62180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5105" y="5242810"/>
            <a:ext cx="1615190" cy="1615190"/>
          </a:xfrm>
          <a:prstGeom prst="rect">
            <a:avLst/>
          </a:prstGeom>
        </p:spPr>
      </p:pic>
      <p:pic>
        <p:nvPicPr>
          <p:cNvPr id="11" name="图形 10" descr="男士">
            <a:extLst>
              <a:ext uri="{FF2B5EF4-FFF2-40B4-BE49-F238E27FC236}">
                <a16:creationId xmlns:a16="http://schemas.microsoft.com/office/drawing/2014/main" id="{9707C82B-FB3A-C64E-A9B9-F8642C42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6786" y="5838669"/>
            <a:ext cx="1019331" cy="1019331"/>
          </a:xfrm>
          <a:prstGeom prst="rect">
            <a:avLst/>
          </a:prstGeom>
        </p:spPr>
      </p:pic>
      <p:pic>
        <p:nvPicPr>
          <p:cNvPr id="13" name="图形 12" descr="男士">
            <a:extLst>
              <a:ext uri="{FF2B5EF4-FFF2-40B4-BE49-F238E27FC236}">
                <a16:creationId xmlns:a16="http://schemas.microsoft.com/office/drawing/2014/main" id="{1A4580EC-3A8B-EF43-B566-073A82A86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106" y="6393305"/>
            <a:ext cx="464695" cy="464695"/>
          </a:xfrm>
          <a:prstGeom prst="rect">
            <a:avLst/>
          </a:prstGeom>
        </p:spPr>
      </p:pic>
      <p:pic>
        <p:nvPicPr>
          <p:cNvPr id="14" name="图形 13" descr="男士">
            <a:extLst>
              <a:ext uri="{FF2B5EF4-FFF2-40B4-BE49-F238E27FC236}">
                <a16:creationId xmlns:a16="http://schemas.microsoft.com/office/drawing/2014/main" id="{99BB2FE2-6982-C348-BF09-E159FED4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799" y="5700010"/>
            <a:ext cx="1157990" cy="1157990"/>
          </a:xfrm>
          <a:prstGeom prst="rect">
            <a:avLst/>
          </a:prstGeom>
        </p:spPr>
      </p:pic>
      <p:pic>
        <p:nvPicPr>
          <p:cNvPr id="15" name="图形 14" descr="男士">
            <a:extLst>
              <a:ext uri="{FF2B5EF4-FFF2-40B4-BE49-F238E27FC236}">
                <a16:creationId xmlns:a16="http://schemas.microsoft.com/office/drawing/2014/main" id="{140D7D4D-0D2A-604A-B474-EC1DEC04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0295" y="4595110"/>
            <a:ext cx="2262890" cy="2262890"/>
          </a:xfrm>
          <a:prstGeom prst="rect">
            <a:avLst/>
          </a:prstGeom>
        </p:spPr>
      </p:pic>
      <p:pic>
        <p:nvPicPr>
          <p:cNvPr id="16" name="图形 15" descr="男士">
            <a:extLst>
              <a:ext uri="{FF2B5EF4-FFF2-40B4-BE49-F238E27FC236}">
                <a16:creationId xmlns:a16="http://schemas.microsoft.com/office/drawing/2014/main" id="{E99ABBC3-DB3C-9B43-A2EB-DE10FE29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031" y="5553856"/>
            <a:ext cx="1304144" cy="1304144"/>
          </a:xfrm>
          <a:prstGeom prst="rect">
            <a:avLst/>
          </a:prstGeom>
        </p:spPr>
      </p:pic>
      <p:pic>
        <p:nvPicPr>
          <p:cNvPr id="9" name="图形 8" descr="男士">
            <a:extLst>
              <a:ext uri="{FF2B5EF4-FFF2-40B4-BE49-F238E27FC236}">
                <a16:creationId xmlns:a16="http://schemas.microsoft.com/office/drawing/2014/main" id="{4BB14683-E3A8-5D4D-A2E3-4515276D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4103" y="5373974"/>
            <a:ext cx="464695" cy="464695"/>
          </a:xfrm>
          <a:prstGeom prst="rect">
            <a:avLst/>
          </a:prstGeom>
        </p:spPr>
      </p:pic>
      <p:pic>
        <p:nvPicPr>
          <p:cNvPr id="20" name="图形 19" descr="男士">
            <a:extLst>
              <a:ext uri="{FF2B5EF4-FFF2-40B4-BE49-F238E27FC236}">
                <a16:creationId xmlns:a16="http://schemas.microsoft.com/office/drawing/2014/main" id="{82FD4CBC-C7E5-BB46-92C1-E67E17E0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5152" y="4733144"/>
            <a:ext cx="1019331" cy="1019331"/>
          </a:xfrm>
          <a:prstGeom prst="rect">
            <a:avLst/>
          </a:prstGeom>
        </p:spPr>
      </p:pic>
      <p:pic>
        <p:nvPicPr>
          <p:cNvPr id="21" name="图形 20" descr="男士">
            <a:extLst>
              <a:ext uri="{FF2B5EF4-FFF2-40B4-BE49-F238E27FC236}">
                <a16:creationId xmlns:a16="http://schemas.microsoft.com/office/drawing/2014/main" id="{309EE868-0F5C-CC4F-962B-3DCDBAF6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2469" y="4268449"/>
            <a:ext cx="464695" cy="464695"/>
          </a:xfrm>
          <a:prstGeom prst="rect">
            <a:avLst/>
          </a:prstGeom>
        </p:spPr>
      </p:pic>
      <p:pic>
        <p:nvPicPr>
          <p:cNvPr id="22" name="图形 21" descr="男士">
            <a:extLst>
              <a:ext uri="{FF2B5EF4-FFF2-40B4-BE49-F238E27FC236}">
                <a16:creationId xmlns:a16="http://schemas.microsoft.com/office/drawing/2014/main" id="{F4DA341A-7120-DA48-80B0-927686F3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5815" y="4467069"/>
            <a:ext cx="1157990" cy="1157990"/>
          </a:xfrm>
          <a:prstGeom prst="rect">
            <a:avLst/>
          </a:prstGeom>
        </p:spPr>
      </p:pic>
      <p:pic>
        <p:nvPicPr>
          <p:cNvPr id="23" name="图形 22" descr="男士">
            <a:extLst>
              <a:ext uri="{FF2B5EF4-FFF2-40B4-BE49-F238E27FC236}">
                <a16:creationId xmlns:a16="http://schemas.microsoft.com/office/drawing/2014/main" id="{235AA0C1-1C85-0B42-9E2A-01DE7A336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790" y="3505453"/>
            <a:ext cx="1019331" cy="1019331"/>
          </a:xfrm>
          <a:prstGeom prst="rect">
            <a:avLst/>
          </a:prstGeom>
        </p:spPr>
      </p:pic>
      <p:pic>
        <p:nvPicPr>
          <p:cNvPr id="24" name="图形 23" descr="男士">
            <a:extLst>
              <a:ext uri="{FF2B5EF4-FFF2-40B4-BE49-F238E27FC236}">
                <a16:creationId xmlns:a16="http://schemas.microsoft.com/office/drawing/2014/main" id="{A3F8BE53-092C-A046-A254-D9CF492A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9107" y="3040758"/>
            <a:ext cx="464695" cy="464695"/>
          </a:xfrm>
          <a:prstGeom prst="rect">
            <a:avLst/>
          </a:prstGeom>
        </p:spPr>
      </p:pic>
      <p:pic>
        <p:nvPicPr>
          <p:cNvPr id="25" name="图形 24" descr="男士">
            <a:extLst>
              <a:ext uri="{FF2B5EF4-FFF2-40B4-BE49-F238E27FC236}">
                <a16:creationId xmlns:a16="http://schemas.microsoft.com/office/drawing/2014/main" id="{AC537625-F21D-0544-B3BF-D8B905EBD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983" y="4081072"/>
            <a:ext cx="1304144" cy="1304144"/>
          </a:xfrm>
          <a:prstGeom prst="rect">
            <a:avLst/>
          </a:prstGeom>
        </p:spPr>
      </p:pic>
      <p:pic>
        <p:nvPicPr>
          <p:cNvPr id="26" name="图形 25" descr="男士">
            <a:extLst>
              <a:ext uri="{FF2B5EF4-FFF2-40B4-BE49-F238E27FC236}">
                <a16:creationId xmlns:a16="http://schemas.microsoft.com/office/drawing/2014/main" id="{4C18F914-A039-184E-8ABC-8551C5DD3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428" y="3040758"/>
            <a:ext cx="1157990" cy="1157990"/>
          </a:xfrm>
          <a:prstGeom prst="rect">
            <a:avLst/>
          </a:prstGeom>
        </p:spPr>
      </p:pic>
      <p:pic>
        <p:nvPicPr>
          <p:cNvPr id="27" name="图形 26" descr="男士">
            <a:extLst>
              <a:ext uri="{FF2B5EF4-FFF2-40B4-BE49-F238E27FC236}">
                <a16:creationId xmlns:a16="http://schemas.microsoft.com/office/drawing/2014/main" id="{1F27EA38-084C-064F-9C65-F8E821BF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3353" y="2125235"/>
            <a:ext cx="1019331" cy="1019331"/>
          </a:xfrm>
          <a:prstGeom prst="rect">
            <a:avLst/>
          </a:prstGeom>
        </p:spPr>
      </p:pic>
      <p:pic>
        <p:nvPicPr>
          <p:cNvPr id="28" name="图形 27" descr="男士">
            <a:extLst>
              <a:ext uri="{FF2B5EF4-FFF2-40B4-BE49-F238E27FC236}">
                <a16:creationId xmlns:a16="http://schemas.microsoft.com/office/drawing/2014/main" id="{32FBF6FC-867E-5549-87EC-B6F7C4D1C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0720" y="1764347"/>
            <a:ext cx="464695" cy="464695"/>
          </a:xfrm>
          <a:prstGeom prst="rect">
            <a:avLst/>
          </a:prstGeom>
        </p:spPr>
      </p:pic>
      <p:pic>
        <p:nvPicPr>
          <p:cNvPr id="29" name="图形 28" descr="男士">
            <a:extLst>
              <a:ext uri="{FF2B5EF4-FFF2-40B4-BE49-F238E27FC236}">
                <a16:creationId xmlns:a16="http://schemas.microsoft.com/office/drawing/2014/main" id="{9B3B5D5B-79D2-3945-AD79-1A840270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466" y="3181661"/>
            <a:ext cx="1615190" cy="1615190"/>
          </a:xfrm>
          <a:prstGeom prst="rect">
            <a:avLst/>
          </a:prstGeom>
        </p:spPr>
      </p:pic>
      <p:pic>
        <p:nvPicPr>
          <p:cNvPr id="30" name="图形 29" descr="男士">
            <a:extLst>
              <a:ext uri="{FF2B5EF4-FFF2-40B4-BE49-F238E27FC236}">
                <a16:creationId xmlns:a16="http://schemas.microsoft.com/office/drawing/2014/main" id="{3E0152A0-B922-8145-BDD8-FAD5FBED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638" y="2080882"/>
            <a:ext cx="1304144" cy="1304144"/>
          </a:xfrm>
          <a:prstGeom prst="rect">
            <a:avLst/>
          </a:prstGeom>
        </p:spPr>
      </p:pic>
      <p:pic>
        <p:nvPicPr>
          <p:cNvPr id="31" name="图形 30" descr="男士">
            <a:extLst>
              <a:ext uri="{FF2B5EF4-FFF2-40B4-BE49-F238E27FC236}">
                <a16:creationId xmlns:a16="http://schemas.microsoft.com/office/drawing/2014/main" id="{80B3BB3D-B82F-624C-B0D8-EDCE3147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725" y="1322005"/>
            <a:ext cx="1157990" cy="1157990"/>
          </a:xfrm>
          <a:prstGeom prst="rect">
            <a:avLst/>
          </a:prstGeom>
        </p:spPr>
      </p:pic>
      <p:pic>
        <p:nvPicPr>
          <p:cNvPr id="32" name="图形 31" descr="男士">
            <a:extLst>
              <a:ext uri="{FF2B5EF4-FFF2-40B4-BE49-F238E27FC236}">
                <a16:creationId xmlns:a16="http://schemas.microsoft.com/office/drawing/2014/main" id="{77694D2E-D247-6E44-A0AF-66B641EE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700" y="510289"/>
            <a:ext cx="1019331" cy="1019331"/>
          </a:xfrm>
          <a:prstGeom prst="rect">
            <a:avLst/>
          </a:prstGeom>
        </p:spPr>
      </p:pic>
      <p:pic>
        <p:nvPicPr>
          <p:cNvPr id="33" name="图形 32" descr="男士">
            <a:extLst>
              <a:ext uri="{FF2B5EF4-FFF2-40B4-BE49-F238E27FC236}">
                <a16:creationId xmlns:a16="http://schemas.microsoft.com/office/drawing/2014/main" id="{185D23A8-5407-3A4E-A322-7A79CEA9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017" y="45594"/>
            <a:ext cx="464695" cy="4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洛伦兹曲线</a:t>
            </a:r>
            <a:r>
              <a:rPr kumimoji="1" lang="en-US" altLang="zh-CN" dirty="0"/>
              <a:t>-</a:t>
            </a:r>
            <a:r>
              <a:rPr kumimoji="1" lang="zh-CN" altLang="en-US" dirty="0"/>
              <a:t>度量财富分布的另一种方法</a:t>
            </a:r>
          </a:p>
        </p:txBody>
      </p: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98B9EE81-E628-9A4F-BD62-E01A3770130A}"/>
              </a:ext>
            </a:extLst>
          </p:cNvPr>
          <p:cNvCxnSpPr/>
          <p:nvPr/>
        </p:nvCxnSpPr>
        <p:spPr>
          <a:xfrm>
            <a:off x="2837773" y="5857022"/>
            <a:ext cx="5000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7">
            <a:extLst>
              <a:ext uri="{FF2B5EF4-FFF2-40B4-BE49-F238E27FC236}">
                <a16:creationId xmlns:a16="http://schemas.microsoft.com/office/drawing/2014/main" id="{1A67F22A-F4F7-C44E-908F-C5B5386D685B}"/>
              </a:ext>
            </a:extLst>
          </p:cNvPr>
          <p:cNvCxnSpPr/>
          <p:nvPr/>
        </p:nvCxnSpPr>
        <p:spPr>
          <a:xfrm rot="5400000" flipH="1" flipV="1">
            <a:off x="1051042" y="4498916"/>
            <a:ext cx="41433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>
            <a:extLst>
              <a:ext uri="{FF2B5EF4-FFF2-40B4-BE49-F238E27FC236}">
                <a16:creationId xmlns:a16="http://schemas.microsoft.com/office/drawing/2014/main" id="{732C0189-729C-5242-A01F-03DE652B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86" y="5928459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人口比例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048D7668-1A13-DF40-A344-B75EE2CE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523" y="1999397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财富的比例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EB4189C3-2716-BF4C-9382-A17CC75F6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898" y="592845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任意多边形 27">
            <a:extLst>
              <a:ext uri="{FF2B5EF4-FFF2-40B4-BE49-F238E27FC236}">
                <a16:creationId xmlns:a16="http://schemas.microsoft.com/office/drawing/2014/main" id="{562FB5C6-3B9F-754D-A167-2AE92050DC22}"/>
              </a:ext>
            </a:extLst>
          </p:cNvPr>
          <p:cNvSpPr/>
          <p:nvPr/>
        </p:nvSpPr>
        <p:spPr>
          <a:xfrm>
            <a:off x="3131150" y="2410558"/>
            <a:ext cx="4243698" cy="3446463"/>
          </a:xfrm>
          <a:custGeom>
            <a:avLst/>
            <a:gdLst>
              <a:gd name="connsiteX0" fmla="*/ 0 w 4216400"/>
              <a:gd name="connsiteY0" fmla="*/ 3403600 h 3418417"/>
              <a:gd name="connsiteX1" fmla="*/ 2133600 w 4216400"/>
              <a:gd name="connsiteY1" fmla="*/ 3289300 h 3418417"/>
              <a:gd name="connsiteX2" fmla="*/ 3695700 w 4216400"/>
              <a:gd name="connsiteY2" fmla="*/ 2628900 h 3418417"/>
              <a:gd name="connsiteX3" fmla="*/ 4216400 w 4216400"/>
              <a:gd name="connsiteY3" fmla="*/ 0 h 341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418417">
                <a:moveTo>
                  <a:pt x="0" y="3403600"/>
                </a:moveTo>
                <a:cubicBezTo>
                  <a:pt x="758825" y="3411008"/>
                  <a:pt x="1517650" y="3418417"/>
                  <a:pt x="2133600" y="3289300"/>
                </a:cubicBezTo>
                <a:cubicBezTo>
                  <a:pt x="2749550" y="3160183"/>
                  <a:pt x="3348567" y="3177117"/>
                  <a:pt x="3695700" y="2628900"/>
                </a:cubicBezTo>
                <a:cubicBezTo>
                  <a:pt x="4042833" y="2080683"/>
                  <a:pt x="4129616" y="1040341"/>
                  <a:pt x="421640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8" name="直接连接符 31">
            <a:extLst>
              <a:ext uri="{FF2B5EF4-FFF2-40B4-BE49-F238E27FC236}">
                <a16:creationId xmlns:a16="http://schemas.microsoft.com/office/drawing/2014/main" id="{AB2CF906-97B5-4848-92C1-0FA29529744D}"/>
              </a:ext>
            </a:extLst>
          </p:cNvPr>
          <p:cNvCxnSpPr/>
          <p:nvPr/>
        </p:nvCxnSpPr>
        <p:spPr>
          <a:xfrm rot="10800000">
            <a:off x="3123523" y="2428022"/>
            <a:ext cx="4214813" cy="15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>
            <a:extLst>
              <a:ext uri="{FF2B5EF4-FFF2-40B4-BE49-F238E27FC236}">
                <a16:creationId xmlns:a16="http://schemas.microsoft.com/office/drawing/2014/main" id="{9C6495E6-E7F4-F846-A352-02244C92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461" y="2356584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连接符 31">
            <a:extLst>
              <a:ext uri="{FF2B5EF4-FFF2-40B4-BE49-F238E27FC236}">
                <a16:creationId xmlns:a16="http://schemas.microsoft.com/office/drawing/2014/main" id="{4C13876F-2DAB-BC47-98DE-82049C7DD5F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09775" y="2428023"/>
            <a:ext cx="13492" cy="350043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1">
            <a:extLst>
              <a:ext uri="{FF2B5EF4-FFF2-40B4-BE49-F238E27FC236}">
                <a16:creationId xmlns:a16="http://schemas.microsoft.com/office/drawing/2014/main" id="{3032DB5C-D064-E448-BD99-40D3606BE26F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158450" y="2410558"/>
            <a:ext cx="4216398" cy="341788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D182B83-7B18-7147-96B4-98D5C5316EEB}"/>
              </a:ext>
            </a:extLst>
          </p:cNvPr>
          <p:cNvSpPr txBox="1"/>
          <p:nvPr/>
        </p:nvSpPr>
        <p:spPr>
          <a:xfrm>
            <a:off x="7214823" y="4315043"/>
            <a:ext cx="18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洛伦兹曲线</a:t>
            </a:r>
          </a:p>
        </p:txBody>
      </p:sp>
    </p:spTree>
    <p:extLst>
      <p:ext uri="{BB962C8B-B14F-4D97-AF65-F5344CB8AC3E}">
        <p14:creationId xmlns:p14="http://schemas.microsoft.com/office/powerpoint/2010/main" val="244726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二八准则如何体现？</a:t>
            </a:r>
          </a:p>
        </p:txBody>
      </p: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98B9EE81-E628-9A4F-BD62-E01A3770130A}"/>
              </a:ext>
            </a:extLst>
          </p:cNvPr>
          <p:cNvCxnSpPr/>
          <p:nvPr/>
        </p:nvCxnSpPr>
        <p:spPr>
          <a:xfrm>
            <a:off x="2837773" y="5857022"/>
            <a:ext cx="5000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7">
            <a:extLst>
              <a:ext uri="{FF2B5EF4-FFF2-40B4-BE49-F238E27FC236}">
                <a16:creationId xmlns:a16="http://schemas.microsoft.com/office/drawing/2014/main" id="{1A67F22A-F4F7-C44E-908F-C5B5386D685B}"/>
              </a:ext>
            </a:extLst>
          </p:cNvPr>
          <p:cNvCxnSpPr/>
          <p:nvPr/>
        </p:nvCxnSpPr>
        <p:spPr>
          <a:xfrm rot="5400000" flipH="1" flipV="1">
            <a:off x="1051042" y="4498916"/>
            <a:ext cx="41433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9">
            <a:extLst>
              <a:ext uri="{FF2B5EF4-FFF2-40B4-BE49-F238E27FC236}">
                <a16:creationId xmlns:a16="http://schemas.microsoft.com/office/drawing/2014/main" id="{732C0189-729C-5242-A01F-03DE652B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086" y="5928459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人口比例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048D7668-1A13-DF40-A344-B75EE2CE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523" y="1999397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财富的比例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EB4189C3-2716-BF4C-9382-A17CC75F6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6898" y="5928459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任意多边形 27">
            <a:extLst>
              <a:ext uri="{FF2B5EF4-FFF2-40B4-BE49-F238E27FC236}">
                <a16:creationId xmlns:a16="http://schemas.microsoft.com/office/drawing/2014/main" id="{562FB5C6-3B9F-754D-A167-2AE92050DC22}"/>
              </a:ext>
            </a:extLst>
          </p:cNvPr>
          <p:cNvSpPr/>
          <p:nvPr/>
        </p:nvSpPr>
        <p:spPr>
          <a:xfrm>
            <a:off x="3131150" y="2410558"/>
            <a:ext cx="4243698" cy="3436935"/>
          </a:xfrm>
          <a:custGeom>
            <a:avLst/>
            <a:gdLst>
              <a:gd name="connsiteX0" fmla="*/ 0 w 4216400"/>
              <a:gd name="connsiteY0" fmla="*/ 3403600 h 3418417"/>
              <a:gd name="connsiteX1" fmla="*/ 2133600 w 4216400"/>
              <a:gd name="connsiteY1" fmla="*/ 3289300 h 3418417"/>
              <a:gd name="connsiteX2" fmla="*/ 3695700 w 4216400"/>
              <a:gd name="connsiteY2" fmla="*/ 2628900 h 3418417"/>
              <a:gd name="connsiteX3" fmla="*/ 4216400 w 4216400"/>
              <a:gd name="connsiteY3" fmla="*/ 0 h 341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3418417">
                <a:moveTo>
                  <a:pt x="0" y="3403600"/>
                </a:moveTo>
                <a:cubicBezTo>
                  <a:pt x="758825" y="3411008"/>
                  <a:pt x="1517650" y="3418417"/>
                  <a:pt x="2133600" y="3289300"/>
                </a:cubicBezTo>
                <a:cubicBezTo>
                  <a:pt x="2749550" y="3160183"/>
                  <a:pt x="3348567" y="3177117"/>
                  <a:pt x="3695700" y="2628900"/>
                </a:cubicBezTo>
                <a:cubicBezTo>
                  <a:pt x="4042833" y="2080683"/>
                  <a:pt x="4129616" y="1040341"/>
                  <a:pt x="421640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8" name="直接连接符 31">
            <a:extLst>
              <a:ext uri="{FF2B5EF4-FFF2-40B4-BE49-F238E27FC236}">
                <a16:creationId xmlns:a16="http://schemas.microsoft.com/office/drawing/2014/main" id="{AB2CF906-97B5-4848-92C1-0FA29529744D}"/>
              </a:ext>
            </a:extLst>
          </p:cNvPr>
          <p:cNvCxnSpPr/>
          <p:nvPr/>
        </p:nvCxnSpPr>
        <p:spPr>
          <a:xfrm rot="10800000">
            <a:off x="3123523" y="2428022"/>
            <a:ext cx="4214813" cy="158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>
            <a:extLst>
              <a:ext uri="{FF2B5EF4-FFF2-40B4-BE49-F238E27FC236}">
                <a16:creationId xmlns:a16="http://schemas.microsoft.com/office/drawing/2014/main" id="{9C6495E6-E7F4-F846-A352-02244C926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461" y="2356584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连接符 31">
            <a:extLst>
              <a:ext uri="{FF2B5EF4-FFF2-40B4-BE49-F238E27FC236}">
                <a16:creationId xmlns:a16="http://schemas.microsoft.com/office/drawing/2014/main" id="{4C13876F-2DAB-BC47-98DE-82049C7DD5F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409775" y="2428023"/>
            <a:ext cx="13492" cy="350043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1">
            <a:extLst>
              <a:ext uri="{FF2B5EF4-FFF2-40B4-BE49-F238E27FC236}">
                <a16:creationId xmlns:a16="http://schemas.microsoft.com/office/drawing/2014/main" id="{3032DB5C-D064-E448-BD99-40D3606BE26F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158450" y="2410558"/>
            <a:ext cx="4216398" cy="341788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D182B83-7B18-7147-96B4-98D5C5316EEB}"/>
              </a:ext>
            </a:extLst>
          </p:cNvPr>
          <p:cNvSpPr txBox="1"/>
          <p:nvPr/>
        </p:nvSpPr>
        <p:spPr>
          <a:xfrm>
            <a:off x="7214823" y="4315043"/>
            <a:ext cx="188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洛伦兹曲线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8F545B-4520-834C-A46A-AD892405957A}"/>
              </a:ext>
            </a:extLst>
          </p:cNvPr>
          <p:cNvSpPr txBox="1"/>
          <p:nvPr/>
        </p:nvSpPr>
        <p:spPr>
          <a:xfrm>
            <a:off x="6608736" y="5927903"/>
            <a:ext cx="7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0.8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3853BEA-CCED-5742-8435-D6297CFFC17B}"/>
              </a:ext>
            </a:extLst>
          </p:cNvPr>
          <p:cNvCxnSpPr/>
          <p:nvPr/>
        </p:nvCxnSpPr>
        <p:spPr>
          <a:xfrm flipV="1">
            <a:off x="6972924" y="4896485"/>
            <a:ext cx="0" cy="96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97A44A3-8871-5E47-95BC-AEBEA2024035}"/>
              </a:ext>
            </a:extLst>
          </p:cNvPr>
          <p:cNvCxnSpPr>
            <a:cxnSpLocks/>
          </p:cNvCxnSpPr>
          <p:nvPr/>
        </p:nvCxnSpPr>
        <p:spPr>
          <a:xfrm flipH="1" flipV="1">
            <a:off x="3121936" y="4896485"/>
            <a:ext cx="3826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94FBFF-757E-2D40-A120-93986271F407}"/>
              </a:ext>
            </a:extLst>
          </p:cNvPr>
          <p:cNvSpPr txBox="1"/>
          <p:nvPr/>
        </p:nvSpPr>
        <p:spPr>
          <a:xfrm>
            <a:off x="2297646" y="4711819"/>
            <a:ext cx="79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8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Netlogo</a:t>
            </a:r>
            <a:r>
              <a:rPr kumimoji="1" lang="zh-CN" altLang="en-US" dirty="0"/>
              <a:t>中图形元素的组织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F3FCE16-596E-B64D-B3BE-C8A002BA51B1}"/>
              </a:ext>
            </a:extLst>
          </p:cNvPr>
          <p:cNvSpPr txBox="1">
            <a:spLocks/>
          </p:cNvSpPr>
          <p:nvPr/>
        </p:nvSpPr>
        <p:spPr>
          <a:xfrm>
            <a:off x="1215762" y="2351164"/>
            <a:ext cx="5104828" cy="37608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Plot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：绘图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Set-current-plot “</a:t>
            </a:r>
            <a:r>
              <a:rPr kumimoji="1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名称</a:t>
            </a: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”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Pen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：画笔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Set-current-pen “</a:t>
            </a:r>
            <a:r>
              <a:rPr kumimoji="1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名称</a:t>
            </a: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”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Plot-pen-down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Plot-pen-up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endParaRPr kumimoji="1" lang="en-US" altLang="zh-CN" sz="26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27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Plot</a:t>
            </a:r>
            <a:r>
              <a:rPr kumimoji="1" lang="zh-CN" altLang="en-US" dirty="0"/>
              <a:t>画图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F3FCE16-596E-B64D-B3BE-C8A002BA51B1}"/>
              </a:ext>
            </a:extLst>
          </p:cNvPr>
          <p:cNvSpPr txBox="1">
            <a:spLocks/>
          </p:cNvSpPr>
          <p:nvPr/>
        </p:nvSpPr>
        <p:spPr>
          <a:xfrm>
            <a:off x="1215761" y="2351164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Plot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：等水平间隔地绘制点（线）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Plot 0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Plot 1</a:t>
            </a: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Plot 3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3000" dirty="0">
                <a:solidFill>
                  <a:schemeClr val="tx1"/>
                </a:solidFill>
                <a:latin typeface="华文楷体" panose="02010600040101010101" pitchFamily="2" charset="-122"/>
              </a:rPr>
              <a:t>set-plot-pen-interval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D60845A-2DD0-6A43-A6FA-9713DAD10C3C}"/>
              </a:ext>
            </a:extLst>
          </p:cNvPr>
          <p:cNvCxnSpPr/>
          <p:nvPr/>
        </p:nvCxnSpPr>
        <p:spPr>
          <a:xfrm>
            <a:off x="6730584" y="5081666"/>
            <a:ext cx="416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DAE9552-F65E-E74E-937A-03C1CF029113}"/>
              </a:ext>
            </a:extLst>
          </p:cNvPr>
          <p:cNvCxnSpPr>
            <a:cxnSpLocks/>
          </p:cNvCxnSpPr>
          <p:nvPr/>
        </p:nvCxnSpPr>
        <p:spPr>
          <a:xfrm flipV="1">
            <a:off x="6988415" y="2218544"/>
            <a:ext cx="0" cy="33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9FF8367-2E4D-5A46-8A92-7889FA7E5742}"/>
              </a:ext>
            </a:extLst>
          </p:cNvPr>
          <p:cNvSpPr/>
          <p:nvPr/>
        </p:nvSpPr>
        <p:spPr>
          <a:xfrm>
            <a:off x="6921144" y="5006897"/>
            <a:ext cx="148730" cy="168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F8F2C56-6A85-1B41-9345-33544A8D2785}"/>
              </a:ext>
            </a:extLst>
          </p:cNvPr>
          <p:cNvSpPr/>
          <p:nvPr/>
        </p:nvSpPr>
        <p:spPr>
          <a:xfrm>
            <a:off x="7842978" y="4233746"/>
            <a:ext cx="148730" cy="168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4963E4-F72E-8E4A-B744-2F063D605ED6}"/>
              </a:ext>
            </a:extLst>
          </p:cNvPr>
          <p:cNvSpPr/>
          <p:nvPr/>
        </p:nvSpPr>
        <p:spPr>
          <a:xfrm>
            <a:off x="8665486" y="2218544"/>
            <a:ext cx="148730" cy="168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A20C60-3AC6-DB4C-AD17-E1C05E9E2166}"/>
              </a:ext>
            </a:extLst>
          </p:cNvPr>
          <p:cNvSpPr txBox="1"/>
          <p:nvPr/>
        </p:nvSpPr>
        <p:spPr>
          <a:xfrm>
            <a:off x="6336602" y="4133171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A16D00-4430-3B42-BFEA-8D58C9C96F97}"/>
              </a:ext>
            </a:extLst>
          </p:cNvPr>
          <p:cNvSpPr txBox="1"/>
          <p:nvPr/>
        </p:nvSpPr>
        <p:spPr>
          <a:xfrm>
            <a:off x="6296218" y="2166498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F2B5A4-64CE-4244-80F3-4C552FAD2336}"/>
              </a:ext>
            </a:extLst>
          </p:cNvPr>
          <p:cNvSpPr txBox="1"/>
          <p:nvPr/>
        </p:nvSpPr>
        <p:spPr>
          <a:xfrm>
            <a:off x="7842978" y="5156436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8DAEFA-C159-CE49-AEFB-7A2F7746BD85}"/>
              </a:ext>
            </a:extLst>
          </p:cNvPr>
          <p:cNvSpPr txBox="1"/>
          <p:nvPr/>
        </p:nvSpPr>
        <p:spPr>
          <a:xfrm>
            <a:off x="8665486" y="5156436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212EB26-6F36-0D47-836A-F3BB48B6C10F}"/>
              </a:ext>
            </a:extLst>
          </p:cNvPr>
          <p:cNvCxnSpPr>
            <a:cxnSpLocks/>
            <a:stCxn id="20" idx="7"/>
            <a:endCxn id="21" idx="3"/>
          </p:cNvCxnSpPr>
          <p:nvPr/>
        </p:nvCxnSpPr>
        <p:spPr>
          <a:xfrm flipV="1">
            <a:off x="7048093" y="4377299"/>
            <a:ext cx="816666" cy="654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AF5FC332-9918-B241-81EF-6C4F5A7FD2FB}"/>
              </a:ext>
            </a:extLst>
          </p:cNvPr>
          <p:cNvCxnSpPr>
            <a:cxnSpLocks/>
            <a:stCxn id="21" idx="7"/>
            <a:endCxn id="22" idx="3"/>
          </p:cNvCxnSpPr>
          <p:nvPr/>
        </p:nvCxnSpPr>
        <p:spPr>
          <a:xfrm flipV="1">
            <a:off x="7969927" y="2362097"/>
            <a:ext cx="717340" cy="189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3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Plotxy</a:t>
            </a:r>
            <a:r>
              <a:rPr kumimoji="1" lang="zh-CN" altLang="en-US" dirty="0"/>
              <a:t>画图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F3FCE16-596E-B64D-B3BE-C8A002BA51B1}"/>
              </a:ext>
            </a:extLst>
          </p:cNvPr>
          <p:cNvSpPr txBox="1">
            <a:spLocks/>
          </p:cNvSpPr>
          <p:nvPr/>
        </p:nvSpPr>
        <p:spPr>
          <a:xfrm>
            <a:off x="1215761" y="2351164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Plotxy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：任意绘制点（线）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D60845A-2DD0-6A43-A6FA-9713DAD10C3C}"/>
              </a:ext>
            </a:extLst>
          </p:cNvPr>
          <p:cNvCxnSpPr/>
          <p:nvPr/>
        </p:nvCxnSpPr>
        <p:spPr>
          <a:xfrm>
            <a:off x="6730584" y="5081666"/>
            <a:ext cx="4167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DAE9552-F65E-E74E-937A-03C1CF029113}"/>
              </a:ext>
            </a:extLst>
          </p:cNvPr>
          <p:cNvCxnSpPr>
            <a:cxnSpLocks/>
          </p:cNvCxnSpPr>
          <p:nvPr/>
        </p:nvCxnSpPr>
        <p:spPr>
          <a:xfrm flipV="1">
            <a:off x="6988415" y="2218544"/>
            <a:ext cx="0" cy="332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9FF8367-2E4D-5A46-8A92-7889FA7E5742}"/>
              </a:ext>
            </a:extLst>
          </p:cNvPr>
          <p:cNvSpPr/>
          <p:nvPr/>
        </p:nvSpPr>
        <p:spPr>
          <a:xfrm>
            <a:off x="6921144" y="5006897"/>
            <a:ext cx="148730" cy="168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F8F2C56-6A85-1B41-9345-33544A8D2785}"/>
              </a:ext>
            </a:extLst>
          </p:cNvPr>
          <p:cNvSpPr/>
          <p:nvPr/>
        </p:nvSpPr>
        <p:spPr>
          <a:xfrm>
            <a:off x="7842978" y="4233746"/>
            <a:ext cx="148730" cy="168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B4963E4-F72E-8E4A-B744-2F063D605ED6}"/>
              </a:ext>
            </a:extLst>
          </p:cNvPr>
          <p:cNvSpPr/>
          <p:nvPr/>
        </p:nvSpPr>
        <p:spPr>
          <a:xfrm>
            <a:off x="9449019" y="2267072"/>
            <a:ext cx="148730" cy="1681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A20C60-3AC6-DB4C-AD17-E1C05E9E2166}"/>
              </a:ext>
            </a:extLst>
          </p:cNvPr>
          <p:cNvSpPr txBox="1"/>
          <p:nvPr/>
        </p:nvSpPr>
        <p:spPr>
          <a:xfrm>
            <a:off x="6336602" y="4133171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A16D00-4430-3B42-BFEA-8D58C9C96F97}"/>
              </a:ext>
            </a:extLst>
          </p:cNvPr>
          <p:cNvSpPr txBox="1"/>
          <p:nvPr/>
        </p:nvSpPr>
        <p:spPr>
          <a:xfrm>
            <a:off x="6296218" y="2166498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F2B5A4-64CE-4244-80F3-4C552FAD2336}"/>
              </a:ext>
            </a:extLst>
          </p:cNvPr>
          <p:cNvSpPr txBox="1"/>
          <p:nvPr/>
        </p:nvSpPr>
        <p:spPr>
          <a:xfrm>
            <a:off x="7842978" y="5156436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8DAEFA-C159-CE49-AEFB-7A2F7746BD85}"/>
              </a:ext>
            </a:extLst>
          </p:cNvPr>
          <p:cNvSpPr txBox="1"/>
          <p:nvPr/>
        </p:nvSpPr>
        <p:spPr>
          <a:xfrm>
            <a:off x="8665486" y="5156436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6C7EA3-07EC-3745-8DC8-2CC7FE6C030F}"/>
              </a:ext>
            </a:extLst>
          </p:cNvPr>
          <p:cNvSpPr txBox="1"/>
          <p:nvPr/>
        </p:nvSpPr>
        <p:spPr>
          <a:xfrm>
            <a:off x="1389473" y="3234237"/>
            <a:ext cx="24865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0070C0"/>
                </a:solidFill>
              </a:rPr>
              <a:t>plot-pen-down</a:t>
            </a:r>
          </a:p>
          <a:p>
            <a:r>
              <a:rPr kumimoji="1" lang="en-US" altLang="zh-CN" sz="2800" dirty="0" err="1">
                <a:solidFill>
                  <a:srgbClr val="0070C0"/>
                </a:solidFill>
              </a:rPr>
              <a:t>plotxy</a:t>
            </a:r>
            <a:r>
              <a:rPr kumimoji="1" lang="en-US" altLang="zh-CN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</a:rPr>
              <a:t>0 0</a:t>
            </a:r>
          </a:p>
          <a:p>
            <a:r>
              <a:rPr kumimoji="1" lang="en-US" altLang="zh-CN" sz="2800" dirty="0" err="1">
                <a:solidFill>
                  <a:srgbClr val="0070C0"/>
                </a:solidFill>
              </a:rPr>
              <a:t>plotxy</a:t>
            </a:r>
            <a:r>
              <a:rPr kumimoji="1" lang="en-US" altLang="zh-CN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</a:rPr>
              <a:t>1 1</a:t>
            </a:r>
          </a:p>
          <a:p>
            <a:r>
              <a:rPr kumimoji="1" lang="en-US" altLang="zh-CN" sz="2800" dirty="0" err="1">
                <a:solidFill>
                  <a:srgbClr val="0070C0"/>
                </a:solidFill>
              </a:rPr>
              <a:t>plotxy</a:t>
            </a:r>
            <a:r>
              <a:rPr kumimoji="1" lang="en-US" altLang="zh-CN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</a:rPr>
              <a:t>3 3</a:t>
            </a:r>
          </a:p>
          <a:p>
            <a:r>
              <a:rPr kumimoji="1" lang="en-US" altLang="zh-CN" sz="2800" dirty="0">
                <a:solidFill>
                  <a:srgbClr val="0070C0"/>
                </a:solidFill>
              </a:rPr>
              <a:t>plot-pen-up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885809-0796-A645-8AEF-5FCD7B7597CF}"/>
              </a:ext>
            </a:extLst>
          </p:cNvPr>
          <p:cNvSpPr txBox="1"/>
          <p:nvPr/>
        </p:nvSpPr>
        <p:spPr>
          <a:xfrm>
            <a:off x="9436073" y="5171497"/>
            <a:ext cx="4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A27E13C3-32C1-094D-9364-F73FFABF1401}"/>
              </a:ext>
            </a:extLst>
          </p:cNvPr>
          <p:cNvCxnSpPr>
            <a:stCxn id="20" idx="7"/>
            <a:endCxn id="21" idx="3"/>
          </p:cNvCxnSpPr>
          <p:nvPr/>
        </p:nvCxnSpPr>
        <p:spPr>
          <a:xfrm flipV="1">
            <a:off x="7048093" y="4377299"/>
            <a:ext cx="816666" cy="654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90A2AAC-3437-9B42-BE9C-8F22BDBA91AF}"/>
              </a:ext>
            </a:extLst>
          </p:cNvPr>
          <p:cNvCxnSpPr>
            <a:cxnSpLocks/>
            <a:stCxn id="21" idx="7"/>
            <a:endCxn id="22" idx="3"/>
          </p:cNvCxnSpPr>
          <p:nvPr/>
        </p:nvCxnSpPr>
        <p:spPr>
          <a:xfrm flipV="1">
            <a:off x="7969927" y="2410625"/>
            <a:ext cx="1500873" cy="1847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item</a:t>
            </a:r>
            <a:r>
              <a:rPr kumimoji="1" lang="zh-CN" altLang="en-US" dirty="0"/>
              <a:t>的用法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F3FCE16-596E-B64D-B3BE-C8A002BA51B1}"/>
              </a:ext>
            </a:extLst>
          </p:cNvPr>
          <p:cNvSpPr txBox="1">
            <a:spLocks/>
          </p:cNvSpPr>
          <p:nvPr/>
        </p:nvSpPr>
        <p:spPr>
          <a:xfrm>
            <a:off x="1215761" y="2351164"/>
            <a:ext cx="8265123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item</a:t>
            </a:r>
            <a:r>
              <a:rPr kumimoji="1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：从列表中根据下标取出任意一个元素出来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item </a:t>
            </a:r>
            <a:r>
              <a:rPr kumimoji="1"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idx</a:t>
            </a:r>
            <a:r>
              <a:rPr kumimoji="1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</a:rPr>
              <a:t> </a:t>
            </a:r>
            <a:r>
              <a:rPr kumimoji="1"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lst</a:t>
            </a:r>
            <a:endParaRPr kumimoji="1" lang="en-US" altLang="zh-CN" sz="2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idx</a:t>
            </a: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: </a:t>
            </a:r>
            <a:r>
              <a:rPr kumimoji="1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一个整数，即第几个下标</a:t>
            </a:r>
            <a:endParaRPr kumimoji="1" lang="en-US" altLang="zh-CN" sz="2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lst</a:t>
            </a:r>
            <a:r>
              <a:rPr kumimoji="1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：一个由多个元素构成的列表</a:t>
            </a:r>
            <a:endParaRPr kumimoji="1" lang="en-US" altLang="zh-CN" sz="2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l"/>
            </a:pPr>
            <a:r>
              <a:rPr kumimoji="1" lang="en-US" altLang="zh-CN" sz="2600" dirty="0" err="1">
                <a:solidFill>
                  <a:schemeClr val="tx1"/>
                </a:solidFill>
                <a:latin typeface="华文楷体" panose="02010600040101010101" pitchFamily="2" charset="-122"/>
              </a:rPr>
              <a:t>Netlogo</a:t>
            </a:r>
            <a:r>
              <a:rPr kumimoji="1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中的下标是从</a:t>
            </a:r>
            <a:r>
              <a:rPr kumimoji="1" lang="en-US" altLang="zh-CN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0</a:t>
            </a:r>
            <a:r>
              <a:rPr kumimoji="1" lang="zh-CN" altLang="en-US" sz="2600" dirty="0">
                <a:solidFill>
                  <a:schemeClr val="tx1"/>
                </a:solidFill>
                <a:latin typeface="华文楷体" panose="02010600040101010101" pitchFamily="2" charset="-122"/>
              </a:rPr>
              <a:t>开始的</a:t>
            </a:r>
            <a:endParaRPr kumimoji="1" lang="en-US" altLang="zh-CN" sz="26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69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今日回顾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21DB4B-8F59-6546-82D4-EF6BD56B79E1}"/>
              </a:ext>
            </a:extLst>
          </p:cNvPr>
          <p:cNvSpPr txBox="1">
            <a:spLocks/>
          </p:cNvSpPr>
          <p:nvPr/>
        </p:nvSpPr>
        <p:spPr>
          <a:xfrm>
            <a:off x="1140810" y="2231243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如何操纵字符串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如何保存文件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什么是洛伦兹曲线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如何绘制复杂图形</a:t>
            </a:r>
            <a:endParaRPr kumimoji="1" lang="en-US" altLang="zh-CN" sz="14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6BB98025-BA69-A14B-A126-A275A1FB5B7E}"/>
              </a:ext>
            </a:extLst>
          </p:cNvPr>
          <p:cNvGrpSpPr>
            <a:grpSpLocks/>
          </p:cNvGrpSpPr>
          <p:nvPr/>
        </p:nvGrpSpPr>
        <p:grpSpPr bwMode="auto">
          <a:xfrm>
            <a:off x="7273383" y="2231243"/>
            <a:ext cx="2928938" cy="3929062"/>
            <a:chOff x="1071563" y="2571750"/>
            <a:chExt cx="1828800" cy="2819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AD11EB-975C-3E4A-89E0-D89A3C0A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571750"/>
              <a:ext cx="1828800" cy="2819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Wingdings" pitchFamily="2" charset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B8D6A8-A6BE-7245-A01A-3578C957D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D4D89-B9E1-1441-876B-F87B5F115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2575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78B09D-8B63-6245-AE73-AD0A4402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37147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E50BAD-2853-CF48-83E1-086E8314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552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ECE60B-16AE-3F41-B43D-9CF52B0DB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5992">
              <a:off x="1071563" y="42481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8593B2E-26C9-314F-9B7C-75F53180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3028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A456AD9C-311B-5943-A138-1FC2CC98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4171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F2FFC437-9918-5E40-AE0F-4678DAFF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3790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8EBA353-07DB-9142-BE32-7020277B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E88FC1D7-4A72-CB48-AFC0-71A61232F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38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44BE1CE-25CF-CF4E-8435-EE8592DC3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3D80878-63E6-5348-9E08-7E1DE24E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02895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FAFA808-2DEC-7140-8929-AFA4632A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4933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0D35BDCC-68E7-C342-A589-83C37326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363" y="5010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7A57ED2E-B760-8041-A07C-C0A6E6D4E86D}"/>
                </a:ext>
              </a:extLst>
            </p:cNvPr>
            <p:cNvCxnSpPr>
              <a:cxnSpLocks noChangeShapeType="1"/>
              <a:endCxn id="18" idx="3"/>
            </p:cNvCxnSpPr>
            <p:nvPr/>
          </p:nvCxnSpPr>
          <p:spPr bwMode="auto">
            <a:xfrm rot="5400000">
              <a:off x="1741488" y="3344862"/>
              <a:ext cx="946150" cy="314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B807F7F7-F9AE-DD4B-B05C-9ABF9D16B351}"/>
                </a:ext>
              </a:extLst>
            </p:cNvPr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681163" y="2908300"/>
              <a:ext cx="341312" cy="3492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>
              <a:extLst>
                <a:ext uri="{FF2B5EF4-FFF2-40B4-BE49-F238E27FC236}">
                  <a16:creationId xmlns:a16="http://schemas.microsoft.com/office/drawing/2014/main" id="{D18C445D-6C7B-394E-8153-2ED298FA0AB8}"/>
                </a:ext>
              </a:extLst>
            </p:cNvPr>
            <p:cNvCxnSpPr>
              <a:cxnSpLocks noChangeShapeType="1"/>
              <a:stCxn id="24" idx="0"/>
              <a:endCxn id="11" idx="2"/>
            </p:cNvCxnSpPr>
            <p:nvPr/>
          </p:nvCxnSpPr>
          <p:spPr bwMode="auto">
            <a:xfrm rot="5400000" flipH="1">
              <a:off x="2111375" y="4449763"/>
              <a:ext cx="928687" cy="192088"/>
            </a:xfrm>
            <a:prstGeom prst="curvedConnector3">
              <a:avLst>
                <a:gd name="adj1" fmla="val 50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6EE773B9-8A2B-944F-A34A-4048BA46B862}"/>
                </a:ext>
              </a:extLst>
            </p:cNvPr>
            <p:cNvCxnSpPr>
              <a:cxnSpLocks noChangeShapeType="1"/>
              <a:stCxn id="23" idx="3"/>
              <a:endCxn id="17" idx="3"/>
            </p:cNvCxnSpPr>
            <p:nvPr/>
          </p:nvCxnSpPr>
          <p:spPr bwMode="auto">
            <a:xfrm flipV="1">
              <a:off x="1909763" y="4356100"/>
              <a:ext cx="223837" cy="762000"/>
            </a:xfrm>
            <a:prstGeom prst="curvedConnector3">
              <a:avLst>
                <a:gd name="adj1" fmla="val 201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6">
              <a:extLst>
                <a:ext uri="{FF2B5EF4-FFF2-40B4-BE49-F238E27FC236}">
                  <a16:creationId xmlns:a16="http://schemas.microsoft.com/office/drawing/2014/main" id="{8AC20ADE-99EE-D44B-9560-084FF9C3E741}"/>
                </a:ext>
              </a:extLst>
            </p:cNvPr>
            <p:cNvCxnSpPr>
              <a:cxnSpLocks noChangeShapeType="1"/>
              <a:stCxn id="21" idx="2"/>
              <a:endCxn id="13" idx="2"/>
            </p:cNvCxnSpPr>
            <p:nvPr/>
          </p:nvCxnSpPr>
          <p:spPr bwMode="auto">
            <a:xfrm rot="16200000" flipV="1">
              <a:off x="1133475" y="4752975"/>
              <a:ext cx="534988" cy="255588"/>
            </a:xfrm>
            <a:prstGeom prst="curvedConnector3">
              <a:avLst>
                <a:gd name="adj1" fmla="val -4243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7">
              <a:extLst>
                <a:ext uri="{FF2B5EF4-FFF2-40B4-BE49-F238E27FC236}">
                  <a16:creationId xmlns:a16="http://schemas.microsoft.com/office/drawing/2014/main" id="{5D89E63E-271E-1F4F-B985-C8B6551F6716}"/>
                </a:ext>
              </a:extLst>
            </p:cNvPr>
            <p:cNvCxnSpPr>
              <a:cxnSpLocks noChangeShapeType="1"/>
              <a:stCxn id="20" idx="2"/>
              <a:endCxn id="12" idx="0"/>
            </p:cNvCxnSpPr>
            <p:nvPr/>
          </p:nvCxnSpPr>
          <p:spPr bwMode="auto">
            <a:xfrm rot="16200000" flipH="1">
              <a:off x="1349375" y="4032251"/>
              <a:ext cx="547687" cy="493712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AB7E5254-FFEA-8F4A-903C-BF851BD355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87463" y="3217863"/>
              <a:ext cx="1447800" cy="1587"/>
            </a:xfrm>
            <a:prstGeom prst="bentConnector5">
              <a:avLst>
                <a:gd name="adj1" fmla="val -4389"/>
                <a:gd name="adj2" fmla="val -35500014"/>
                <a:gd name="adj3" fmla="val 10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306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8E130-ADC2-7C42-8E7B-CE9EA9DF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请关注我们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0346D9-2C29-9F43-98F5-C9EE04FC5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48" y="2852897"/>
            <a:ext cx="1513504" cy="1513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A058A6-CB9F-E14F-A00F-6D38EE8F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6" y="2869532"/>
            <a:ext cx="1499977" cy="14999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1BA13C-B78C-5D41-86F4-6C67ED2C3C5B}"/>
              </a:ext>
            </a:extLst>
          </p:cNvPr>
          <p:cNvSpPr/>
          <p:nvPr/>
        </p:nvSpPr>
        <p:spPr>
          <a:xfrm>
            <a:off x="4821452" y="4425115"/>
            <a:ext cx="2549096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集智学园公众号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B843F-637C-344D-B25D-35B047994C89}"/>
              </a:ext>
            </a:extLst>
          </p:cNvPr>
          <p:cNvSpPr/>
          <p:nvPr/>
        </p:nvSpPr>
        <p:spPr>
          <a:xfrm>
            <a:off x="7218926" y="4446332"/>
            <a:ext cx="25490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集智俱乐部公众号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1D6855-08C0-DC42-8DE6-76EB64D0E8B1}"/>
              </a:ext>
            </a:extLst>
          </p:cNvPr>
          <p:cNvSpPr txBox="1"/>
          <p:nvPr/>
        </p:nvSpPr>
        <p:spPr>
          <a:xfrm>
            <a:off x="1097280" y="2852897"/>
            <a:ext cx="310423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公众号：集智学园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公众号：集智俱乐部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知乎号：集智学园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B86C8-2529-9443-975F-DA967DAF3953}"/>
              </a:ext>
            </a:extLst>
          </p:cNvPr>
          <p:cNvSpPr txBox="1"/>
          <p:nvPr/>
        </p:nvSpPr>
        <p:spPr>
          <a:xfrm>
            <a:off x="1097280" y="5307262"/>
            <a:ext cx="718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复杂系统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”的知识，请关注官网：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campus.swarma.org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5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一个最简人工经济模型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81A5F7C-5447-E846-825D-57ADBC7C9AC0}"/>
              </a:ext>
            </a:extLst>
          </p:cNvPr>
          <p:cNvSpPr txBox="1">
            <a:spLocks/>
          </p:cNvSpPr>
          <p:nvPr/>
        </p:nvSpPr>
        <p:spPr>
          <a:xfrm>
            <a:off x="1140810" y="2231243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2000</a:t>
            </a: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年，物理学家</a:t>
            </a:r>
            <a:r>
              <a:rPr lang="en-US" altLang="zh-CN" sz="1600" dirty="0">
                <a:latin typeface="华文楷体" panose="02010600040101010101" pitchFamily="2" charset="-122"/>
              </a:rPr>
              <a:t>Victor M. Yakovenko</a:t>
            </a:r>
            <a:r>
              <a:rPr lang="zh-CN" altLang="en-US" sz="1600" dirty="0">
                <a:latin typeface="华文楷体" panose="02010600040101010101" pitchFamily="2" charset="-122"/>
              </a:rPr>
              <a:t>提出了一个最简单的人工经济模型：货币转移模型</a:t>
            </a:r>
            <a:endParaRPr kumimoji="1" lang="en-US" altLang="zh-CN" sz="1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一个经济系统中人和财富总量保持不变</a:t>
            </a:r>
            <a:endParaRPr kumimoji="1" lang="en-US" altLang="zh-CN" sz="1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开始的时候，每个人都有等量的货币</a:t>
            </a:r>
            <a:endParaRPr kumimoji="1" lang="en-US" altLang="zh-CN" sz="16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每当两个</a:t>
            </a:r>
            <a:r>
              <a:rPr kumimoji="1"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Agent</a:t>
            </a:r>
            <a:r>
              <a:rPr kumimoji="1" lang="zh-CN" altLang="en-US" sz="1600" dirty="0">
                <a:solidFill>
                  <a:schemeClr val="tx1"/>
                </a:solidFill>
                <a:latin typeface="华文楷体" panose="02010600040101010101" pitchFamily="2" charset="-122"/>
              </a:rPr>
              <a:t>相遇，它们俩就随机分布财富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A1AFD68F-6D96-5641-840A-CFE61DC3E012}"/>
              </a:ext>
            </a:extLst>
          </p:cNvPr>
          <p:cNvGrpSpPr>
            <a:grpSpLocks/>
          </p:cNvGrpSpPr>
          <p:nvPr/>
        </p:nvGrpSpPr>
        <p:grpSpPr bwMode="auto">
          <a:xfrm>
            <a:off x="7273383" y="2231243"/>
            <a:ext cx="2928938" cy="3929062"/>
            <a:chOff x="1071563" y="2571750"/>
            <a:chExt cx="1828800" cy="2819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CBF87-2F62-FD45-84DA-7A46E6A0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571750"/>
              <a:ext cx="1828800" cy="2819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Wingdings" pitchFamily="2" charset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7E6B8-A92E-BC46-9C87-8F1C0631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C0B30-D95D-7F4E-9D2F-B0CCE3F7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2575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C63AF3-12AD-D846-88C6-9E359CB3A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37147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CEF5CC-DBC3-9C49-B596-C3DB3978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552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DAFF67-5D14-424A-A1EB-16008B13CE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5992">
              <a:off x="1071563" y="42481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9D0C1D-72C8-A74F-8236-A7E12292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3028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3C7A01-93C0-A84E-9536-9083822D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4171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9FB95F-0900-F74B-B2FC-5D4D8A5D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3790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0C3C45-3BB1-3046-BEFC-1CA59A1C5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F8AE58-3471-6240-8E73-FD8FB738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38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27FB8A-174A-B44C-9FE0-0CBCCC0D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B413B4-0C12-824E-92FA-8740A6B0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02895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7D3C40-7F7D-0940-BCCA-D33403DF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4933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67586C-F60E-3C4F-AC8F-229ECE93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363" y="5010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D798720F-8814-F444-9005-6C88885591D0}"/>
                </a:ext>
              </a:extLst>
            </p:cNvPr>
            <p:cNvCxnSpPr>
              <a:cxnSpLocks noChangeShapeType="1"/>
              <a:endCxn id="16" idx="3"/>
            </p:cNvCxnSpPr>
            <p:nvPr/>
          </p:nvCxnSpPr>
          <p:spPr bwMode="auto">
            <a:xfrm rot="5400000">
              <a:off x="1741488" y="3344862"/>
              <a:ext cx="946150" cy="314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4595DF2F-93D8-6547-ABE6-B3CBAA67D0E9}"/>
                </a:ext>
              </a:extLst>
            </p:cNvPr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681163" y="2908300"/>
              <a:ext cx="341312" cy="3492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CFF99BD1-CB15-0A47-8477-83964D505846}"/>
                </a:ext>
              </a:extLst>
            </p:cNvPr>
            <p:cNvCxnSpPr>
              <a:cxnSpLocks noChangeShapeType="1"/>
              <a:stCxn id="22" idx="0"/>
              <a:endCxn id="11" idx="2"/>
            </p:cNvCxnSpPr>
            <p:nvPr/>
          </p:nvCxnSpPr>
          <p:spPr bwMode="auto">
            <a:xfrm rot="5400000" flipH="1">
              <a:off x="2111375" y="4449763"/>
              <a:ext cx="928687" cy="192088"/>
            </a:xfrm>
            <a:prstGeom prst="curvedConnector3">
              <a:avLst>
                <a:gd name="adj1" fmla="val 50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069E0A79-25ED-5847-BDCE-BEA1707FE339}"/>
                </a:ext>
              </a:extLst>
            </p:cNvPr>
            <p:cNvCxnSpPr>
              <a:cxnSpLocks noChangeShapeType="1"/>
              <a:stCxn id="21" idx="3"/>
              <a:endCxn id="15" idx="3"/>
            </p:cNvCxnSpPr>
            <p:nvPr/>
          </p:nvCxnSpPr>
          <p:spPr bwMode="auto">
            <a:xfrm flipV="1">
              <a:off x="1909763" y="4356100"/>
              <a:ext cx="223837" cy="762000"/>
            </a:xfrm>
            <a:prstGeom prst="curvedConnector3">
              <a:avLst>
                <a:gd name="adj1" fmla="val 201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32E07847-2B08-B046-9DFB-282F5560EC45}"/>
                </a:ext>
              </a:extLst>
            </p:cNvPr>
            <p:cNvCxnSpPr>
              <a:cxnSpLocks noChangeShapeType="1"/>
              <a:stCxn id="19" idx="2"/>
              <a:endCxn id="13" idx="2"/>
            </p:cNvCxnSpPr>
            <p:nvPr/>
          </p:nvCxnSpPr>
          <p:spPr bwMode="auto">
            <a:xfrm rot="16200000" flipV="1">
              <a:off x="1133475" y="4752975"/>
              <a:ext cx="534988" cy="255588"/>
            </a:xfrm>
            <a:prstGeom prst="curvedConnector3">
              <a:avLst>
                <a:gd name="adj1" fmla="val -4243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E55F5010-40D0-B148-B575-48ACDA26BB86}"/>
                </a:ext>
              </a:extLst>
            </p:cNvPr>
            <p:cNvCxnSpPr>
              <a:cxnSpLocks noChangeShapeType="1"/>
              <a:stCxn id="18" idx="2"/>
              <a:endCxn id="12" idx="0"/>
            </p:cNvCxnSpPr>
            <p:nvPr/>
          </p:nvCxnSpPr>
          <p:spPr bwMode="auto">
            <a:xfrm rot="16200000" flipH="1">
              <a:off x="1349375" y="4032251"/>
              <a:ext cx="547687" cy="493712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3FF3300B-61D2-E34D-ACF7-D1C976D8A9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87463" y="3217863"/>
              <a:ext cx="1447800" cy="1587"/>
            </a:xfrm>
            <a:prstGeom prst="bentConnector5">
              <a:avLst>
                <a:gd name="adj1" fmla="val -4389"/>
                <a:gd name="adj2" fmla="val -35500014"/>
                <a:gd name="adj3" fmla="val 10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626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一个最简人工经济模型</a:t>
            </a: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A1AFD68F-6D96-5641-840A-CFE61DC3E012}"/>
              </a:ext>
            </a:extLst>
          </p:cNvPr>
          <p:cNvGrpSpPr>
            <a:grpSpLocks/>
          </p:cNvGrpSpPr>
          <p:nvPr/>
        </p:nvGrpSpPr>
        <p:grpSpPr bwMode="auto">
          <a:xfrm>
            <a:off x="7273383" y="2231243"/>
            <a:ext cx="2928938" cy="3929062"/>
            <a:chOff x="1071563" y="2571750"/>
            <a:chExt cx="1828800" cy="2819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ACBF87-2F62-FD45-84DA-7A46E6A0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571750"/>
              <a:ext cx="1828800" cy="2819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Wingdings" pitchFamily="2" charset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7E6B8-A92E-BC46-9C87-8F1C0631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C0B30-D95D-7F4E-9D2F-B0CCE3F7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2575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C63AF3-12AD-D846-88C6-9E359CB3A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37147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CEF5CC-DBC3-9C49-B596-C3DB3978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552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DAFF67-5D14-424A-A1EB-16008B13CE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5992">
              <a:off x="1071563" y="42481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9D0C1D-72C8-A74F-8236-A7E12292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3028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3C7A01-93C0-A84E-9536-9083822DB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4171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9FB95F-0900-F74B-B2FC-5D4D8A5D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3790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0C3C45-3BB1-3046-BEFC-1CA59A1C5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F8AE58-3471-6240-8E73-FD8FB738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38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27FB8A-174A-B44C-9FE0-0CBCCC0D5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B413B4-0C12-824E-92FA-8740A6B0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02895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7D3C40-7F7D-0940-BCCA-D33403DFC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4933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67586C-F60E-3C4F-AC8F-229ECE93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363" y="5010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D798720F-8814-F444-9005-6C88885591D0}"/>
                </a:ext>
              </a:extLst>
            </p:cNvPr>
            <p:cNvCxnSpPr>
              <a:cxnSpLocks noChangeShapeType="1"/>
              <a:endCxn id="16" idx="3"/>
            </p:cNvCxnSpPr>
            <p:nvPr/>
          </p:nvCxnSpPr>
          <p:spPr bwMode="auto">
            <a:xfrm rot="5400000">
              <a:off x="1741488" y="3344862"/>
              <a:ext cx="946150" cy="314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4595DF2F-93D8-6547-ABE6-B3CBAA67D0E9}"/>
                </a:ext>
              </a:extLst>
            </p:cNvPr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681163" y="2908300"/>
              <a:ext cx="341312" cy="3492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CFF99BD1-CB15-0A47-8477-83964D505846}"/>
                </a:ext>
              </a:extLst>
            </p:cNvPr>
            <p:cNvCxnSpPr>
              <a:cxnSpLocks noChangeShapeType="1"/>
              <a:stCxn id="22" idx="0"/>
              <a:endCxn id="11" idx="2"/>
            </p:cNvCxnSpPr>
            <p:nvPr/>
          </p:nvCxnSpPr>
          <p:spPr bwMode="auto">
            <a:xfrm rot="5400000" flipH="1">
              <a:off x="2111375" y="4449763"/>
              <a:ext cx="928687" cy="192088"/>
            </a:xfrm>
            <a:prstGeom prst="curvedConnector3">
              <a:avLst>
                <a:gd name="adj1" fmla="val 50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069E0A79-25ED-5847-BDCE-BEA1707FE339}"/>
                </a:ext>
              </a:extLst>
            </p:cNvPr>
            <p:cNvCxnSpPr>
              <a:cxnSpLocks noChangeShapeType="1"/>
              <a:stCxn id="21" idx="3"/>
              <a:endCxn id="15" idx="3"/>
            </p:cNvCxnSpPr>
            <p:nvPr/>
          </p:nvCxnSpPr>
          <p:spPr bwMode="auto">
            <a:xfrm flipV="1">
              <a:off x="1909763" y="4356100"/>
              <a:ext cx="223837" cy="762000"/>
            </a:xfrm>
            <a:prstGeom prst="curvedConnector3">
              <a:avLst>
                <a:gd name="adj1" fmla="val 201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32E07847-2B08-B046-9DFB-282F5560EC45}"/>
                </a:ext>
              </a:extLst>
            </p:cNvPr>
            <p:cNvCxnSpPr>
              <a:cxnSpLocks noChangeShapeType="1"/>
              <a:stCxn id="19" idx="2"/>
              <a:endCxn id="13" idx="2"/>
            </p:cNvCxnSpPr>
            <p:nvPr/>
          </p:nvCxnSpPr>
          <p:spPr bwMode="auto">
            <a:xfrm rot="16200000" flipV="1">
              <a:off x="1133475" y="4752975"/>
              <a:ext cx="534988" cy="255588"/>
            </a:xfrm>
            <a:prstGeom prst="curvedConnector3">
              <a:avLst>
                <a:gd name="adj1" fmla="val -4243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E55F5010-40D0-B148-B575-48ACDA26BB86}"/>
                </a:ext>
              </a:extLst>
            </p:cNvPr>
            <p:cNvCxnSpPr>
              <a:cxnSpLocks noChangeShapeType="1"/>
              <a:stCxn id="18" idx="2"/>
              <a:endCxn id="12" idx="0"/>
            </p:cNvCxnSpPr>
            <p:nvPr/>
          </p:nvCxnSpPr>
          <p:spPr bwMode="auto">
            <a:xfrm rot="16200000" flipH="1">
              <a:off x="1349375" y="4032251"/>
              <a:ext cx="547687" cy="493712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3FF3300B-61D2-E34D-ACF7-D1C976D8A9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87463" y="3217863"/>
              <a:ext cx="1447800" cy="1587"/>
            </a:xfrm>
            <a:prstGeom prst="bentConnector5">
              <a:avLst>
                <a:gd name="adj1" fmla="val -4389"/>
                <a:gd name="adj2" fmla="val -35500014"/>
                <a:gd name="adj3" fmla="val 10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笑脸 29">
            <a:extLst>
              <a:ext uri="{FF2B5EF4-FFF2-40B4-BE49-F238E27FC236}">
                <a16:creationId xmlns:a16="http://schemas.microsoft.com/office/drawing/2014/main" id="{C3A96FEC-0045-DD46-9847-DB163805D026}"/>
              </a:ext>
            </a:extLst>
          </p:cNvPr>
          <p:cNvSpPr/>
          <p:nvPr/>
        </p:nvSpPr>
        <p:spPr>
          <a:xfrm>
            <a:off x="1315089" y="2832668"/>
            <a:ext cx="928687" cy="928687"/>
          </a:xfrm>
          <a:prstGeom prst="smileyFace">
            <a:avLst>
              <a:gd name="adj" fmla="val -465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笑脸 30">
            <a:extLst>
              <a:ext uri="{FF2B5EF4-FFF2-40B4-BE49-F238E27FC236}">
                <a16:creationId xmlns:a16="http://schemas.microsoft.com/office/drawing/2014/main" id="{A8F14471-4574-1A40-BC75-40C31074265A}"/>
              </a:ext>
            </a:extLst>
          </p:cNvPr>
          <p:cNvSpPr/>
          <p:nvPr/>
        </p:nvSpPr>
        <p:spPr>
          <a:xfrm>
            <a:off x="4886964" y="2832668"/>
            <a:ext cx="928687" cy="928687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" name="上弧形箭头 16">
            <a:extLst>
              <a:ext uri="{FF2B5EF4-FFF2-40B4-BE49-F238E27FC236}">
                <a16:creationId xmlns:a16="http://schemas.microsoft.com/office/drawing/2014/main" id="{B258A69C-D87A-0D43-92E4-B2D44F139EBA}"/>
              </a:ext>
            </a:extLst>
          </p:cNvPr>
          <p:cNvSpPr/>
          <p:nvPr/>
        </p:nvSpPr>
        <p:spPr>
          <a:xfrm>
            <a:off x="2386651" y="2689793"/>
            <a:ext cx="2357438" cy="3571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0FD09E85-8770-7F44-9EDB-AF8C01F81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177" y="3660583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80000"/>
              <a:buFont typeface="Wingdings 2" pitchFamily="2" charset="2"/>
              <a:buChar char="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E66C7D"/>
              </a:buClr>
              <a:buFont typeface="Arial" panose="020B0604020202020204" pitchFamily="34" charset="0"/>
              <a:buChar char="▪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BB76D"/>
              </a:buClr>
              <a:buFont typeface="Arial" panose="020B0604020202020204" pitchFamily="34" charset="0"/>
              <a:buChar char="▪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2" charset="2"/>
              <a:buChar char="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其中</a:t>
            </a:r>
            <a:r>
              <a:rPr lang="el-GR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ξ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是一个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[0,1]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上的随机数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0A33B3-E43E-8642-B5AF-2E7AF5996BB9}"/>
                  </a:ext>
                </a:extLst>
              </p:cNvPr>
              <p:cNvSpPr txBox="1"/>
              <p:nvPr/>
            </p:nvSpPr>
            <p:spPr>
              <a:xfrm>
                <a:off x="1817275" y="2258465"/>
                <a:ext cx="505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D0A33B3-E43E-8642-B5AF-2E7AF5996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75" y="2258465"/>
                <a:ext cx="5052281" cy="276999"/>
              </a:xfrm>
              <a:prstGeom prst="rect">
                <a:avLst/>
              </a:prstGeom>
              <a:blipFill>
                <a:blip r:embed="rId2"/>
                <a:stretch>
                  <a:fillRect l="-501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柱体 2">
            <a:extLst>
              <a:ext uri="{FF2B5EF4-FFF2-40B4-BE49-F238E27FC236}">
                <a16:creationId xmlns:a16="http://schemas.microsoft.com/office/drawing/2014/main" id="{438034ED-7852-014C-BC69-68EEAFBFE9B0}"/>
              </a:ext>
            </a:extLst>
          </p:cNvPr>
          <p:cNvSpPr/>
          <p:nvPr/>
        </p:nvSpPr>
        <p:spPr>
          <a:xfrm>
            <a:off x="2022758" y="4585449"/>
            <a:ext cx="704908" cy="973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柱体 34">
            <a:extLst>
              <a:ext uri="{FF2B5EF4-FFF2-40B4-BE49-F238E27FC236}">
                <a16:creationId xmlns:a16="http://schemas.microsoft.com/office/drawing/2014/main" id="{62E121BF-D462-2D42-80DA-205ECF0588F1}"/>
              </a:ext>
            </a:extLst>
          </p:cNvPr>
          <p:cNvSpPr/>
          <p:nvPr/>
        </p:nvSpPr>
        <p:spPr>
          <a:xfrm>
            <a:off x="2022757" y="5356762"/>
            <a:ext cx="704908" cy="973612"/>
          </a:xfrm>
          <a:prstGeom prst="can">
            <a:avLst/>
          </a:prstGeom>
          <a:solidFill>
            <a:srgbClr val="0070C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8632AF53-B35E-274F-8199-5F8AF8BE2FFC}"/>
              </a:ext>
            </a:extLst>
          </p:cNvPr>
          <p:cNvSpPr/>
          <p:nvPr/>
        </p:nvSpPr>
        <p:spPr>
          <a:xfrm>
            <a:off x="4199954" y="4589467"/>
            <a:ext cx="704908" cy="7672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AA8D763F-1C58-9A4D-8A75-E1C5D172CAC0}"/>
              </a:ext>
            </a:extLst>
          </p:cNvPr>
          <p:cNvSpPr/>
          <p:nvPr/>
        </p:nvSpPr>
        <p:spPr>
          <a:xfrm>
            <a:off x="4199953" y="5194190"/>
            <a:ext cx="704908" cy="1140201"/>
          </a:xfrm>
          <a:prstGeom prst="can">
            <a:avLst/>
          </a:prstGeom>
          <a:solidFill>
            <a:srgbClr val="0070C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04155E-3DE2-784B-A679-C07A48D9EC9F}"/>
                  </a:ext>
                </a:extLst>
              </p:cNvPr>
              <p:cNvSpPr/>
              <p:nvPr/>
            </p:nvSpPr>
            <p:spPr>
              <a:xfrm>
                <a:off x="1425651" y="4921381"/>
                <a:ext cx="533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04155E-3DE2-784B-A679-C07A48D9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51" y="4921381"/>
                <a:ext cx="533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EAD578-1FF9-D543-8A8B-C25C1B32D52F}"/>
                  </a:ext>
                </a:extLst>
              </p:cNvPr>
              <p:cNvSpPr/>
              <p:nvPr/>
            </p:nvSpPr>
            <p:spPr>
              <a:xfrm>
                <a:off x="1397586" y="5700432"/>
                <a:ext cx="538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EAD578-1FF9-D543-8A8B-C25C1B32D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586" y="5700432"/>
                <a:ext cx="5388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6FE7A0-B55D-894A-8C4A-DA5DC7274C0E}"/>
                  </a:ext>
                </a:extLst>
              </p:cNvPr>
              <p:cNvSpPr/>
              <p:nvPr/>
            </p:nvSpPr>
            <p:spPr>
              <a:xfrm>
                <a:off x="4996269" y="4769864"/>
                <a:ext cx="2017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6FE7A0-B55D-894A-8C4A-DA5DC7274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69" y="4769864"/>
                <a:ext cx="201734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F5130D-CE7D-9F41-8F4B-FC9EBDFB93E7}"/>
                  </a:ext>
                </a:extLst>
              </p:cNvPr>
              <p:cNvSpPr/>
              <p:nvPr/>
            </p:nvSpPr>
            <p:spPr>
              <a:xfrm>
                <a:off x="4996269" y="5583073"/>
                <a:ext cx="1473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6F5130D-CE7D-9F41-8F4B-FC9EBDFB9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69" y="5583073"/>
                <a:ext cx="147309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箭头 40">
            <a:extLst>
              <a:ext uri="{FF2B5EF4-FFF2-40B4-BE49-F238E27FC236}">
                <a16:creationId xmlns:a16="http://schemas.microsoft.com/office/drawing/2014/main" id="{FAA4C97C-E414-204D-A0B2-7129B2B506A0}"/>
              </a:ext>
            </a:extLst>
          </p:cNvPr>
          <p:cNvSpPr/>
          <p:nvPr/>
        </p:nvSpPr>
        <p:spPr>
          <a:xfrm>
            <a:off x="3222885" y="5290713"/>
            <a:ext cx="449705" cy="409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BBD23C-74BD-4340-AB6F-0CC0289C1901}"/>
              </a:ext>
            </a:extLst>
          </p:cNvPr>
          <p:cNvSpPr txBox="1"/>
          <p:nvPr/>
        </p:nvSpPr>
        <p:spPr>
          <a:xfrm>
            <a:off x="1989679" y="4123294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转移前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AE175B-F9E5-CA4E-847F-F8A42D064CF3}"/>
              </a:ext>
            </a:extLst>
          </p:cNvPr>
          <p:cNvSpPr txBox="1"/>
          <p:nvPr/>
        </p:nvSpPr>
        <p:spPr>
          <a:xfrm>
            <a:off x="4068060" y="4105016"/>
            <a:ext cx="120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转移后</a:t>
            </a:r>
          </a:p>
        </p:txBody>
      </p:sp>
    </p:spTree>
    <p:extLst>
      <p:ext uri="{BB962C8B-B14F-4D97-AF65-F5344CB8AC3E}">
        <p14:creationId xmlns:p14="http://schemas.microsoft.com/office/powerpoint/2010/main" val="37146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遗留的问题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21DB4B-8F59-6546-82D4-EF6BD56B79E1}"/>
              </a:ext>
            </a:extLst>
          </p:cNvPr>
          <p:cNvSpPr txBox="1">
            <a:spLocks/>
          </p:cNvSpPr>
          <p:nvPr/>
        </p:nvSpPr>
        <p:spPr>
          <a:xfrm>
            <a:off x="1211681" y="5180738"/>
            <a:ext cx="5120841" cy="9596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该曲线是否为帕累托分布（幂律分布）？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该曲线反应的财富分布是否服从二八准则？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endParaRPr kumimoji="1" lang="en-US" altLang="zh-CN" sz="14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6BB98025-BA69-A14B-A126-A275A1FB5B7E}"/>
              </a:ext>
            </a:extLst>
          </p:cNvPr>
          <p:cNvGrpSpPr>
            <a:grpSpLocks/>
          </p:cNvGrpSpPr>
          <p:nvPr/>
        </p:nvGrpSpPr>
        <p:grpSpPr bwMode="auto">
          <a:xfrm>
            <a:off x="7273383" y="2231243"/>
            <a:ext cx="2928938" cy="3929062"/>
            <a:chOff x="1071563" y="2571750"/>
            <a:chExt cx="1828800" cy="2819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AD11EB-975C-3E4A-89E0-D89A3C0A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571750"/>
              <a:ext cx="1828800" cy="2819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Wingdings" pitchFamily="2" charset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B8D6A8-A6BE-7245-A01A-3578C957D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D4D89-B9E1-1441-876B-F87B5F115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2575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78B09D-8B63-6245-AE73-AD0A4402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37147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E50BAD-2853-CF48-83E1-086E8314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552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ECE60B-16AE-3F41-B43D-9CF52B0DB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5992">
              <a:off x="1071563" y="42481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8593B2E-26C9-314F-9B7C-75F53180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3028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A456AD9C-311B-5943-A138-1FC2CC98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4171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F2FFC437-9918-5E40-AE0F-4678DAFF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3790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8EBA353-07DB-9142-BE32-7020277B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E88FC1D7-4A72-CB48-AFC0-71A61232F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38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44BE1CE-25CF-CF4E-8435-EE8592DC3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3D80878-63E6-5348-9E08-7E1DE24E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02895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FAFA808-2DEC-7140-8929-AFA4632A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4933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0D35BDCC-68E7-C342-A589-83C37326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363" y="5010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7A57ED2E-B760-8041-A07C-C0A6E6D4E86D}"/>
                </a:ext>
              </a:extLst>
            </p:cNvPr>
            <p:cNvCxnSpPr>
              <a:cxnSpLocks noChangeShapeType="1"/>
              <a:endCxn id="18" idx="3"/>
            </p:cNvCxnSpPr>
            <p:nvPr/>
          </p:nvCxnSpPr>
          <p:spPr bwMode="auto">
            <a:xfrm rot="5400000">
              <a:off x="1741488" y="3344862"/>
              <a:ext cx="946150" cy="314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B807F7F7-F9AE-DD4B-B05C-9ABF9D16B351}"/>
                </a:ext>
              </a:extLst>
            </p:cNvPr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681163" y="2908300"/>
              <a:ext cx="341312" cy="3492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>
              <a:extLst>
                <a:ext uri="{FF2B5EF4-FFF2-40B4-BE49-F238E27FC236}">
                  <a16:creationId xmlns:a16="http://schemas.microsoft.com/office/drawing/2014/main" id="{D18C445D-6C7B-394E-8153-2ED298FA0AB8}"/>
                </a:ext>
              </a:extLst>
            </p:cNvPr>
            <p:cNvCxnSpPr>
              <a:cxnSpLocks noChangeShapeType="1"/>
              <a:stCxn id="24" idx="0"/>
              <a:endCxn id="11" idx="2"/>
            </p:cNvCxnSpPr>
            <p:nvPr/>
          </p:nvCxnSpPr>
          <p:spPr bwMode="auto">
            <a:xfrm rot="5400000" flipH="1">
              <a:off x="2111375" y="4449763"/>
              <a:ext cx="928687" cy="192088"/>
            </a:xfrm>
            <a:prstGeom prst="curvedConnector3">
              <a:avLst>
                <a:gd name="adj1" fmla="val 50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6EE773B9-8A2B-944F-A34A-4048BA46B862}"/>
                </a:ext>
              </a:extLst>
            </p:cNvPr>
            <p:cNvCxnSpPr>
              <a:cxnSpLocks noChangeShapeType="1"/>
              <a:stCxn id="23" idx="3"/>
              <a:endCxn id="17" idx="3"/>
            </p:cNvCxnSpPr>
            <p:nvPr/>
          </p:nvCxnSpPr>
          <p:spPr bwMode="auto">
            <a:xfrm flipV="1">
              <a:off x="1909763" y="4356100"/>
              <a:ext cx="223837" cy="762000"/>
            </a:xfrm>
            <a:prstGeom prst="curvedConnector3">
              <a:avLst>
                <a:gd name="adj1" fmla="val 201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6">
              <a:extLst>
                <a:ext uri="{FF2B5EF4-FFF2-40B4-BE49-F238E27FC236}">
                  <a16:creationId xmlns:a16="http://schemas.microsoft.com/office/drawing/2014/main" id="{8AC20ADE-99EE-D44B-9560-084FF9C3E741}"/>
                </a:ext>
              </a:extLst>
            </p:cNvPr>
            <p:cNvCxnSpPr>
              <a:cxnSpLocks noChangeShapeType="1"/>
              <a:stCxn id="21" idx="2"/>
              <a:endCxn id="13" idx="2"/>
            </p:cNvCxnSpPr>
            <p:nvPr/>
          </p:nvCxnSpPr>
          <p:spPr bwMode="auto">
            <a:xfrm rot="16200000" flipV="1">
              <a:off x="1133475" y="4752975"/>
              <a:ext cx="534988" cy="255588"/>
            </a:xfrm>
            <a:prstGeom prst="curvedConnector3">
              <a:avLst>
                <a:gd name="adj1" fmla="val -4243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7">
              <a:extLst>
                <a:ext uri="{FF2B5EF4-FFF2-40B4-BE49-F238E27FC236}">
                  <a16:creationId xmlns:a16="http://schemas.microsoft.com/office/drawing/2014/main" id="{5D89E63E-271E-1F4F-B985-C8B6551F6716}"/>
                </a:ext>
              </a:extLst>
            </p:cNvPr>
            <p:cNvCxnSpPr>
              <a:cxnSpLocks noChangeShapeType="1"/>
              <a:stCxn id="20" idx="2"/>
              <a:endCxn id="12" idx="0"/>
            </p:cNvCxnSpPr>
            <p:nvPr/>
          </p:nvCxnSpPr>
          <p:spPr bwMode="auto">
            <a:xfrm rot="16200000" flipH="1">
              <a:off x="1349375" y="4032251"/>
              <a:ext cx="547687" cy="493712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AB7E5254-FFEA-8F4A-903C-BF851BD355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87463" y="3217863"/>
              <a:ext cx="1447800" cy="1587"/>
            </a:xfrm>
            <a:prstGeom prst="bentConnector5">
              <a:avLst>
                <a:gd name="adj1" fmla="val -4389"/>
                <a:gd name="adj2" fmla="val -35500014"/>
                <a:gd name="adj3" fmla="val 10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ABB4E72-842E-F841-9F84-CA4D0A77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74" y="2256466"/>
            <a:ext cx="3286809" cy="25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今日内容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21DB4B-8F59-6546-82D4-EF6BD56B79E1}"/>
              </a:ext>
            </a:extLst>
          </p:cNvPr>
          <p:cNvSpPr txBox="1">
            <a:spLocks/>
          </p:cNvSpPr>
          <p:nvPr/>
        </p:nvSpPr>
        <p:spPr>
          <a:xfrm>
            <a:off x="1140810" y="2231243"/>
            <a:ext cx="51208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如何导出数据文件，利用其他软件配合进行数据分析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掌握洛伦兹曲线的概念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</a:rPr>
              <a:t>绘制复杂曲线：洛伦兹曲线的若干编程技术</a:t>
            </a:r>
            <a:endParaRPr kumimoji="1" lang="en-US" altLang="zh-CN" sz="18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  <p:grpSp>
        <p:nvGrpSpPr>
          <p:cNvPr id="7" name="组合 27">
            <a:extLst>
              <a:ext uri="{FF2B5EF4-FFF2-40B4-BE49-F238E27FC236}">
                <a16:creationId xmlns:a16="http://schemas.microsoft.com/office/drawing/2014/main" id="{6BB98025-BA69-A14B-A126-A275A1FB5B7E}"/>
              </a:ext>
            </a:extLst>
          </p:cNvPr>
          <p:cNvGrpSpPr>
            <a:grpSpLocks/>
          </p:cNvGrpSpPr>
          <p:nvPr/>
        </p:nvGrpSpPr>
        <p:grpSpPr bwMode="auto">
          <a:xfrm>
            <a:off x="7273383" y="2231243"/>
            <a:ext cx="2928938" cy="3929062"/>
            <a:chOff x="1071563" y="2571750"/>
            <a:chExt cx="1828800" cy="2819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AD11EB-975C-3E4A-89E0-D89A3C0A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571750"/>
              <a:ext cx="1828800" cy="2819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  <a:sym typeface="Wingdings" pitchFamily="2" charset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B8D6A8-A6BE-7245-A01A-3578C957D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D4D89-B9E1-1441-876B-F87B5F115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2575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78B09D-8B63-6245-AE73-AD0A4402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37147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E50BAD-2853-CF48-83E1-086E8314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552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ECE60B-16AE-3F41-B43D-9CF52B0DB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5992">
              <a:off x="1071563" y="42481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8593B2E-26C9-314F-9B7C-75F53180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3028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A456AD9C-311B-5943-A138-1FC2CC98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363" y="4171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F2FFC437-9918-5E40-AE0F-4678DAFF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3790950"/>
              <a:ext cx="3762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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8EBA353-07DB-9142-BE32-7020277B3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763" y="2724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E88FC1D7-4A72-CB48-AFC0-71A61232F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38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44BE1CE-25CF-CF4E-8435-EE8592DC3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3D80878-63E6-5348-9E08-7E1DE24E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028950"/>
              <a:ext cx="381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FAFA808-2DEC-7140-8929-AFA4632A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963" y="49339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0D35BDCC-68E7-C342-A589-83C373267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363" y="501015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accent1"/>
                </a:buClr>
                <a:buSzPct val="80000"/>
                <a:buFont typeface="Wingdings 2" pitchFamily="2" charset="2"/>
                <a:buChar char=""/>
                <a:defRPr sz="32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"/>
                <a:defRPr sz="28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66C7D"/>
                </a:buClr>
                <a:buFont typeface="Arial" panose="020B0604020202020204" pitchFamily="34" charset="0"/>
                <a:buChar char="▪"/>
                <a:defRPr sz="24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BB76D"/>
                </a:buClr>
                <a:buFont typeface="Arial" panose="020B0604020202020204" pitchFamily="34" charset="0"/>
                <a:buChar char="▪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E88651"/>
                </a:buClr>
                <a:buFont typeface="Wingdings 3" pitchFamily="2" charset="2"/>
                <a:buChar char=""/>
                <a:defRPr sz="2000">
                  <a:solidFill>
                    <a:schemeClr val="tx1"/>
                  </a:solidFill>
                  <a:latin typeface="Corbel" panose="020B0503020204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  <a:sym typeface="Wingdings" pitchFamily="2" charset="2"/>
                </a:rPr>
                <a:t></a:t>
              </a:r>
            </a:p>
          </p:txBody>
        </p:sp>
        <p:cxnSp>
          <p:nvCxnSpPr>
            <p:cNvPr id="25" name="AutoShape 22">
              <a:extLst>
                <a:ext uri="{FF2B5EF4-FFF2-40B4-BE49-F238E27FC236}">
                  <a16:creationId xmlns:a16="http://schemas.microsoft.com/office/drawing/2014/main" id="{7A57ED2E-B760-8041-A07C-C0A6E6D4E86D}"/>
                </a:ext>
              </a:extLst>
            </p:cNvPr>
            <p:cNvCxnSpPr>
              <a:cxnSpLocks noChangeShapeType="1"/>
              <a:endCxn id="18" idx="3"/>
            </p:cNvCxnSpPr>
            <p:nvPr/>
          </p:nvCxnSpPr>
          <p:spPr bwMode="auto">
            <a:xfrm rot="5400000">
              <a:off x="1741488" y="3344862"/>
              <a:ext cx="946150" cy="31432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>
              <a:extLst>
                <a:ext uri="{FF2B5EF4-FFF2-40B4-BE49-F238E27FC236}">
                  <a16:creationId xmlns:a16="http://schemas.microsoft.com/office/drawing/2014/main" id="{B807F7F7-F9AE-DD4B-B05C-9ABF9D16B351}"/>
                </a:ext>
              </a:extLst>
            </p:cNvPr>
            <p:cNvCxnSpPr>
              <a:cxnSpLocks noChangeShapeType="1"/>
              <a:stCxn id="9" idx="3"/>
              <a:endCxn id="10" idx="0"/>
            </p:cNvCxnSpPr>
            <p:nvPr/>
          </p:nvCxnSpPr>
          <p:spPr bwMode="auto">
            <a:xfrm>
              <a:off x="1681163" y="2908300"/>
              <a:ext cx="341312" cy="3492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>
              <a:extLst>
                <a:ext uri="{FF2B5EF4-FFF2-40B4-BE49-F238E27FC236}">
                  <a16:creationId xmlns:a16="http://schemas.microsoft.com/office/drawing/2014/main" id="{D18C445D-6C7B-394E-8153-2ED298FA0AB8}"/>
                </a:ext>
              </a:extLst>
            </p:cNvPr>
            <p:cNvCxnSpPr>
              <a:cxnSpLocks noChangeShapeType="1"/>
              <a:stCxn id="24" idx="0"/>
              <a:endCxn id="11" idx="2"/>
            </p:cNvCxnSpPr>
            <p:nvPr/>
          </p:nvCxnSpPr>
          <p:spPr bwMode="auto">
            <a:xfrm rot="5400000" flipH="1">
              <a:off x="2111375" y="4449763"/>
              <a:ext cx="928687" cy="192088"/>
            </a:xfrm>
            <a:prstGeom prst="curvedConnector3">
              <a:avLst>
                <a:gd name="adj1" fmla="val 50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5">
              <a:extLst>
                <a:ext uri="{FF2B5EF4-FFF2-40B4-BE49-F238E27FC236}">
                  <a16:creationId xmlns:a16="http://schemas.microsoft.com/office/drawing/2014/main" id="{6EE773B9-8A2B-944F-A34A-4048BA46B862}"/>
                </a:ext>
              </a:extLst>
            </p:cNvPr>
            <p:cNvCxnSpPr>
              <a:cxnSpLocks noChangeShapeType="1"/>
              <a:stCxn id="23" idx="3"/>
              <a:endCxn id="17" idx="3"/>
            </p:cNvCxnSpPr>
            <p:nvPr/>
          </p:nvCxnSpPr>
          <p:spPr bwMode="auto">
            <a:xfrm flipV="1">
              <a:off x="1909763" y="4356100"/>
              <a:ext cx="223837" cy="762000"/>
            </a:xfrm>
            <a:prstGeom prst="curvedConnector3">
              <a:avLst>
                <a:gd name="adj1" fmla="val 201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6">
              <a:extLst>
                <a:ext uri="{FF2B5EF4-FFF2-40B4-BE49-F238E27FC236}">
                  <a16:creationId xmlns:a16="http://schemas.microsoft.com/office/drawing/2014/main" id="{8AC20ADE-99EE-D44B-9560-084FF9C3E741}"/>
                </a:ext>
              </a:extLst>
            </p:cNvPr>
            <p:cNvCxnSpPr>
              <a:cxnSpLocks noChangeShapeType="1"/>
              <a:stCxn id="21" idx="2"/>
              <a:endCxn id="13" idx="2"/>
            </p:cNvCxnSpPr>
            <p:nvPr/>
          </p:nvCxnSpPr>
          <p:spPr bwMode="auto">
            <a:xfrm rot="16200000" flipV="1">
              <a:off x="1133475" y="4752975"/>
              <a:ext cx="534988" cy="255588"/>
            </a:xfrm>
            <a:prstGeom prst="curvedConnector3">
              <a:avLst>
                <a:gd name="adj1" fmla="val -4243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7">
              <a:extLst>
                <a:ext uri="{FF2B5EF4-FFF2-40B4-BE49-F238E27FC236}">
                  <a16:creationId xmlns:a16="http://schemas.microsoft.com/office/drawing/2014/main" id="{5D89E63E-271E-1F4F-B985-C8B6551F6716}"/>
                </a:ext>
              </a:extLst>
            </p:cNvPr>
            <p:cNvCxnSpPr>
              <a:cxnSpLocks noChangeShapeType="1"/>
              <a:stCxn id="20" idx="2"/>
              <a:endCxn id="12" idx="0"/>
            </p:cNvCxnSpPr>
            <p:nvPr/>
          </p:nvCxnSpPr>
          <p:spPr bwMode="auto">
            <a:xfrm rot="16200000" flipH="1">
              <a:off x="1349375" y="4032251"/>
              <a:ext cx="547687" cy="493712"/>
            </a:xfrm>
            <a:prstGeom prst="curvedConnector3">
              <a:avLst>
                <a:gd name="adj1" fmla="val 49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AB7E5254-FFEA-8F4A-903C-BF851BD355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87463" y="3217863"/>
              <a:ext cx="1447800" cy="1587"/>
            </a:xfrm>
            <a:prstGeom prst="bentConnector5">
              <a:avLst>
                <a:gd name="adj1" fmla="val -4389"/>
                <a:gd name="adj2" fmla="val -35500014"/>
                <a:gd name="adj3" fmla="val 10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292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Netlogo</a:t>
            </a:r>
            <a:r>
              <a:rPr kumimoji="1" lang="zh-CN" altLang="en-US" dirty="0"/>
              <a:t>中如何操作文件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21DB4B-8F59-6546-82D4-EF6BD56B79E1}"/>
              </a:ext>
            </a:extLst>
          </p:cNvPr>
          <p:cNvSpPr txBox="1">
            <a:spLocks/>
          </p:cNvSpPr>
          <p:nvPr/>
        </p:nvSpPr>
        <p:spPr>
          <a:xfrm>
            <a:off x="1140810" y="2231243"/>
            <a:ext cx="99069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" altLang="zh-CN" dirty="0">
                <a:hlinkClick r:id="rId2"/>
              </a:rPr>
              <a:t>file-at-end?</a:t>
            </a:r>
            <a:r>
              <a:rPr lang="en" altLang="zh-CN" dirty="0"/>
              <a:t> </a:t>
            </a:r>
            <a:r>
              <a:rPr lang="en" altLang="zh-CN" dirty="0">
                <a:hlinkClick r:id="rId3"/>
              </a:rPr>
              <a:t>file-close</a:t>
            </a:r>
            <a:r>
              <a:rPr lang="en" altLang="zh-CN" dirty="0"/>
              <a:t> </a:t>
            </a:r>
            <a:r>
              <a:rPr lang="en" altLang="zh-CN" dirty="0">
                <a:hlinkClick r:id="rId4"/>
              </a:rPr>
              <a:t>file-close-all</a:t>
            </a:r>
            <a:r>
              <a:rPr lang="en" altLang="zh-CN" dirty="0"/>
              <a:t> </a:t>
            </a:r>
            <a:r>
              <a:rPr lang="en" altLang="zh-CN" dirty="0">
                <a:hlinkClick r:id="rId5"/>
              </a:rPr>
              <a:t>file-delete</a:t>
            </a:r>
            <a:r>
              <a:rPr lang="en" altLang="zh-CN" dirty="0"/>
              <a:t> </a:t>
            </a:r>
            <a:r>
              <a:rPr lang="en" altLang="zh-CN" dirty="0">
                <a:hlinkClick r:id="rId6"/>
              </a:rPr>
              <a:t>file-exists?</a:t>
            </a:r>
            <a:r>
              <a:rPr lang="en" altLang="zh-CN" dirty="0"/>
              <a:t> </a:t>
            </a:r>
            <a:r>
              <a:rPr lang="en" altLang="zh-CN" dirty="0">
                <a:hlinkClick r:id="rId7"/>
              </a:rPr>
              <a:t>file-flush</a:t>
            </a:r>
            <a:r>
              <a:rPr lang="en" altLang="zh-CN" dirty="0"/>
              <a:t> </a:t>
            </a:r>
            <a:r>
              <a:rPr lang="en" altLang="zh-CN" dirty="0">
                <a:hlinkClick r:id="rId8"/>
              </a:rPr>
              <a:t>file-open</a:t>
            </a:r>
            <a:r>
              <a:rPr lang="en" altLang="zh-CN" dirty="0"/>
              <a:t> </a:t>
            </a:r>
            <a:r>
              <a:rPr lang="en" altLang="zh-CN" dirty="0">
                <a:hlinkClick r:id="rId9"/>
              </a:rPr>
              <a:t>file-print</a:t>
            </a:r>
            <a:r>
              <a:rPr lang="en" altLang="zh-CN" dirty="0"/>
              <a:t> </a:t>
            </a:r>
            <a:r>
              <a:rPr lang="en" altLang="zh-CN" dirty="0">
                <a:hlinkClick r:id="rId10"/>
              </a:rPr>
              <a:t>file-read</a:t>
            </a:r>
            <a:r>
              <a:rPr lang="en" altLang="zh-CN" dirty="0"/>
              <a:t> </a:t>
            </a:r>
            <a:r>
              <a:rPr lang="en" altLang="zh-CN" dirty="0">
                <a:hlinkClick r:id="rId11"/>
              </a:rPr>
              <a:t>file-read-characters</a:t>
            </a:r>
            <a:r>
              <a:rPr lang="en" altLang="zh-CN" dirty="0"/>
              <a:t> </a:t>
            </a:r>
            <a:r>
              <a:rPr lang="en" altLang="zh-CN" dirty="0">
                <a:hlinkClick r:id="rId12"/>
              </a:rPr>
              <a:t>file-read-line</a:t>
            </a:r>
            <a:r>
              <a:rPr lang="en" altLang="zh-CN" dirty="0"/>
              <a:t> </a:t>
            </a:r>
            <a:r>
              <a:rPr lang="en" altLang="zh-CN" dirty="0">
                <a:hlinkClick r:id="rId13"/>
              </a:rPr>
              <a:t>file-show</a:t>
            </a:r>
            <a:r>
              <a:rPr lang="en" altLang="zh-CN" dirty="0"/>
              <a:t> </a:t>
            </a:r>
            <a:r>
              <a:rPr lang="en" altLang="zh-CN" dirty="0">
                <a:hlinkClick r:id="rId14"/>
              </a:rPr>
              <a:t>file-type</a:t>
            </a:r>
            <a:r>
              <a:rPr lang="en" altLang="zh-CN" dirty="0"/>
              <a:t> </a:t>
            </a:r>
            <a:r>
              <a:rPr lang="en" altLang="zh-CN" dirty="0">
                <a:hlinkClick r:id="rId15"/>
              </a:rPr>
              <a:t>file-write</a:t>
            </a:r>
            <a:r>
              <a:rPr lang="en" altLang="zh-CN" dirty="0"/>
              <a:t> </a:t>
            </a:r>
            <a:r>
              <a:rPr lang="en" altLang="zh-CN" dirty="0">
                <a:hlinkClick r:id="rId16"/>
              </a:rPr>
              <a:t>user-directory</a:t>
            </a:r>
            <a:r>
              <a:rPr lang="en" altLang="zh-CN" dirty="0"/>
              <a:t> </a:t>
            </a:r>
            <a:r>
              <a:rPr lang="en" altLang="zh-CN" dirty="0">
                <a:hlinkClick r:id="rId17"/>
              </a:rPr>
              <a:t>user-file</a:t>
            </a:r>
            <a:r>
              <a:rPr lang="en" altLang="zh-CN" dirty="0"/>
              <a:t> </a:t>
            </a:r>
            <a:r>
              <a:rPr lang="en" altLang="zh-CN" dirty="0">
                <a:hlinkClick r:id="rId18"/>
              </a:rPr>
              <a:t>user-new-file</a:t>
            </a:r>
            <a:endParaRPr kumimoji="1" lang="en-US" altLang="zh-CN" sz="24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30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Netlogo</a:t>
            </a:r>
            <a:r>
              <a:rPr kumimoji="1" lang="zh-CN" altLang="en-US" dirty="0"/>
              <a:t>中如何操作字符串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21DB4B-8F59-6546-82D4-EF6BD56B79E1}"/>
              </a:ext>
            </a:extLst>
          </p:cNvPr>
          <p:cNvSpPr txBox="1">
            <a:spLocks/>
          </p:cNvSpPr>
          <p:nvPr/>
        </p:nvSpPr>
        <p:spPr>
          <a:xfrm>
            <a:off x="1140810" y="2231243"/>
            <a:ext cx="9906941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" altLang="zh-CN" dirty="0">
                <a:hlinkClick r:id="rId2"/>
              </a:rPr>
              <a:t>Operators (&lt;, &gt;, =, !=, &lt;=, &gt;=)</a:t>
            </a:r>
            <a:r>
              <a:rPr lang="en" altLang="zh-CN" dirty="0"/>
              <a:t> </a:t>
            </a:r>
            <a:r>
              <a:rPr lang="en" altLang="zh-CN" dirty="0">
                <a:hlinkClick r:id="rId3"/>
              </a:rPr>
              <a:t>but-first</a:t>
            </a:r>
            <a:r>
              <a:rPr lang="en" altLang="zh-CN" dirty="0"/>
              <a:t> </a:t>
            </a:r>
            <a:r>
              <a:rPr lang="en" altLang="zh-CN" dirty="0">
                <a:hlinkClick r:id="rId3"/>
              </a:rPr>
              <a:t>but-last</a:t>
            </a:r>
            <a:r>
              <a:rPr lang="en" altLang="zh-CN" dirty="0"/>
              <a:t> </a:t>
            </a:r>
            <a:r>
              <a:rPr lang="en" altLang="zh-CN" dirty="0">
                <a:hlinkClick r:id="rId4"/>
              </a:rPr>
              <a:t>empty?</a:t>
            </a:r>
            <a:r>
              <a:rPr lang="en" altLang="zh-CN" dirty="0"/>
              <a:t> </a:t>
            </a:r>
            <a:r>
              <a:rPr lang="en" altLang="zh-CN" dirty="0">
                <a:hlinkClick r:id="rId5"/>
              </a:rPr>
              <a:t>first</a:t>
            </a:r>
            <a:r>
              <a:rPr lang="en" altLang="zh-CN" dirty="0"/>
              <a:t> </a:t>
            </a:r>
            <a:r>
              <a:rPr lang="en" altLang="zh-CN" dirty="0">
                <a:hlinkClick r:id="rId6"/>
              </a:rPr>
              <a:t>insert-item</a:t>
            </a:r>
            <a:r>
              <a:rPr lang="en" altLang="zh-CN" dirty="0"/>
              <a:t> </a:t>
            </a:r>
            <a:r>
              <a:rPr lang="en" altLang="zh-CN" dirty="0">
                <a:hlinkClick r:id="rId7"/>
              </a:rPr>
              <a:t>is-string?</a:t>
            </a:r>
            <a:r>
              <a:rPr lang="en" altLang="zh-CN" dirty="0"/>
              <a:t> </a:t>
            </a:r>
            <a:r>
              <a:rPr lang="en" altLang="zh-CN" dirty="0">
                <a:hlinkClick r:id="rId8"/>
              </a:rPr>
              <a:t>item</a:t>
            </a:r>
            <a:r>
              <a:rPr lang="en" altLang="zh-CN" dirty="0"/>
              <a:t> </a:t>
            </a:r>
            <a:r>
              <a:rPr lang="en" altLang="zh-CN" dirty="0">
                <a:hlinkClick r:id="rId9"/>
              </a:rPr>
              <a:t>last</a:t>
            </a:r>
            <a:r>
              <a:rPr lang="en" altLang="zh-CN" dirty="0"/>
              <a:t> </a:t>
            </a:r>
            <a:r>
              <a:rPr lang="en" altLang="zh-CN" dirty="0">
                <a:hlinkClick r:id="rId10"/>
              </a:rPr>
              <a:t>length</a:t>
            </a:r>
            <a:r>
              <a:rPr lang="en" altLang="zh-CN" dirty="0"/>
              <a:t> </a:t>
            </a:r>
            <a:r>
              <a:rPr lang="en" altLang="zh-CN" dirty="0">
                <a:hlinkClick r:id="rId11"/>
              </a:rPr>
              <a:t>member?</a:t>
            </a:r>
            <a:r>
              <a:rPr lang="en" altLang="zh-CN" dirty="0"/>
              <a:t> </a:t>
            </a:r>
            <a:r>
              <a:rPr lang="en" altLang="zh-CN" dirty="0">
                <a:hlinkClick r:id="rId12"/>
              </a:rPr>
              <a:t>position</a:t>
            </a:r>
            <a:r>
              <a:rPr lang="en" altLang="zh-CN" dirty="0"/>
              <a:t> </a:t>
            </a:r>
            <a:r>
              <a:rPr lang="en" altLang="zh-CN" dirty="0">
                <a:hlinkClick r:id="rId13"/>
              </a:rPr>
              <a:t>remove</a:t>
            </a:r>
            <a:r>
              <a:rPr lang="en" altLang="zh-CN" dirty="0"/>
              <a:t> </a:t>
            </a:r>
            <a:r>
              <a:rPr lang="en" altLang="zh-CN" dirty="0">
                <a:hlinkClick r:id="rId14"/>
              </a:rPr>
              <a:t>remove-item</a:t>
            </a:r>
            <a:r>
              <a:rPr lang="en" altLang="zh-CN" dirty="0"/>
              <a:t> </a:t>
            </a:r>
            <a:r>
              <a:rPr lang="en" altLang="zh-CN" dirty="0">
                <a:hlinkClick r:id="rId15"/>
              </a:rPr>
              <a:t>read-from-string</a:t>
            </a:r>
            <a:r>
              <a:rPr lang="en" altLang="zh-CN" dirty="0"/>
              <a:t> </a:t>
            </a:r>
            <a:r>
              <a:rPr lang="en" altLang="zh-CN" dirty="0">
                <a:hlinkClick r:id="rId16"/>
              </a:rPr>
              <a:t>replace-item</a:t>
            </a:r>
            <a:r>
              <a:rPr lang="en" altLang="zh-CN" dirty="0"/>
              <a:t> </a:t>
            </a:r>
            <a:r>
              <a:rPr lang="en" altLang="zh-CN" dirty="0">
                <a:hlinkClick r:id="rId17"/>
              </a:rPr>
              <a:t>reverse</a:t>
            </a:r>
            <a:r>
              <a:rPr lang="en" altLang="zh-CN" dirty="0"/>
              <a:t> </a:t>
            </a:r>
            <a:r>
              <a:rPr lang="en" altLang="zh-CN" dirty="0">
                <a:hlinkClick r:id="rId18"/>
              </a:rPr>
              <a:t>substring</a:t>
            </a:r>
            <a:r>
              <a:rPr lang="en" altLang="zh-CN" dirty="0"/>
              <a:t> </a:t>
            </a:r>
            <a:r>
              <a:rPr lang="en" altLang="zh-CN" dirty="0">
                <a:hlinkClick r:id="rId19"/>
              </a:rPr>
              <a:t>word</a:t>
            </a:r>
            <a:endParaRPr kumimoji="1" lang="en-US" altLang="zh-CN" sz="2400" dirty="0">
              <a:solidFill>
                <a:schemeClr val="tx1"/>
              </a:solidFill>
              <a:latin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4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洛伦兹曲线</a:t>
            </a:r>
            <a:r>
              <a:rPr kumimoji="1" lang="en-US" altLang="zh-CN" dirty="0"/>
              <a:t>-</a:t>
            </a:r>
            <a:r>
              <a:rPr kumimoji="1" lang="zh-CN" altLang="en-US" dirty="0"/>
              <a:t>度量财富分布的另一种方法</a:t>
            </a:r>
          </a:p>
        </p:txBody>
      </p:sp>
      <p:pic>
        <p:nvPicPr>
          <p:cNvPr id="6" name="图形 5" descr="男士">
            <a:extLst>
              <a:ext uri="{FF2B5EF4-FFF2-40B4-BE49-F238E27FC236}">
                <a16:creationId xmlns:a16="http://schemas.microsoft.com/office/drawing/2014/main" id="{FC10A5A9-6EF5-5144-9398-65B62180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191" y="4410856"/>
            <a:ext cx="1615190" cy="1615190"/>
          </a:xfrm>
          <a:prstGeom prst="rect">
            <a:avLst/>
          </a:prstGeom>
        </p:spPr>
      </p:pic>
      <p:pic>
        <p:nvPicPr>
          <p:cNvPr id="11" name="图形 10" descr="男士">
            <a:extLst>
              <a:ext uri="{FF2B5EF4-FFF2-40B4-BE49-F238E27FC236}">
                <a16:creationId xmlns:a16="http://schemas.microsoft.com/office/drawing/2014/main" id="{9707C82B-FB3A-C64E-A9B9-F8642C42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381" y="5006715"/>
            <a:ext cx="1019331" cy="1019331"/>
          </a:xfrm>
          <a:prstGeom prst="rect">
            <a:avLst/>
          </a:prstGeom>
        </p:spPr>
      </p:pic>
      <p:pic>
        <p:nvPicPr>
          <p:cNvPr id="13" name="图形 12" descr="男士">
            <a:extLst>
              <a:ext uri="{FF2B5EF4-FFF2-40B4-BE49-F238E27FC236}">
                <a16:creationId xmlns:a16="http://schemas.microsoft.com/office/drawing/2014/main" id="{1A4580EC-3A8B-EF43-B566-073A82A86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876" y="5516380"/>
            <a:ext cx="464695" cy="464695"/>
          </a:xfrm>
          <a:prstGeom prst="rect">
            <a:avLst/>
          </a:prstGeom>
        </p:spPr>
      </p:pic>
      <p:pic>
        <p:nvPicPr>
          <p:cNvPr id="14" name="图形 13" descr="男士">
            <a:extLst>
              <a:ext uri="{FF2B5EF4-FFF2-40B4-BE49-F238E27FC236}">
                <a16:creationId xmlns:a16="http://schemas.microsoft.com/office/drawing/2014/main" id="{99BB2FE2-6982-C348-BF09-E159FED4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035" y="4868056"/>
            <a:ext cx="1157990" cy="1157990"/>
          </a:xfrm>
          <a:prstGeom prst="rect">
            <a:avLst/>
          </a:prstGeom>
        </p:spPr>
      </p:pic>
      <p:pic>
        <p:nvPicPr>
          <p:cNvPr id="15" name="图形 14" descr="男士">
            <a:extLst>
              <a:ext uri="{FF2B5EF4-FFF2-40B4-BE49-F238E27FC236}">
                <a16:creationId xmlns:a16="http://schemas.microsoft.com/office/drawing/2014/main" id="{140D7D4D-0D2A-604A-B474-EC1DEC04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1366" y="3763156"/>
            <a:ext cx="2262890" cy="2262890"/>
          </a:xfrm>
          <a:prstGeom prst="rect">
            <a:avLst/>
          </a:prstGeom>
        </p:spPr>
      </p:pic>
      <p:pic>
        <p:nvPicPr>
          <p:cNvPr id="16" name="图形 15" descr="男士">
            <a:extLst>
              <a:ext uri="{FF2B5EF4-FFF2-40B4-BE49-F238E27FC236}">
                <a16:creationId xmlns:a16="http://schemas.microsoft.com/office/drawing/2014/main" id="{E99ABBC3-DB3C-9B43-A2EB-DE10FE29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925" y="4676931"/>
            <a:ext cx="1304144" cy="13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1B01-9D99-9D48-9BE0-8D837287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洛伦兹曲线</a:t>
            </a:r>
            <a:r>
              <a:rPr kumimoji="1" lang="en-US" altLang="zh-CN" dirty="0"/>
              <a:t>-</a:t>
            </a:r>
            <a:r>
              <a:rPr kumimoji="1" lang="zh-CN" altLang="en-US" dirty="0"/>
              <a:t>度量财富分布的另一种方法</a:t>
            </a:r>
          </a:p>
        </p:txBody>
      </p:sp>
      <p:pic>
        <p:nvPicPr>
          <p:cNvPr id="6" name="图形 5" descr="男士">
            <a:extLst>
              <a:ext uri="{FF2B5EF4-FFF2-40B4-BE49-F238E27FC236}">
                <a16:creationId xmlns:a16="http://schemas.microsoft.com/office/drawing/2014/main" id="{FC10A5A9-6EF5-5144-9398-65B62180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5145" y="4395865"/>
            <a:ext cx="1615190" cy="1615190"/>
          </a:xfrm>
          <a:prstGeom prst="rect">
            <a:avLst/>
          </a:prstGeom>
        </p:spPr>
      </p:pic>
      <p:pic>
        <p:nvPicPr>
          <p:cNvPr id="11" name="图形 10" descr="男士">
            <a:extLst>
              <a:ext uri="{FF2B5EF4-FFF2-40B4-BE49-F238E27FC236}">
                <a16:creationId xmlns:a16="http://schemas.microsoft.com/office/drawing/2014/main" id="{9707C82B-FB3A-C64E-A9B9-F8642C42F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6826" y="4991724"/>
            <a:ext cx="1019331" cy="1019331"/>
          </a:xfrm>
          <a:prstGeom prst="rect">
            <a:avLst/>
          </a:prstGeom>
        </p:spPr>
      </p:pic>
      <p:pic>
        <p:nvPicPr>
          <p:cNvPr id="13" name="图形 12" descr="男士">
            <a:extLst>
              <a:ext uri="{FF2B5EF4-FFF2-40B4-BE49-F238E27FC236}">
                <a16:creationId xmlns:a16="http://schemas.microsoft.com/office/drawing/2014/main" id="{1A4580EC-3A8B-EF43-B566-073A82A86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2146" y="5546360"/>
            <a:ext cx="464695" cy="464695"/>
          </a:xfrm>
          <a:prstGeom prst="rect">
            <a:avLst/>
          </a:prstGeom>
        </p:spPr>
      </p:pic>
      <p:pic>
        <p:nvPicPr>
          <p:cNvPr id="14" name="图形 13" descr="男士">
            <a:extLst>
              <a:ext uri="{FF2B5EF4-FFF2-40B4-BE49-F238E27FC236}">
                <a16:creationId xmlns:a16="http://schemas.microsoft.com/office/drawing/2014/main" id="{99BB2FE2-6982-C348-BF09-E159FED43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839" y="4853065"/>
            <a:ext cx="1157990" cy="1157990"/>
          </a:xfrm>
          <a:prstGeom prst="rect">
            <a:avLst/>
          </a:prstGeom>
        </p:spPr>
      </p:pic>
      <p:pic>
        <p:nvPicPr>
          <p:cNvPr id="15" name="图形 14" descr="男士">
            <a:extLst>
              <a:ext uri="{FF2B5EF4-FFF2-40B4-BE49-F238E27FC236}">
                <a16:creationId xmlns:a16="http://schemas.microsoft.com/office/drawing/2014/main" id="{140D7D4D-0D2A-604A-B474-EC1DEC04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0335" y="3748165"/>
            <a:ext cx="2262890" cy="2262890"/>
          </a:xfrm>
          <a:prstGeom prst="rect">
            <a:avLst/>
          </a:prstGeom>
        </p:spPr>
      </p:pic>
      <p:pic>
        <p:nvPicPr>
          <p:cNvPr id="16" name="图形 15" descr="男士">
            <a:extLst>
              <a:ext uri="{FF2B5EF4-FFF2-40B4-BE49-F238E27FC236}">
                <a16:creationId xmlns:a16="http://schemas.microsoft.com/office/drawing/2014/main" id="{E99ABBC3-DB3C-9B43-A2EB-DE10FE29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071" y="4706911"/>
            <a:ext cx="1304144" cy="13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19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C34DAB"/>
      </a:accent1>
      <a:accent2>
        <a:srgbClr val="983BB1"/>
      </a:accent2>
      <a:accent3>
        <a:srgbClr val="794DC3"/>
      </a:accent3>
      <a:accent4>
        <a:srgbClr val="4D52B9"/>
      </a:accent4>
      <a:accent5>
        <a:srgbClr val="4D83C3"/>
      </a:accent5>
      <a:accent6>
        <a:srgbClr val="3BA3B1"/>
      </a:accent6>
      <a:hlink>
        <a:srgbClr val="319546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6668</TotalTime>
  <Words>595</Words>
  <Application>Microsoft Macintosh PowerPoint</Application>
  <PresentationFormat>宽屏</PresentationFormat>
  <Paragraphs>164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华文楷体</vt:lpstr>
      <vt:lpstr>微软雅黑</vt:lpstr>
      <vt:lpstr>Sagona Book</vt:lpstr>
      <vt:lpstr>Sagona ExtraLight</vt:lpstr>
      <vt:lpstr>Arial</vt:lpstr>
      <vt:lpstr>Calibri</vt:lpstr>
      <vt:lpstr>Cambria Math</vt:lpstr>
      <vt:lpstr>Wingdings</vt:lpstr>
      <vt:lpstr>RetrospectVTI</vt:lpstr>
      <vt:lpstr>公式</vt:lpstr>
      <vt:lpstr>从玩具经济模型学文件导出与复杂曲线绘制</vt:lpstr>
      <vt:lpstr>一个最简人工经济模型</vt:lpstr>
      <vt:lpstr>一个最简人工经济模型</vt:lpstr>
      <vt:lpstr>遗留的问题</vt:lpstr>
      <vt:lpstr>今日内容</vt:lpstr>
      <vt:lpstr>Netlogo中如何操作文件</vt:lpstr>
      <vt:lpstr>Netlogo中如何操作字符串</vt:lpstr>
      <vt:lpstr>洛伦兹曲线-度量财富分布的另一种方法</vt:lpstr>
      <vt:lpstr>洛伦兹曲线-度量财富分布的另一种方法</vt:lpstr>
      <vt:lpstr>PowerPoint 演示文稿</vt:lpstr>
      <vt:lpstr>洛伦兹曲线-度量财富分布的另一种方法</vt:lpstr>
      <vt:lpstr>二八准则如何体现？</vt:lpstr>
      <vt:lpstr>Netlogo中图形元素的组织</vt:lpstr>
      <vt:lpstr>Plot画图</vt:lpstr>
      <vt:lpstr>Plotxy画图</vt:lpstr>
      <vt:lpstr>item的用法</vt:lpstr>
      <vt:lpstr>今日回顾</vt:lpstr>
      <vt:lpstr>请关注我们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 识 NetLogo</dc:title>
  <dc:creator>张 江</dc:creator>
  <cp:lastModifiedBy>张 江</cp:lastModifiedBy>
  <cp:revision>28</cp:revision>
  <dcterms:created xsi:type="dcterms:W3CDTF">2020-01-13T07:53:56Z</dcterms:created>
  <dcterms:modified xsi:type="dcterms:W3CDTF">2020-01-22T11:03:11Z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3578613e2d024590bb4671535227bfab">
    <vt:lpwstr>CWMRhLZSLszitgJB+LQ+UlFS/aNNKJohW02ndmw2Nix5YpMBqQVl3KYrTMDDi9G7MOZp0nzkJKxJb9JA52eMkrYdA==</vt:lpwstr>
  </property>
</Properties>
</file>