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56" r:id="rId2"/>
    <p:sldId id="292" r:id="rId3"/>
    <p:sldId id="285" r:id="rId4"/>
    <p:sldId id="286" r:id="rId5"/>
    <p:sldId id="287" r:id="rId6"/>
    <p:sldId id="288" r:id="rId7"/>
    <p:sldId id="289" r:id="rId8"/>
    <p:sldId id="290" r:id="rId9"/>
    <p:sldId id="25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268F0-6BD3-4214-A47B-9F1AD9B243AE}">
  <a:tblStyle styleId="{D2C268F0-6BD3-4214-A47B-9F1AD9B243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p:restoredTop sz="94666"/>
  </p:normalViewPr>
  <p:slideViewPr>
    <p:cSldViewPr snapToGrid="0" snapToObjects="1">
      <p:cViewPr>
        <p:scale>
          <a:sx n="125" d="100"/>
          <a:sy n="125" d="100"/>
        </p:scale>
        <p:origin x="656"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47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767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360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5" name="Shape 15"/>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D017F5B-260E-124D-857C-EABD806F0D0B}" type="datetimeFigureOut">
              <a:rPr lang="en-US" smtClean="0"/>
              <a:t>5/14/18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E80546C-EF18-B647-9588-D41BE45F191A}" type="slidenum">
              <a:rPr lang="en-US" smtClean="0"/>
              <a:t>‹#›</a:t>
            </a:fld>
            <a:endParaRPr lang="en-US"/>
          </a:p>
        </p:txBody>
      </p:sp>
    </p:spTree>
    <p:extLst>
      <p:ext uri="{BB962C8B-B14F-4D97-AF65-F5344CB8AC3E}">
        <p14:creationId xmlns:p14="http://schemas.microsoft.com/office/powerpoint/2010/main" val="300658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9"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7" name="Shape 75"/>
          <p:cNvSpPr/>
          <p:nvPr/>
        </p:nvSpPr>
        <p:spPr>
          <a:xfrm>
            <a:off x="-3777" y="4450080"/>
            <a:ext cx="9144000" cy="693219"/>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txBox="1">
            <a:spLocks noGrp="1"/>
          </p:cNvSpPr>
          <p:nvPr>
            <p:ph type="ctrTitle"/>
          </p:nvPr>
        </p:nvSpPr>
        <p:spPr>
          <a:xfrm>
            <a:off x="730208" y="1009009"/>
            <a:ext cx="767603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3200" b="0" dirty="0" smtClean="0">
                <a:latin typeface="Georgia" charset="0"/>
                <a:ea typeface="Georgia" charset="0"/>
                <a:cs typeface="Georgia" charset="0"/>
              </a:rPr>
              <a:t>Very </a:t>
            </a:r>
            <a:r>
              <a:rPr lang="en-US" sz="3200" b="0" dirty="0">
                <a:highlight>
                  <a:srgbClr val="FFCD00"/>
                </a:highlight>
                <a:latin typeface="Georgia" charset="0"/>
                <a:ea typeface="Georgia" charset="0"/>
                <a:cs typeface="Georgia" charset="0"/>
                <a:sym typeface="Arial"/>
              </a:rPr>
              <a:t>Deep</a:t>
            </a:r>
            <a:r>
              <a:rPr lang="en-US" sz="3200" b="0" dirty="0" smtClean="0">
                <a:latin typeface="Georgia" charset="0"/>
                <a:ea typeface="Georgia" charset="0"/>
                <a:cs typeface="Georgia" charset="0"/>
              </a:rPr>
              <a:t> Convolutional Networks For Large-Scale Image Recognition</a:t>
            </a:r>
            <a:endParaRPr sz="3200" b="0" dirty="0">
              <a:latin typeface="Georgia" charset="0"/>
              <a:ea typeface="Georgia" charset="0"/>
              <a:cs typeface="Georgia" charset="0"/>
            </a:endParaRPr>
          </a:p>
        </p:txBody>
      </p:sp>
      <p:grpSp>
        <p:nvGrpSpPr>
          <p:cNvPr id="62" name="Shape 62"/>
          <p:cNvGrpSpPr/>
          <p:nvPr/>
        </p:nvGrpSpPr>
        <p:grpSpPr>
          <a:xfrm>
            <a:off x="1299165" y="3511424"/>
            <a:ext cx="215966" cy="342399"/>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Rectangle 3"/>
          <p:cNvSpPr/>
          <p:nvPr/>
        </p:nvSpPr>
        <p:spPr>
          <a:xfrm>
            <a:off x="1202968" y="2525838"/>
            <a:ext cx="6641184" cy="1015663"/>
          </a:xfrm>
          <a:prstGeom prst="rect">
            <a:avLst/>
          </a:prstGeom>
        </p:spPr>
        <p:txBody>
          <a:bodyPr wrap="square">
            <a:spAutoFit/>
          </a:bodyPr>
          <a:lstStyle/>
          <a:p>
            <a:pPr algn="ctr"/>
            <a:r>
              <a:rPr lang="en-US" sz="1200" dirty="0">
                <a:solidFill>
                  <a:srgbClr val="222222"/>
                </a:solidFill>
                <a:latin typeface="Arial" charset="0"/>
              </a:rPr>
              <a:t>Karen </a:t>
            </a:r>
            <a:r>
              <a:rPr lang="en-US" sz="1200" dirty="0" err="1">
                <a:solidFill>
                  <a:srgbClr val="222222"/>
                </a:solidFill>
                <a:latin typeface="Arial" charset="0"/>
              </a:rPr>
              <a:t>Simonyan</a:t>
            </a:r>
            <a:r>
              <a:rPr lang="en-US" sz="1200">
                <a:solidFill>
                  <a:srgbClr val="222222"/>
                </a:solidFill>
                <a:latin typeface="Arial" charset="0"/>
              </a:rPr>
              <a:t> and Andrew Zisserman</a:t>
            </a:r>
            <a:br>
              <a:rPr lang="en-US" sz="1200">
                <a:solidFill>
                  <a:srgbClr val="222222"/>
                </a:solidFill>
                <a:latin typeface="Arial" charset="0"/>
              </a:rPr>
            </a:br>
            <a:r>
              <a:rPr lang="en-US" sz="1200">
                <a:solidFill>
                  <a:srgbClr val="222222"/>
                </a:solidFill>
                <a:latin typeface="Arial" charset="0"/>
              </a:rPr>
              <a:t>Visual Geometry </a:t>
            </a:r>
            <a:r>
              <a:rPr lang="en-US" sz="1200" smtClean="0">
                <a:solidFill>
                  <a:srgbClr val="222222"/>
                </a:solidFill>
                <a:latin typeface="Arial" charset="0"/>
              </a:rPr>
              <a:t>Group (VGG), </a:t>
            </a:r>
            <a:r>
              <a:rPr lang="en-US" sz="1200">
                <a:solidFill>
                  <a:srgbClr val="222222"/>
                </a:solidFill>
                <a:latin typeface="Arial" charset="0"/>
              </a:rPr>
              <a:t>Department of Engineering Science, University of </a:t>
            </a:r>
            <a:r>
              <a:rPr lang="en-US" sz="1200" smtClean="0">
                <a:solidFill>
                  <a:srgbClr val="222222"/>
                </a:solidFill>
                <a:latin typeface="Arial" charset="0"/>
              </a:rPr>
              <a:t>Oxford</a:t>
            </a:r>
          </a:p>
          <a:p>
            <a:pPr algn="ctr"/>
            <a:endParaRPr lang="en-US" sz="1100" smtClean="0">
              <a:solidFill>
                <a:srgbClr val="222222"/>
              </a:solidFill>
              <a:latin typeface="Arial" charset="0"/>
            </a:endParaRPr>
          </a:p>
          <a:p>
            <a:pPr algn="ctr"/>
            <a:r>
              <a:rPr lang="is-IS" sz="1200" u="sng" smtClean="0">
                <a:solidFill>
                  <a:srgbClr val="222222"/>
                </a:solidFill>
                <a:latin typeface="Arial" charset="0"/>
              </a:rPr>
              <a:t>Published </a:t>
            </a:r>
            <a:r>
              <a:rPr lang="is-IS" sz="1200" u="sng">
                <a:solidFill>
                  <a:srgbClr val="222222"/>
                </a:solidFill>
                <a:latin typeface="Arial" charset="0"/>
              </a:rPr>
              <a:t>as a conference paper at </a:t>
            </a:r>
            <a:r>
              <a:rPr lang="is-IS" sz="1200" u="sng">
                <a:sym typeface="Lora"/>
              </a:rPr>
              <a:t>ICLR 2015</a:t>
            </a:r>
          </a:p>
          <a:p>
            <a:pPr algn="ctr"/>
            <a:r>
              <a:rPr lang="en-US" sz="1200" smtClean="0">
                <a:solidFill>
                  <a:srgbClr val="222222"/>
                </a:solidFill>
                <a:latin typeface="Arial" charset="0"/>
              </a:rPr>
              <a:t> </a:t>
            </a:r>
            <a:endParaRPr lang="en-US" sz="1200">
              <a:solidFill>
                <a:srgbClr val="222222"/>
              </a:solidFill>
              <a:latin typeface="Arial" charset="0"/>
            </a:endParaRPr>
          </a:p>
        </p:txBody>
      </p:sp>
      <p:sp>
        <p:nvSpPr>
          <p:cNvPr id="5" name="Rectangle 4"/>
          <p:cNvSpPr/>
          <p:nvPr/>
        </p:nvSpPr>
        <p:spPr>
          <a:xfrm>
            <a:off x="1645018" y="4665884"/>
            <a:ext cx="5846409" cy="261610"/>
          </a:xfrm>
          <a:prstGeom prst="rect">
            <a:avLst/>
          </a:prstGeom>
        </p:spPr>
        <p:txBody>
          <a:bodyPr wrap="square">
            <a:spAutoFit/>
          </a:bodyPr>
          <a:lstStyle/>
          <a:p>
            <a:r>
              <a:rPr lang="en-US" sz="1100" b="1" i="1" dirty="0">
                <a:latin typeface="Lora"/>
                <a:ea typeface="Lora"/>
                <a:cs typeface="Lora"/>
              </a:rPr>
              <a:t>Reporters: </a:t>
            </a:r>
            <a:r>
              <a:rPr lang="en-US" sz="1100" b="1" i="1" dirty="0" smtClean="0">
                <a:latin typeface="Lora"/>
                <a:ea typeface="Lora"/>
                <a:cs typeface="Lora"/>
              </a:rPr>
              <a:t>Huang </a:t>
            </a:r>
            <a:r>
              <a:rPr lang="en-US" sz="1100" b="1" i="1" dirty="0" err="1">
                <a:latin typeface="Lora"/>
                <a:ea typeface="Lora"/>
                <a:cs typeface="Lora"/>
              </a:rPr>
              <a:t>Qingyi</a:t>
            </a:r>
            <a:r>
              <a:rPr lang="en-US" sz="1100" b="1" i="1" dirty="0">
                <a:latin typeface="Lora"/>
                <a:ea typeface="Lora"/>
                <a:cs typeface="Lora"/>
              </a:rPr>
              <a:t> (</a:t>
            </a:r>
            <a:r>
              <a:rPr lang="is-IS" sz="1100" b="1" i="1" dirty="0">
                <a:latin typeface="Lora"/>
                <a:ea typeface="Lora"/>
                <a:cs typeface="Lora"/>
              </a:rPr>
              <a:t>A0178431A</a:t>
            </a:r>
            <a:r>
              <a:rPr lang="en-US" sz="1100" b="1" i="1" dirty="0">
                <a:latin typeface="Lora"/>
                <a:ea typeface="Lora"/>
                <a:cs typeface="Lora"/>
              </a:rPr>
              <a:t>), Jiang Zhiyuan (</a:t>
            </a:r>
            <a:r>
              <a:rPr lang="es-ES_tradnl" sz="1100" b="1" i="1" dirty="0">
                <a:latin typeface="Lora"/>
                <a:ea typeface="Lora"/>
                <a:cs typeface="Lora"/>
              </a:rPr>
              <a:t>A0178415Y</a:t>
            </a:r>
            <a:r>
              <a:rPr lang="en-US" sz="1100" b="1" i="1" dirty="0">
                <a:latin typeface="Lora"/>
                <a:ea typeface="Lora"/>
                <a:cs typeface="Lora"/>
              </a:rPr>
              <a:t>), Zhu </a:t>
            </a:r>
            <a:r>
              <a:rPr lang="en-US" sz="1100" b="1" i="1" dirty="0" err="1">
                <a:latin typeface="Lora"/>
                <a:ea typeface="Lora"/>
                <a:cs typeface="Lora"/>
              </a:rPr>
              <a:t>Huiying</a:t>
            </a:r>
            <a:r>
              <a:rPr lang="en-US" sz="1100" b="1" i="1" dirty="0">
                <a:latin typeface="Lora"/>
                <a:ea typeface="Lora"/>
                <a:cs typeface="Lora"/>
              </a:rPr>
              <a:t> (</a:t>
            </a:r>
            <a:r>
              <a:rPr lang="cs-CZ" sz="1100" b="1" i="1" dirty="0">
                <a:latin typeface="Lora"/>
                <a:ea typeface="Lora"/>
                <a:cs typeface="Lora"/>
              </a:rPr>
              <a:t>A0178222H</a:t>
            </a:r>
            <a:r>
              <a:rPr lang="en-US" sz="1100" b="1" i="1" dirty="0">
                <a:latin typeface="Lora"/>
                <a:ea typeface="Lora"/>
                <a:cs typeface="Lora"/>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 name="Group 3"/>
          <p:cNvGrpSpPr/>
          <p:nvPr/>
        </p:nvGrpSpPr>
        <p:grpSpPr>
          <a:xfrm>
            <a:off x="1049638" y="1123713"/>
            <a:ext cx="2126971" cy="444208"/>
            <a:chOff x="1610517" y="829396"/>
            <a:chExt cx="2126971" cy="444208"/>
          </a:xfrm>
        </p:grpSpPr>
        <p:sp>
          <p:nvSpPr>
            <p:cNvPr id="860" name="Oval 859"/>
            <p:cNvSpPr/>
            <p:nvPr/>
          </p:nvSpPr>
          <p:spPr>
            <a:xfrm>
              <a:off x="1610517" y="83525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1" name="Shape 77"/>
            <p:cNvGrpSpPr/>
            <p:nvPr/>
          </p:nvGrpSpPr>
          <p:grpSpPr>
            <a:xfrm>
              <a:off x="1705880" y="930621"/>
              <a:ext cx="214625" cy="214625"/>
              <a:chOff x="2594050" y="1631825"/>
              <a:chExt cx="439625" cy="439625"/>
            </a:xfrm>
          </p:grpSpPr>
          <p:sp>
            <p:nvSpPr>
              <p:cNvPr id="862"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66" name="Shape 76"/>
            <p:cNvSpPr txBox="1">
              <a:spLocks/>
            </p:cNvSpPr>
            <p:nvPr/>
          </p:nvSpPr>
          <p:spPr>
            <a:xfrm>
              <a:off x="1961752" y="829396"/>
              <a:ext cx="1775736" cy="444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a:t>Introduction</a:t>
              </a:r>
            </a:p>
          </p:txBody>
        </p:sp>
      </p:grpSp>
      <p:grpSp>
        <p:nvGrpSpPr>
          <p:cNvPr id="5" name="Group 4"/>
          <p:cNvGrpSpPr/>
          <p:nvPr/>
        </p:nvGrpSpPr>
        <p:grpSpPr>
          <a:xfrm>
            <a:off x="4957734" y="1114151"/>
            <a:ext cx="2206418" cy="435600"/>
            <a:chOff x="2015870" y="1544933"/>
            <a:chExt cx="2206418" cy="435600"/>
          </a:xfrm>
        </p:grpSpPr>
        <p:sp>
          <p:nvSpPr>
            <p:cNvPr id="867" name="Oval 866"/>
            <p:cNvSpPr/>
            <p:nvPr/>
          </p:nvSpPr>
          <p:spPr>
            <a:xfrm>
              <a:off x="2015870" y="154645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Shape 76"/>
            <p:cNvSpPr txBox="1">
              <a:spLocks/>
            </p:cNvSpPr>
            <p:nvPr/>
          </p:nvSpPr>
          <p:spPr>
            <a:xfrm>
              <a:off x="2446552" y="1544933"/>
              <a:ext cx="1775736"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smtClean="0"/>
                <a:t>Configuration</a:t>
              </a:r>
              <a:endParaRPr lang="en-US" sz="2000" dirty="0"/>
            </a:p>
          </p:txBody>
        </p:sp>
        <p:sp>
          <p:nvSpPr>
            <p:cNvPr id="869" name="Shape 573"/>
            <p:cNvSpPr/>
            <p:nvPr/>
          </p:nvSpPr>
          <p:spPr>
            <a:xfrm>
              <a:off x="2084493" y="1615081"/>
              <a:ext cx="268105" cy="268105"/>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 name="Group 5"/>
          <p:cNvGrpSpPr/>
          <p:nvPr/>
        </p:nvGrpSpPr>
        <p:grpSpPr>
          <a:xfrm>
            <a:off x="1049638" y="2258088"/>
            <a:ext cx="3500601" cy="441177"/>
            <a:chOff x="2421223" y="2236957"/>
            <a:chExt cx="3500601" cy="441177"/>
          </a:xfrm>
        </p:grpSpPr>
        <p:sp>
          <p:nvSpPr>
            <p:cNvPr id="870" name="Oval 869"/>
            <p:cNvSpPr/>
            <p:nvPr/>
          </p:nvSpPr>
          <p:spPr>
            <a:xfrm>
              <a:off x="2421223" y="2272781"/>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Shape 76"/>
            <p:cNvSpPr txBox="1">
              <a:spLocks/>
            </p:cNvSpPr>
            <p:nvPr/>
          </p:nvSpPr>
          <p:spPr>
            <a:xfrm>
              <a:off x="2796797" y="2236957"/>
              <a:ext cx="3125027"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smtClean="0"/>
                <a:t>Classification Framework</a:t>
              </a:r>
              <a:endParaRPr lang="en-US" sz="2000" dirty="0"/>
            </a:p>
          </p:txBody>
        </p:sp>
        <p:grpSp>
          <p:nvGrpSpPr>
            <p:cNvPr id="872" name="Shape 413"/>
            <p:cNvGrpSpPr/>
            <p:nvPr/>
          </p:nvGrpSpPr>
          <p:grpSpPr>
            <a:xfrm>
              <a:off x="2511992" y="2333549"/>
              <a:ext cx="221048" cy="288342"/>
              <a:chOff x="590250" y="244200"/>
              <a:chExt cx="407975" cy="532175"/>
            </a:xfrm>
          </p:grpSpPr>
          <p:sp>
            <p:nvSpPr>
              <p:cNvPr id="873" name="Shape 41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Shape 41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Shape 41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Shape 41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Shape 41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Shape 419"/>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Shape 420"/>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Shape 421"/>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Shape 422"/>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Shape 42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Shape 424"/>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Shape 425"/>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Shape 426"/>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Shape 427"/>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7" name="Group 6"/>
          <p:cNvGrpSpPr/>
          <p:nvPr/>
        </p:nvGrpSpPr>
        <p:grpSpPr>
          <a:xfrm>
            <a:off x="4957734" y="2234529"/>
            <a:ext cx="3241148" cy="435600"/>
            <a:chOff x="2826576" y="2891407"/>
            <a:chExt cx="3241148" cy="435600"/>
          </a:xfrm>
        </p:grpSpPr>
        <p:sp>
          <p:nvSpPr>
            <p:cNvPr id="887" name="Oval 886"/>
            <p:cNvSpPr/>
            <p:nvPr/>
          </p:nvSpPr>
          <p:spPr>
            <a:xfrm>
              <a:off x="2826576" y="2916881"/>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Shape 76"/>
            <p:cNvSpPr txBox="1">
              <a:spLocks/>
            </p:cNvSpPr>
            <p:nvPr/>
          </p:nvSpPr>
          <p:spPr>
            <a:xfrm>
              <a:off x="3257258" y="2891407"/>
              <a:ext cx="2810466"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altLang="zh-CN" sz="2000" dirty="0" smtClean="0"/>
                <a:t>Experiment Evaluation</a:t>
              </a:r>
              <a:endParaRPr lang="en-US" sz="2000" dirty="0"/>
            </a:p>
          </p:txBody>
        </p:sp>
        <p:grpSp>
          <p:nvGrpSpPr>
            <p:cNvPr id="889" name="Shape 505"/>
            <p:cNvGrpSpPr/>
            <p:nvPr/>
          </p:nvGrpSpPr>
          <p:grpSpPr>
            <a:xfrm>
              <a:off x="2903530" y="3008484"/>
              <a:ext cx="251444" cy="254313"/>
              <a:chOff x="5290150" y="1636700"/>
              <a:chExt cx="425025" cy="429875"/>
            </a:xfrm>
          </p:grpSpPr>
          <p:sp>
            <p:nvSpPr>
              <p:cNvPr id="890" name="Shape 50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Shape 50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 name="Group 7"/>
          <p:cNvGrpSpPr/>
          <p:nvPr/>
        </p:nvGrpSpPr>
        <p:grpSpPr>
          <a:xfrm>
            <a:off x="1049638" y="3452672"/>
            <a:ext cx="2884278" cy="440260"/>
            <a:chOff x="3257258" y="3526074"/>
            <a:chExt cx="2884278" cy="440260"/>
          </a:xfrm>
        </p:grpSpPr>
        <p:sp>
          <p:nvSpPr>
            <p:cNvPr id="892" name="Oval 891"/>
            <p:cNvSpPr/>
            <p:nvPr/>
          </p:nvSpPr>
          <p:spPr>
            <a:xfrm>
              <a:off x="3257258" y="3560981"/>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Shape 76"/>
            <p:cNvSpPr txBox="1">
              <a:spLocks/>
            </p:cNvSpPr>
            <p:nvPr/>
          </p:nvSpPr>
          <p:spPr>
            <a:xfrm>
              <a:off x="3447191" y="3526074"/>
              <a:ext cx="2694345"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a:t>N</a:t>
              </a:r>
              <a:r>
                <a:rPr lang="en-US" sz="2000" dirty="0" smtClean="0"/>
                <a:t>ovelty Summary</a:t>
              </a:r>
              <a:endParaRPr lang="en-US" sz="2000" dirty="0"/>
            </a:p>
          </p:txBody>
        </p:sp>
        <p:grpSp>
          <p:nvGrpSpPr>
            <p:cNvPr id="894" name="Shape 639"/>
            <p:cNvGrpSpPr/>
            <p:nvPr/>
          </p:nvGrpSpPr>
          <p:grpSpPr>
            <a:xfrm>
              <a:off x="3340682" y="3645436"/>
              <a:ext cx="236459" cy="236445"/>
              <a:chOff x="576250" y="4319400"/>
              <a:chExt cx="442075" cy="442050"/>
            </a:xfrm>
          </p:grpSpPr>
          <p:sp>
            <p:nvSpPr>
              <p:cNvPr id="895" name="Shape 64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Shape 64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Shape 64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Shape 64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 name="Group 8"/>
          <p:cNvGrpSpPr/>
          <p:nvPr/>
        </p:nvGrpSpPr>
        <p:grpSpPr>
          <a:xfrm>
            <a:off x="4957734" y="3457632"/>
            <a:ext cx="3183087" cy="439072"/>
            <a:chOff x="3826634" y="4189958"/>
            <a:chExt cx="3183087" cy="439072"/>
          </a:xfrm>
        </p:grpSpPr>
        <p:grpSp>
          <p:nvGrpSpPr>
            <p:cNvPr id="2" name="Group 1"/>
            <p:cNvGrpSpPr/>
            <p:nvPr/>
          </p:nvGrpSpPr>
          <p:grpSpPr>
            <a:xfrm>
              <a:off x="3826634" y="4189958"/>
              <a:ext cx="405353" cy="405353"/>
              <a:chOff x="2805379" y="3963505"/>
              <a:chExt cx="405353" cy="405353"/>
            </a:xfrm>
          </p:grpSpPr>
          <p:sp>
            <p:nvSpPr>
              <p:cNvPr id="906" name="Oval 905"/>
              <p:cNvSpPr/>
              <p:nvPr/>
            </p:nvSpPr>
            <p:spPr>
              <a:xfrm>
                <a:off x="2805379" y="3963505"/>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3" name="Shape 636"/>
              <p:cNvGrpSpPr/>
              <p:nvPr/>
            </p:nvGrpSpPr>
            <p:grpSpPr>
              <a:xfrm>
                <a:off x="2894924" y="4048557"/>
                <a:ext cx="226262" cy="226276"/>
                <a:chOff x="6643075" y="3664250"/>
                <a:chExt cx="407950" cy="407975"/>
              </a:xfrm>
            </p:grpSpPr>
            <p:sp>
              <p:nvSpPr>
                <p:cNvPr id="904" name="Shape 637"/>
                <p:cNvSpPr/>
                <p:nvPr/>
              </p:nvSpPr>
              <p:spPr>
                <a:xfrm>
                  <a:off x="6794076" y="3815251"/>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Shape 63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07" name="Shape 76"/>
            <p:cNvSpPr txBox="1">
              <a:spLocks/>
            </p:cNvSpPr>
            <p:nvPr/>
          </p:nvSpPr>
          <p:spPr>
            <a:xfrm>
              <a:off x="4315376" y="4193430"/>
              <a:ext cx="2694345"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altLang="zh-CN" sz="2000" smtClean="0"/>
                <a:t>Use Case &amp; Limitation</a:t>
              </a:r>
              <a:endParaRPr lang="en-US" sz="2000" dirty="0"/>
            </a:p>
          </p:txBody>
        </p:sp>
      </p:grpSp>
    </p:spTree>
    <p:extLst>
      <p:ext uri="{BB962C8B-B14F-4D97-AF65-F5344CB8AC3E}">
        <p14:creationId xmlns:p14="http://schemas.microsoft.com/office/powerpoint/2010/main" val="892029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3135231" y="651855"/>
            <a:ext cx="5750326"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6" name="Shape 77"/>
          <p:cNvGrpSpPr/>
          <p:nvPr/>
        </p:nvGrpSpPr>
        <p:grpSpPr>
          <a:xfrm>
            <a:off x="811800" y="544541"/>
            <a:ext cx="214625" cy="214625"/>
            <a:chOff x="2594050" y="1631825"/>
            <a:chExt cx="439625" cy="439625"/>
          </a:xfrm>
        </p:grpSpPr>
        <p:sp>
          <p:nvSpPr>
            <p:cNvPr id="27"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 name="Shape 76"/>
          <p:cNvSpPr txBox="1">
            <a:spLocks/>
          </p:cNvSpPr>
          <p:nvPr/>
        </p:nvSpPr>
        <p:spPr>
          <a:xfrm>
            <a:off x="1359495" y="434055"/>
            <a:ext cx="1775736"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a:t>Introduction</a:t>
            </a:r>
          </a:p>
        </p:txBody>
      </p:sp>
      <p:sp>
        <p:nvSpPr>
          <p:cNvPr id="33" name="Shape 82"/>
          <p:cNvSpPr txBox="1"/>
          <p:nvPr/>
        </p:nvSpPr>
        <p:spPr>
          <a:xfrm>
            <a:off x="542263" y="1019447"/>
            <a:ext cx="3831774" cy="22071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Background</a:t>
            </a:r>
            <a:endParaRPr sz="1200" dirty="0">
              <a:highlight>
                <a:srgbClr val="FFCD00"/>
              </a:highlight>
              <a:latin typeface="Quattrocento Sans"/>
              <a:ea typeface="Quattrocento Sans"/>
              <a:cs typeface="Quattrocento Sans"/>
              <a:sym typeface="Quattrocento Sans"/>
            </a:endParaRPr>
          </a:p>
          <a:p>
            <a:pPr algn="just">
              <a:spcBef>
                <a:spcPts val="600"/>
              </a:spcBef>
            </a:pPr>
            <a:r>
              <a:rPr lang="en-US" sz="1200" dirty="0">
                <a:latin typeface="Quattrocento Sans"/>
                <a:ea typeface="Quattrocento Sans"/>
                <a:cs typeface="Quattrocento Sans"/>
              </a:rPr>
              <a:t>Convolutional networks (</a:t>
            </a:r>
            <a:r>
              <a:rPr lang="en-US" sz="1200" dirty="0" err="1">
                <a:latin typeface="Quattrocento Sans"/>
                <a:ea typeface="Quattrocento Sans"/>
                <a:cs typeface="Quattrocento Sans"/>
              </a:rPr>
              <a:t>ConvNets</a:t>
            </a:r>
            <a:r>
              <a:rPr lang="en-US" sz="1200" dirty="0">
                <a:latin typeface="Quattrocento Sans"/>
                <a:ea typeface="Quattrocento Sans"/>
                <a:cs typeface="Quattrocento Sans"/>
              </a:rPr>
              <a:t>) have recently enjoyed a great success in large-scale </a:t>
            </a:r>
            <a:r>
              <a:rPr lang="en-US" sz="1200" dirty="0" smtClean="0">
                <a:latin typeface="Quattrocento Sans"/>
                <a:ea typeface="Quattrocento Sans"/>
                <a:cs typeface="Quattrocento Sans"/>
              </a:rPr>
              <a:t>image </a:t>
            </a:r>
            <a:r>
              <a:rPr lang="en-US" sz="1200" dirty="0">
                <a:latin typeface="Quattrocento Sans"/>
                <a:ea typeface="Quattrocento Sans"/>
                <a:cs typeface="Quattrocento Sans"/>
              </a:rPr>
              <a:t>and video recognition, which has become possible due to </a:t>
            </a:r>
            <a:endParaRPr lang="en-US" sz="1200" dirty="0" smtClean="0">
              <a:latin typeface="Quattrocento Sans"/>
              <a:ea typeface="Quattrocento Sans"/>
              <a:cs typeface="Quattrocento Sans"/>
            </a:endParaRPr>
          </a:p>
          <a:p>
            <a:pPr marL="228600" indent="-228600" algn="just">
              <a:spcBef>
                <a:spcPts val="600"/>
              </a:spcBef>
              <a:buFont typeface="Arial" charset="0"/>
              <a:buChar char="•"/>
            </a:pPr>
            <a:r>
              <a:rPr lang="en-US" sz="1200" dirty="0" smtClean="0">
                <a:latin typeface="Quattrocento Sans"/>
                <a:ea typeface="Quattrocento Sans"/>
                <a:cs typeface="Quattrocento Sans"/>
              </a:rPr>
              <a:t>The </a:t>
            </a:r>
            <a:r>
              <a:rPr lang="en-US" sz="1200" dirty="0">
                <a:latin typeface="Quattrocento Sans"/>
                <a:ea typeface="Quattrocento Sans"/>
                <a:cs typeface="Quattrocento Sans"/>
              </a:rPr>
              <a:t>large public image </a:t>
            </a:r>
            <a:r>
              <a:rPr lang="en-US" sz="1200" dirty="0" smtClean="0">
                <a:latin typeface="Quattrocento Sans"/>
                <a:ea typeface="Quattrocento Sans"/>
                <a:cs typeface="Quattrocento Sans"/>
              </a:rPr>
              <a:t>repositories</a:t>
            </a:r>
            <a:r>
              <a:rPr lang="en-US" sz="1200" dirty="0">
                <a:latin typeface="Quattrocento Sans"/>
                <a:ea typeface="Quattrocento Sans"/>
                <a:cs typeface="Quattrocento Sans"/>
              </a:rPr>
              <a:t>, such as ImageNet and high-performance </a:t>
            </a:r>
          </a:p>
          <a:p>
            <a:pPr marL="228600" indent="-228600" algn="just">
              <a:spcBef>
                <a:spcPts val="600"/>
              </a:spcBef>
              <a:buFont typeface="Arial" charset="0"/>
              <a:buChar char="•"/>
            </a:pPr>
            <a:r>
              <a:rPr lang="en-US" sz="1200" dirty="0" smtClean="0">
                <a:latin typeface="Quattrocento Sans"/>
                <a:ea typeface="Quattrocento Sans"/>
                <a:cs typeface="Quattrocento Sans"/>
              </a:rPr>
              <a:t>Computing </a:t>
            </a:r>
            <a:r>
              <a:rPr lang="en-US" sz="1200" dirty="0">
                <a:latin typeface="Quattrocento Sans"/>
                <a:ea typeface="Quattrocento Sans"/>
                <a:cs typeface="Quattrocento Sans"/>
              </a:rPr>
              <a:t>systems, such as GPUs or large-scale distributed clusters</a:t>
            </a:r>
          </a:p>
          <a:p>
            <a:pPr marL="0" lvl="0" indent="0" algn="just" rtl="0">
              <a:spcBef>
                <a:spcPts val="600"/>
              </a:spcBef>
              <a:spcAft>
                <a:spcPts val="0"/>
              </a:spcAft>
              <a:buNone/>
            </a:pPr>
            <a:endParaRPr sz="1200" dirty="0">
              <a:latin typeface="Quattrocento Sans"/>
              <a:ea typeface="Quattrocento Sans"/>
              <a:cs typeface="Quattrocento Sans"/>
              <a:sym typeface="Quattrocento Sans"/>
            </a:endParaRPr>
          </a:p>
        </p:txBody>
      </p:sp>
      <p:sp>
        <p:nvSpPr>
          <p:cNvPr id="34" name="Shape 83"/>
          <p:cNvSpPr txBox="1"/>
          <p:nvPr/>
        </p:nvSpPr>
        <p:spPr>
          <a:xfrm>
            <a:off x="4667530" y="1019447"/>
            <a:ext cx="3882581" cy="22071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Possible Improvements</a:t>
            </a:r>
          </a:p>
          <a:p>
            <a:pPr algn="just">
              <a:spcBef>
                <a:spcPts val="600"/>
              </a:spcBef>
            </a:pPr>
            <a:r>
              <a:rPr lang="en-US" sz="1200" dirty="0">
                <a:latin typeface="Quattrocento Sans"/>
                <a:ea typeface="Quattrocento Sans"/>
                <a:cs typeface="Quattrocento Sans"/>
              </a:rPr>
              <a:t>To achieve </a:t>
            </a:r>
            <a:r>
              <a:rPr lang="en-US" sz="1200" dirty="0" smtClean="0">
                <a:latin typeface="Quattrocento Sans"/>
                <a:ea typeface="Quattrocento Sans"/>
                <a:cs typeface="Quattrocento Sans"/>
              </a:rPr>
              <a:t>better recognition </a:t>
            </a:r>
            <a:r>
              <a:rPr lang="en-US" sz="1200" dirty="0">
                <a:latin typeface="Quattrocento Sans"/>
                <a:ea typeface="Quattrocento Sans"/>
                <a:cs typeface="Quattrocento Sans"/>
              </a:rPr>
              <a:t>accuracy:</a:t>
            </a:r>
          </a:p>
          <a:p>
            <a:pPr marL="228600" indent="-228600" algn="just">
              <a:spcBef>
                <a:spcPts val="600"/>
              </a:spcBef>
              <a:buFont typeface="Arial" charset="0"/>
              <a:buChar char="•"/>
            </a:pPr>
            <a:r>
              <a:rPr lang="en-US" sz="1200" dirty="0" smtClean="0">
                <a:latin typeface="Quattrocento Sans"/>
                <a:ea typeface="Quattrocento Sans"/>
                <a:cs typeface="Quattrocento Sans"/>
              </a:rPr>
              <a:t>Utilized </a:t>
            </a:r>
            <a:r>
              <a:rPr lang="en-US" sz="1200" dirty="0">
                <a:latin typeface="Quattrocento Sans"/>
                <a:ea typeface="Quattrocento Sans"/>
                <a:cs typeface="Quattrocento Sans"/>
              </a:rPr>
              <a:t>smaller receptive window size and smaller stride of the first convolutional </a:t>
            </a:r>
            <a:r>
              <a:rPr lang="en-US" sz="1200" dirty="0" smtClean="0">
                <a:latin typeface="Quattrocento Sans"/>
                <a:ea typeface="Quattrocento Sans"/>
                <a:cs typeface="Quattrocento Sans"/>
              </a:rPr>
              <a:t>layer (</a:t>
            </a:r>
            <a:r>
              <a:rPr lang="nb-NO" sz="1200" dirty="0">
                <a:latin typeface="Quattrocento Sans"/>
                <a:ea typeface="Quattrocento Sans"/>
                <a:cs typeface="Quattrocento Sans"/>
              </a:rPr>
              <a:t>ILSVRC-2013 </a:t>
            </a:r>
            <a:r>
              <a:rPr lang="nb-NO" sz="1200" dirty="0" err="1">
                <a:latin typeface="Quattrocento Sans"/>
                <a:ea typeface="Quattrocento Sans"/>
                <a:cs typeface="Quattrocento Sans"/>
              </a:rPr>
              <a:t>Zeiler</a:t>
            </a:r>
            <a:r>
              <a:rPr lang="nb-NO" sz="1200" dirty="0">
                <a:latin typeface="Quattrocento Sans"/>
                <a:ea typeface="Quattrocento Sans"/>
                <a:cs typeface="Quattrocento Sans"/>
              </a:rPr>
              <a:t> </a:t>
            </a:r>
            <a:r>
              <a:rPr lang="nb-NO" sz="1200" dirty="0" smtClean="0">
                <a:latin typeface="Quattrocento Sans"/>
                <a:ea typeface="Quattrocento Sans"/>
                <a:cs typeface="Quattrocento Sans"/>
              </a:rPr>
              <a:t>and </a:t>
            </a:r>
            <a:r>
              <a:rPr lang="nb-NO" sz="1200" dirty="0" err="1">
                <a:latin typeface="Quattrocento Sans"/>
                <a:ea typeface="Quattrocento Sans"/>
                <a:cs typeface="Quattrocento Sans"/>
              </a:rPr>
              <a:t>Fergus</a:t>
            </a:r>
            <a:r>
              <a:rPr lang="nb-NO" sz="1200" dirty="0">
                <a:latin typeface="Quattrocento Sans"/>
                <a:ea typeface="Quattrocento Sans"/>
                <a:cs typeface="Quattrocento Sans"/>
              </a:rPr>
              <a:t>, 2013; </a:t>
            </a:r>
            <a:r>
              <a:rPr lang="nb-NO" sz="1200" dirty="0" err="1">
                <a:latin typeface="Quattrocento Sans"/>
                <a:ea typeface="Quattrocento Sans"/>
                <a:cs typeface="Quattrocento Sans"/>
              </a:rPr>
              <a:t>Sermanet</a:t>
            </a:r>
            <a:r>
              <a:rPr lang="nb-NO" sz="1200" dirty="0">
                <a:latin typeface="Quattrocento Sans"/>
                <a:ea typeface="Quattrocento Sans"/>
                <a:cs typeface="Quattrocento Sans"/>
              </a:rPr>
              <a:t> et al., 2014).</a:t>
            </a:r>
          </a:p>
          <a:p>
            <a:pPr marL="228600" indent="-228600" algn="just">
              <a:spcBef>
                <a:spcPts val="600"/>
              </a:spcBef>
              <a:buFont typeface="Arial" charset="0"/>
              <a:buChar char="•"/>
            </a:pPr>
            <a:r>
              <a:rPr lang="en-US" sz="1200" dirty="0">
                <a:latin typeface="Quattrocento Sans"/>
                <a:ea typeface="Quattrocento Sans"/>
                <a:cs typeface="Quattrocento Sans"/>
              </a:rPr>
              <a:t>R</a:t>
            </a:r>
            <a:r>
              <a:rPr lang="en-US" sz="1200" dirty="0" smtClean="0">
                <a:latin typeface="Quattrocento Sans"/>
                <a:ea typeface="Quattrocento Sans"/>
                <a:cs typeface="Quattrocento Sans"/>
              </a:rPr>
              <a:t>aining </a:t>
            </a:r>
            <a:r>
              <a:rPr lang="en-US" sz="1200" dirty="0">
                <a:latin typeface="Quattrocento Sans"/>
                <a:ea typeface="Quattrocento Sans"/>
                <a:cs typeface="Quattrocento Sans"/>
              </a:rPr>
              <a:t>and testing the networks densely over the whole image and over multiple scales (</a:t>
            </a:r>
            <a:r>
              <a:rPr lang="en-US" sz="1200" dirty="0" err="1">
                <a:latin typeface="Quattrocento Sans"/>
                <a:ea typeface="Quattrocento Sans"/>
                <a:cs typeface="Quattrocento Sans"/>
              </a:rPr>
              <a:t>Sermanet</a:t>
            </a:r>
            <a:r>
              <a:rPr lang="en-US" sz="1200" dirty="0">
                <a:latin typeface="Quattrocento Sans"/>
                <a:ea typeface="Quattrocento Sans"/>
                <a:cs typeface="Quattrocento Sans"/>
              </a:rPr>
              <a:t> et al., 2014; Howard, 2014</a:t>
            </a:r>
            <a:r>
              <a:rPr lang="en-US" sz="1200" dirty="0" smtClean="0">
                <a:latin typeface="Quattrocento Sans"/>
                <a:ea typeface="Quattrocento Sans"/>
                <a:cs typeface="Quattrocento Sans"/>
              </a:rPr>
              <a:t>).</a:t>
            </a:r>
            <a:endParaRPr lang="en-US" sz="1200" dirty="0">
              <a:latin typeface="Quattrocento Sans"/>
              <a:ea typeface="Quattrocento Sans"/>
              <a:cs typeface="Quattrocento Sans"/>
            </a:endParaRPr>
          </a:p>
          <a:p>
            <a:pPr marL="0" lvl="0" indent="0" algn="just" rtl="0">
              <a:spcBef>
                <a:spcPts val="600"/>
              </a:spcBef>
              <a:spcAft>
                <a:spcPts val="0"/>
              </a:spcAft>
              <a:buNone/>
            </a:pPr>
            <a:endParaRPr lang="en-US" sz="1200" dirty="0">
              <a:latin typeface="Quattrocento Sans"/>
              <a:ea typeface="Quattrocento Sans"/>
              <a:cs typeface="Quattrocento Sans"/>
              <a:sym typeface="Quattrocento Sans"/>
            </a:endParaRPr>
          </a:p>
        </p:txBody>
      </p:sp>
      <p:sp>
        <p:nvSpPr>
          <p:cNvPr id="35" name="Shape 83"/>
          <p:cNvSpPr txBox="1"/>
          <p:nvPr/>
        </p:nvSpPr>
        <p:spPr>
          <a:xfrm>
            <a:off x="542263" y="3038732"/>
            <a:ext cx="8007848" cy="156603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US" sz="1200" b="1" dirty="0" smtClean="0">
                <a:highlight>
                  <a:srgbClr val="FFCD00"/>
                </a:highlight>
                <a:latin typeface="Quattrocento Sans"/>
                <a:ea typeface="Quattrocento Sans"/>
                <a:cs typeface="Quattrocento Sans"/>
                <a:sym typeface="Quattrocento Sans"/>
              </a:rPr>
              <a:t>Presented VGG model</a:t>
            </a:r>
            <a:endParaRPr lang="en-US" sz="1200" dirty="0">
              <a:latin typeface="Quattrocento Sans"/>
              <a:ea typeface="Quattrocento Sans"/>
              <a:cs typeface="Quattrocento Sans"/>
            </a:endParaRPr>
          </a:p>
          <a:p>
            <a:pPr algn="just">
              <a:spcBef>
                <a:spcPts val="600"/>
              </a:spcBef>
            </a:pPr>
            <a:r>
              <a:rPr lang="en-US" sz="1200" dirty="0" smtClean="0">
                <a:latin typeface="Quattrocento Sans"/>
                <a:ea typeface="Quattrocento Sans"/>
                <a:cs typeface="Quattrocento Sans"/>
              </a:rPr>
              <a:t>We address another important aspect of </a:t>
            </a:r>
            <a:r>
              <a:rPr lang="en-US" sz="1200" dirty="0" err="1" smtClean="0">
                <a:latin typeface="Quattrocento Sans"/>
                <a:ea typeface="Quattrocento Sans"/>
                <a:cs typeface="Quattrocento Sans"/>
              </a:rPr>
              <a:t>ConvNet</a:t>
            </a:r>
            <a:r>
              <a:rPr lang="en-US" sz="1200" dirty="0" smtClean="0">
                <a:latin typeface="Quattrocento Sans"/>
                <a:ea typeface="Quattrocento Sans"/>
                <a:cs typeface="Quattrocento Sans"/>
              </a:rPr>
              <a:t> architecture design – its </a:t>
            </a:r>
            <a:r>
              <a:rPr lang="en-US" sz="1200" b="1" dirty="0" smtClean="0">
                <a:latin typeface="Quattrocento Sans"/>
                <a:ea typeface="Quattrocento Sans"/>
                <a:cs typeface="Quattrocento Sans"/>
              </a:rPr>
              <a:t>depth</a:t>
            </a:r>
            <a:r>
              <a:rPr lang="en-US" sz="1200" dirty="0" smtClean="0">
                <a:latin typeface="Quattrocento Sans"/>
                <a:ea typeface="Quattrocento Sans"/>
                <a:cs typeface="Quattrocento Sans"/>
              </a:rPr>
              <a:t>. To this end, we fix other parameters of the architecture, and steadily increase the depth of the network by adding </a:t>
            </a:r>
            <a:r>
              <a:rPr lang="en-US" sz="1200" b="1" dirty="0" smtClean="0">
                <a:latin typeface="Quattrocento Sans"/>
                <a:ea typeface="Quattrocento Sans"/>
                <a:cs typeface="Quattrocento Sans"/>
              </a:rPr>
              <a:t>more convolutional layers</a:t>
            </a:r>
            <a:r>
              <a:rPr lang="en-US" sz="1200" dirty="0" smtClean="0">
                <a:latin typeface="Quattrocento Sans"/>
                <a:ea typeface="Quattrocento Sans"/>
                <a:cs typeface="Quattrocento Sans"/>
              </a:rPr>
              <a:t>, which is feasible due to the </a:t>
            </a:r>
            <a:r>
              <a:rPr lang="en-US" sz="1200" dirty="0">
                <a:latin typeface="Quattrocento Sans"/>
                <a:ea typeface="Quattrocento Sans"/>
                <a:cs typeface="Quattrocento Sans"/>
              </a:rPr>
              <a:t>use of very </a:t>
            </a:r>
            <a:r>
              <a:rPr lang="en-US" sz="1200" b="1" dirty="0">
                <a:latin typeface="Quattrocento Sans"/>
                <a:ea typeface="Quattrocento Sans"/>
                <a:cs typeface="Quattrocento Sans"/>
              </a:rPr>
              <a:t>small (3 × 3) </a:t>
            </a:r>
            <a:r>
              <a:rPr lang="en-US" sz="1200" dirty="0">
                <a:latin typeface="Quattrocento Sans"/>
                <a:ea typeface="Quattrocento Sans"/>
                <a:cs typeface="Quattrocento Sans"/>
              </a:rPr>
              <a:t>convolution filters in all layers. </a:t>
            </a:r>
          </a:p>
          <a:p>
            <a:pPr algn="just">
              <a:spcBef>
                <a:spcPts val="600"/>
              </a:spcBef>
            </a:pPr>
            <a:r>
              <a:rPr lang="en-US" sz="1200" dirty="0" smtClean="0">
                <a:latin typeface="Quattrocento Sans"/>
                <a:ea typeface="Quattrocento Sans"/>
                <a:cs typeface="Quattrocento Sans"/>
              </a:rPr>
              <a:t>Achieved </a:t>
            </a:r>
            <a:r>
              <a:rPr lang="en-US" sz="1200" dirty="0">
                <a:latin typeface="Quattrocento Sans"/>
                <a:ea typeface="Quattrocento Sans"/>
                <a:cs typeface="Quattrocento Sans"/>
              </a:rPr>
              <a:t>the state-of-the-art accuracy </a:t>
            </a:r>
            <a:r>
              <a:rPr lang="en-US" sz="1200" dirty="0" smtClean="0">
                <a:latin typeface="Quattrocento Sans"/>
                <a:ea typeface="Quattrocento Sans"/>
                <a:cs typeface="Quattrocento Sans"/>
              </a:rPr>
              <a:t>on 2</a:t>
            </a:r>
            <a:r>
              <a:rPr lang="en-US" sz="1200" baseline="30000" dirty="0" smtClean="0">
                <a:latin typeface="Quattrocento Sans"/>
                <a:ea typeface="Quattrocento Sans"/>
                <a:cs typeface="Quattrocento Sans"/>
              </a:rPr>
              <a:t>nd</a:t>
            </a:r>
            <a:r>
              <a:rPr lang="en-US" sz="1200" dirty="0" smtClean="0">
                <a:latin typeface="Quattrocento Sans"/>
                <a:ea typeface="Quattrocento Sans"/>
                <a:cs typeface="Quattrocento Sans"/>
              </a:rPr>
              <a:t> ranking ILSVRC 2014 </a:t>
            </a:r>
            <a:r>
              <a:rPr lang="en-US" sz="1200" dirty="0">
                <a:latin typeface="Quattrocento Sans"/>
                <a:ea typeface="Quattrocento Sans"/>
                <a:cs typeface="Quattrocento Sans"/>
              </a:rPr>
              <a:t>classification and </a:t>
            </a:r>
            <a:r>
              <a:rPr lang="en-US" sz="1200" dirty="0" err="1">
                <a:latin typeface="Quattrocento Sans"/>
                <a:ea typeface="Quattrocento Sans"/>
                <a:cs typeface="Quattrocento Sans"/>
              </a:rPr>
              <a:t>localisation</a:t>
            </a:r>
            <a:r>
              <a:rPr lang="en-US" sz="1200" dirty="0">
                <a:latin typeface="Quattrocento Sans"/>
                <a:ea typeface="Quattrocento Sans"/>
                <a:cs typeface="Quattrocento Sans"/>
              </a:rPr>
              <a:t> </a:t>
            </a:r>
            <a:r>
              <a:rPr lang="en-US" sz="1200" dirty="0" smtClean="0">
                <a:latin typeface="Quattrocento Sans"/>
                <a:ea typeface="Quattrocento Sans"/>
                <a:cs typeface="Quattrocento Sans"/>
              </a:rPr>
              <a:t>tasks.</a:t>
            </a:r>
          </a:p>
          <a:p>
            <a:pPr algn="just">
              <a:spcBef>
                <a:spcPts val="600"/>
              </a:spcBef>
            </a:pPr>
            <a:endParaRPr lang="en-US" sz="1200" dirty="0">
              <a:latin typeface="Quattrocento Sans"/>
              <a:ea typeface="Quattrocento Sans"/>
              <a:cs typeface="Quattrocento Sans"/>
            </a:endParaRPr>
          </a:p>
          <a:p>
            <a:pPr algn="just">
              <a:spcBef>
                <a:spcPts val="600"/>
              </a:spcBef>
            </a:pPr>
            <a:endParaRPr lang="en-US" sz="1200" dirty="0" smtClean="0">
              <a:latin typeface="Quattrocento Sans"/>
              <a:ea typeface="Quattrocento Sans"/>
              <a:cs typeface="Quattrocento Sans"/>
            </a:endParaRPr>
          </a:p>
          <a:p>
            <a:pPr algn="just">
              <a:spcBef>
                <a:spcPts val="600"/>
              </a:spcBef>
            </a:pPr>
            <a:endParaRPr lang="en-US" sz="1200" dirty="0" smtClean="0">
              <a:latin typeface="Quattrocento Sans"/>
              <a:ea typeface="Quattrocento Sans"/>
              <a:cs typeface="Quattrocento Sans"/>
            </a:endParaRPr>
          </a:p>
          <a:p>
            <a:pPr algn="just">
              <a:spcBef>
                <a:spcPts val="600"/>
              </a:spcBef>
            </a:pPr>
            <a:endParaRPr lang="en-US" sz="1200" dirty="0">
              <a:latin typeface="Quattrocento Sans"/>
              <a:ea typeface="Quattrocento Sans"/>
              <a:cs typeface="Quattrocento Sans"/>
            </a:endParaRPr>
          </a:p>
          <a:p>
            <a:pPr marL="0" lvl="0" indent="0" algn="just" rtl="0">
              <a:spcBef>
                <a:spcPts val="600"/>
              </a:spcBef>
              <a:spcAft>
                <a:spcPts val="0"/>
              </a:spcAft>
              <a:buNone/>
            </a:pPr>
            <a:endParaRPr lang="en-US" sz="1200" dirty="0">
              <a:latin typeface="Quattrocento Sans"/>
              <a:ea typeface="Quattrocento Sans"/>
              <a:cs typeface="Quattrocento Sans"/>
              <a:sym typeface="Quattrocento Sans"/>
            </a:endParaRPr>
          </a:p>
        </p:txBody>
      </p:sp>
      <p:grpSp>
        <p:nvGrpSpPr>
          <p:cNvPr id="44" name="Group 43"/>
          <p:cNvGrpSpPr/>
          <p:nvPr/>
        </p:nvGrpSpPr>
        <p:grpSpPr>
          <a:xfrm>
            <a:off x="2826765" y="4496043"/>
            <a:ext cx="3889206" cy="338554"/>
            <a:chOff x="2355425" y="4505468"/>
            <a:chExt cx="3889206" cy="338554"/>
          </a:xfrm>
        </p:grpSpPr>
        <p:sp>
          <p:nvSpPr>
            <p:cNvPr id="41" name="TextBox 40"/>
            <p:cNvSpPr txBox="1"/>
            <p:nvPr/>
          </p:nvSpPr>
          <p:spPr>
            <a:xfrm>
              <a:off x="2355425" y="4505468"/>
              <a:ext cx="3889206" cy="338554"/>
            </a:xfrm>
            <a:prstGeom prst="rect">
              <a:avLst/>
            </a:prstGeom>
            <a:noFill/>
          </p:spPr>
          <p:txBody>
            <a:bodyPr wrap="none" rtlCol="0">
              <a:spAutoFit/>
            </a:bodyPr>
            <a:lstStyle/>
            <a:p>
              <a:r>
                <a:rPr lang="en-US" sz="1600" smtClean="0"/>
                <a:t> Depth </a:t>
              </a:r>
              <a:r>
                <a:rPr lang="en-US" sz="1600"/>
                <a:t>+</a:t>
              </a:r>
              <a:r>
                <a:rPr lang="en-US" sz="1600" smtClean="0"/>
                <a:t> More </a:t>
              </a:r>
              <a:r>
                <a:rPr lang="en-US" sz="1600"/>
                <a:t>+</a:t>
              </a:r>
              <a:r>
                <a:rPr lang="en-US" sz="1600" smtClean="0"/>
                <a:t> Small         VGG Model </a:t>
              </a:r>
              <a:endParaRPr lang="en-US" sz="1600"/>
            </a:p>
          </p:txBody>
        </p:sp>
        <p:cxnSp>
          <p:nvCxnSpPr>
            <p:cNvPr id="43" name="Straight Arrow Connector 42"/>
            <p:cNvCxnSpPr/>
            <p:nvPr/>
          </p:nvCxnSpPr>
          <p:spPr>
            <a:xfrm>
              <a:off x="4590854" y="4678210"/>
              <a:ext cx="320511"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4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3135231" y="651855"/>
            <a:ext cx="5750326"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hape 76"/>
          <p:cNvSpPr txBox="1">
            <a:spLocks/>
          </p:cNvSpPr>
          <p:nvPr/>
        </p:nvSpPr>
        <p:spPr>
          <a:xfrm>
            <a:off x="1359495" y="434055"/>
            <a:ext cx="1775736"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smtClean="0"/>
              <a:t>Configuration</a:t>
            </a:r>
            <a:endParaRPr lang="en-US" sz="2000"/>
          </a:p>
        </p:txBody>
      </p:sp>
      <p:sp>
        <p:nvSpPr>
          <p:cNvPr id="17" name="Shape 573"/>
          <p:cNvSpPr/>
          <p:nvPr/>
        </p:nvSpPr>
        <p:spPr>
          <a:xfrm>
            <a:off x="785060" y="528057"/>
            <a:ext cx="268105" cy="268105"/>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 name="Picture 1"/>
          <p:cNvPicPr>
            <a:picLocks noChangeAspect="1"/>
          </p:cNvPicPr>
          <p:nvPr/>
        </p:nvPicPr>
        <p:blipFill rotWithShape="1">
          <a:blip r:embed="rId2"/>
          <a:srcRect/>
          <a:stretch/>
        </p:blipFill>
        <p:spPr>
          <a:xfrm>
            <a:off x="428509" y="1125551"/>
            <a:ext cx="3843123" cy="3812562"/>
          </a:xfrm>
          <a:prstGeom prst="rect">
            <a:avLst/>
          </a:prstGeom>
        </p:spPr>
      </p:pic>
      <p:sp>
        <p:nvSpPr>
          <p:cNvPr id="3" name="TextBox 2"/>
          <p:cNvSpPr txBox="1"/>
          <p:nvPr/>
        </p:nvSpPr>
        <p:spPr>
          <a:xfrm>
            <a:off x="4553146" y="796162"/>
            <a:ext cx="4157219" cy="3062377"/>
          </a:xfrm>
          <a:prstGeom prst="rect">
            <a:avLst/>
          </a:prstGeom>
          <a:noFill/>
        </p:spPr>
        <p:txBody>
          <a:bodyPr wrap="square" rtlCol="0">
            <a:spAutoFit/>
          </a:bodyPr>
          <a:lstStyle/>
          <a:p>
            <a:pPr algn="just">
              <a:spcBef>
                <a:spcPts val="600"/>
              </a:spcBef>
            </a:pPr>
            <a:r>
              <a:rPr lang="en-US" sz="1200" b="1" dirty="0">
                <a:highlight>
                  <a:srgbClr val="FFCD00"/>
                </a:highlight>
                <a:latin typeface="Quattrocento Sans"/>
                <a:ea typeface="Quattrocento Sans"/>
                <a:cs typeface="Quattrocento Sans"/>
              </a:rPr>
              <a:t>Input </a:t>
            </a:r>
            <a:r>
              <a:rPr lang="en-US" sz="1200" b="1" dirty="0" smtClean="0">
                <a:highlight>
                  <a:srgbClr val="FFCD00"/>
                </a:highlight>
                <a:latin typeface="Quattrocento Sans"/>
                <a:ea typeface="Quattrocento Sans"/>
                <a:cs typeface="Quattrocento Sans"/>
              </a:rPr>
              <a:t>layer</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a:t>
            </a:r>
            <a:r>
              <a:rPr lang="en-US" sz="1200" dirty="0" smtClean="0">
                <a:latin typeface="Quattrocento Sans"/>
                <a:ea typeface="Quattrocento Sans"/>
                <a:cs typeface="Quattrocento Sans"/>
              </a:rPr>
              <a:t>Input </a:t>
            </a:r>
            <a:r>
              <a:rPr lang="en-US" sz="1200" dirty="0">
                <a:latin typeface="Quattrocento Sans"/>
                <a:ea typeface="Quattrocento Sans"/>
                <a:cs typeface="Quattrocento Sans"/>
              </a:rPr>
              <a:t>image fixed size</a:t>
            </a:r>
            <a:r>
              <a:rPr lang="hr-HR" sz="1200" dirty="0">
                <a:latin typeface="Quattrocento Sans"/>
                <a:ea typeface="Quattrocento Sans"/>
                <a:cs typeface="Quattrocento Sans"/>
              </a:rPr>
              <a:t> </a:t>
            </a:r>
            <a:r>
              <a:rPr lang="hr-HR" sz="1200" dirty="0" smtClean="0">
                <a:latin typeface="Quattrocento Sans"/>
                <a:ea typeface="Quattrocento Sans"/>
                <a:cs typeface="Quattrocento Sans"/>
              </a:rPr>
              <a:t>224×224 </a:t>
            </a:r>
            <a:r>
              <a:rPr lang="hr-HR" sz="1200" dirty="0">
                <a:latin typeface="Quattrocento Sans"/>
                <a:ea typeface="Quattrocento Sans"/>
                <a:cs typeface="Quattrocento Sans"/>
              </a:rPr>
              <a:t>RGB </a:t>
            </a:r>
            <a:r>
              <a:rPr lang="hr-HR" sz="1200" dirty="0" err="1">
                <a:latin typeface="Quattrocento Sans"/>
                <a:ea typeface="Quattrocento Sans"/>
                <a:cs typeface="Quattrocento Sans"/>
              </a:rPr>
              <a:t>image</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with</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preprocessing</a:t>
            </a:r>
            <a:r>
              <a:rPr lang="hr-HR" sz="1200" dirty="0">
                <a:latin typeface="Quattrocento Sans"/>
                <a:ea typeface="Quattrocento Sans"/>
                <a:cs typeface="Quattrocento Sans"/>
              </a:rPr>
              <a:t>.</a:t>
            </a:r>
          </a:p>
          <a:p>
            <a:pPr algn="just">
              <a:spcBef>
                <a:spcPts val="600"/>
              </a:spcBef>
            </a:pPr>
            <a:r>
              <a:rPr lang="hr-HR" sz="1200" b="1" dirty="0" err="1">
                <a:highlight>
                  <a:srgbClr val="FFCD00"/>
                </a:highlight>
                <a:latin typeface="Quattrocento Sans"/>
                <a:ea typeface="Quattrocento Sans"/>
                <a:cs typeface="Quattrocento Sans"/>
              </a:rPr>
              <a:t>Convolutional</a:t>
            </a:r>
            <a:r>
              <a:rPr lang="zh-CN" altLang="en-US" sz="1200" b="1" dirty="0">
                <a:highlight>
                  <a:srgbClr val="FFCD00"/>
                </a:highlight>
                <a:latin typeface="Quattrocento Sans"/>
                <a:ea typeface="Quattrocento Sans"/>
                <a:cs typeface="Quattrocento Sans"/>
              </a:rPr>
              <a:t> </a:t>
            </a:r>
            <a:r>
              <a:rPr lang="hr-HR" sz="1200" b="1" dirty="0" err="1" smtClean="0">
                <a:highlight>
                  <a:srgbClr val="FFCD00"/>
                </a:highlight>
                <a:latin typeface="Quattrocento Sans"/>
                <a:ea typeface="Quattrocento Sans"/>
                <a:cs typeface="Quattrocento Sans"/>
              </a:rPr>
              <a:t>layers</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a:t>
            </a:r>
            <a:r>
              <a:rPr lang="hr-HR" sz="1200" dirty="0" err="1" smtClean="0">
                <a:latin typeface="Quattrocento Sans"/>
                <a:ea typeface="Quattrocento Sans"/>
                <a:cs typeface="Quattrocento Sans"/>
              </a:rPr>
              <a:t>Pass</a:t>
            </a:r>
            <a:r>
              <a:rPr lang="hr-HR" sz="1200" dirty="0" smtClean="0">
                <a:latin typeface="Quattrocento Sans"/>
                <a:ea typeface="Quattrocento Sans"/>
                <a:cs typeface="Quattrocento Sans"/>
              </a:rPr>
              <a:t> </a:t>
            </a:r>
            <a:r>
              <a:rPr lang="hr-HR" sz="1200" dirty="0">
                <a:latin typeface="Quattrocento Sans"/>
                <a:ea typeface="Quattrocento Sans"/>
                <a:cs typeface="Quattrocento Sans"/>
              </a:rPr>
              <a:t>through a </a:t>
            </a:r>
            <a:r>
              <a:rPr lang="hr-HR" sz="1200" dirty="0" err="1">
                <a:latin typeface="Quattrocento Sans"/>
                <a:ea typeface="Quattrocento Sans"/>
                <a:cs typeface="Quattrocento Sans"/>
              </a:rPr>
              <a:t>stack</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of</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conv.</a:t>
            </a:r>
            <a:r>
              <a:rPr lang="hr-HR" sz="1200" dirty="0" err="1" smtClean="0">
                <a:latin typeface="Quattrocento Sans"/>
                <a:ea typeface="Quattrocento Sans"/>
                <a:cs typeface="Quattrocento Sans"/>
              </a:rPr>
              <a:t>layers</a:t>
            </a:r>
            <a:r>
              <a:rPr lang="hr-HR" sz="1200" dirty="0" smtClean="0">
                <a:latin typeface="Quattrocento Sans"/>
                <a:ea typeface="Quattrocento Sans"/>
                <a:cs typeface="Quattrocento Sans"/>
              </a:rPr>
              <a:t> </a:t>
            </a:r>
            <a:r>
              <a:rPr lang="hr-HR" sz="1200" dirty="0" err="1">
                <a:latin typeface="Quattrocento Sans"/>
                <a:ea typeface="Quattrocento Sans"/>
                <a:cs typeface="Quattrocento Sans"/>
              </a:rPr>
              <a:t>with</a:t>
            </a:r>
            <a:r>
              <a:rPr lang="hr-HR" sz="1200" dirty="0">
                <a:latin typeface="Quattrocento Sans"/>
                <a:ea typeface="Quattrocento Sans"/>
                <a:cs typeface="Quattrocento Sans"/>
              </a:rPr>
              <a:t> a </a:t>
            </a:r>
            <a:r>
              <a:rPr lang="hr-HR" sz="1200" dirty="0" err="1">
                <a:latin typeface="Quattrocento Sans"/>
                <a:ea typeface="Quattrocento Sans"/>
                <a:cs typeface="Quattrocento Sans"/>
              </a:rPr>
              <a:t>very</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small</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receptive</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field</a:t>
            </a:r>
            <a:r>
              <a:rPr lang="hr-HR" sz="1200" dirty="0">
                <a:latin typeface="Quattrocento Sans"/>
                <a:ea typeface="Quattrocento Sans"/>
                <a:cs typeface="Quattrocento Sans"/>
              </a:rPr>
              <a:t> </a:t>
            </a:r>
            <a:r>
              <a:rPr lang="hr-HR" sz="1200" dirty="0" smtClean="0">
                <a:latin typeface="Quattrocento Sans"/>
                <a:ea typeface="Quattrocento Sans"/>
                <a:cs typeface="Quattrocento Sans"/>
              </a:rPr>
              <a:t>3×3</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Also</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used</a:t>
            </a:r>
            <a:r>
              <a:rPr lang="hr-HR" sz="1200" dirty="0">
                <a:latin typeface="Quattrocento Sans"/>
                <a:ea typeface="Quattrocento Sans"/>
                <a:cs typeface="Quattrocento Sans"/>
              </a:rPr>
              <a:t> </a:t>
            </a:r>
            <a:r>
              <a:rPr lang="hr-HR" sz="1200" dirty="0" smtClean="0">
                <a:latin typeface="Quattrocento Sans"/>
                <a:ea typeface="Quattrocento Sans"/>
                <a:cs typeface="Quattrocento Sans"/>
              </a:rPr>
              <a:t>1×1 </a:t>
            </a:r>
            <a:r>
              <a:rPr lang="hr-HR" sz="1200" dirty="0" err="1">
                <a:latin typeface="Quattrocento Sans"/>
                <a:ea typeface="Quattrocento Sans"/>
                <a:cs typeface="Quattrocento Sans"/>
              </a:rPr>
              <a:t>convolutional</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filters</a:t>
            </a:r>
            <a:r>
              <a:rPr lang="hr-HR" sz="1200" dirty="0">
                <a:latin typeface="Quattrocento Sans"/>
                <a:ea typeface="Quattrocento Sans"/>
                <a:cs typeface="Quattrocento Sans"/>
              </a:rPr>
              <a:t> as a </a:t>
            </a:r>
            <a:r>
              <a:rPr lang="hr-HR" sz="1200" dirty="0" err="1">
                <a:latin typeface="Quattrocento Sans"/>
                <a:ea typeface="Quattrocento Sans"/>
                <a:cs typeface="Quattrocento Sans"/>
              </a:rPr>
              <a:t>linear</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transformation</a:t>
            </a:r>
            <a:r>
              <a:rPr lang="hr-HR" sz="1200" dirty="0">
                <a:latin typeface="Quattrocento Sans"/>
                <a:ea typeface="Quattrocento Sans"/>
                <a:cs typeface="Quattrocento Sans"/>
              </a:rPr>
              <a:t>. All </a:t>
            </a:r>
            <a:r>
              <a:rPr lang="hr-HR" sz="1200" dirty="0" err="1">
                <a:latin typeface="Quattrocento Sans"/>
                <a:ea typeface="Quattrocento Sans"/>
                <a:cs typeface="Quattrocento Sans"/>
              </a:rPr>
              <a:t>padding</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is</a:t>
            </a:r>
            <a:r>
              <a:rPr lang="hr-HR" sz="1200" dirty="0">
                <a:latin typeface="Quattrocento Sans"/>
                <a:ea typeface="Quattrocento Sans"/>
                <a:cs typeface="Quattrocento Sans"/>
              </a:rPr>
              <a:t> 1 </a:t>
            </a:r>
            <a:r>
              <a:rPr lang="hr-HR" sz="1200" dirty="0" err="1">
                <a:latin typeface="Quattrocento Sans"/>
                <a:ea typeface="Quattrocento Sans"/>
                <a:cs typeface="Quattrocento Sans"/>
              </a:rPr>
              <a:t>pixel</a:t>
            </a:r>
            <a:r>
              <a:rPr lang="hr-HR" sz="1200" dirty="0">
                <a:latin typeface="Quattrocento Sans"/>
                <a:ea typeface="Quattrocento Sans"/>
                <a:cs typeface="Quattrocento Sans"/>
              </a:rPr>
              <a:t> for </a:t>
            </a:r>
            <a:r>
              <a:rPr lang="hr-HR" sz="1200" dirty="0" err="1">
                <a:latin typeface="Quattrocento Sans"/>
                <a:ea typeface="Quattrocento Sans"/>
                <a:cs typeface="Quattrocento Sans"/>
              </a:rPr>
              <a:t>convolutional</a:t>
            </a:r>
            <a:r>
              <a:rPr lang="hr-HR" sz="1200" dirty="0">
                <a:latin typeface="Quattrocento Sans"/>
                <a:ea typeface="Quattrocento Sans"/>
                <a:cs typeface="Quattrocento Sans"/>
              </a:rPr>
              <a:t> </a:t>
            </a:r>
            <a:r>
              <a:rPr lang="hr-HR" sz="1200" dirty="0" err="1">
                <a:latin typeface="Quattrocento Sans"/>
                <a:ea typeface="Quattrocento Sans"/>
                <a:cs typeface="Quattrocento Sans"/>
              </a:rPr>
              <a:t>layers</a:t>
            </a:r>
            <a:r>
              <a:rPr lang="hr-HR" sz="1200" dirty="0">
                <a:latin typeface="Quattrocento Sans"/>
                <a:ea typeface="Quattrocento Sans"/>
                <a:cs typeface="Quattrocento Sans"/>
              </a:rPr>
              <a:t>.</a:t>
            </a:r>
          </a:p>
          <a:p>
            <a:pPr algn="just">
              <a:spcBef>
                <a:spcPts val="600"/>
              </a:spcBef>
            </a:pPr>
            <a:r>
              <a:rPr lang="hr-HR" sz="1200" b="1" dirty="0">
                <a:highlight>
                  <a:srgbClr val="FFCD00"/>
                </a:highlight>
                <a:latin typeface="Quattrocento Sans"/>
                <a:ea typeface="Quattrocento Sans"/>
                <a:cs typeface="Quattrocento Sans"/>
              </a:rPr>
              <a:t>Max-</a:t>
            </a:r>
            <a:r>
              <a:rPr lang="hr-HR" sz="1200" b="1" dirty="0" err="1">
                <a:highlight>
                  <a:srgbClr val="FFCD00"/>
                </a:highlight>
                <a:latin typeface="Quattrocento Sans"/>
                <a:ea typeface="Quattrocento Sans"/>
                <a:cs typeface="Quattrocento Sans"/>
              </a:rPr>
              <a:t>pooling</a:t>
            </a:r>
            <a:r>
              <a:rPr lang="hr-HR" sz="1200" b="1" dirty="0">
                <a:highlight>
                  <a:srgbClr val="FFCD00"/>
                </a:highlight>
                <a:latin typeface="Quattrocento Sans"/>
                <a:ea typeface="Quattrocento Sans"/>
                <a:cs typeface="Quattrocento Sans"/>
              </a:rPr>
              <a:t> </a:t>
            </a:r>
            <a:r>
              <a:rPr lang="hr-HR" sz="1200" b="1" dirty="0" err="1" smtClean="0">
                <a:highlight>
                  <a:srgbClr val="FFCD00"/>
                </a:highlight>
                <a:latin typeface="Quattrocento Sans"/>
                <a:ea typeface="Quattrocento Sans"/>
                <a:cs typeface="Quattrocento Sans"/>
              </a:rPr>
              <a:t>layers</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Max-</a:t>
            </a:r>
            <a:r>
              <a:rPr lang="hr-HR" sz="1200" dirty="0" err="1" smtClean="0">
                <a:latin typeface="Quattrocento Sans"/>
                <a:ea typeface="Quattrocento Sans"/>
                <a:cs typeface="Quattrocento Sans"/>
              </a:rPr>
              <a:t>pooling</a:t>
            </a:r>
            <a:r>
              <a:rPr lang="hr-HR" sz="1200" dirty="0" smtClean="0">
                <a:latin typeface="Quattrocento Sans"/>
                <a:ea typeface="Quattrocento Sans"/>
                <a:cs typeface="Quattrocento Sans"/>
              </a:rPr>
              <a:t> </a:t>
            </a:r>
            <a:r>
              <a:rPr lang="en-US" sz="1200" dirty="0">
                <a:latin typeface="Quattrocento Sans"/>
                <a:ea typeface="Quattrocento Sans"/>
                <a:cs typeface="Quattrocento Sans"/>
              </a:rPr>
              <a:t>is performed over a </a:t>
            </a:r>
            <a:r>
              <a:rPr lang="en-US" sz="1200" dirty="0" smtClean="0">
                <a:latin typeface="Quattrocento Sans"/>
                <a:ea typeface="Quattrocento Sans"/>
                <a:cs typeface="Quattrocento Sans"/>
              </a:rPr>
              <a:t>2×2 </a:t>
            </a:r>
            <a:r>
              <a:rPr lang="en-US" sz="1200" dirty="0">
                <a:latin typeface="Quattrocento Sans"/>
                <a:ea typeface="Quattrocento Sans"/>
                <a:cs typeface="Quattrocento Sans"/>
              </a:rPr>
              <a:t>pixel window, with stride 2. </a:t>
            </a:r>
          </a:p>
          <a:p>
            <a:pPr algn="just">
              <a:spcBef>
                <a:spcPts val="600"/>
              </a:spcBef>
            </a:pPr>
            <a:r>
              <a:rPr lang="en-US" sz="1200" b="1" dirty="0">
                <a:highlight>
                  <a:srgbClr val="FFCD00"/>
                </a:highlight>
                <a:latin typeface="Quattrocento Sans"/>
                <a:ea typeface="Quattrocento Sans"/>
                <a:cs typeface="Quattrocento Sans"/>
              </a:rPr>
              <a:t>Hidden </a:t>
            </a:r>
            <a:r>
              <a:rPr lang="en-US" sz="1200" b="1" dirty="0" smtClean="0">
                <a:highlight>
                  <a:srgbClr val="FFCD00"/>
                </a:highlight>
                <a:latin typeface="Quattrocento Sans"/>
                <a:ea typeface="Quattrocento Sans"/>
                <a:cs typeface="Quattrocento Sans"/>
              </a:rPr>
              <a:t>layers</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a:t>
            </a:r>
            <a:r>
              <a:rPr lang="en-US" sz="1200" dirty="0" smtClean="0">
                <a:latin typeface="Quattrocento Sans"/>
                <a:ea typeface="Quattrocento Sans"/>
                <a:cs typeface="Quattrocento Sans"/>
              </a:rPr>
              <a:t>All </a:t>
            </a:r>
            <a:r>
              <a:rPr lang="en-US" sz="1200" dirty="0">
                <a:latin typeface="Quattrocento Sans"/>
                <a:ea typeface="Quattrocento Sans"/>
                <a:cs typeface="Quattrocento Sans"/>
              </a:rPr>
              <a:t>hidden layers are equipped with the rectification (</a:t>
            </a:r>
            <a:r>
              <a:rPr lang="en-US" sz="1200" dirty="0" err="1">
                <a:latin typeface="Quattrocento Sans"/>
                <a:ea typeface="Quattrocento Sans"/>
                <a:cs typeface="Quattrocento Sans"/>
              </a:rPr>
              <a:t>Relu</a:t>
            </a:r>
            <a:r>
              <a:rPr lang="en-US" sz="1200" dirty="0">
                <a:latin typeface="Quattrocento Sans"/>
                <a:ea typeface="Quattrocento Sans"/>
                <a:cs typeface="Quattrocento Sans"/>
              </a:rPr>
              <a:t>) non-linearity. For one Local Response </a:t>
            </a:r>
            <a:r>
              <a:rPr lang="en-US" sz="1200" dirty="0" err="1">
                <a:latin typeface="Quattrocento Sans"/>
                <a:ea typeface="Quattrocento Sans"/>
                <a:cs typeface="Quattrocento Sans"/>
              </a:rPr>
              <a:t>Normalisation</a:t>
            </a:r>
            <a:r>
              <a:rPr lang="en-US" sz="1200" dirty="0">
                <a:latin typeface="Quattrocento Sans"/>
                <a:ea typeface="Quattrocento Sans"/>
                <a:cs typeface="Quattrocento Sans"/>
              </a:rPr>
              <a:t> (LRN) </a:t>
            </a:r>
            <a:r>
              <a:rPr lang="en-US" sz="1200" dirty="0" err="1">
                <a:latin typeface="Quattrocento Sans"/>
                <a:ea typeface="Quattrocento Sans"/>
                <a:cs typeface="Quattrocento Sans"/>
              </a:rPr>
              <a:t>normalisation</a:t>
            </a:r>
            <a:r>
              <a:rPr lang="en-US" sz="1200" dirty="0">
                <a:latin typeface="Quattrocento Sans"/>
                <a:ea typeface="Quattrocento Sans"/>
                <a:cs typeface="Quattrocento Sans"/>
              </a:rPr>
              <a:t> is used.</a:t>
            </a:r>
          </a:p>
          <a:p>
            <a:pPr algn="just">
              <a:spcBef>
                <a:spcPts val="600"/>
              </a:spcBef>
            </a:pPr>
            <a:r>
              <a:rPr lang="en-US" sz="1200" b="1" dirty="0">
                <a:highlight>
                  <a:srgbClr val="FFCD00"/>
                </a:highlight>
                <a:latin typeface="Quattrocento Sans"/>
                <a:ea typeface="Quattrocento Sans"/>
                <a:cs typeface="Quattrocento Sans"/>
              </a:rPr>
              <a:t>Fully-Connected (FC) </a:t>
            </a:r>
            <a:r>
              <a:rPr lang="en-US" sz="1200" b="1" dirty="0" smtClean="0">
                <a:highlight>
                  <a:srgbClr val="FFCD00"/>
                </a:highlight>
                <a:latin typeface="Quattrocento Sans"/>
                <a:ea typeface="Quattrocento Sans"/>
                <a:cs typeface="Quattrocento Sans"/>
              </a:rPr>
              <a:t>layers</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a:t>
            </a:r>
            <a:r>
              <a:rPr lang="en-US" sz="1200" dirty="0" smtClean="0">
                <a:latin typeface="Quattrocento Sans"/>
                <a:ea typeface="Quattrocento Sans"/>
                <a:cs typeface="Quattrocento Sans"/>
              </a:rPr>
              <a:t>first </a:t>
            </a:r>
            <a:r>
              <a:rPr lang="en-US" sz="1200" dirty="0">
                <a:latin typeface="Quattrocento Sans"/>
                <a:ea typeface="Quattrocento Sans"/>
                <a:cs typeface="Quattrocento Sans"/>
              </a:rPr>
              <a:t>two have 4096 channels each, the third performs 1000.</a:t>
            </a:r>
          </a:p>
          <a:p>
            <a:pPr algn="just">
              <a:spcBef>
                <a:spcPts val="600"/>
              </a:spcBef>
            </a:pPr>
            <a:r>
              <a:rPr lang="en-US" sz="1200" b="1" dirty="0">
                <a:highlight>
                  <a:srgbClr val="FFCD00"/>
                </a:highlight>
                <a:latin typeface="Quattrocento Sans"/>
                <a:ea typeface="Quattrocento Sans"/>
                <a:cs typeface="Quattrocento Sans"/>
              </a:rPr>
              <a:t>The final </a:t>
            </a:r>
            <a:r>
              <a:rPr lang="en-US" sz="1200" b="1" dirty="0" smtClean="0">
                <a:highlight>
                  <a:srgbClr val="FFCD00"/>
                </a:highlight>
                <a:latin typeface="Quattrocento Sans"/>
                <a:ea typeface="Quattrocento Sans"/>
                <a:cs typeface="Quattrocento Sans"/>
              </a:rPr>
              <a:t>layer</a:t>
            </a:r>
            <a:r>
              <a:rPr lang="hr-HR" sz="1200" b="1" dirty="0" smtClean="0">
                <a:highlight>
                  <a:srgbClr val="FFCD00"/>
                </a:highlight>
                <a:latin typeface="Quattrocento Sans"/>
                <a:ea typeface="Quattrocento Sans"/>
                <a:cs typeface="Quattrocento Sans"/>
              </a:rPr>
              <a:t>:</a:t>
            </a:r>
            <a:r>
              <a:rPr lang="hr-HR" sz="1200" dirty="0" smtClean="0">
                <a:latin typeface="Quattrocento Sans"/>
                <a:ea typeface="Quattrocento Sans"/>
                <a:cs typeface="Quattrocento Sans"/>
              </a:rPr>
              <a:t> </a:t>
            </a:r>
            <a:r>
              <a:rPr lang="en-US" sz="1200" dirty="0" smtClean="0">
                <a:latin typeface="Quattrocento Sans"/>
                <a:ea typeface="Quattrocento Sans"/>
                <a:cs typeface="Quattrocento Sans"/>
              </a:rPr>
              <a:t>the </a:t>
            </a:r>
            <a:r>
              <a:rPr lang="en-US" sz="1200" dirty="0">
                <a:latin typeface="Quattrocento Sans"/>
                <a:ea typeface="Quattrocento Sans"/>
                <a:cs typeface="Quattrocento Sans"/>
              </a:rPr>
              <a:t>soft-max layer</a:t>
            </a:r>
            <a:r>
              <a:rPr lang="en-US" sz="1200" dirty="0" smtClean="0">
                <a:latin typeface="Quattrocento Sans"/>
                <a:ea typeface="Quattrocento Sans"/>
                <a:cs typeface="Quattrocento Sans"/>
              </a:rPr>
              <a:t>.</a:t>
            </a:r>
            <a:endParaRPr lang="en-US" sz="1200" dirty="0"/>
          </a:p>
        </p:txBody>
      </p:sp>
      <p:sp>
        <p:nvSpPr>
          <p:cNvPr id="4" name="TextBox 3"/>
          <p:cNvSpPr txBox="1"/>
          <p:nvPr/>
        </p:nvSpPr>
        <p:spPr>
          <a:xfrm>
            <a:off x="4553147" y="4076339"/>
            <a:ext cx="4157219" cy="830997"/>
          </a:xfrm>
          <a:prstGeom prst="rect">
            <a:avLst/>
          </a:prstGeom>
          <a:noFill/>
        </p:spPr>
        <p:txBody>
          <a:bodyPr wrap="square" rtlCol="0">
            <a:spAutoFit/>
          </a:bodyPr>
          <a:lstStyle/>
          <a:p>
            <a:pPr algn="just"/>
            <a:r>
              <a:rPr lang="en-US" sz="1200" b="1" dirty="0" err="1">
                <a:latin typeface="Quattrocento Sans"/>
                <a:ea typeface="Quattrocento Sans"/>
                <a:cs typeface="Quattrocento Sans"/>
              </a:rPr>
              <a:t>ConvNet</a:t>
            </a:r>
            <a:r>
              <a:rPr lang="en-US" sz="1200" b="1" dirty="0">
                <a:latin typeface="Quattrocento Sans"/>
                <a:ea typeface="Quattrocento Sans"/>
                <a:cs typeface="Quattrocento Sans"/>
              </a:rPr>
              <a:t> configurations</a:t>
            </a:r>
            <a:r>
              <a:rPr lang="en-US" sz="1200" b="1" dirty="0" smtClean="0">
                <a:latin typeface="Quattrocento Sans"/>
                <a:ea typeface="Quattrocento Sans"/>
                <a:cs typeface="Quattrocento Sans"/>
              </a:rPr>
              <a:t>:</a:t>
            </a:r>
            <a:r>
              <a:rPr lang="en-US" sz="1200" dirty="0" smtClean="0">
                <a:latin typeface="Quattrocento Sans"/>
                <a:ea typeface="Quattrocento Sans"/>
                <a:cs typeface="Quattrocento Sans"/>
              </a:rPr>
              <a:t> VGG nets different by their names (A-E) from 11 weight layers in the network A (8 conv. and 3 FC layers) to 19 weight layers in the network E (16 conv. and 3 FC </a:t>
            </a:r>
            <a:r>
              <a:rPr lang="en-US" sz="1200" dirty="0">
                <a:latin typeface="Quattrocento Sans"/>
                <a:ea typeface="Quattrocento Sans"/>
                <a:cs typeface="Quattrocento Sans"/>
              </a:rPr>
              <a:t>layers). </a:t>
            </a:r>
            <a:r>
              <a:rPr lang="en-US" sz="1200" dirty="0" smtClean="0">
                <a:latin typeface="Quattrocento Sans"/>
                <a:ea typeface="Quattrocento Sans"/>
                <a:cs typeface="Quattrocento Sans"/>
              </a:rPr>
              <a:t>Showed in the left Table 1.</a:t>
            </a:r>
            <a:endParaRPr lang="en-US" sz="1200" dirty="0">
              <a:latin typeface="Quattrocento Sans"/>
              <a:ea typeface="Quattrocento Sans"/>
              <a:cs typeface="Quattrocento Sans"/>
            </a:endParaRPr>
          </a:p>
        </p:txBody>
      </p:sp>
      <p:sp>
        <p:nvSpPr>
          <p:cNvPr id="5" name="Rectangle 4"/>
          <p:cNvSpPr/>
          <p:nvPr/>
        </p:nvSpPr>
        <p:spPr>
          <a:xfrm>
            <a:off x="1338606" y="887016"/>
            <a:ext cx="2002471" cy="261610"/>
          </a:xfrm>
          <a:prstGeom prst="rect">
            <a:avLst/>
          </a:prstGeom>
        </p:spPr>
        <p:txBody>
          <a:bodyPr wrap="none">
            <a:spAutoFit/>
          </a:bodyPr>
          <a:lstStyle/>
          <a:p>
            <a:r>
              <a:rPr lang="en-US" sz="1100" dirty="0" smtClean="0">
                <a:latin typeface="Quattrocento Sans"/>
                <a:ea typeface="Quattrocento Sans"/>
                <a:cs typeface="Quattrocento Sans"/>
              </a:rPr>
              <a:t>Table1, </a:t>
            </a:r>
            <a:r>
              <a:rPr lang="en-US" sz="1100" dirty="0" err="1" smtClean="0">
                <a:latin typeface="Quattrocento Sans"/>
                <a:ea typeface="Quattrocento Sans"/>
                <a:cs typeface="Quattrocento Sans"/>
              </a:rPr>
              <a:t>ConvNet</a:t>
            </a:r>
            <a:r>
              <a:rPr lang="en-US" sz="1100" dirty="0" smtClean="0">
                <a:latin typeface="Quattrocento Sans"/>
                <a:ea typeface="Quattrocento Sans"/>
                <a:cs typeface="Quattrocento Sans"/>
              </a:rPr>
              <a:t> </a:t>
            </a:r>
            <a:r>
              <a:rPr lang="en-US" sz="1100" dirty="0">
                <a:latin typeface="Quattrocento Sans"/>
                <a:ea typeface="Quattrocento Sans"/>
                <a:cs typeface="Quattrocento Sans"/>
              </a:rPr>
              <a:t>configurations</a:t>
            </a:r>
            <a:endParaRPr lang="en-US" sz="1100" dirty="0"/>
          </a:p>
        </p:txBody>
      </p:sp>
    </p:spTree>
    <p:extLst>
      <p:ext uri="{BB962C8B-B14F-4D97-AF65-F5344CB8AC3E}">
        <p14:creationId xmlns:p14="http://schemas.microsoft.com/office/powerpoint/2010/main" val="471058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4484521" y="651855"/>
            <a:ext cx="4401036"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hape 76"/>
          <p:cNvSpPr txBox="1">
            <a:spLocks/>
          </p:cNvSpPr>
          <p:nvPr/>
        </p:nvSpPr>
        <p:spPr>
          <a:xfrm>
            <a:off x="1359494" y="434055"/>
            <a:ext cx="3125027"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smtClean="0"/>
              <a:t>Classification Framework</a:t>
            </a:r>
            <a:endParaRPr lang="en-US" sz="2000" dirty="0"/>
          </a:p>
        </p:txBody>
      </p:sp>
      <p:sp>
        <p:nvSpPr>
          <p:cNvPr id="8" name="Rectangle 7"/>
          <p:cNvSpPr/>
          <p:nvPr/>
        </p:nvSpPr>
        <p:spPr>
          <a:xfrm>
            <a:off x="558800" y="989969"/>
            <a:ext cx="8229600" cy="461665"/>
          </a:xfrm>
          <a:prstGeom prst="rect">
            <a:avLst/>
          </a:prstGeom>
        </p:spPr>
        <p:txBody>
          <a:bodyPr wrap="square">
            <a:spAutoFit/>
          </a:bodyPr>
          <a:lstStyle/>
          <a:p>
            <a:r>
              <a:rPr lang="en-US" sz="1200" b="1" dirty="0" smtClean="0">
                <a:highlight>
                  <a:srgbClr val="FFCD00"/>
                </a:highlight>
                <a:latin typeface="Quattrocento Sans"/>
                <a:ea typeface="Quattrocento Sans"/>
                <a:cs typeface="Quattrocento Sans"/>
              </a:rPr>
              <a:t>Training general methods:</a:t>
            </a:r>
            <a:r>
              <a:rPr lang="zh-CN" altLang="en-US" sz="1200" dirty="0" smtClean="0">
                <a:latin typeface="Times" charset="0"/>
              </a:rPr>
              <a:t> </a:t>
            </a:r>
            <a:r>
              <a:rPr lang="en-US" altLang="zh-CN" sz="1200" dirty="0" smtClean="0">
                <a:latin typeface="Times" charset="0"/>
              </a:rPr>
              <a:t>T</a:t>
            </a:r>
            <a:r>
              <a:rPr lang="en-US" sz="1200" dirty="0" smtClean="0">
                <a:latin typeface="Times" charset="0"/>
              </a:rPr>
              <a:t>he </a:t>
            </a:r>
            <a:r>
              <a:rPr lang="en-US" sz="1200" dirty="0">
                <a:latin typeface="Times" charset="0"/>
              </a:rPr>
              <a:t>training is carried out by </a:t>
            </a:r>
            <a:r>
              <a:rPr lang="en-US" sz="1200" dirty="0" err="1">
                <a:latin typeface="Times" charset="0"/>
              </a:rPr>
              <a:t>optimising</a:t>
            </a:r>
            <a:r>
              <a:rPr lang="en-US" sz="1200" dirty="0">
                <a:latin typeface="Times" charset="0"/>
              </a:rPr>
              <a:t> the </a:t>
            </a:r>
            <a:r>
              <a:rPr lang="en-US" sz="1200" b="1" dirty="0">
                <a:latin typeface="Times" charset="0"/>
              </a:rPr>
              <a:t>multinomial logistic regression objective </a:t>
            </a:r>
            <a:r>
              <a:rPr lang="en-US" sz="1200" dirty="0">
                <a:latin typeface="Times" charset="0"/>
              </a:rPr>
              <a:t>using </a:t>
            </a:r>
            <a:r>
              <a:rPr lang="en-US" sz="1200" b="1" dirty="0">
                <a:latin typeface="Times" charset="0"/>
              </a:rPr>
              <a:t>mini-batch gradient descent </a:t>
            </a:r>
            <a:r>
              <a:rPr lang="en-US" sz="1200" dirty="0">
                <a:latin typeface="Times" charset="0"/>
              </a:rPr>
              <a:t>(based on </a:t>
            </a:r>
            <a:r>
              <a:rPr lang="en-US" sz="1200" dirty="0" smtClean="0">
                <a:latin typeface="Times" charset="0"/>
              </a:rPr>
              <a:t>back-propagation) with </a:t>
            </a:r>
            <a:r>
              <a:rPr lang="en-US" sz="1200" b="1" dirty="0" smtClean="0">
                <a:latin typeface="Times" charset="0"/>
              </a:rPr>
              <a:t>momentum</a:t>
            </a:r>
            <a:r>
              <a:rPr lang="en-US" sz="1200" dirty="0">
                <a:latin typeface="Times" charset="0"/>
              </a:rPr>
              <a:t>. </a:t>
            </a:r>
            <a:endParaRPr lang="en-US" sz="1200" dirty="0"/>
          </a:p>
        </p:txBody>
      </p:sp>
      <p:sp>
        <p:nvSpPr>
          <p:cNvPr id="9" name="Rectangle 8"/>
          <p:cNvSpPr/>
          <p:nvPr/>
        </p:nvSpPr>
        <p:spPr>
          <a:xfrm>
            <a:off x="558800" y="1536637"/>
            <a:ext cx="7660640" cy="646331"/>
          </a:xfrm>
          <a:prstGeom prst="rect">
            <a:avLst/>
          </a:prstGeom>
        </p:spPr>
        <p:txBody>
          <a:bodyPr wrap="square">
            <a:spAutoFit/>
          </a:bodyPr>
          <a:lstStyle/>
          <a:p>
            <a:r>
              <a:rPr lang="en-US" sz="1200" b="1" dirty="0">
                <a:highlight>
                  <a:srgbClr val="FFCD00"/>
                </a:highlight>
                <a:latin typeface="Quattrocento Sans"/>
                <a:ea typeface="Quattrocento Sans"/>
                <a:cs typeface="Quattrocento Sans"/>
              </a:rPr>
              <a:t>Parameters </a:t>
            </a:r>
            <a:r>
              <a:rPr lang="en-US" sz="1200" b="1" dirty="0" smtClean="0">
                <a:highlight>
                  <a:srgbClr val="FFCD00"/>
                </a:highlight>
                <a:latin typeface="Quattrocento Sans"/>
                <a:ea typeface="Quattrocento Sans"/>
                <a:cs typeface="Quattrocento Sans"/>
              </a:rPr>
              <a:t>settings:</a:t>
            </a:r>
            <a:r>
              <a:rPr lang="en-US" sz="1200" dirty="0" smtClean="0">
                <a:latin typeface="Times" charset="0"/>
              </a:rPr>
              <a:t> </a:t>
            </a:r>
            <a:r>
              <a:rPr lang="en-US" sz="1200" u="sng" dirty="0" smtClean="0">
                <a:latin typeface="Times" charset="0"/>
              </a:rPr>
              <a:t>Batch </a:t>
            </a:r>
            <a:r>
              <a:rPr lang="en-US" sz="1200" u="sng" dirty="0">
                <a:latin typeface="Times" charset="0"/>
              </a:rPr>
              <a:t>size </a:t>
            </a:r>
            <a:r>
              <a:rPr lang="en-US" sz="1200" dirty="0">
                <a:latin typeface="Times" charset="0"/>
              </a:rPr>
              <a:t>= 256, </a:t>
            </a:r>
            <a:r>
              <a:rPr lang="en-US" sz="1200" u="sng" dirty="0" smtClean="0">
                <a:latin typeface="Times" charset="0"/>
              </a:rPr>
              <a:t>momentum</a:t>
            </a:r>
            <a:r>
              <a:rPr lang="en-US" sz="1200" dirty="0" smtClean="0">
                <a:latin typeface="Times" charset="0"/>
              </a:rPr>
              <a:t> </a:t>
            </a:r>
            <a:r>
              <a:rPr lang="en-US" sz="1200" dirty="0">
                <a:latin typeface="Times" charset="0"/>
              </a:rPr>
              <a:t>= 0.9, </a:t>
            </a:r>
            <a:r>
              <a:rPr lang="en-US" sz="1200" u="sng" dirty="0" smtClean="0">
                <a:latin typeface="Times" charset="0"/>
              </a:rPr>
              <a:t>weight </a:t>
            </a:r>
            <a:r>
              <a:rPr lang="en-US" sz="1200" u="sng" dirty="0">
                <a:latin typeface="Times" charset="0"/>
              </a:rPr>
              <a:t>decay</a:t>
            </a:r>
            <a:r>
              <a:rPr lang="en-US" sz="1200" dirty="0">
                <a:latin typeface="Times" charset="0"/>
              </a:rPr>
              <a:t> = 5</a:t>
            </a:r>
            <a:r>
              <a:rPr lang="hr-HR" sz="1200" dirty="0">
                <a:latin typeface="Times" charset="0"/>
              </a:rPr>
              <a:t>×</a:t>
            </a:r>
            <a:r>
              <a:rPr lang="en-US" sz="1200" dirty="0">
                <a:latin typeface="Times" charset="0"/>
              </a:rPr>
              <a:t>10</a:t>
            </a:r>
            <a:r>
              <a:rPr lang="en-US" sz="1200" baseline="30000" dirty="0">
                <a:latin typeface="Times" charset="0"/>
              </a:rPr>
              <a:t>−4 </a:t>
            </a:r>
            <a:r>
              <a:rPr lang="en-US" sz="1200" dirty="0">
                <a:latin typeface="Times" charset="0"/>
              </a:rPr>
              <a:t>(the L2 penalty multiplier set it), </a:t>
            </a:r>
          </a:p>
          <a:p>
            <a:r>
              <a:rPr lang="en-US" sz="1200" u="sng" dirty="0">
                <a:latin typeface="Times" charset="0"/>
              </a:rPr>
              <a:t>Dropout ratio</a:t>
            </a:r>
            <a:r>
              <a:rPr lang="en-US" sz="1200" dirty="0">
                <a:latin typeface="Times" charset="0"/>
              </a:rPr>
              <a:t> for the first two fully-connected layers set to 0.5. </a:t>
            </a:r>
          </a:p>
          <a:p>
            <a:r>
              <a:rPr lang="en-US" sz="1200" u="sng" dirty="0">
                <a:latin typeface="Times" charset="0"/>
              </a:rPr>
              <a:t>Learning </a:t>
            </a:r>
            <a:r>
              <a:rPr lang="en-US" sz="1200" u="sng" dirty="0" smtClean="0">
                <a:latin typeface="Times" charset="0"/>
              </a:rPr>
              <a:t>rate</a:t>
            </a:r>
            <a:r>
              <a:rPr lang="en-US" sz="1200" dirty="0" smtClean="0">
                <a:latin typeface="Times" charset="0"/>
              </a:rPr>
              <a:t> was </a:t>
            </a:r>
            <a:r>
              <a:rPr lang="en-US" sz="1200" dirty="0">
                <a:latin typeface="Times" charset="0"/>
              </a:rPr>
              <a:t>initially set to 10</a:t>
            </a:r>
            <a:r>
              <a:rPr lang="en-US" sz="1200" baseline="30000" dirty="0">
                <a:latin typeface="Times" charset="0"/>
              </a:rPr>
              <a:t>−2</a:t>
            </a:r>
            <a:r>
              <a:rPr lang="en-US" sz="1200" dirty="0">
                <a:latin typeface="Times" charset="0"/>
              </a:rPr>
              <a:t>, and decreased 3 times, stopped after 370K iterations (74 epochs). </a:t>
            </a:r>
          </a:p>
        </p:txBody>
      </p:sp>
      <p:sp>
        <p:nvSpPr>
          <p:cNvPr id="11" name="Rectangle 10"/>
          <p:cNvSpPr/>
          <p:nvPr/>
        </p:nvSpPr>
        <p:spPr>
          <a:xfrm>
            <a:off x="558800" y="2267972"/>
            <a:ext cx="7965440" cy="461665"/>
          </a:xfrm>
          <a:prstGeom prst="rect">
            <a:avLst/>
          </a:prstGeom>
        </p:spPr>
        <p:txBody>
          <a:bodyPr wrap="square">
            <a:spAutoFit/>
          </a:bodyPr>
          <a:lstStyle/>
          <a:p>
            <a:pPr algn="just"/>
            <a:r>
              <a:rPr lang="en-US" sz="1200" b="1" dirty="0" smtClean="0">
                <a:highlight>
                  <a:srgbClr val="FFCD00"/>
                </a:highlight>
                <a:latin typeface="Quattrocento Sans"/>
                <a:ea typeface="Quattrocento Sans"/>
                <a:cs typeface="Quattrocento Sans"/>
              </a:rPr>
              <a:t>Setting the training scale S:</a:t>
            </a:r>
            <a:r>
              <a:rPr lang="en-US" sz="1200" dirty="0" smtClean="0">
                <a:latin typeface="Times" charset="0"/>
              </a:rPr>
              <a:t> (1) Fix </a:t>
            </a:r>
            <a:r>
              <a:rPr lang="en-US" sz="1200" i="1" dirty="0" smtClean="0">
                <a:latin typeface="Times" charset="0"/>
              </a:rPr>
              <a:t>S </a:t>
            </a:r>
            <a:r>
              <a:rPr lang="en-US" sz="1200" dirty="0" smtClean="0">
                <a:latin typeface="Times" charset="0"/>
              </a:rPr>
              <a:t>corresponding to single-scale training. </a:t>
            </a:r>
          </a:p>
          <a:p>
            <a:pPr algn="just"/>
            <a:r>
              <a:rPr lang="en-US" sz="1200" dirty="0" smtClean="0">
                <a:latin typeface="Times" charset="0"/>
              </a:rPr>
              <a:t>(2) Multi-scale training, rescaled by randomly sampling S from a certain range [</a:t>
            </a:r>
            <a:r>
              <a:rPr lang="en-US" sz="1200" dirty="0" err="1" smtClean="0">
                <a:latin typeface="Times" charset="0"/>
              </a:rPr>
              <a:t>S</a:t>
            </a:r>
            <a:r>
              <a:rPr lang="en-US" sz="1200" baseline="-25000" dirty="0" err="1" smtClean="0">
                <a:latin typeface="Times" charset="0"/>
              </a:rPr>
              <a:t>min</a:t>
            </a:r>
            <a:r>
              <a:rPr lang="en-US" sz="1200" dirty="0" smtClean="0">
                <a:latin typeface="Times" charset="0"/>
              </a:rPr>
              <a:t>, </a:t>
            </a:r>
            <a:r>
              <a:rPr lang="en-US" sz="1200" dirty="0" err="1" smtClean="0">
                <a:latin typeface="Times" charset="0"/>
              </a:rPr>
              <a:t>S</a:t>
            </a:r>
            <a:r>
              <a:rPr lang="en-US" sz="1200" baseline="-25000" dirty="0" err="1" smtClean="0">
                <a:latin typeface="Times" charset="0"/>
              </a:rPr>
              <a:t>max</a:t>
            </a:r>
            <a:r>
              <a:rPr lang="en-US" sz="1200" dirty="0" smtClean="0">
                <a:latin typeface="Times" charset="0"/>
              </a:rPr>
              <a:t>] (</a:t>
            </a:r>
            <a:r>
              <a:rPr lang="en-US" sz="1200" dirty="0" err="1" smtClean="0">
                <a:latin typeface="Times" charset="0"/>
              </a:rPr>
              <a:t>S</a:t>
            </a:r>
            <a:r>
              <a:rPr lang="en-US" sz="1200" baseline="-25000" dirty="0" err="1" smtClean="0">
                <a:latin typeface="Times" charset="0"/>
              </a:rPr>
              <a:t>min</a:t>
            </a:r>
            <a:r>
              <a:rPr lang="en-US" sz="1200" dirty="0" smtClean="0">
                <a:latin typeface="Times" charset="0"/>
              </a:rPr>
              <a:t> = 256 and </a:t>
            </a:r>
            <a:r>
              <a:rPr lang="en-US" sz="1200" dirty="0" err="1" smtClean="0">
                <a:latin typeface="Times" charset="0"/>
              </a:rPr>
              <a:t>S</a:t>
            </a:r>
            <a:r>
              <a:rPr lang="en-US" sz="1200" baseline="-25000" dirty="0" err="1" smtClean="0">
                <a:latin typeface="Times" charset="0"/>
              </a:rPr>
              <a:t>max</a:t>
            </a:r>
            <a:r>
              <a:rPr lang="en-US" sz="1200" dirty="0" smtClean="0">
                <a:latin typeface="Times" charset="0"/>
              </a:rPr>
              <a:t> = 512).</a:t>
            </a:r>
          </a:p>
        </p:txBody>
      </p:sp>
      <p:sp>
        <p:nvSpPr>
          <p:cNvPr id="16" name="Rectangle 15"/>
          <p:cNvSpPr/>
          <p:nvPr/>
        </p:nvSpPr>
        <p:spPr>
          <a:xfrm>
            <a:off x="558800" y="2814641"/>
            <a:ext cx="7965440" cy="1015663"/>
          </a:xfrm>
          <a:prstGeom prst="rect">
            <a:avLst/>
          </a:prstGeom>
        </p:spPr>
        <p:txBody>
          <a:bodyPr wrap="square">
            <a:spAutoFit/>
          </a:bodyPr>
          <a:lstStyle/>
          <a:p>
            <a:pPr algn="just"/>
            <a:r>
              <a:rPr lang="en-US" sz="1200" b="1" dirty="0" smtClean="0">
                <a:highlight>
                  <a:srgbClr val="FFCD00"/>
                </a:highlight>
                <a:latin typeface="Quattrocento Sans"/>
                <a:ea typeface="Quattrocento Sans"/>
                <a:cs typeface="Quattrocento Sans"/>
              </a:rPr>
              <a:t>Testing:</a:t>
            </a:r>
            <a:r>
              <a:rPr lang="en-US" sz="1200" dirty="0" smtClean="0">
                <a:latin typeface="Times" charset="0"/>
              </a:rPr>
              <a:t> </a:t>
            </a:r>
          </a:p>
          <a:p>
            <a:pPr algn="just"/>
            <a:r>
              <a:rPr lang="en-US" sz="1200" dirty="0" smtClean="0">
                <a:latin typeface="Times" charset="0"/>
              </a:rPr>
              <a:t>(</a:t>
            </a:r>
            <a:r>
              <a:rPr lang="en-US" sz="1200" dirty="0">
                <a:latin typeface="Times" charset="0"/>
              </a:rPr>
              <a:t>1) </a:t>
            </a:r>
            <a:r>
              <a:rPr lang="en-US" sz="1200" dirty="0" err="1" smtClean="0">
                <a:latin typeface="Times" charset="0"/>
              </a:rPr>
              <a:t>Isotropically</a:t>
            </a:r>
            <a:r>
              <a:rPr lang="en-US" sz="1200" dirty="0" smtClean="0">
                <a:latin typeface="Times" charset="0"/>
              </a:rPr>
              <a:t> </a:t>
            </a:r>
            <a:r>
              <a:rPr lang="en-US" sz="1200" dirty="0">
                <a:latin typeface="Times" charset="0"/>
              </a:rPr>
              <a:t>rescaled to a pre-defined smallest image side, denoted as Q. </a:t>
            </a:r>
            <a:endParaRPr lang="en-US" sz="1200" dirty="0" smtClean="0">
              <a:latin typeface="Times" charset="0"/>
            </a:endParaRPr>
          </a:p>
          <a:p>
            <a:pPr algn="just"/>
            <a:r>
              <a:rPr lang="en-US" sz="1200" dirty="0" smtClean="0">
                <a:latin typeface="Times" charset="0"/>
              </a:rPr>
              <a:t>(</a:t>
            </a:r>
            <a:r>
              <a:rPr lang="en-US" sz="1200" dirty="0">
                <a:latin typeface="Times" charset="0"/>
              </a:rPr>
              <a:t>2) Applied densely over the rescaled test image. </a:t>
            </a:r>
            <a:endParaRPr lang="en-US" sz="1200" dirty="0" smtClean="0">
              <a:latin typeface="Times" charset="0"/>
            </a:endParaRPr>
          </a:p>
          <a:p>
            <a:pPr algn="just"/>
            <a:r>
              <a:rPr lang="en-US" sz="1200" dirty="0" smtClean="0">
                <a:latin typeface="Times" charset="0"/>
              </a:rPr>
              <a:t>(</a:t>
            </a:r>
            <a:r>
              <a:rPr lang="en-US" sz="1200" dirty="0">
                <a:latin typeface="Times" charset="0"/>
              </a:rPr>
              <a:t>3) The resulting fully-convolutional net is then applied to the whole (uncropped) image. </a:t>
            </a:r>
            <a:endParaRPr lang="en-US" sz="1200" dirty="0" smtClean="0">
              <a:latin typeface="Times" charset="0"/>
            </a:endParaRPr>
          </a:p>
          <a:p>
            <a:pPr algn="just"/>
            <a:r>
              <a:rPr lang="en-US" sz="1200" dirty="0" smtClean="0">
                <a:latin typeface="Times" charset="0"/>
              </a:rPr>
              <a:t>(</a:t>
            </a:r>
            <a:r>
              <a:rPr lang="en-US" sz="1200" dirty="0">
                <a:latin typeface="Times" charset="0"/>
              </a:rPr>
              <a:t>4) The class score map is spatially averaged (sum-pooled</a:t>
            </a:r>
            <a:r>
              <a:rPr lang="en-US" sz="1200" dirty="0" smtClean="0">
                <a:latin typeface="Times" charset="0"/>
              </a:rPr>
              <a:t>)</a:t>
            </a:r>
            <a:r>
              <a:rPr lang="zh-CN" altLang="en-US" sz="1200" dirty="0" smtClean="0">
                <a:latin typeface="Times" charset="0"/>
              </a:rPr>
              <a:t> </a:t>
            </a:r>
            <a:r>
              <a:rPr lang="en-US" altLang="zh-CN" sz="1200" dirty="0" smtClean="0">
                <a:latin typeface="Times" charset="0"/>
              </a:rPr>
              <a:t>and also concern about corp</a:t>
            </a:r>
            <a:r>
              <a:rPr lang="en-US" sz="1200" dirty="0" smtClean="0">
                <a:latin typeface="Times" charset="0"/>
              </a:rPr>
              <a:t>. </a:t>
            </a:r>
            <a:endParaRPr lang="en-US" sz="1200" dirty="0">
              <a:latin typeface="Times" charset="0"/>
            </a:endParaRPr>
          </a:p>
        </p:txBody>
      </p:sp>
      <p:sp>
        <p:nvSpPr>
          <p:cNvPr id="20" name="Rectangle 19"/>
          <p:cNvSpPr/>
          <p:nvPr/>
        </p:nvSpPr>
        <p:spPr>
          <a:xfrm>
            <a:off x="558800" y="3915308"/>
            <a:ext cx="7965440" cy="1015663"/>
          </a:xfrm>
          <a:prstGeom prst="rect">
            <a:avLst/>
          </a:prstGeom>
        </p:spPr>
        <p:txBody>
          <a:bodyPr wrap="square">
            <a:spAutoFit/>
          </a:bodyPr>
          <a:lstStyle/>
          <a:p>
            <a:pPr algn="just"/>
            <a:r>
              <a:rPr lang="en-US" sz="1200" b="1" dirty="0" smtClean="0">
                <a:highlight>
                  <a:srgbClr val="FFCD00"/>
                </a:highlight>
                <a:latin typeface="Quattrocento Sans"/>
                <a:ea typeface="Quattrocento Sans"/>
                <a:cs typeface="Quattrocento Sans"/>
              </a:rPr>
              <a:t>Implementation:</a:t>
            </a:r>
            <a:r>
              <a:rPr lang="en-US" sz="1200" dirty="0" smtClean="0">
                <a:latin typeface="Times" charset="0"/>
              </a:rPr>
              <a:t> </a:t>
            </a:r>
          </a:p>
          <a:p>
            <a:pPr algn="just"/>
            <a:r>
              <a:rPr lang="en-US" sz="1200" dirty="0" smtClean="0">
                <a:latin typeface="Times" charset="0"/>
              </a:rPr>
              <a:t>(1) Launch on publicly available C++ </a:t>
            </a:r>
            <a:r>
              <a:rPr lang="en-US" sz="1200" dirty="0" err="1" smtClean="0">
                <a:latin typeface="Times" charset="0"/>
              </a:rPr>
              <a:t>Caffe</a:t>
            </a:r>
            <a:r>
              <a:rPr lang="en-US" sz="1200" dirty="0" smtClean="0">
                <a:latin typeface="Times" charset="0"/>
              </a:rPr>
              <a:t> toolbox.</a:t>
            </a:r>
          </a:p>
          <a:p>
            <a:pPr algn="just"/>
            <a:r>
              <a:rPr lang="en-US" sz="1200" dirty="0" smtClean="0">
                <a:latin typeface="Times" charset="0"/>
              </a:rPr>
              <a:t>(2) Training and evaluation on multiple GPUs installed in a single system.</a:t>
            </a:r>
          </a:p>
          <a:p>
            <a:pPr algn="just"/>
            <a:r>
              <a:rPr lang="en-US" sz="1200" dirty="0" smtClean="0">
                <a:latin typeface="Times" charset="0"/>
              </a:rPr>
              <a:t>(3) Training and evaluation on full-size (uncropped) images at multiple scales. </a:t>
            </a:r>
          </a:p>
          <a:p>
            <a:pPr algn="just"/>
            <a:r>
              <a:rPr lang="en-US" sz="1200" dirty="0" smtClean="0">
                <a:latin typeface="Times" charset="0"/>
              </a:rPr>
              <a:t>(4) Use 4 NVIDIA Titan Black GPUs to achieve data parallelism.</a:t>
            </a:r>
            <a:endParaRPr lang="en-US" sz="1200" dirty="0">
              <a:latin typeface="Times" charset="0"/>
            </a:endParaRPr>
          </a:p>
        </p:txBody>
      </p:sp>
      <p:pic>
        <p:nvPicPr>
          <p:cNvPr id="12" name="Picture 11"/>
          <p:cNvPicPr>
            <a:picLocks noChangeAspect="1"/>
          </p:cNvPicPr>
          <p:nvPr/>
        </p:nvPicPr>
        <p:blipFill>
          <a:blip r:embed="rId2"/>
          <a:stretch>
            <a:fillRect/>
          </a:stretch>
        </p:blipFill>
        <p:spPr>
          <a:xfrm>
            <a:off x="6484469" y="3467657"/>
            <a:ext cx="2303931" cy="1336280"/>
          </a:xfrm>
          <a:prstGeom prst="rect">
            <a:avLst/>
          </a:prstGeom>
        </p:spPr>
      </p:pic>
      <p:sp>
        <p:nvSpPr>
          <p:cNvPr id="13" name="Rectangle 12"/>
          <p:cNvSpPr/>
          <p:nvPr/>
        </p:nvSpPr>
        <p:spPr>
          <a:xfrm>
            <a:off x="6796989" y="4584936"/>
            <a:ext cx="1778051" cy="253916"/>
          </a:xfrm>
          <a:prstGeom prst="rect">
            <a:avLst/>
          </a:prstGeom>
        </p:spPr>
        <p:txBody>
          <a:bodyPr wrap="none">
            <a:spAutoFit/>
          </a:bodyPr>
          <a:lstStyle/>
          <a:p>
            <a:r>
              <a:rPr lang="en-US" sz="1050" dirty="0" smtClean="0">
                <a:latin typeface="Times" charset="0"/>
              </a:rPr>
              <a:t>Figure1. NVIDIA</a:t>
            </a:r>
            <a:r>
              <a:rPr lang="en-US" sz="1050" dirty="0" smtClean="0"/>
              <a:t> </a:t>
            </a:r>
            <a:r>
              <a:rPr lang="en-US" sz="1050" dirty="0">
                <a:latin typeface="Times" charset="0"/>
              </a:rPr>
              <a:t>Titan</a:t>
            </a:r>
            <a:r>
              <a:rPr lang="en-US" sz="1050" dirty="0" smtClean="0"/>
              <a:t> </a:t>
            </a:r>
            <a:r>
              <a:rPr lang="en-US" sz="1050" dirty="0">
                <a:latin typeface="Times" charset="0"/>
              </a:rPr>
              <a:t>GPU</a:t>
            </a:r>
          </a:p>
        </p:txBody>
      </p:sp>
      <p:grpSp>
        <p:nvGrpSpPr>
          <p:cNvPr id="21" name="Shape 413"/>
          <p:cNvGrpSpPr/>
          <p:nvPr/>
        </p:nvGrpSpPr>
        <p:grpSpPr>
          <a:xfrm>
            <a:off x="827526" y="539030"/>
            <a:ext cx="183174" cy="238938"/>
            <a:chOff x="590250" y="244200"/>
            <a:chExt cx="407975" cy="532175"/>
          </a:xfrm>
        </p:grpSpPr>
        <p:sp>
          <p:nvSpPr>
            <p:cNvPr id="22" name="Shape 41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41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41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41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41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419"/>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420"/>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421"/>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422"/>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42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424"/>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425"/>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426"/>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427"/>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0003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4484521" y="651855"/>
            <a:ext cx="4401036"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hape 76"/>
          <p:cNvSpPr txBox="1">
            <a:spLocks/>
          </p:cNvSpPr>
          <p:nvPr/>
        </p:nvSpPr>
        <p:spPr>
          <a:xfrm>
            <a:off x="1359494" y="434055"/>
            <a:ext cx="3125027"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altLang="zh-CN" sz="2000" dirty="0" smtClean="0"/>
              <a:t>Experiment Evaluation</a:t>
            </a:r>
            <a:endParaRPr lang="en-US" sz="2000" dirty="0"/>
          </a:p>
        </p:txBody>
      </p:sp>
      <p:grpSp>
        <p:nvGrpSpPr>
          <p:cNvPr id="37" name="Shape 505"/>
          <p:cNvGrpSpPr/>
          <p:nvPr/>
        </p:nvGrpSpPr>
        <p:grpSpPr>
          <a:xfrm>
            <a:off x="793391" y="540781"/>
            <a:ext cx="251444" cy="254313"/>
            <a:chOff x="5290150" y="1636700"/>
            <a:chExt cx="425025" cy="429875"/>
          </a:xfrm>
        </p:grpSpPr>
        <p:sp>
          <p:nvSpPr>
            <p:cNvPr id="38" name="Shape 50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50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052" name="Picture 4" descr="age6image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71900" cy="123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6783" y="1057208"/>
            <a:ext cx="3415457" cy="1046440"/>
          </a:xfrm>
          <a:prstGeom prst="rect">
            <a:avLst/>
          </a:prstGeom>
        </p:spPr>
        <p:txBody>
          <a:bodyPr wrap="square">
            <a:spAutoFit/>
          </a:bodyPr>
          <a:lstStyle/>
          <a:p>
            <a:pPr algn="just"/>
            <a:r>
              <a:rPr lang="en-US" altLang="en-US" b="1" dirty="0" smtClean="0">
                <a:highlight>
                  <a:srgbClr val="FFCD00"/>
                </a:highlight>
                <a:latin typeface="Quattrocento Sans"/>
                <a:ea typeface="Quattrocento Sans"/>
                <a:cs typeface="Quattrocento Sans"/>
              </a:rPr>
              <a:t>Dataset</a:t>
            </a:r>
            <a:r>
              <a:rPr lang="en-US" altLang="en-US" sz="1200" b="1" dirty="0" smtClean="0">
                <a:highlight>
                  <a:srgbClr val="FFCD00"/>
                </a:highlight>
                <a:latin typeface="Quattrocento Sans"/>
                <a:ea typeface="Quattrocento Sans"/>
                <a:cs typeface="Quattrocento Sans"/>
              </a:rPr>
              <a:t>:</a:t>
            </a:r>
            <a:r>
              <a:rPr lang="en-US" altLang="en-US" sz="1200" dirty="0" smtClean="0">
                <a:solidFill>
                  <a:schemeClr val="tx1"/>
                </a:solidFill>
                <a:latin typeface="Arial" charset="0"/>
              </a:rPr>
              <a:t> </a:t>
            </a:r>
          </a:p>
          <a:p>
            <a:pPr algn="just"/>
            <a:r>
              <a:rPr lang="en-US" altLang="en-US" sz="1200" dirty="0" smtClean="0">
                <a:latin typeface="Times" charset="0"/>
              </a:rPr>
              <a:t>Use </a:t>
            </a:r>
            <a:r>
              <a:rPr lang="en-US" altLang="en-US" sz="1200" dirty="0">
                <a:latin typeface="Times" charset="0"/>
              </a:rPr>
              <a:t>ILSVRC-2012 dataset, including </a:t>
            </a:r>
            <a:r>
              <a:rPr lang="en-US" altLang="en-US" sz="1200" b="1" dirty="0">
                <a:latin typeface="Times" charset="0"/>
              </a:rPr>
              <a:t>1000 </a:t>
            </a:r>
            <a:r>
              <a:rPr lang="en-US" altLang="en-US" sz="1200" dirty="0">
                <a:latin typeface="Times" charset="0"/>
              </a:rPr>
              <a:t>classes</a:t>
            </a:r>
            <a:r>
              <a:rPr lang="en-US" altLang="en-US" sz="1200" dirty="0" smtClean="0">
                <a:latin typeface="Times" charset="0"/>
              </a:rPr>
              <a:t>,</a:t>
            </a:r>
            <a:r>
              <a:rPr lang="zh-CN" altLang="en-US" sz="1200" dirty="0" smtClean="0">
                <a:latin typeface="Times" charset="0"/>
              </a:rPr>
              <a:t> </a:t>
            </a:r>
            <a:r>
              <a:rPr lang="en-US" altLang="zh-CN" sz="1200" dirty="0" smtClean="0">
                <a:latin typeface="Times" charset="0"/>
              </a:rPr>
              <a:t>split into 3 subsets: </a:t>
            </a:r>
            <a:r>
              <a:rPr lang="en-US" altLang="zh-CN" sz="1200" b="1" dirty="0" smtClean="0">
                <a:latin typeface="Times" charset="0"/>
              </a:rPr>
              <a:t>training</a:t>
            </a:r>
            <a:r>
              <a:rPr lang="en-US" altLang="zh-CN" sz="1200" dirty="0" smtClean="0">
                <a:latin typeface="Times" charset="0"/>
              </a:rPr>
              <a:t> (1.3M images), </a:t>
            </a:r>
            <a:r>
              <a:rPr lang="en-US" altLang="zh-CN" sz="1200" b="1" dirty="0" smtClean="0">
                <a:latin typeface="Times" charset="0"/>
              </a:rPr>
              <a:t>validation</a:t>
            </a:r>
            <a:r>
              <a:rPr lang="en-US" altLang="zh-CN" sz="1200" dirty="0" smtClean="0">
                <a:latin typeface="Times" charset="0"/>
              </a:rPr>
              <a:t> (50K images) and </a:t>
            </a:r>
            <a:r>
              <a:rPr lang="en-US" altLang="zh-CN" sz="1200" b="1" dirty="0" smtClean="0">
                <a:latin typeface="Times" charset="0"/>
              </a:rPr>
              <a:t>testing</a:t>
            </a:r>
            <a:r>
              <a:rPr lang="en-US" altLang="zh-CN" sz="1200" dirty="0" smtClean="0">
                <a:latin typeface="Times" charset="0"/>
              </a:rPr>
              <a:t> (100K images with held-out labels)</a:t>
            </a:r>
            <a:r>
              <a:rPr lang="en-US" altLang="en-US" sz="1200" dirty="0" smtClean="0">
                <a:latin typeface="Times" charset="0"/>
              </a:rPr>
              <a:t> </a:t>
            </a:r>
            <a:endParaRPr lang="en-US" sz="1200" dirty="0">
              <a:latin typeface="Times" charset="0"/>
            </a:endParaRPr>
          </a:p>
        </p:txBody>
      </p:sp>
      <p:sp>
        <p:nvSpPr>
          <p:cNvPr id="40" name="Rectangle 39"/>
          <p:cNvSpPr/>
          <p:nvPr/>
        </p:nvSpPr>
        <p:spPr>
          <a:xfrm>
            <a:off x="4814143" y="1057207"/>
            <a:ext cx="3496737" cy="1415772"/>
          </a:xfrm>
          <a:prstGeom prst="rect">
            <a:avLst/>
          </a:prstGeom>
        </p:spPr>
        <p:txBody>
          <a:bodyPr wrap="square">
            <a:spAutoFit/>
          </a:bodyPr>
          <a:lstStyle/>
          <a:p>
            <a:pPr algn="just"/>
            <a:r>
              <a:rPr lang="en-US" altLang="en-US" b="1" dirty="0" smtClean="0">
                <a:highlight>
                  <a:srgbClr val="FFCD00"/>
                </a:highlight>
                <a:latin typeface="Quattrocento Sans"/>
                <a:ea typeface="Quattrocento Sans"/>
                <a:cs typeface="Quattrocento Sans"/>
              </a:rPr>
              <a:t>Measures</a:t>
            </a:r>
            <a:r>
              <a:rPr lang="en-US" altLang="en-US" sz="1200" b="1" dirty="0" smtClean="0">
                <a:highlight>
                  <a:srgbClr val="FFCD00"/>
                </a:highlight>
                <a:latin typeface="Quattrocento Sans"/>
                <a:ea typeface="Quattrocento Sans"/>
                <a:cs typeface="Quattrocento Sans"/>
              </a:rPr>
              <a:t>:</a:t>
            </a:r>
            <a:r>
              <a:rPr lang="en-US" altLang="en-US" sz="1200" dirty="0" smtClean="0">
                <a:solidFill>
                  <a:schemeClr val="tx1"/>
                </a:solidFill>
                <a:latin typeface="Arial" charset="0"/>
              </a:rPr>
              <a:t> </a:t>
            </a:r>
          </a:p>
          <a:p>
            <a:pPr algn="just"/>
            <a:r>
              <a:rPr lang="en-US" altLang="en-US" sz="1200" b="1" dirty="0" smtClean="0">
                <a:latin typeface="Times" charset="0"/>
              </a:rPr>
              <a:t>top-1 </a:t>
            </a:r>
            <a:r>
              <a:rPr lang="en-US" altLang="en-US" sz="1200" b="1" dirty="0">
                <a:latin typeface="Times" charset="0"/>
              </a:rPr>
              <a:t>error</a:t>
            </a:r>
            <a:r>
              <a:rPr lang="en-US" altLang="en-US" sz="1200" dirty="0">
                <a:latin typeface="Times" charset="0"/>
              </a:rPr>
              <a:t>, which is </a:t>
            </a:r>
            <a:r>
              <a:rPr lang="en-US" sz="1200" dirty="0">
                <a:latin typeface="Times" charset="0"/>
              </a:rPr>
              <a:t>multi-class classification </a:t>
            </a:r>
            <a:r>
              <a:rPr lang="en-US" sz="1200" dirty="0" smtClean="0">
                <a:latin typeface="Times" charset="0"/>
              </a:rPr>
              <a:t>error.</a:t>
            </a:r>
          </a:p>
          <a:p>
            <a:pPr algn="just"/>
            <a:r>
              <a:rPr lang="en-US" sz="1200" b="1" dirty="0" smtClean="0">
                <a:latin typeface="Times" charset="0"/>
              </a:rPr>
              <a:t>top-5 error</a:t>
            </a:r>
            <a:r>
              <a:rPr lang="en-US" sz="1200" dirty="0" smtClean="0">
                <a:latin typeface="Times" charset="0"/>
              </a:rPr>
              <a:t>, </a:t>
            </a:r>
            <a:r>
              <a:rPr lang="en-US" sz="1200" dirty="0">
                <a:latin typeface="Times" charset="0"/>
              </a:rPr>
              <a:t>which is computed as the proportion of images such that the ground-truth category is outside the top-5 predicted </a:t>
            </a:r>
            <a:r>
              <a:rPr lang="en-US" sz="1200" dirty="0" smtClean="0">
                <a:latin typeface="Times" charset="0"/>
              </a:rPr>
              <a:t>categories.</a:t>
            </a:r>
          </a:p>
          <a:p>
            <a:pPr algn="just"/>
            <a:endParaRPr lang="en-US" sz="1200" dirty="0">
              <a:latin typeface="Times" charset="0"/>
            </a:endParaRPr>
          </a:p>
          <a:p>
            <a:pPr algn="just"/>
            <a:endParaRPr lang="en-US" altLang="en-US" sz="1200" dirty="0">
              <a:latin typeface="Times" charset="0"/>
            </a:endParaRPr>
          </a:p>
        </p:txBody>
      </p:sp>
      <p:sp>
        <p:nvSpPr>
          <p:cNvPr id="7" name="Rectangle 6"/>
          <p:cNvSpPr/>
          <p:nvPr/>
        </p:nvSpPr>
        <p:spPr>
          <a:xfrm>
            <a:off x="536783" y="2169281"/>
            <a:ext cx="2082621" cy="307777"/>
          </a:xfrm>
          <a:prstGeom prst="rect">
            <a:avLst/>
          </a:prstGeom>
        </p:spPr>
        <p:txBody>
          <a:bodyPr wrap="none">
            <a:spAutoFit/>
          </a:bodyPr>
          <a:lstStyle/>
          <a:p>
            <a:r>
              <a:rPr lang="en-US" b="1" dirty="0">
                <a:highlight>
                  <a:srgbClr val="FFCD00"/>
                </a:highlight>
                <a:latin typeface="Quattrocento Sans"/>
                <a:ea typeface="Quattrocento Sans"/>
                <a:cs typeface="Quattrocento Sans"/>
              </a:rPr>
              <a:t>Single Scale </a:t>
            </a:r>
            <a:r>
              <a:rPr lang="en-US" b="1" dirty="0" smtClean="0">
                <a:highlight>
                  <a:srgbClr val="FFCD00"/>
                </a:highlight>
                <a:latin typeface="Quattrocento Sans"/>
                <a:ea typeface="Quattrocento Sans"/>
                <a:cs typeface="Quattrocento Sans"/>
              </a:rPr>
              <a:t>Evaluation: </a:t>
            </a:r>
            <a:endParaRPr lang="en-US" b="1" dirty="0">
              <a:highlight>
                <a:srgbClr val="FFCD00"/>
              </a:highlight>
              <a:latin typeface="Quattrocento Sans"/>
              <a:ea typeface="Quattrocento Sans"/>
              <a:cs typeface="Quattrocento Sans"/>
            </a:endParaRPr>
          </a:p>
        </p:txBody>
      </p:sp>
      <p:pic>
        <p:nvPicPr>
          <p:cNvPr id="14" name="Picture 13"/>
          <p:cNvPicPr>
            <a:picLocks noChangeAspect="1"/>
          </p:cNvPicPr>
          <p:nvPr/>
        </p:nvPicPr>
        <p:blipFill>
          <a:blip r:embed="rId4"/>
          <a:stretch>
            <a:fillRect/>
          </a:stretch>
        </p:blipFill>
        <p:spPr>
          <a:xfrm>
            <a:off x="271026" y="2552031"/>
            <a:ext cx="3761653" cy="1626491"/>
          </a:xfrm>
          <a:prstGeom prst="rect">
            <a:avLst/>
          </a:prstGeom>
        </p:spPr>
      </p:pic>
      <p:pic>
        <p:nvPicPr>
          <p:cNvPr id="15" name="Picture 14"/>
          <p:cNvPicPr>
            <a:picLocks noChangeAspect="1"/>
          </p:cNvPicPr>
          <p:nvPr/>
        </p:nvPicPr>
        <p:blipFill>
          <a:blip r:embed="rId5"/>
          <a:stretch>
            <a:fillRect/>
          </a:stretch>
        </p:blipFill>
        <p:spPr>
          <a:xfrm>
            <a:off x="4249244" y="2517523"/>
            <a:ext cx="4478196" cy="1652580"/>
          </a:xfrm>
          <a:prstGeom prst="rect">
            <a:avLst/>
          </a:prstGeom>
        </p:spPr>
      </p:pic>
      <p:sp>
        <p:nvSpPr>
          <p:cNvPr id="42" name="Rectangle 41"/>
          <p:cNvSpPr/>
          <p:nvPr/>
        </p:nvSpPr>
        <p:spPr>
          <a:xfrm>
            <a:off x="4814143" y="2169280"/>
            <a:ext cx="2342308" cy="307777"/>
          </a:xfrm>
          <a:prstGeom prst="rect">
            <a:avLst/>
          </a:prstGeom>
        </p:spPr>
        <p:txBody>
          <a:bodyPr wrap="none">
            <a:spAutoFit/>
          </a:bodyPr>
          <a:lstStyle/>
          <a:p>
            <a:r>
              <a:rPr lang="en-US" b="1" dirty="0" smtClean="0">
                <a:highlight>
                  <a:srgbClr val="FFCD00"/>
                </a:highlight>
                <a:latin typeface="Quattrocento Sans"/>
                <a:ea typeface="Quattrocento Sans"/>
                <a:cs typeface="Quattrocento Sans"/>
              </a:rPr>
              <a:t>Multiple Scales Evaluation: </a:t>
            </a:r>
            <a:endParaRPr lang="en-US" b="1" dirty="0">
              <a:highlight>
                <a:srgbClr val="FFCD00"/>
              </a:highlight>
              <a:latin typeface="Quattrocento Sans"/>
              <a:ea typeface="Quattrocento Sans"/>
              <a:cs typeface="Quattrocento Sans"/>
            </a:endParaRPr>
          </a:p>
        </p:txBody>
      </p:sp>
      <p:sp>
        <p:nvSpPr>
          <p:cNvPr id="41" name="Rectangle 40"/>
          <p:cNvSpPr/>
          <p:nvPr/>
        </p:nvSpPr>
        <p:spPr>
          <a:xfrm>
            <a:off x="669303" y="4254316"/>
            <a:ext cx="7593745" cy="646331"/>
          </a:xfrm>
          <a:prstGeom prst="rect">
            <a:avLst/>
          </a:prstGeom>
        </p:spPr>
        <p:txBody>
          <a:bodyPr wrap="none">
            <a:spAutoFit/>
          </a:bodyPr>
          <a:lstStyle/>
          <a:p>
            <a:r>
              <a:rPr lang="en-US" sz="1200" dirty="0" smtClean="0">
                <a:latin typeface="Times" charset="0"/>
              </a:rPr>
              <a:t>From single/multiple scales evaluation:</a:t>
            </a:r>
          </a:p>
          <a:p>
            <a:pPr marL="171450" indent="-171450">
              <a:buFont typeface="Arial" charset="0"/>
              <a:buChar char="•"/>
            </a:pPr>
            <a:r>
              <a:rPr lang="en-US" sz="1200" b="1" dirty="0" smtClean="0">
                <a:latin typeface="Times" charset="0"/>
              </a:rPr>
              <a:t>Deepest </a:t>
            </a:r>
            <a:r>
              <a:rPr lang="en-US" sz="1200" b="1" dirty="0">
                <a:latin typeface="Times" charset="0"/>
              </a:rPr>
              <a:t>configurations (D and E) perform the </a:t>
            </a:r>
            <a:r>
              <a:rPr lang="en-US" sz="1200" b="1" dirty="0" smtClean="0">
                <a:latin typeface="Times" charset="0"/>
              </a:rPr>
              <a:t>best. The </a:t>
            </a:r>
            <a:r>
              <a:rPr lang="en-US" sz="1200" b="1" dirty="0">
                <a:latin typeface="Times" charset="0"/>
              </a:rPr>
              <a:t>additional non-linearity does help (C is better than B</a:t>
            </a:r>
            <a:r>
              <a:rPr lang="en-US" sz="1200" b="1" dirty="0" smtClean="0">
                <a:latin typeface="Times" charset="0"/>
              </a:rPr>
              <a:t>).</a:t>
            </a:r>
          </a:p>
          <a:p>
            <a:pPr marL="171450" indent="-171450">
              <a:buFont typeface="Arial" charset="0"/>
              <a:buChar char="•"/>
            </a:pPr>
            <a:r>
              <a:rPr lang="en-US" sz="1200" b="1" dirty="0">
                <a:latin typeface="Times" charset="0"/>
              </a:rPr>
              <a:t>Scale jittering is better than training with a fixed smallest side </a:t>
            </a:r>
            <a:r>
              <a:rPr lang="en-US" sz="1200" b="1" dirty="0" smtClean="0">
                <a:latin typeface="Times" charset="0"/>
              </a:rPr>
              <a:t>S.</a:t>
            </a:r>
            <a:endParaRPr lang="en-US" sz="1200" b="1" dirty="0">
              <a:latin typeface="Times" charset="0"/>
            </a:endParaRPr>
          </a:p>
        </p:txBody>
      </p:sp>
    </p:spTree>
    <p:extLst>
      <p:ext uri="{BB962C8B-B14F-4D97-AF65-F5344CB8AC3E}">
        <p14:creationId xmlns:p14="http://schemas.microsoft.com/office/powerpoint/2010/main" val="191455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4484521" y="651855"/>
            <a:ext cx="4401036"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hape 76"/>
          <p:cNvSpPr txBox="1">
            <a:spLocks/>
          </p:cNvSpPr>
          <p:nvPr/>
        </p:nvSpPr>
        <p:spPr>
          <a:xfrm>
            <a:off x="1359494" y="434055"/>
            <a:ext cx="3125027"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altLang="zh-CN" sz="2000" dirty="0" smtClean="0"/>
              <a:t>Experiment Evaluation</a:t>
            </a:r>
            <a:endParaRPr lang="en-US" sz="2000" dirty="0"/>
          </a:p>
        </p:txBody>
      </p:sp>
      <p:grpSp>
        <p:nvGrpSpPr>
          <p:cNvPr id="37" name="Shape 505"/>
          <p:cNvGrpSpPr/>
          <p:nvPr/>
        </p:nvGrpSpPr>
        <p:grpSpPr>
          <a:xfrm>
            <a:off x="793391" y="540781"/>
            <a:ext cx="251444" cy="254313"/>
            <a:chOff x="5290150" y="1636700"/>
            <a:chExt cx="425025" cy="429875"/>
          </a:xfrm>
        </p:grpSpPr>
        <p:sp>
          <p:nvSpPr>
            <p:cNvPr id="38" name="Shape 50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50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 name="Rectangle 8"/>
          <p:cNvSpPr/>
          <p:nvPr/>
        </p:nvSpPr>
        <p:spPr>
          <a:xfrm>
            <a:off x="716437" y="966854"/>
            <a:ext cx="1962397" cy="307777"/>
          </a:xfrm>
          <a:prstGeom prst="rect">
            <a:avLst/>
          </a:prstGeom>
        </p:spPr>
        <p:txBody>
          <a:bodyPr wrap="none">
            <a:spAutoFit/>
          </a:bodyPr>
          <a:lstStyle/>
          <a:p>
            <a:r>
              <a:rPr lang="en-US" altLang="zh-CN" b="1" dirty="0" smtClean="0">
                <a:highlight>
                  <a:srgbClr val="FFCD00"/>
                </a:highlight>
                <a:latin typeface="Quattrocento Sans"/>
                <a:ea typeface="Quattrocento Sans"/>
                <a:cs typeface="Quattrocento Sans"/>
              </a:rPr>
              <a:t>Multi-crop Evaluation:</a:t>
            </a:r>
            <a:endParaRPr lang="en-US" b="1" dirty="0">
              <a:highlight>
                <a:srgbClr val="FFCD00"/>
              </a:highlight>
              <a:latin typeface="Quattrocento Sans"/>
              <a:ea typeface="Quattrocento Sans"/>
              <a:cs typeface="Quattrocento Sans"/>
            </a:endParaRPr>
          </a:p>
        </p:txBody>
      </p:sp>
      <p:sp>
        <p:nvSpPr>
          <p:cNvPr id="11" name="Rectangle 10"/>
          <p:cNvSpPr/>
          <p:nvPr/>
        </p:nvSpPr>
        <p:spPr>
          <a:xfrm>
            <a:off x="718899" y="2703678"/>
            <a:ext cx="1484702" cy="307777"/>
          </a:xfrm>
          <a:prstGeom prst="rect">
            <a:avLst/>
          </a:prstGeom>
        </p:spPr>
        <p:txBody>
          <a:bodyPr wrap="none">
            <a:spAutoFit/>
          </a:bodyPr>
          <a:lstStyle/>
          <a:p>
            <a:r>
              <a:rPr lang="en-US" b="1" dirty="0" err="1" smtClean="0">
                <a:highlight>
                  <a:srgbClr val="FFCD00"/>
                </a:highlight>
                <a:latin typeface="Quattrocento Sans"/>
                <a:ea typeface="Quattrocento Sans"/>
                <a:cs typeface="Quattrocento Sans"/>
              </a:rPr>
              <a:t>ConvNet</a:t>
            </a:r>
            <a:r>
              <a:rPr lang="en-US" b="1" dirty="0" smtClean="0">
                <a:highlight>
                  <a:srgbClr val="FFCD00"/>
                </a:highlight>
                <a:latin typeface="Quattrocento Sans"/>
                <a:ea typeface="Quattrocento Sans"/>
                <a:cs typeface="Quattrocento Sans"/>
              </a:rPr>
              <a:t> Fusion:</a:t>
            </a:r>
            <a:endParaRPr lang="en-US" b="1" dirty="0">
              <a:highlight>
                <a:srgbClr val="FFCD00"/>
              </a:highlight>
              <a:latin typeface="Quattrocento Sans"/>
              <a:ea typeface="Quattrocento Sans"/>
              <a:cs typeface="Quattrocento Sans"/>
            </a:endParaRPr>
          </a:p>
        </p:txBody>
      </p:sp>
      <p:sp>
        <p:nvSpPr>
          <p:cNvPr id="13" name="Rectangle 12"/>
          <p:cNvSpPr/>
          <p:nvPr/>
        </p:nvSpPr>
        <p:spPr>
          <a:xfrm>
            <a:off x="5319921" y="1188713"/>
            <a:ext cx="2730235" cy="307777"/>
          </a:xfrm>
          <a:prstGeom prst="rect">
            <a:avLst/>
          </a:prstGeom>
        </p:spPr>
        <p:txBody>
          <a:bodyPr wrap="none">
            <a:spAutoFit/>
          </a:bodyPr>
          <a:lstStyle/>
          <a:p>
            <a:r>
              <a:rPr lang="en-US" b="1" dirty="0" smtClean="0">
                <a:highlight>
                  <a:srgbClr val="FFCD00"/>
                </a:highlight>
                <a:latin typeface="Quattrocento Sans"/>
                <a:ea typeface="Quattrocento Sans"/>
                <a:cs typeface="Quattrocento Sans"/>
              </a:rPr>
              <a:t>Comparison with state of the art:</a:t>
            </a:r>
            <a:endParaRPr lang="en-US" b="1" dirty="0">
              <a:highlight>
                <a:srgbClr val="FFCD00"/>
              </a:highlight>
              <a:latin typeface="Quattrocento Sans"/>
              <a:ea typeface="Quattrocento Sans"/>
              <a:cs typeface="Quattrocento Sans"/>
            </a:endParaRPr>
          </a:p>
        </p:txBody>
      </p:sp>
      <p:pic>
        <p:nvPicPr>
          <p:cNvPr id="5" name="Picture 4"/>
          <p:cNvPicPr>
            <a:picLocks noChangeAspect="1"/>
          </p:cNvPicPr>
          <p:nvPr/>
        </p:nvPicPr>
        <p:blipFill>
          <a:blip r:embed="rId2"/>
          <a:stretch>
            <a:fillRect/>
          </a:stretch>
        </p:blipFill>
        <p:spPr>
          <a:xfrm>
            <a:off x="82153" y="3011455"/>
            <a:ext cx="4273146" cy="1249571"/>
          </a:xfrm>
          <a:prstGeom prst="rect">
            <a:avLst/>
          </a:prstGeom>
        </p:spPr>
      </p:pic>
      <p:pic>
        <p:nvPicPr>
          <p:cNvPr id="6" name="Picture 5"/>
          <p:cNvPicPr>
            <a:picLocks noChangeAspect="1"/>
          </p:cNvPicPr>
          <p:nvPr/>
        </p:nvPicPr>
        <p:blipFill>
          <a:blip r:embed="rId3"/>
          <a:stretch>
            <a:fillRect/>
          </a:stretch>
        </p:blipFill>
        <p:spPr>
          <a:xfrm>
            <a:off x="4375618" y="1622557"/>
            <a:ext cx="4659479" cy="2294185"/>
          </a:xfrm>
          <a:prstGeom prst="rect">
            <a:avLst/>
          </a:prstGeom>
        </p:spPr>
      </p:pic>
      <p:pic>
        <p:nvPicPr>
          <p:cNvPr id="7" name="Picture 6"/>
          <p:cNvPicPr>
            <a:picLocks noChangeAspect="1"/>
          </p:cNvPicPr>
          <p:nvPr/>
        </p:nvPicPr>
        <p:blipFill>
          <a:blip r:embed="rId4"/>
          <a:stretch>
            <a:fillRect/>
          </a:stretch>
        </p:blipFill>
        <p:spPr>
          <a:xfrm>
            <a:off x="82153" y="1294220"/>
            <a:ext cx="4273146" cy="1085031"/>
          </a:xfrm>
          <a:prstGeom prst="rect">
            <a:avLst/>
          </a:prstGeom>
        </p:spPr>
      </p:pic>
      <p:sp>
        <p:nvSpPr>
          <p:cNvPr id="8" name="Rectangle 7"/>
          <p:cNvSpPr/>
          <p:nvPr/>
        </p:nvSpPr>
        <p:spPr>
          <a:xfrm>
            <a:off x="234553" y="2387653"/>
            <a:ext cx="4572000" cy="261610"/>
          </a:xfrm>
          <a:prstGeom prst="rect">
            <a:avLst/>
          </a:prstGeom>
        </p:spPr>
        <p:txBody>
          <a:bodyPr>
            <a:spAutoFit/>
          </a:bodyPr>
          <a:lstStyle/>
          <a:p>
            <a:r>
              <a:rPr lang="en-US" sz="1100" dirty="0">
                <a:latin typeface="Quattrocento Sans"/>
                <a:ea typeface="Quattrocento Sans"/>
                <a:cs typeface="Quattrocento Sans"/>
              </a:rPr>
              <a:t>U</a:t>
            </a:r>
            <a:r>
              <a:rPr lang="en-US" sz="1100" dirty="0" smtClean="0">
                <a:latin typeface="Quattrocento Sans"/>
                <a:ea typeface="Quattrocento Sans"/>
                <a:cs typeface="Quattrocento Sans"/>
              </a:rPr>
              <a:t>sing </a:t>
            </a:r>
            <a:r>
              <a:rPr lang="en-US" sz="1100" dirty="0">
                <a:latin typeface="Quattrocento Sans"/>
                <a:ea typeface="Quattrocento Sans"/>
                <a:cs typeface="Quattrocento Sans"/>
              </a:rPr>
              <a:t>multiple crops performs slightly better than dense </a:t>
            </a:r>
            <a:r>
              <a:rPr lang="en-US" sz="1100" dirty="0" smtClean="0">
                <a:latin typeface="Quattrocento Sans"/>
                <a:ea typeface="Quattrocento Sans"/>
                <a:cs typeface="Quattrocento Sans"/>
              </a:rPr>
              <a:t>evaluation.</a:t>
            </a:r>
            <a:endParaRPr lang="en-US" sz="1100" dirty="0">
              <a:latin typeface="Quattrocento Sans"/>
              <a:ea typeface="Quattrocento Sans"/>
              <a:cs typeface="Quattrocento Sans"/>
            </a:endParaRPr>
          </a:p>
        </p:txBody>
      </p:sp>
      <p:sp>
        <p:nvSpPr>
          <p:cNvPr id="12" name="Rectangle 11"/>
          <p:cNvSpPr/>
          <p:nvPr/>
        </p:nvSpPr>
        <p:spPr>
          <a:xfrm>
            <a:off x="82153" y="4304983"/>
            <a:ext cx="4293465" cy="600164"/>
          </a:xfrm>
          <a:prstGeom prst="rect">
            <a:avLst/>
          </a:prstGeom>
        </p:spPr>
        <p:txBody>
          <a:bodyPr wrap="square">
            <a:spAutoFit/>
          </a:bodyPr>
          <a:lstStyle/>
          <a:p>
            <a:pPr algn="just"/>
            <a:r>
              <a:rPr lang="en-US" sz="1100" dirty="0">
                <a:latin typeface="Quattrocento Sans"/>
                <a:ea typeface="Quattrocento Sans"/>
                <a:cs typeface="Quattrocento Sans"/>
              </a:rPr>
              <a:t>Ensemble reduced the test error to 7.0% using dense evaluation and 6.8% using combined dense and multi-crop evaluation. Comparatively, the best-performing single model achieves 7.1% error (model E, Table 5). </a:t>
            </a:r>
          </a:p>
        </p:txBody>
      </p:sp>
      <p:sp>
        <p:nvSpPr>
          <p:cNvPr id="14" name="Rectangle 13"/>
          <p:cNvSpPr/>
          <p:nvPr/>
        </p:nvSpPr>
        <p:spPr>
          <a:xfrm>
            <a:off x="4375618" y="4042810"/>
            <a:ext cx="4572000" cy="646331"/>
          </a:xfrm>
          <a:prstGeom prst="rect">
            <a:avLst/>
          </a:prstGeom>
        </p:spPr>
        <p:txBody>
          <a:bodyPr>
            <a:spAutoFit/>
          </a:bodyPr>
          <a:lstStyle/>
          <a:p>
            <a:pPr algn="just"/>
            <a:r>
              <a:rPr lang="en-US" sz="1200" dirty="0">
                <a:latin typeface="Times" charset="0"/>
              </a:rPr>
              <a:t>As can be seen from Table 7, our very deep </a:t>
            </a:r>
            <a:r>
              <a:rPr lang="en-US" sz="1200" dirty="0" err="1">
                <a:latin typeface="Times" charset="0"/>
              </a:rPr>
              <a:t>ConvNets</a:t>
            </a:r>
            <a:r>
              <a:rPr lang="en-US" sz="1200" dirty="0">
                <a:latin typeface="Times" charset="0"/>
              </a:rPr>
              <a:t> significantly outperform the previous </a:t>
            </a:r>
            <a:r>
              <a:rPr lang="en-US" sz="1200" dirty="0" smtClean="0">
                <a:latin typeface="Times" charset="0"/>
              </a:rPr>
              <a:t>generation </a:t>
            </a:r>
            <a:r>
              <a:rPr lang="en-US" sz="1200" dirty="0">
                <a:latin typeface="Times" charset="0"/>
              </a:rPr>
              <a:t>of models, which achieved the best results in the ILSVRC-2012 and ILSVRC-2013 </a:t>
            </a:r>
            <a:r>
              <a:rPr lang="en-US" sz="1200" dirty="0" smtClean="0">
                <a:latin typeface="Times" charset="0"/>
              </a:rPr>
              <a:t>competitions</a:t>
            </a:r>
            <a:r>
              <a:rPr lang="en-US" sz="1200" dirty="0">
                <a:latin typeface="Times" charset="0"/>
              </a:rPr>
              <a:t>. </a:t>
            </a:r>
            <a:endParaRPr lang="en-US" sz="1200" dirty="0"/>
          </a:p>
        </p:txBody>
      </p:sp>
    </p:spTree>
    <p:extLst>
      <p:ext uri="{BB962C8B-B14F-4D97-AF65-F5344CB8AC3E}">
        <p14:creationId xmlns:p14="http://schemas.microsoft.com/office/powerpoint/2010/main" val="333135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0" y="651855"/>
            <a:ext cx="13386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437" y="449178"/>
            <a:ext cx="405353" cy="405353"/>
          </a:xfrm>
          <a:prstGeom prst="ellipse">
            <a:avLst/>
          </a:prstGeom>
          <a:solidFill>
            <a:srgbClr val="FFCE00"/>
          </a:solidFill>
          <a:ln>
            <a:solidFill>
              <a:srgbClr val="FFC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2" idx="3"/>
          </p:cNvCxnSpPr>
          <p:nvPr/>
        </p:nvCxnSpPr>
        <p:spPr>
          <a:xfrm>
            <a:off x="4053839" y="651855"/>
            <a:ext cx="4831718"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hape 76"/>
          <p:cNvSpPr txBox="1">
            <a:spLocks/>
          </p:cNvSpPr>
          <p:nvPr/>
        </p:nvSpPr>
        <p:spPr>
          <a:xfrm>
            <a:off x="1359494" y="434055"/>
            <a:ext cx="2694345"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Lora"/>
              <a:buNone/>
              <a:defRPr sz="45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n-US" sz="2000" dirty="0"/>
              <a:t>N</a:t>
            </a:r>
            <a:r>
              <a:rPr lang="en-US" sz="2000" dirty="0" smtClean="0"/>
              <a:t>ovelty Summary</a:t>
            </a:r>
            <a:endParaRPr lang="en-US" sz="2000" dirty="0"/>
          </a:p>
        </p:txBody>
      </p:sp>
      <p:grpSp>
        <p:nvGrpSpPr>
          <p:cNvPr id="20" name="Shape 639"/>
          <p:cNvGrpSpPr/>
          <p:nvPr/>
        </p:nvGrpSpPr>
        <p:grpSpPr>
          <a:xfrm>
            <a:off x="799861" y="534652"/>
            <a:ext cx="236459" cy="236445"/>
            <a:chOff x="576250" y="4319400"/>
            <a:chExt cx="442075" cy="442050"/>
          </a:xfrm>
        </p:grpSpPr>
        <p:sp>
          <p:nvSpPr>
            <p:cNvPr id="21" name="Shape 64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4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64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64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 name="Rectangle 3"/>
          <p:cNvSpPr/>
          <p:nvPr/>
        </p:nvSpPr>
        <p:spPr>
          <a:xfrm>
            <a:off x="325120" y="977265"/>
            <a:ext cx="8560437" cy="4078039"/>
          </a:xfrm>
          <a:prstGeom prst="rect">
            <a:avLst/>
          </a:prstGeom>
        </p:spPr>
        <p:txBody>
          <a:bodyPr wrap="square">
            <a:spAutoFit/>
          </a:bodyPr>
          <a:lstStyle/>
          <a:p>
            <a:pPr algn="just">
              <a:spcBef>
                <a:spcPts val="600"/>
              </a:spcBef>
            </a:pPr>
            <a:r>
              <a:rPr lang="en-US" sz="1200" b="1" dirty="0" smtClean="0">
                <a:latin typeface="Times" charset="0"/>
              </a:rPr>
              <a:t>1. Using very small 3</a:t>
            </a:r>
            <a:r>
              <a:rPr lang="en-US" sz="1200" b="1" dirty="0" smtClean="0">
                <a:latin typeface="Quattrocento Sans"/>
                <a:ea typeface="Quattrocento Sans"/>
                <a:cs typeface="Quattrocento Sans"/>
              </a:rPr>
              <a:t>×</a:t>
            </a:r>
            <a:r>
              <a:rPr lang="en-US" sz="1200" b="1" dirty="0" smtClean="0">
                <a:latin typeface="Times" charset="0"/>
              </a:rPr>
              <a:t>3 receptive </a:t>
            </a:r>
            <a:r>
              <a:rPr lang="en-US" altLang="zh-CN" sz="1200" b="1" dirty="0" smtClean="0">
                <a:latin typeface="Times" charset="0"/>
              </a:rPr>
              <a:t>window size </a:t>
            </a:r>
            <a:r>
              <a:rPr lang="en-US" sz="1200" b="1" dirty="0" smtClean="0">
                <a:latin typeface="Quattrocento Sans"/>
                <a:ea typeface="Quattrocento Sans"/>
                <a:cs typeface="Quattrocento Sans"/>
              </a:rPr>
              <a:t>in all layers and deeper structure.  </a:t>
            </a:r>
            <a:r>
              <a:rPr lang="en-US" b="1" dirty="0" smtClean="0">
                <a:highlight>
                  <a:srgbClr val="FFCD00"/>
                </a:highlight>
                <a:latin typeface="Quattrocento Sans"/>
                <a:ea typeface="Quattrocento Sans"/>
                <a:cs typeface="Quattrocento Sans"/>
              </a:rPr>
              <a:t>Major Novelty</a:t>
            </a:r>
            <a:endParaRPr lang="en-US" sz="1200" b="1" dirty="0" smtClean="0">
              <a:latin typeface="Quattrocento Sans"/>
              <a:ea typeface="Quattrocento Sans"/>
              <a:cs typeface="Quattrocento Sans"/>
            </a:endParaRPr>
          </a:p>
          <a:p>
            <a:pPr algn="just">
              <a:spcBef>
                <a:spcPts val="600"/>
              </a:spcBef>
            </a:pPr>
            <a:r>
              <a:rPr lang="en-US" sz="1200" dirty="0" smtClean="0">
                <a:latin typeface="Quattrocento Sans"/>
                <a:ea typeface="Quattrocento Sans"/>
                <a:cs typeface="Quattrocento Sans"/>
              </a:rPr>
              <a:t>Compared </a:t>
            </a:r>
            <a:r>
              <a:rPr lang="en-US" sz="1200" dirty="0">
                <a:latin typeface="Quattrocento Sans"/>
                <a:ea typeface="Quattrocento Sans"/>
                <a:cs typeface="Quattrocento Sans"/>
              </a:rPr>
              <a:t>with the former </a:t>
            </a:r>
            <a:r>
              <a:rPr lang="en-US" sz="1200" dirty="0" smtClean="0">
                <a:latin typeface="Quattrocento Sans"/>
                <a:ea typeface="Quattrocento Sans"/>
                <a:cs typeface="Quattrocento Sans"/>
              </a:rPr>
              <a:t>researches (like 7×7), the advantages</a:t>
            </a:r>
            <a:r>
              <a:rPr lang="en-US" sz="1200" dirty="0">
                <a:latin typeface="Quattrocento Sans"/>
                <a:ea typeface="Quattrocento Sans"/>
                <a:cs typeface="Quattrocento Sans"/>
              </a:rPr>
              <a:t>: </a:t>
            </a:r>
            <a:endParaRPr lang="en-US" sz="1200" dirty="0" smtClean="0">
              <a:latin typeface="Quattrocento Sans"/>
              <a:ea typeface="Quattrocento Sans"/>
              <a:cs typeface="Quattrocento Sans"/>
            </a:endParaRPr>
          </a:p>
          <a:p>
            <a:pPr marL="171450" lvl="2" indent="-171450" algn="just">
              <a:spcBef>
                <a:spcPts val="600"/>
              </a:spcBef>
              <a:buFont typeface="Courier New" charset="0"/>
              <a:buChar char="o"/>
            </a:pPr>
            <a:r>
              <a:rPr lang="en-US" sz="1200" dirty="0">
                <a:latin typeface="Quattrocento Sans"/>
                <a:ea typeface="Quattrocento Sans"/>
                <a:cs typeface="Quattrocento Sans"/>
              </a:rPr>
              <a:t>I</a:t>
            </a:r>
            <a:r>
              <a:rPr lang="en-US" sz="1200" dirty="0" smtClean="0">
                <a:latin typeface="Times" charset="0"/>
              </a:rPr>
              <a:t>ncorporate </a:t>
            </a:r>
            <a:r>
              <a:rPr lang="en-US" sz="1200" dirty="0">
                <a:latin typeface="Times" charset="0"/>
              </a:rPr>
              <a:t>three non-linear rectification layers instead of a single one, which makes the decision function </a:t>
            </a:r>
            <a:r>
              <a:rPr lang="en-US" sz="1200" b="1" dirty="0">
                <a:latin typeface="Times" charset="0"/>
              </a:rPr>
              <a:t>more discriminative</a:t>
            </a:r>
            <a:r>
              <a:rPr lang="en-US" sz="1200" dirty="0">
                <a:latin typeface="Times" charset="0"/>
              </a:rPr>
              <a:t>. </a:t>
            </a:r>
            <a:endParaRPr lang="en-US" sz="1200" dirty="0" smtClean="0">
              <a:latin typeface="Times" charset="0"/>
            </a:endParaRPr>
          </a:p>
          <a:p>
            <a:pPr marL="171450" indent="-171450" algn="just">
              <a:spcBef>
                <a:spcPts val="600"/>
              </a:spcBef>
              <a:buFont typeface="Courier New" charset="0"/>
              <a:buChar char="o"/>
            </a:pPr>
            <a:r>
              <a:rPr lang="en-US" sz="1200" b="1" dirty="0" smtClean="0">
                <a:latin typeface="Times" charset="0"/>
              </a:rPr>
              <a:t>Hugely </a:t>
            </a:r>
            <a:r>
              <a:rPr lang="en-US" sz="1200" b="1" dirty="0">
                <a:latin typeface="Times" charset="0"/>
              </a:rPr>
              <a:t>decrease the number of </a:t>
            </a:r>
            <a:r>
              <a:rPr lang="en-US" sz="1200" b="1" dirty="0" smtClean="0">
                <a:latin typeface="Times" charset="0"/>
              </a:rPr>
              <a:t>parameters keep the same receptive field</a:t>
            </a:r>
            <a:r>
              <a:rPr lang="en-US" sz="1200" dirty="0" smtClean="0">
                <a:latin typeface="Times" charset="0"/>
              </a:rPr>
              <a:t>. </a:t>
            </a:r>
            <a:r>
              <a:rPr lang="en-US" sz="1200" dirty="0">
                <a:latin typeface="Times" charset="0"/>
              </a:rPr>
              <a:t>E.g. three-layer 3</a:t>
            </a:r>
            <a:r>
              <a:rPr lang="en-US" sz="1200" dirty="0">
                <a:latin typeface="Quattrocento Sans"/>
                <a:ea typeface="Quattrocento Sans"/>
                <a:cs typeface="Quattrocento Sans"/>
              </a:rPr>
              <a:t>×</a:t>
            </a:r>
            <a:r>
              <a:rPr lang="en-US" sz="1200" dirty="0">
                <a:latin typeface="Times" charset="0"/>
              </a:rPr>
              <a:t>3 convolution stack has C channels, the stack is </a:t>
            </a:r>
            <a:r>
              <a:rPr lang="en-US" sz="1200" dirty="0" err="1">
                <a:latin typeface="Times" charset="0"/>
              </a:rPr>
              <a:t>parametrised</a:t>
            </a:r>
            <a:r>
              <a:rPr lang="en-US" sz="1200" dirty="0">
                <a:latin typeface="Times" charset="0"/>
              </a:rPr>
              <a:t> by 3(3</a:t>
            </a:r>
            <a:r>
              <a:rPr lang="en-US" sz="1200" baseline="30000" dirty="0">
                <a:latin typeface="Times" charset="0"/>
              </a:rPr>
              <a:t>2</a:t>
            </a:r>
            <a:r>
              <a:rPr lang="en-US" sz="1200" dirty="0">
                <a:latin typeface="Times" charset="0"/>
              </a:rPr>
              <a:t>C</a:t>
            </a:r>
            <a:r>
              <a:rPr lang="en-US" sz="1200" baseline="30000" dirty="0">
                <a:latin typeface="Times" charset="0"/>
              </a:rPr>
              <a:t>2</a:t>
            </a:r>
            <a:r>
              <a:rPr lang="en-US" sz="1200" dirty="0">
                <a:latin typeface="Times" charset="0"/>
              </a:rPr>
              <a:t>)= 27C</a:t>
            </a:r>
            <a:r>
              <a:rPr lang="en-US" sz="1200" baseline="30000" dirty="0">
                <a:latin typeface="Times" charset="0"/>
              </a:rPr>
              <a:t>2</a:t>
            </a:r>
            <a:r>
              <a:rPr lang="en-US" sz="1200" dirty="0">
                <a:latin typeface="Times" charset="0"/>
              </a:rPr>
              <a:t> weights; at the same time, a single </a:t>
            </a:r>
            <a:r>
              <a:rPr lang="en-US" sz="1200" dirty="0">
                <a:latin typeface="Quattrocento Sans"/>
                <a:ea typeface="Quattrocento Sans"/>
                <a:cs typeface="Quattrocento Sans"/>
              </a:rPr>
              <a:t>7×7</a:t>
            </a:r>
            <a:r>
              <a:rPr lang="en-US" sz="1200" dirty="0">
                <a:latin typeface="Times" charset="0"/>
              </a:rPr>
              <a:t> conv. layer would require 72C</a:t>
            </a:r>
            <a:r>
              <a:rPr lang="en-US" sz="1200" baseline="30000" dirty="0">
                <a:latin typeface="Times" charset="0"/>
              </a:rPr>
              <a:t>2</a:t>
            </a:r>
            <a:r>
              <a:rPr lang="en-US" sz="1200" dirty="0">
                <a:latin typeface="Times" charset="0"/>
              </a:rPr>
              <a:t> = 49C</a:t>
            </a:r>
            <a:r>
              <a:rPr lang="en-US" sz="1200" baseline="30000" dirty="0">
                <a:latin typeface="Times" charset="0"/>
              </a:rPr>
              <a:t>2</a:t>
            </a:r>
            <a:r>
              <a:rPr lang="en-US" sz="1200" dirty="0">
                <a:latin typeface="Times" charset="0"/>
              </a:rPr>
              <a:t> parameters, 81% more. </a:t>
            </a:r>
            <a:endParaRPr lang="en-US" sz="1200" dirty="0" smtClean="0">
              <a:latin typeface="Times" charset="0"/>
            </a:endParaRPr>
          </a:p>
          <a:p>
            <a:pPr marL="171450" indent="-171450" algn="just">
              <a:spcBef>
                <a:spcPts val="600"/>
              </a:spcBef>
              <a:buFont typeface="Courier New" charset="0"/>
              <a:buChar char="o"/>
            </a:pPr>
            <a:r>
              <a:rPr lang="en-US" sz="1200" b="1" dirty="0" smtClean="0">
                <a:latin typeface="Times" charset="0"/>
              </a:rPr>
              <a:t>More activation functions, rich feature capture</a:t>
            </a:r>
            <a:r>
              <a:rPr lang="en-US" sz="1200" dirty="0" smtClean="0">
                <a:latin typeface="Times" charset="0"/>
              </a:rPr>
              <a:t> make net enable to have more </a:t>
            </a:r>
            <a:r>
              <a:rPr lang="en-US" altLang="zh-CN" sz="1200" dirty="0" smtClean="0">
                <a:latin typeface="Times" charset="0"/>
              </a:rPr>
              <a:t>capacity and require </a:t>
            </a:r>
            <a:r>
              <a:rPr lang="en-US" altLang="zh-CN" sz="1200" b="1" dirty="0" smtClean="0">
                <a:latin typeface="Times" charset="0"/>
              </a:rPr>
              <a:t>less epochs </a:t>
            </a:r>
            <a:r>
              <a:rPr lang="en-US" altLang="zh-CN" sz="1200" dirty="0" smtClean="0">
                <a:latin typeface="Times" charset="0"/>
              </a:rPr>
              <a:t>to save computation resource and training time.</a:t>
            </a:r>
          </a:p>
          <a:p>
            <a:pPr marL="171450" indent="-171450" algn="just">
              <a:spcBef>
                <a:spcPts val="600"/>
              </a:spcBef>
              <a:buFont typeface="Courier New" charset="0"/>
              <a:buChar char="o"/>
            </a:pPr>
            <a:endParaRPr lang="en-US" altLang="zh-CN" sz="1200" dirty="0">
              <a:latin typeface="Times" charset="0"/>
            </a:endParaRPr>
          </a:p>
          <a:p>
            <a:pPr marL="171450" indent="-171450" algn="just">
              <a:spcBef>
                <a:spcPts val="600"/>
              </a:spcBef>
              <a:buFont typeface="Courier New" charset="0"/>
              <a:buChar char="o"/>
            </a:pPr>
            <a:endParaRPr lang="en-US" altLang="zh-CN" sz="1200" dirty="0" smtClean="0">
              <a:latin typeface="Times" charset="0"/>
            </a:endParaRPr>
          </a:p>
          <a:p>
            <a:pPr marL="171450" indent="-171450" algn="just">
              <a:spcBef>
                <a:spcPts val="600"/>
              </a:spcBef>
              <a:buFont typeface="Courier New" charset="0"/>
              <a:buChar char="o"/>
            </a:pPr>
            <a:endParaRPr lang="en-US" altLang="zh-CN" sz="1200" dirty="0" smtClean="0">
              <a:latin typeface="Times" charset="0"/>
            </a:endParaRPr>
          </a:p>
          <a:p>
            <a:pPr algn="just">
              <a:spcBef>
                <a:spcPts val="600"/>
              </a:spcBef>
            </a:pPr>
            <a:r>
              <a:rPr lang="en-US" sz="1200" dirty="0" smtClean="0">
                <a:latin typeface="Times" charset="0"/>
              </a:rPr>
              <a:t>2. Make the VGG configurations into 6 kinds, from 11 weight layers to 19 layers.</a:t>
            </a:r>
          </a:p>
          <a:p>
            <a:pPr algn="just">
              <a:spcBef>
                <a:spcPts val="600"/>
              </a:spcBef>
            </a:pPr>
            <a:r>
              <a:rPr lang="en-US" sz="1200" dirty="0">
                <a:latin typeface="Times" charset="0"/>
              </a:rPr>
              <a:t>3</a:t>
            </a:r>
            <a:r>
              <a:rPr lang="en-US" sz="1200" dirty="0" smtClean="0">
                <a:latin typeface="Times" charset="0"/>
              </a:rPr>
              <a:t>. Using 1</a:t>
            </a:r>
            <a:r>
              <a:rPr lang="en-US" sz="1200" dirty="0">
                <a:latin typeface="Quattrocento Sans"/>
                <a:ea typeface="Quattrocento Sans"/>
                <a:cs typeface="Quattrocento Sans"/>
              </a:rPr>
              <a:t>×</a:t>
            </a:r>
            <a:r>
              <a:rPr lang="en-US" sz="1200" dirty="0" smtClean="0">
                <a:latin typeface="Times" charset="0"/>
              </a:rPr>
              <a:t>1 </a:t>
            </a:r>
            <a:r>
              <a:rPr lang="en-US" sz="1200" dirty="0">
                <a:latin typeface="Times" charset="0"/>
              </a:rPr>
              <a:t>conv. layers </a:t>
            </a:r>
            <a:r>
              <a:rPr lang="en-US" sz="1200" dirty="0" smtClean="0">
                <a:latin typeface="Times" charset="0"/>
              </a:rPr>
              <a:t>to </a:t>
            </a:r>
            <a:r>
              <a:rPr lang="en-US" sz="1200" dirty="0">
                <a:latin typeface="Times" charset="0"/>
              </a:rPr>
              <a:t>increase the nonlinearity of the decision function without affecting the receptive fields of the conv. layers. </a:t>
            </a:r>
            <a:endParaRPr lang="en-US" sz="1200" dirty="0" smtClean="0">
              <a:latin typeface="Times" charset="0"/>
            </a:endParaRPr>
          </a:p>
          <a:p>
            <a:pPr algn="just">
              <a:spcBef>
                <a:spcPts val="600"/>
              </a:spcBef>
            </a:pPr>
            <a:r>
              <a:rPr lang="en-US" sz="1200" dirty="0">
                <a:latin typeface="Times" charset="0"/>
                <a:ea typeface="Quattrocento Sans"/>
                <a:cs typeface="Quattrocento Sans"/>
              </a:rPr>
              <a:t>4</a:t>
            </a:r>
            <a:r>
              <a:rPr lang="en-US" sz="1200" dirty="0" smtClean="0">
                <a:latin typeface="Times" charset="0"/>
                <a:ea typeface="Quattrocento Sans"/>
                <a:cs typeface="Quattrocento Sans"/>
              </a:rPr>
              <a:t>. </a:t>
            </a:r>
            <a:r>
              <a:rPr lang="en-US" sz="1200" dirty="0" smtClean="0">
                <a:latin typeface="Quattrocento Sans"/>
                <a:ea typeface="Quattrocento Sans"/>
                <a:cs typeface="Quattrocento Sans"/>
              </a:rPr>
              <a:t>In the train and test procedure, apply two novel scale methods to train the model, single scale training and multi-scale training. In evaluations, make ensemble incorporation to enhance the models performance.</a:t>
            </a:r>
          </a:p>
          <a:p>
            <a:pPr algn="just">
              <a:spcBef>
                <a:spcPts val="600"/>
              </a:spcBef>
            </a:pPr>
            <a:r>
              <a:rPr lang="en-US" sz="1200" dirty="0">
                <a:latin typeface="Quattrocento Sans"/>
                <a:ea typeface="Quattrocento Sans"/>
                <a:cs typeface="Quattrocento Sans"/>
              </a:rPr>
              <a:t>5</a:t>
            </a:r>
            <a:r>
              <a:rPr lang="en-US" sz="1200" dirty="0" smtClean="0">
                <a:latin typeface="Quattrocento Sans"/>
                <a:ea typeface="Quattrocento Sans"/>
                <a:cs typeface="Quattrocento Sans"/>
              </a:rPr>
              <a:t>. For the implements, use 4 GPUs to </a:t>
            </a:r>
            <a:r>
              <a:rPr lang="en-US" sz="1200" dirty="0">
                <a:latin typeface="Quattrocento Sans"/>
                <a:ea typeface="Quattrocento Sans"/>
                <a:cs typeface="Quattrocento Sans"/>
              </a:rPr>
              <a:t>exploit the data </a:t>
            </a:r>
            <a:r>
              <a:rPr lang="en-US" sz="1200" dirty="0" smtClean="0">
                <a:latin typeface="Quattrocento Sans"/>
                <a:ea typeface="Quattrocento Sans"/>
                <a:cs typeface="Quattrocento Sans"/>
              </a:rPr>
              <a:t>parallelism, processed in parallel on each GPU, and synchronized the gradients results across 4 GPUs.</a:t>
            </a:r>
            <a:endParaRPr lang="en-US" sz="1200" b="1" dirty="0" smtClean="0">
              <a:latin typeface="Quattrocento Sans"/>
              <a:ea typeface="Quattrocento Sans"/>
              <a:cs typeface="Quattrocento Sans"/>
            </a:endParaRPr>
          </a:p>
        </p:txBody>
      </p:sp>
      <p:pic>
        <p:nvPicPr>
          <p:cNvPr id="15" name="Picture 14"/>
          <p:cNvPicPr>
            <a:picLocks noChangeAspect="1"/>
          </p:cNvPicPr>
          <p:nvPr/>
        </p:nvPicPr>
        <p:blipFill>
          <a:blip r:embed="rId3"/>
          <a:stretch>
            <a:fillRect/>
          </a:stretch>
        </p:blipFill>
        <p:spPr>
          <a:xfrm>
            <a:off x="2522220" y="2933146"/>
            <a:ext cx="3848100" cy="521294"/>
          </a:xfrm>
          <a:prstGeom prst="rect">
            <a:avLst/>
          </a:prstGeom>
        </p:spPr>
      </p:pic>
    </p:spTree>
    <p:extLst>
      <p:ext uri="{BB962C8B-B14F-4D97-AF65-F5344CB8AC3E}">
        <p14:creationId xmlns:p14="http://schemas.microsoft.com/office/powerpoint/2010/main" val="1270576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Title 2"/>
          <p:cNvSpPr>
            <a:spLocks noGrp="1"/>
          </p:cNvSpPr>
          <p:nvPr>
            <p:ph type="ctrTitle"/>
          </p:nvPr>
        </p:nvSpPr>
        <p:spPr>
          <a:xfrm>
            <a:off x="2093344" y="2468879"/>
            <a:ext cx="6380096" cy="567323"/>
          </a:xfrm>
        </p:spPr>
        <p:txBody>
          <a:bodyPr/>
          <a:lstStyle/>
          <a:p>
            <a:r>
              <a:rPr lang="en-US" sz="2400" dirty="0" smtClean="0"/>
              <a:t>Use Case</a:t>
            </a:r>
            <a:br>
              <a:rPr lang="en-US" sz="2400" dirty="0" smtClean="0"/>
            </a:br>
            <a:r>
              <a:rPr lang="en-US" sz="2400" dirty="0"/>
              <a:t> </a:t>
            </a:r>
            <a:r>
              <a:rPr lang="en-US" sz="2400" dirty="0" smtClean="0"/>
              <a:t>                                             Limitations</a:t>
            </a:r>
            <a:endParaRPr lang="en-US" sz="2400" dirty="0"/>
          </a:p>
        </p:txBody>
      </p:sp>
      <p:sp>
        <p:nvSpPr>
          <p:cNvPr id="10" name="TextBox 9"/>
          <p:cNvSpPr txBox="1"/>
          <p:nvPr/>
        </p:nvSpPr>
        <p:spPr>
          <a:xfrm>
            <a:off x="568959" y="447040"/>
            <a:ext cx="7904481" cy="1585049"/>
          </a:xfrm>
          <a:prstGeom prst="rect">
            <a:avLst/>
          </a:prstGeom>
          <a:noFill/>
        </p:spPr>
        <p:txBody>
          <a:bodyPr wrap="square" rtlCol="0">
            <a:spAutoFit/>
          </a:bodyPr>
          <a:lstStyle/>
          <a:p>
            <a:pPr algn="just">
              <a:spcBef>
                <a:spcPts val="600"/>
              </a:spcBef>
            </a:pPr>
            <a:r>
              <a:rPr lang="en-US" b="1" dirty="0">
                <a:highlight>
                  <a:srgbClr val="FFCD00"/>
                </a:highlight>
                <a:latin typeface="Quattrocento Sans"/>
                <a:ea typeface="Quattrocento Sans"/>
                <a:cs typeface="Quattrocento Sans"/>
              </a:rPr>
              <a:t>VGG</a:t>
            </a:r>
            <a:r>
              <a:rPr lang="en-US" dirty="0">
                <a:latin typeface="Quattrocento Sans"/>
                <a:ea typeface="Quattrocento Sans"/>
                <a:cs typeface="Quattrocento Sans"/>
              </a:rPr>
              <a:t> </a:t>
            </a:r>
            <a:r>
              <a:rPr lang="en-US" sz="1300" dirty="0">
                <a:latin typeface="Quattrocento Sans"/>
                <a:ea typeface="Quattrocento Sans"/>
                <a:cs typeface="Quattrocento Sans"/>
              </a:rPr>
              <a:t>as a deeper Conv. Net, which has the state-of-the-art accuracy in the large-scale image recognition tasks. VGG model also </a:t>
            </a:r>
            <a:r>
              <a:rPr lang="en-US" altLang="zh-CN" sz="1300" dirty="0">
                <a:latin typeface="Quattrocento Sans"/>
                <a:ea typeface="Quattrocento Sans"/>
                <a:cs typeface="Quattrocento Sans"/>
              </a:rPr>
              <a:t>own its configurations by their names from A to E, corresponding to 11 weight layers to 19 weight layers.</a:t>
            </a:r>
            <a:endParaRPr lang="en-US" sz="1300" dirty="0">
              <a:latin typeface="Quattrocento Sans"/>
              <a:ea typeface="Quattrocento Sans"/>
              <a:cs typeface="Quattrocento Sans"/>
            </a:endParaRPr>
          </a:p>
          <a:p>
            <a:pPr algn="just">
              <a:spcBef>
                <a:spcPts val="600"/>
              </a:spcBef>
            </a:pPr>
            <a:r>
              <a:rPr lang="en-US" sz="1300" dirty="0">
                <a:latin typeface="Quattrocento Sans"/>
                <a:ea typeface="Quattrocento Sans"/>
                <a:cs typeface="Quattrocento Sans"/>
              </a:rPr>
              <a:t>Thus, VGG net would be flexibly capable of using in the large scale dataset recognition and classification like ILSVRC, and also can be applied in smaller datasets like </a:t>
            </a:r>
            <a:r>
              <a:rPr lang="de-DE" sz="1300" dirty="0">
                <a:latin typeface="Quattrocento Sans"/>
                <a:ea typeface="Quattrocento Sans"/>
                <a:cs typeface="Quattrocento Sans"/>
              </a:rPr>
              <a:t>VOC-2007, VOC-2012, Caltech-101 </a:t>
            </a:r>
            <a:r>
              <a:rPr lang="de-DE" sz="1300" dirty="0" err="1">
                <a:latin typeface="Quattrocento Sans"/>
                <a:ea typeface="Quattrocento Sans"/>
                <a:cs typeface="Quattrocento Sans"/>
              </a:rPr>
              <a:t>and</a:t>
            </a:r>
            <a:r>
              <a:rPr lang="de-DE" sz="1300" dirty="0">
                <a:latin typeface="Quattrocento Sans"/>
                <a:ea typeface="Quattrocento Sans"/>
                <a:cs typeface="Quattrocento Sans"/>
              </a:rPr>
              <a:t> Caltech-256, </a:t>
            </a:r>
            <a:r>
              <a:rPr lang="de-DE" sz="1300" dirty="0" err="1">
                <a:latin typeface="Quattrocento Sans"/>
                <a:ea typeface="Quattrocento Sans"/>
                <a:cs typeface="Quattrocento Sans"/>
              </a:rPr>
              <a:t>which</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are</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evaluated</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by</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the</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authors</a:t>
            </a:r>
            <a:r>
              <a:rPr lang="de-DE" sz="1300" dirty="0">
                <a:latin typeface="Quattrocento Sans"/>
                <a:ea typeface="Quattrocento Sans"/>
                <a:cs typeface="Quattrocento Sans"/>
              </a:rPr>
              <a:t> in </a:t>
            </a:r>
            <a:r>
              <a:rPr lang="de-DE" sz="1300" dirty="0" err="1">
                <a:latin typeface="Quattrocento Sans"/>
                <a:ea typeface="Quattrocento Sans"/>
                <a:cs typeface="Quattrocento Sans"/>
              </a:rPr>
              <a:t>the</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appendix</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mainly</a:t>
            </a:r>
            <a:r>
              <a:rPr lang="de-DE" sz="1300" dirty="0">
                <a:latin typeface="Quattrocento Sans"/>
                <a:ea typeface="Quattrocento Sans"/>
                <a:cs typeface="Quattrocento Sans"/>
              </a:rPr>
              <a:t> </a:t>
            </a:r>
            <a:r>
              <a:rPr lang="de-DE" sz="1300" dirty="0" err="1">
                <a:latin typeface="Quattrocento Sans"/>
                <a:ea typeface="Quattrocento Sans"/>
                <a:cs typeface="Quattrocento Sans"/>
              </a:rPr>
              <a:t>focus</a:t>
            </a:r>
            <a:r>
              <a:rPr lang="de-DE" sz="1300" dirty="0">
                <a:latin typeface="Quattrocento Sans"/>
                <a:ea typeface="Quattrocento Sans"/>
                <a:cs typeface="Quattrocento Sans"/>
              </a:rPr>
              <a:t> on Net-D </a:t>
            </a:r>
            <a:r>
              <a:rPr lang="de-DE" sz="1300" dirty="0" err="1">
                <a:latin typeface="Quattrocento Sans"/>
                <a:ea typeface="Quattrocento Sans"/>
                <a:cs typeface="Quattrocento Sans"/>
              </a:rPr>
              <a:t>and</a:t>
            </a:r>
            <a:r>
              <a:rPr lang="de-DE" sz="1300" dirty="0">
                <a:latin typeface="Quattrocento Sans"/>
                <a:ea typeface="Quattrocento Sans"/>
                <a:cs typeface="Quattrocento Sans"/>
              </a:rPr>
              <a:t> Net-E</a:t>
            </a:r>
            <a:r>
              <a:rPr lang="de-DE" sz="1300" dirty="0" smtClean="0">
                <a:latin typeface="Quattrocento Sans"/>
                <a:ea typeface="Quattrocento Sans"/>
                <a:cs typeface="Quattrocento Sans"/>
              </a:rPr>
              <a:t>). The VGG16 </a:t>
            </a:r>
            <a:r>
              <a:rPr lang="de-DE" sz="1300" dirty="0" err="1" smtClean="0">
                <a:latin typeface="Quattrocento Sans"/>
                <a:ea typeface="Quattrocento Sans"/>
                <a:cs typeface="Quattrocento Sans"/>
              </a:rPr>
              <a:t>and</a:t>
            </a:r>
            <a:r>
              <a:rPr lang="de-DE" sz="1300" dirty="0" smtClean="0">
                <a:latin typeface="Quattrocento Sans"/>
                <a:ea typeface="Quattrocento Sans"/>
                <a:cs typeface="Quattrocento Sans"/>
              </a:rPr>
              <a:t> VGG19 </a:t>
            </a:r>
            <a:r>
              <a:rPr lang="de-DE" sz="1300" dirty="0" err="1" smtClean="0">
                <a:latin typeface="Quattrocento Sans"/>
                <a:ea typeface="Quattrocento Sans"/>
                <a:cs typeface="Quattrocento Sans"/>
              </a:rPr>
              <a:t>parameters</a:t>
            </a:r>
            <a:r>
              <a:rPr lang="de-DE" sz="1300" dirty="0" smtClean="0">
                <a:latin typeface="Quattrocento Sans"/>
                <a:ea typeface="Quattrocento Sans"/>
                <a:cs typeface="Quattrocento Sans"/>
              </a:rPr>
              <a:t> </a:t>
            </a:r>
            <a:r>
              <a:rPr lang="de-DE" sz="1300" dirty="0" err="1" smtClean="0">
                <a:latin typeface="Quattrocento Sans"/>
                <a:ea typeface="Quattrocento Sans"/>
                <a:cs typeface="Quattrocento Sans"/>
              </a:rPr>
              <a:t>would</a:t>
            </a:r>
            <a:r>
              <a:rPr lang="de-DE" sz="1300" dirty="0" smtClean="0">
                <a:latin typeface="Quattrocento Sans"/>
                <a:ea typeface="Quattrocento Sans"/>
                <a:cs typeface="Quattrocento Sans"/>
              </a:rPr>
              <a:t> </a:t>
            </a:r>
            <a:r>
              <a:rPr lang="de-DE" sz="1300" dirty="0" err="1" smtClean="0">
                <a:latin typeface="Quattrocento Sans"/>
                <a:ea typeface="Quattrocento Sans"/>
                <a:cs typeface="Quattrocento Sans"/>
              </a:rPr>
              <a:t>be</a:t>
            </a:r>
            <a:r>
              <a:rPr lang="de-DE" sz="1300" dirty="0" smtClean="0">
                <a:latin typeface="Quattrocento Sans"/>
                <a:ea typeface="Quattrocento Sans"/>
                <a:cs typeface="Quattrocento Sans"/>
              </a:rPr>
              <a:t> </a:t>
            </a:r>
            <a:r>
              <a:rPr lang="de-DE" sz="1300" dirty="0" err="1" smtClean="0">
                <a:latin typeface="Quattrocento Sans"/>
                <a:ea typeface="Quattrocento Sans"/>
                <a:cs typeface="Quattrocento Sans"/>
              </a:rPr>
              <a:t>available</a:t>
            </a:r>
            <a:r>
              <a:rPr lang="de-DE" sz="1300" dirty="0" smtClean="0">
                <a:latin typeface="Quattrocento Sans"/>
                <a:ea typeface="Quattrocento Sans"/>
                <a:cs typeface="Quattrocento Sans"/>
              </a:rPr>
              <a:t> in </a:t>
            </a:r>
            <a:r>
              <a:rPr lang="de-DE" sz="1300" dirty="0" err="1" smtClean="0">
                <a:latin typeface="Quattrocento Sans"/>
                <a:ea typeface="Quattrocento Sans"/>
                <a:cs typeface="Quattrocento Sans"/>
              </a:rPr>
              <a:t>Keras</a:t>
            </a:r>
            <a:r>
              <a:rPr lang="de-DE" sz="1300" dirty="0" smtClean="0">
                <a:latin typeface="Quattrocento Sans"/>
                <a:ea typeface="Quattrocento Sans"/>
                <a:cs typeface="Quattrocento Sans"/>
              </a:rPr>
              <a:t>.</a:t>
            </a:r>
            <a:endParaRPr lang="de-DE" sz="1300" dirty="0">
              <a:latin typeface="Quattrocento Sans"/>
              <a:ea typeface="Quattrocento Sans"/>
              <a:cs typeface="Quattrocento Sans"/>
            </a:endParaRPr>
          </a:p>
        </p:txBody>
      </p:sp>
      <p:cxnSp>
        <p:nvCxnSpPr>
          <p:cNvPr id="11" name="Straight Connector 10"/>
          <p:cNvCxnSpPr/>
          <p:nvPr/>
        </p:nvCxnSpPr>
        <p:spPr>
          <a:xfrm>
            <a:off x="1849120" y="2572095"/>
            <a:ext cx="413512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8958" y="3180336"/>
            <a:ext cx="7904481" cy="1384995"/>
          </a:xfrm>
          <a:prstGeom prst="rect">
            <a:avLst/>
          </a:prstGeom>
          <a:noFill/>
        </p:spPr>
        <p:txBody>
          <a:bodyPr wrap="square" rtlCol="0">
            <a:spAutoFit/>
          </a:bodyPr>
          <a:lstStyle/>
          <a:p>
            <a:pPr algn="just">
              <a:spcBef>
                <a:spcPts val="600"/>
              </a:spcBef>
            </a:pPr>
            <a:r>
              <a:rPr lang="en-US" b="1" dirty="0" smtClean="0">
                <a:highlight>
                  <a:srgbClr val="FFCD00"/>
                </a:highlight>
                <a:latin typeface="Quattrocento Sans"/>
                <a:ea typeface="Quattrocento Sans"/>
                <a:cs typeface="Quattrocento Sans"/>
              </a:rPr>
              <a:t>VGG</a:t>
            </a:r>
            <a:r>
              <a:rPr lang="en-US" dirty="0" smtClean="0">
                <a:latin typeface="Quattrocento Sans"/>
                <a:ea typeface="Quattrocento Sans"/>
                <a:cs typeface="Quattrocento Sans"/>
              </a:rPr>
              <a:t> </a:t>
            </a:r>
            <a:r>
              <a:rPr lang="en-US" sz="1300" dirty="0" smtClean="0">
                <a:latin typeface="Quattrocento Sans"/>
                <a:ea typeface="Quattrocento Sans"/>
                <a:cs typeface="Quattrocento Sans"/>
              </a:rPr>
              <a:t>models have a relatively </a:t>
            </a:r>
            <a:r>
              <a:rPr lang="en-US" altLang="zh-CN" sz="1300" dirty="0" smtClean="0">
                <a:latin typeface="Quattrocento Sans"/>
                <a:ea typeface="Quattrocento Sans"/>
                <a:cs typeface="Quattrocento Sans"/>
              </a:rPr>
              <a:t>severe requirements on the computational ability such as parallel</a:t>
            </a:r>
            <a:r>
              <a:rPr lang="zh-CN" altLang="en-US" sz="1300" dirty="0" smtClean="0">
                <a:latin typeface="Quattrocento Sans"/>
                <a:ea typeface="Quattrocento Sans"/>
                <a:cs typeface="Quattrocento Sans"/>
              </a:rPr>
              <a:t> </a:t>
            </a:r>
            <a:r>
              <a:rPr lang="en-US" altLang="zh-CN" sz="1300" dirty="0" smtClean="0">
                <a:latin typeface="Quattrocento Sans"/>
                <a:ea typeface="Quattrocento Sans"/>
                <a:cs typeface="Quattrocento Sans"/>
              </a:rPr>
              <a:t>computing, GPU resource management and data synchronization. It will be a challenge for the normally simple recognition task to train over 140M parameters. Namely its computation consumption is relative huge especially on the first two Full Connection layers, and training time cost is also huge.</a:t>
            </a:r>
          </a:p>
          <a:p>
            <a:pPr algn="just">
              <a:spcBef>
                <a:spcPts val="600"/>
              </a:spcBef>
            </a:pPr>
            <a:r>
              <a:rPr lang="en-US" sz="1300" dirty="0" smtClean="0">
                <a:latin typeface="Quattrocento Sans"/>
                <a:ea typeface="Quattrocento Sans"/>
                <a:cs typeface="Quattrocento Sans"/>
              </a:rPr>
              <a:t>And compared to the prevailing Deep Convolutional Network like </a:t>
            </a:r>
            <a:r>
              <a:rPr lang="en-US" sz="1300" dirty="0" err="1" smtClean="0">
                <a:latin typeface="Quattrocento Sans"/>
                <a:ea typeface="Quattrocento Sans"/>
                <a:cs typeface="Quattrocento Sans"/>
              </a:rPr>
              <a:t>ResNet</a:t>
            </a:r>
            <a:r>
              <a:rPr lang="en-US" sz="1300" dirty="0" smtClean="0">
                <a:latin typeface="Quattrocento Sans"/>
                <a:ea typeface="Quattrocento Sans"/>
                <a:cs typeface="Quattrocento Sans"/>
              </a:rPr>
              <a:t>, </a:t>
            </a:r>
            <a:r>
              <a:rPr lang="en-US" sz="1300" dirty="0" err="1" smtClean="0">
                <a:latin typeface="Quattrocento Sans"/>
                <a:ea typeface="Quattrocento Sans"/>
                <a:cs typeface="Quattrocento Sans"/>
              </a:rPr>
              <a:t>NASNet</a:t>
            </a:r>
            <a:r>
              <a:rPr lang="en-US" sz="1300" dirty="0" smtClean="0">
                <a:latin typeface="Quattrocento Sans"/>
                <a:ea typeface="Quattrocento Sans"/>
                <a:cs typeface="Quattrocento Sans"/>
              </a:rPr>
              <a:t>, </a:t>
            </a:r>
            <a:r>
              <a:rPr lang="en-US" sz="1300" dirty="0" err="1" smtClean="0">
                <a:latin typeface="Quattrocento Sans"/>
                <a:ea typeface="Quattrocento Sans"/>
                <a:cs typeface="Quattrocento Sans"/>
              </a:rPr>
              <a:t>GoogLeNet</a:t>
            </a:r>
            <a:r>
              <a:rPr lang="en-US" sz="1300" dirty="0" smtClean="0">
                <a:latin typeface="Quattrocento Sans"/>
                <a:ea typeface="Quattrocento Sans"/>
                <a:cs typeface="Quattrocento Sans"/>
              </a:rPr>
              <a:t> and </a:t>
            </a:r>
            <a:r>
              <a:rPr lang="en-US" altLang="zh-CN" sz="1300" dirty="0" err="1" smtClean="0">
                <a:latin typeface="Quattrocento Sans"/>
                <a:ea typeface="Quattrocento Sans"/>
                <a:cs typeface="Quattrocento Sans"/>
              </a:rPr>
              <a:t>CapsNet</a:t>
            </a:r>
            <a:r>
              <a:rPr lang="en-US" altLang="zh-CN" sz="1300" dirty="0" smtClean="0">
                <a:latin typeface="Quattrocento Sans"/>
                <a:ea typeface="Quattrocento Sans"/>
                <a:cs typeface="Quattrocento Sans"/>
              </a:rPr>
              <a:t>, VGG’s too deep structure with million parameters tends to work over-fittingly.</a:t>
            </a:r>
            <a:endParaRPr lang="de-DE" sz="1300" dirty="0">
              <a:latin typeface="Quattrocento Sans"/>
              <a:ea typeface="Quattrocento Sans"/>
              <a:cs typeface="Quattrocento Sans"/>
            </a:endParaRPr>
          </a:p>
        </p:txBody>
      </p:sp>
      <p:grpSp>
        <p:nvGrpSpPr>
          <p:cNvPr id="14" name="Shape 636"/>
          <p:cNvGrpSpPr/>
          <p:nvPr/>
        </p:nvGrpSpPr>
        <p:grpSpPr>
          <a:xfrm>
            <a:off x="1212685" y="2400643"/>
            <a:ext cx="342882" cy="342903"/>
            <a:chOff x="6643075" y="3664250"/>
            <a:chExt cx="407950" cy="407975"/>
          </a:xfrm>
        </p:grpSpPr>
        <p:sp>
          <p:nvSpPr>
            <p:cNvPr id="15" name="Shape 637"/>
            <p:cNvSpPr/>
            <p:nvPr/>
          </p:nvSpPr>
          <p:spPr>
            <a:xfrm>
              <a:off x="6794076" y="3815251"/>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63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2461</TotalTime>
  <Words>1343</Words>
  <Application>Microsoft Macintosh PowerPoint</Application>
  <PresentationFormat>On-screen Show (16:9)</PresentationFormat>
  <Paragraphs>91</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Courier New</vt:lpstr>
      <vt:lpstr>Georgia</vt:lpstr>
      <vt:lpstr>Lora</vt:lpstr>
      <vt:lpstr>Quattrocento Sans</vt:lpstr>
      <vt:lpstr>Times</vt:lpstr>
      <vt:lpstr>Arial</vt:lpstr>
      <vt:lpstr>Viola template</vt:lpstr>
      <vt:lpstr>Very Deep Convolutional Networks For Large-Scale Image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Limitations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Very Deep Convolutional Networks For Large-Scale Image Recognition</dc:title>
  <cp:lastModifiedBy>Jiang Zhiyuan</cp:lastModifiedBy>
  <cp:revision>44</cp:revision>
  <dcterms:modified xsi:type="dcterms:W3CDTF">2018-05-15T13:21:36Z</dcterms:modified>
</cp:coreProperties>
</file>