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8FA60-6CE7-A8F3-11DC-0A51B321B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C6C6B2-9271-956A-B21A-DD668263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E2ECBD-1C64-7192-F157-FB0442CC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3D124D-48AA-F954-E6F9-35F0189F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0AE2A-45ED-6B43-6F12-BB120636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5C566-544F-3275-3726-D18A5941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40BC04-F5E4-E04F-F764-DA06F015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9FED2-DF06-3474-FD56-B1C4AD56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9B9DD-9853-60D6-B4A9-7BC88F1E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3C513-F340-E5A6-E0F9-F7F48D65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6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8CF123-707C-AD04-CFB6-EC5AF4F55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FA7437-0D02-AB82-F4A2-9DA7182E0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102A5-0AF3-0BAF-61EA-61291380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F023D0-6F65-3740-63AF-0FF3B98F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B32BA-2090-577F-D778-249C2D16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7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D6DD4-F2BA-AF4B-A032-F4ADB493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43FE3-4C8D-DE00-C733-0E4658BE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114C2F-8B0B-4DF6-D385-3021BE53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2E626-664F-BE25-4ECF-7CF028B3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8B6D5-8A4C-53FA-9139-3B5A40FA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3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FBD58-4589-E58C-D2D2-FFBAA661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6DF94D-FD3F-442C-6969-00693930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83549C-3C53-7F27-B1E3-E1BE4F52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5CD73-40DA-A693-E169-24D85362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B05AB4-06AF-4079-FA03-9B336E11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5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1803F-3E4D-394B-E32B-555DB3DF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6251D-E0E8-9BA1-5704-39CA81BC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9DA2AA-BED5-1934-2877-3DF2194F6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7C161D-F401-AA2F-A0D6-C82D736E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B44883-3F56-C977-27F3-562AC83D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447C9-618B-48CF-9211-0382AA5C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65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6A538-F0FE-E4EA-D969-E93DC3D2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5594C1-AE38-DA6C-7DE4-14F5B5C9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F51D62-9335-8AED-D1B2-D59CC9A5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D6BBD9-3A32-F69F-7306-B08A30E2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6B841D-01A3-1359-A206-328CA2D2A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D8ABE4-3BDC-9B67-83E9-AA91F52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F9D5FC-8B57-E2D5-A540-885FD67F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87804A-F8DA-65D8-A482-92BB31D7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34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48742-293B-920E-68C2-006D0AD2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40235F-11BC-11DF-2CE2-2DAE2926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D7C29B-038C-0689-7602-C406E8A4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43F8EE-8B6D-DA00-FF9B-ED3651D3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8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27739-5D44-3421-D4D2-0AD2B823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1B3788-5FFD-C404-F2E7-2990CCAF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AFAC6F-10A1-5119-C5BE-C6C8D41C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5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AC39B-747E-0329-55A0-BF23A0D1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0AF8D-4DAB-AB80-7DF5-697D48A7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0F2EE1-59E4-2FAE-DEE4-C7EC95EB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E8B36B-5F94-14F5-F232-FDF9D713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3E286B-5451-F60A-8D5C-78A021A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8B60F2-1B43-94E4-3E04-6A700A67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14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6E73-05DE-3D3F-324E-0C702D93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B6B41F-539E-083C-E62C-6934B7593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52873C-C5B0-8411-9DCC-1FEC88396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2CE91D-D893-E998-21CF-6564E044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5A17F2-05B3-C853-4F19-01389906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D2D982-F206-AE9F-D81A-8CA5DAE6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65C37-835B-B85C-08CE-0F104574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AAB36F-7F66-5D6E-5CCB-E82A359E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5AE4A-1EA5-3D6F-2E94-412090F2E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4841-C1C1-44D4-969D-DE80E8E78F3A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ABD81-61FD-3BE1-6984-291C55D8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D72E76-0222-6B3C-A877-D9FE2E01E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F1184-DCC0-40CE-BBF3-2729B14E9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3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54BFF-8FDD-2AE4-755D-D28B99E98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33" y="1072859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25252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Модуль </a:t>
            </a:r>
            <a:r>
              <a:rPr lang="en-US" dirty="0" err="1">
                <a:solidFill>
                  <a:srgbClr val="25252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Os.path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B5CBB4-5CA3-D86C-216B-F6A300E2D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25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F6CD5-7916-11FF-2E33-233B7FBA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0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</a:t>
            </a:r>
            <a:br>
              <a:rPr lang="ru-RU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067B0-B387-8694-3626-3F288F36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18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</a:t>
            </a:r>
            <a:r>
              <a:rPr lang="ru-RU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это часто и широко используемая функция, применяемая, когда мы хотим обрабатывать файлы из разных областей в системе. Основная функциональность этого модуля включает слияние, нормализацию и получение имен путей в </a:t>
            </a:r>
            <a:r>
              <a:rPr lang="ru-RU" sz="18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Поскольку эта функция полезна при применении функции к путям, параметры путей передаются либо в форме строк, либо в байтах. Недостаточно используемым приложениям необходимо было представлять имена файлов в виде строк символов </a:t>
            </a:r>
            <a:r>
              <a:rPr lang="ru-RU" sz="180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ru-RU" sz="180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Результирующее значение функции находится в той же форме, либо путь к папке, либо сама папка / имя файла.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75"/>
              </a:spcAft>
            </a:pP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Подмодуль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os.path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модуля </a:t>
            </a: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os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имеет широкий ряд встроенных преимуществ. Ознакомимся со следующими функциями: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basename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dirname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isdir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isfile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10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49D6-9D9B-76A7-4091-65B93EB9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os.path.basename</a:t>
            </a:r>
            <a:br>
              <a:rPr lang="ru-RU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BA444D-ABF9-AA41-3B88-4128CBC6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Функция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basename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вернет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название файла пути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Это очень полезная функция, особенно в тех случаях, когда нужно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использовать имя файла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для наименования того или иного связанного с работой файла, например лог-файл. Такая ситуация возникает часто при работе с файлами данных.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49" name="Объект 48">
            <a:extLst>
              <a:ext uri="{FF2B5EF4-FFF2-40B4-BE49-F238E27FC236}">
                <a16:creationId xmlns:a16="http://schemas.microsoft.com/office/drawing/2014/main" id="{C1448954-1078-50DB-7086-D794C8CFC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413748"/>
              </p:ext>
            </p:extLst>
          </p:nvPr>
        </p:nvGraphicFramePr>
        <p:xfrm>
          <a:off x="5183188" y="1392573"/>
          <a:ext cx="6172200" cy="1073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261">
                  <a:extLst>
                    <a:ext uri="{9D8B030D-6E8A-4147-A177-3AD203B41FA5}">
                      <a16:colId xmlns:a16="http://schemas.microsoft.com/office/drawing/2014/main" val="2581828809"/>
                    </a:ext>
                  </a:extLst>
                </a:gridCol>
                <a:gridCol w="6090939">
                  <a:extLst>
                    <a:ext uri="{9D8B030D-6E8A-4147-A177-3AD203B41FA5}">
                      <a16:colId xmlns:a16="http://schemas.microsoft.com/office/drawing/2014/main" val="3170679284"/>
                    </a:ext>
                  </a:extLst>
                </a:gridCol>
              </a:tblGrid>
              <a:tr h="1073790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100">
                          <a:effectLst/>
                        </a:rPr>
                        <a:t>1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100">
                          <a:effectLst/>
                        </a:rPr>
                        <a:t>2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100">
                          <a:effectLst/>
                        </a:rPr>
                        <a:t>3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1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100" dirty="0">
                          <a:effectLst/>
                        </a:rPr>
                        <a:t>import </a:t>
                      </a:r>
                      <a:r>
                        <a:rPr lang="en-US" sz="1100" dirty="0" err="1">
                          <a:effectLst/>
                        </a:rPr>
                        <a:t>os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sz="1100" dirty="0" err="1">
                          <a:effectLst/>
                        </a:rPr>
                        <a:t>os.path.basename</a:t>
                      </a:r>
                      <a:r>
                        <a:rPr lang="en-US" sz="1100" dirty="0">
                          <a:effectLst/>
                        </a:rPr>
                        <a:t>(</a:t>
                      </a:r>
                      <a:r>
                        <a:rPr lang="en-US" sz="1100" dirty="0" err="1">
                          <a:effectLst/>
                        </a:rPr>
                        <a:t>r'C</a:t>
                      </a:r>
                      <a:r>
                        <a:rPr lang="en-US" sz="1100" dirty="0">
                          <a:effectLst/>
                        </a:rPr>
                        <a:t>:\Python27\Tools\</a:t>
                      </a:r>
                      <a:r>
                        <a:rPr lang="en-US" sz="1100" dirty="0" err="1">
                          <a:effectLst/>
                        </a:rPr>
                        <a:t>pynche</a:t>
                      </a:r>
                      <a:r>
                        <a:rPr lang="en-US" sz="1100" dirty="0">
                          <a:effectLst/>
                        </a:rPr>
                        <a:t>\ChipViewer.py')</a:t>
                      </a:r>
                      <a:endParaRPr lang="ru-RU" sz="1100" dirty="0">
                        <a:effectLst/>
                      </a:endParaRPr>
                    </a:p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ru-RU" sz="1100" dirty="0">
                          <a:effectLst/>
                        </a:rPr>
                        <a:t># ChipViewer.py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668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19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B8B76-D7DB-F3EC-DBB4-92B79829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os.path.dirname</a:t>
            </a:r>
            <a:br>
              <a:rPr lang="ru-RU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09E83F9-8BE5-2855-F4BB-934A6971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320384"/>
              </p:ext>
            </p:extLst>
          </p:nvPr>
        </p:nvGraphicFramePr>
        <p:xfrm>
          <a:off x="5183188" y="1669410"/>
          <a:ext cx="6172200" cy="1409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04">
                  <a:extLst>
                    <a:ext uri="{9D8B030D-6E8A-4147-A177-3AD203B41FA5}">
                      <a16:colId xmlns:a16="http://schemas.microsoft.com/office/drawing/2014/main" val="2953972429"/>
                    </a:ext>
                  </a:extLst>
                </a:gridCol>
                <a:gridCol w="6136296">
                  <a:extLst>
                    <a:ext uri="{9D8B030D-6E8A-4147-A177-3AD203B41FA5}">
                      <a16:colId xmlns:a16="http://schemas.microsoft.com/office/drawing/2014/main" val="2602885857"/>
                    </a:ext>
                  </a:extLst>
                </a:gridCol>
              </a:tblGrid>
              <a:tr h="1409350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1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2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3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import </a:t>
                      </a:r>
                      <a:r>
                        <a:rPr lang="en-US" sz="1000" dirty="0" err="1">
                          <a:effectLst/>
                        </a:rPr>
                        <a:t>os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print( </a:t>
                      </a:r>
                      <a:r>
                        <a:rPr lang="en-US" sz="1000" dirty="0" err="1">
                          <a:effectLst/>
                        </a:rPr>
                        <a:t>os.path.dirname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r'C</a:t>
                      </a:r>
                      <a:r>
                        <a:rPr lang="en-US" sz="1000" dirty="0">
                          <a:effectLst/>
                        </a:rPr>
                        <a:t>:\Python27\Tools\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\ChipViewer.py') )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1000" dirty="0">
                          <a:effectLst/>
                        </a:rPr>
                        <a:t># C:\\Python27\\Tools\\pynche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1032369"/>
                  </a:ext>
                </a:extLst>
              </a:tr>
            </a:tbl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58EECD82-D5D9-DDCF-1FC1-D48C1AC4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Функция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dirname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возвращает только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часть каталога пути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Это проще понять, если мы взглянем на пример кода: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В данном примере мы просто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возвращаем путь к каталогу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Это также полезно, когда вам нужно сохранить другие файлы рядом с тем, который вы обрабатываете в данный момент. Как и в случае с лог-файлом, упомянутым выше.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93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44087-C2E6-3C8C-35BD-B20FC02A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os.path.exists</a:t>
            </a:r>
            <a:br>
              <a:rPr lang="ru-RU" sz="40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15AC02-87F9-5703-1E43-E2923D87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Функция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exists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говорит нам, существует ли файл, или нет. Все что вам нужно, это указать ему путь. Взглянем на пример: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В первом примере, мы указали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функции 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exists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настоящий путь, на что она указывает как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True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Это говорит о том, что данный путь существует. Во втором примере, мы указали неправильный путь, от чего функция указывает нам на это сообщением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False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468427CB-9BEF-5F27-5C05-0540D5BACE6B}"/>
              </a:ext>
            </a:extLst>
          </p:cNvPr>
          <p:cNvSpPr txBox="1">
            <a:spLocks/>
          </p:cNvSpPr>
          <p:nvPr/>
        </p:nvSpPr>
        <p:spPr>
          <a:xfrm>
            <a:off x="5180012" y="992187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A0206D51-8C88-2A63-0BF1-DCA90E988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127547"/>
              </p:ext>
            </p:extLst>
          </p:nvPr>
        </p:nvGraphicFramePr>
        <p:xfrm>
          <a:off x="4991449" y="1082180"/>
          <a:ext cx="6363939" cy="1501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9">
                  <a:extLst>
                    <a:ext uri="{9D8B030D-6E8A-4147-A177-3AD203B41FA5}">
                      <a16:colId xmlns:a16="http://schemas.microsoft.com/office/drawing/2014/main" val="2236342034"/>
                    </a:ext>
                  </a:extLst>
                </a:gridCol>
                <a:gridCol w="6326920">
                  <a:extLst>
                    <a:ext uri="{9D8B030D-6E8A-4147-A177-3AD203B41FA5}">
                      <a16:colId xmlns:a16="http://schemas.microsoft.com/office/drawing/2014/main" val="2529582398"/>
                    </a:ext>
                  </a:extLst>
                </a:gridCol>
              </a:tblGrid>
              <a:tr h="1501629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1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2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3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4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import </a:t>
                      </a:r>
                      <a:r>
                        <a:rPr lang="en-US" sz="1000" dirty="0" err="1">
                          <a:effectLst/>
                        </a:rPr>
                        <a:t>os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 err="1">
                          <a:effectLst/>
                        </a:rPr>
                        <a:t>os.path.exists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r'C</a:t>
                      </a:r>
                      <a:r>
                        <a:rPr lang="en-US" sz="1000" dirty="0">
                          <a:effectLst/>
                        </a:rPr>
                        <a:t>:\Python27\Tools\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\ChipViewer.py') # True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 err="1">
                          <a:effectLst/>
                        </a:rPr>
                        <a:t>os.path.exists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r'C</a:t>
                      </a:r>
                      <a:r>
                        <a:rPr lang="en-US" sz="1000" dirty="0">
                          <a:effectLst/>
                        </a:rPr>
                        <a:t>:\Python27\Tools\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\fake.py') # False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1673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3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F197D-E940-4CAB-D52B-D854CB60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os.path.isdir</a:t>
            </a:r>
            <a:r>
              <a:rPr lang="ru-RU" sz="40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sz="40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os.path.isfile</a:t>
            </a:r>
            <a:br>
              <a:rPr lang="ru-RU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4D84AC-C758-8B63-56CE-71D591344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Методы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isdir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и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isfile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тесно связаны с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методом 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exists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так как они также тестируют присутствие или отсутствие файлов или папок на тех или иных путях. Однако,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isdir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проверяет только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пути к папкам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а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isfile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соответственно, к файлам. Если вам нужно проверить путь, и не важно, папка это или файл, проще будет воспользоваться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методом 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exists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В любом случае, взглянем на пару примеров: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i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Уделите особое внимание данным примерам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В первом мы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указали путь к файлу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и проверили, является ли этот путь в действительности файлом. Затем, во втором примере, мы проделали то же самое, но в контексте папки. Вы можете лично ознакомиться с результатами. После этих двух примеров, мы немного изменили условия, указав путь к папке для обеих функций. Эти примеры наглядно демонстрируют то, как эти функции работают.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48577B81-7F16-EDE8-1854-2DB024ABA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480207"/>
              </p:ext>
            </p:extLst>
          </p:nvPr>
        </p:nvGraphicFramePr>
        <p:xfrm>
          <a:off x="5183188" y="2574544"/>
          <a:ext cx="6172200" cy="2014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04">
                  <a:extLst>
                    <a:ext uri="{9D8B030D-6E8A-4147-A177-3AD203B41FA5}">
                      <a16:colId xmlns:a16="http://schemas.microsoft.com/office/drawing/2014/main" val="3936150605"/>
                    </a:ext>
                  </a:extLst>
                </a:gridCol>
                <a:gridCol w="6136296">
                  <a:extLst>
                    <a:ext uri="{9D8B030D-6E8A-4147-A177-3AD203B41FA5}">
                      <a16:colId xmlns:a16="http://schemas.microsoft.com/office/drawing/2014/main" val="3385588521"/>
                    </a:ext>
                  </a:extLst>
                </a:gridCol>
              </a:tblGrid>
              <a:tr h="2014234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1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2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3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4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5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6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7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8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9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import </a:t>
                      </a:r>
                      <a:r>
                        <a:rPr lang="en-US" sz="1000" dirty="0" err="1">
                          <a:effectLst/>
                        </a:rPr>
                        <a:t>os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 err="1">
                          <a:effectLst/>
                        </a:rPr>
                        <a:t>os.path.isfile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r'C</a:t>
                      </a:r>
                      <a:r>
                        <a:rPr lang="en-US" sz="1000" dirty="0">
                          <a:effectLst/>
                        </a:rPr>
                        <a:t>:\Python27\Tools\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\ChipViewer.py') # True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 err="1">
                          <a:effectLst/>
                        </a:rPr>
                        <a:t>os.path.isdir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r'C</a:t>
                      </a:r>
                      <a:r>
                        <a:rPr lang="en-US" sz="1000" dirty="0">
                          <a:effectLst/>
                        </a:rPr>
                        <a:t>:\Python27\Tools\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\ChipViewer.py') # False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 err="1">
                          <a:effectLst/>
                        </a:rPr>
                        <a:t>os.path.isdir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r'C</a:t>
                      </a:r>
                      <a:r>
                        <a:rPr lang="en-US" sz="1000" dirty="0">
                          <a:effectLst/>
                        </a:rPr>
                        <a:t>:\Python27\Tools\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') # True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 err="1">
                          <a:effectLst/>
                        </a:rPr>
                        <a:t>os.path.isfile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r'C</a:t>
                      </a:r>
                      <a:r>
                        <a:rPr lang="en-US" sz="1000" dirty="0">
                          <a:effectLst/>
                        </a:rPr>
                        <a:t>:\Python27\Tools\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') # False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1912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4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B9DB-B833-CECF-F98D-64694F2D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br>
              <a:rPr lang="ru-RU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B25638E-FC6F-C0B3-E077-8E1FABCAD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226266"/>
              </p:ext>
            </p:extLst>
          </p:nvPr>
        </p:nvGraphicFramePr>
        <p:xfrm>
          <a:off x="5183188" y="2273418"/>
          <a:ext cx="6172200" cy="1525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04">
                  <a:extLst>
                    <a:ext uri="{9D8B030D-6E8A-4147-A177-3AD203B41FA5}">
                      <a16:colId xmlns:a16="http://schemas.microsoft.com/office/drawing/2014/main" val="2887183956"/>
                    </a:ext>
                  </a:extLst>
                </a:gridCol>
                <a:gridCol w="6136296">
                  <a:extLst>
                    <a:ext uri="{9D8B030D-6E8A-4147-A177-3AD203B41FA5}">
                      <a16:colId xmlns:a16="http://schemas.microsoft.com/office/drawing/2014/main" val="412353907"/>
                    </a:ext>
                  </a:extLst>
                </a:gridCol>
              </a:tblGrid>
              <a:tr h="1525280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1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2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3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import </a:t>
                      </a:r>
                      <a:r>
                        <a:rPr lang="en-US" sz="1000" dirty="0" err="1">
                          <a:effectLst/>
                        </a:rPr>
                        <a:t>os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print( </a:t>
                      </a:r>
                      <a:r>
                        <a:rPr lang="en-US" sz="1000" dirty="0" err="1">
                          <a:effectLst/>
                        </a:rPr>
                        <a:t>os.path.join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r'C</a:t>
                      </a:r>
                      <a:r>
                        <a:rPr lang="en-US" sz="1000" dirty="0">
                          <a:effectLst/>
                        </a:rPr>
                        <a:t>:\Python27\Tools\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', 'ChipViewer.py') )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# C:\\Python27\\Tools\\pynche\\ChipViewer.py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258861"/>
                  </a:ext>
                </a:extLst>
              </a:tr>
            </a:tbl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B67D1A7C-26DA-DB15-F26D-7BAB34211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Метод 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join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позволяет вам совместить несколько путей при помощи присвоенного разделителя. К примеру, в Windows, в роли разделителя выступает </a:t>
            </a: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бэкслэш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(косая черта, указывающая назад), однако в Linux функция разделителя присвоена косой черте, указывающей вперед (</a:t>
            </a: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forward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slash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 Как это работает: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В данном примере мы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совместили путь каталога и файла вместе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для получения рабочего пути. Обратите внимание на то, что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метод 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join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не указывает на то, какой результат в итоге вышел.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44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B861C-4603-2095-2B1E-F16F548A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os.path.split</a:t>
            </a:r>
            <a:br>
              <a:rPr lang="ru-RU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081E243-B997-2C4D-C39D-923B84C6F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04074"/>
              </p:ext>
            </p:extLst>
          </p:nvPr>
        </p:nvGraphicFramePr>
        <p:xfrm>
          <a:off x="5183188" y="1417740"/>
          <a:ext cx="6172200" cy="1400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04">
                  <a:extLst>
                    <a:ext uri="{9D8B030D-6E8A-4147-A177-3AD203B41FA5}">
                      <a16:colId xmlns:a16="http://schemas.microsoft.com/office/drawing/2014/main" val="3101985828"/>
                    </a:ext>
                  </a:extLst>
                </a:gridCol>
                <a:gridCol w="6136296">
                  <a:extLst>
                    <a:ext uri="{9D8B030D-6E8A-4147-A177-3AD203B41FA5}">
                      <a16:colId xmlns:a16="http://schemas.microsoft.com/office/drawing/2014/main" val="1399203148"/>
                    </a:ext>
                  </a:extLst>
                </a:gridCol>
              </a:tblGrid>
              <a:tr h="1400961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1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2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3</a:t>
                      </a:r>
                    </a:p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import </a:t>
                      </a:r>
                      <a:r>
                        <a:rPr lang="en-US" sz="1000" dirty="0" err="1">
                          <a:effectLst/>
                        </a:rPr>
                        <a:t>os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print( </a:t>
                      </a:r>
                      <a:r>
                        <a:rPr lang="en-US" sz="1000" dirty="0" err="1">
                          <a:effectLst/>
                        </a:rPr>
                        <a:t>os.path.split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r'C</a:t>
                      </a:r>
                      <a:r>
                        <a:rPr lang="en-US" sz="1000" dirty="0">
                          <a:effectLst/>
                        </a:rPr>
                        <a:t>:\Python27\Tools\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\ChipViewer.py') )</a:t>
                      </a:r>
                      <a:endParaRPr lang="ru-RU" sz="1000" dirty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00" dirty="0">
                          <a:effectLst/>
                        </a:rPr>
                        <a:t># ('C:\\Python27\\Tools\\</a:t>
                      </a:r>
                      <a:r>
                        <a:rPr lang="en-US" sz="1000" dirty="0" err="1">
                          <a:effectLst/>
                        </a:rPr>
                        <a:t>pynche</a:t>
                      </a:r>
                      <a:r>
                        <a:rPr lang="en-US" sz="1000" dirty="0">
                          <a:effectLst/>
                        </a:rPr>
                        <a:t>', 'ChipViewer.py')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7832470"/>
                  </a:ext>
                </a:extLst>
              </a:tr>
            </a:tbl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A812BEA1-3D30-9632-8CF9-5E2C4151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Метод 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split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разъединяет путь на кортеж, который содержит и файл и каталог. Взглянем на пример: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В данном примере показано, что происходит, когда мы указываем путь к файлу. Теперь взглянем на то, что происходит, если в конце пути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нет названия файла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Как видите, данная функция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берет путь и разъединяет его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таким образом, что подпапка стала вторым элементом кортежа с остальной частью пути в первом элементе. Напоследок, взглянем на бытовой случай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использования 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split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В данном примере указано, как сделать множественное назначение. Когда вы разъединяете путь, он становится кортежем, состоящим из двух частей. После того, как мы опробовали две переменные с левой части, первый элемент кортежа назначен к первой переменной, а второй элемент к второй переменной соответственно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80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A273-751C-2B0F-CE65-B6097BCE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Подведем итоги</a:t>
            </a:r>
            <a:br>
              <a:rPr lang="ru-RU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DD79F-E2D5-89CE-0431-EC24C63F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75"/>
              </a:spcAft>
            </a:pP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С данного момента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модуль 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os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можно смело назвать старым добрым знакомым. В данном разделе мы научились: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Работать со значениями среды;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Менять каталоги и находить тот, который в данный момент является рабочим;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Создавать и удалять папки и файлы;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Переименовывать папки и файлы;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Открывать файл в соответствующей ему программе;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Работать с путями.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75"/>
              </a:spcAft>
            </a:pP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И это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не полный список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того, что можно делать при помощи </a:t>
            </a:r>
            <a:r>
              <a:rPr lang="ru-RU" sz="1800" b="1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модуля </a:t>
            </a:r>
            <a:r>
              <a:rPr lang="ru-RU" sz="1800" b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os</a:t>
            </a:r>
            <a:r>
              <a:rPr lang="ru-RU" sz="18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4673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1081</Words>
  <Application>Microsoft Office PowerPoint</Application>
  <PresentationFormat>Широкоэкранный</PresentationFormat>
  <Paragraphs>100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Times New Roman</vt:lpstr>
      <vt:lpstr>Тема Office</vt:lpstr>
      <vt:lpstr>Модуль Os.path</vt:lpstr>
      <vt:lpstr>os.path </vt:lpstr>
      <vt:lpstr>os.path.basename </vt:lpstr>
      <vt:lpstr>os.path.dirname </vt:lpstr>
      <vt:lpstr>os.path.exists </vt:lpstr>
      <vt:lpstr>os.path.isdir / os.path.isfile </vt:lpstr>
      <vt:lpstr>os.path.join </vt:lpstr>
      <vt:lpstr>os.path.split </vt:lpstr>
      <vt:lpstr>Подведем итоги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Os.path</dc:title>
  <dc:creator>user</dc:creator>
  <cp:lastModifiedBy>user</cp:lastModifiedBy>
  <cp:revision>1</cp:revision>
  <dcterms:created xsi:type="dcterms:W3CDTF">2022-12-18T15:00:18Z</dcterms:created>
  <dcterms:modified xsi:type="dcterms:W3CDTF">2022-12-18T15:28:10Z</dcterms:modified>
</cp:coreProperties>
</file>