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57" r:id="rId4"/>
    <p:sldId id="273" r:id="rId5"/>
    <p:sldId id="259" r:id="rId6"/>
    <p:sldId id="262" r:id="rId7"/>
    <p:sldId id="265" r:id="rId8"/>
    <p:sldId id="266" r:id="rId9"/>
    <p:sldId id="267" r:id="rId10"/>
    <p:sldId id="268" r:id="rId11"/>
    <p:sldId id="270" r:id="rId12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C479F6D0-2578-457F-9C80-6F94A46D25D8}">
          <p14:sldIdLst>
            <p14:sldId id="256"/>
            <p14:sldId id="272"/>
            <p14:sldId id="257"/>
            <p14:sldId id="273"/>
            <p14:sldId id="259"/>
            <p14:sldId id="262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599" autoAdjust="0"/>
  </p:normalViewPr>
  <p:slideViewPr>
    <p:cSldViewPr>
      <p:cViewPr varScale="1">
        <p:scale>
          <a:sx n="67" d="100"/>
          <a:sy n="67" d="100"/>
        </p:scale>
        <p:origin x="816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7F2705-E656-4786-A776-A7DBCF120BFF}" type="datetime1">
              <a:rPr lang="it-IT" smtClean="0"/>
              <a:t>17/09/2017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2593E-48E8-4A78-BBF9-B0B31497B875}" type="datetime1">
              <a:rPr lang="it-IT" smtClean="0"/>
              <a:t>17/09/2017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39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grpSp>
        <p:nvGrpSpPr>
          <p:cNvPr id="256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9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igura a mano libera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grpSp>
        <p:nvGrpSpPr>
          <p:cNvPr id="167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4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grpSp>
        <p:nvGrpSpPr>
          <p:cNvPr id="255" name="linea" descr="Elemento grafico line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7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8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59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0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1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2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3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4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5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6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7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8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69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0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1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2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3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4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5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6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7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8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79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0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1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2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3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4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5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6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7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8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89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0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1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2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3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4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5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6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7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8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299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0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1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2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3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4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5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6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7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8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09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0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1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2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3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4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5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6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7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8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19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0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1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2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3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4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5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6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7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8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29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0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1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2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3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4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5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6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7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8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9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0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1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2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3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4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5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6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7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8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49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0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1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2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3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4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5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6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7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8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59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0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1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2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3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4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5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6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7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8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69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0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1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2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3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4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5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6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7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78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grpSp>
        <p:nvGrpSpPr>
          <p:cNvPr id="158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grpSp>
        <p:nvGrpSpPr>
          <p:cNvPr id="160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igura a mano libera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1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2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3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4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5" name="Segnaposto contenut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grpSp>
        <p:nvGrpSpPr>
          <p:cNvPr id="156" name="linea" descr="Elemento grafico line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8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59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0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1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2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3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4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5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6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7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8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69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0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1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2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3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4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5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6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7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8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79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0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1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2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3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4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5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6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7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8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89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0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1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2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3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4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5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6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7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8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199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0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1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2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3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4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5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6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7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8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09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0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1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2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3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4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5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6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7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8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19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0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1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2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3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4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5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6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7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8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29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  <p:sp>
          <p:nvSpPr>
            <p:cNvPr id="230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>
                <a:ln>
                  <a:noFill/>
                </a:ln>
              </a:endParaRPr>
            </a:p>
          </p:txBody>
        </p:sp>
      </p:grp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grpSp>
        <p:nvGrpSpPr>
          <p:cNvPr id="615" name="cornice" descr="Elemento grafico casell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grpSp>
        <p:nvGrpSpPr>
          <p:cNvPr id="614" name="cornice" descr="Elemento grafico casell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igura a mano libera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igura a mano libera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igura a mano libera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igura a mano libera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3600" dirty="0"/>
              <a:t>STATISTICA APPLICATA AL BASEBALL: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COME COSTRUIRE UNA SQUADRA VINCENTE</a:t>
            </a:r>
          </a:p>
        </p:txBody>
      </p:sp>
      <p:sp>
        <p:nvSpPr>
          <p:cNvPr id="6" name="Segnaposto piè di pagina 1"/>
          <p:cNvSpPr txBox="1">
            <a:spLocks/>
          </p:cNvSpPr>
          <p:nvPr/>
        </p:nvSpPr>
        <p:spPr>
          <a:xfrm>
            <a:off x="2932113" y="260648"/>
            <a:ext cx="6324599" cy="276226"/>
          </a:xfrm>
          <a:prstGeom prst="rect">
            <a:avLst/>
          </a:prstGeom>
        </p:spPr>
        <p:txBody>
          <a:bodyPr/>
          <a:lstStyle>
            <a:defPPr rtl="0"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Alex Ceccotti - Matricola 790497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332656"/>
            <a:ext cx="7809524" cy="5733333"/>
          </a:xfrm>
          <a:prstGeom prst="rect">
            <a:avLst/>
          </a:prstGeom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4438228" y="692696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5606686" y="1628800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9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dirty="0"/>
              <a:t>Alex Ceccotti - Matricola 790497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106080" y="3133535"/>
            <a:ext cx="597666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t-IT" sz="3600" dirty="0">
                <a:latin typeface="+mj-lt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847084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 BASEBALL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it-IT" dirty="0"/>
              <a:t>9 inning</a:t>
            </a:r>
          </a:p>
          <a:p>
            <a:pPr>
              <a:lnSpc>
                <a:spcPct val="160000"/>
              </a:lnSpc>
            </a:pPr>
            <a:r>
              <a:rPr lang="it-IT" dirty="0"/>
              <a:t>Ogni inning è suddiviso in </a:t>
            </a:r>
            <a:r>
              <a:rPr lang="it-IT" i="1" dirty="0"/>
              <a:t>top</a:t>
            </a:r>
            <a:r>
              <a:rPr lang="it-IT" dirty="0"/>
              <a:t> e </a:t>
            </a:r>
            <a:r>
              <a:rPr lang="it-IT" i="1" dirty="0"/>
              <a:t>bottom</a:t>
            </a:r>
          </a:p>
          <a:p>
            <a:pPr>
              <a:lnSpc>
                <a:spcPct val="160000"/>
              </a:lnSpc>
            </a:pPr>
            <a:r>
              <a:rPr lang="it-IT" dirty="0"/>
              <a:t>Le squadre si alternano in fase di attacco e difesa</a:t>
            </a:r>
          </a:p>
          <a:p>
            <a:pPr>
              <a:lnSpc>
                <a:spcPct val="160000"/>
              </a:lnSpc>
            </a:pPr>
            <a:r>
              <a:rPr lang="it-IT" dirty="0"/>
              <a:t>Con 3 out si conclude una parte di inning</a:t>
            </a:r>
          </a:p>
          <a:p>
            <a:pPr>
              <a:lnSpc>
                <a:spcPct val="160000"/>
              </a:lnSpc>
            </a:pPr>
            <a:r>
              <a:rPr lang="it-IT" dirty="0"/>
              <a:t>Valida, base su </a:t>
            </a:r>
            <a:r>
              <a:rPr lang="it-IT" dirty="0" err="1"/>
              <a:t>ball</a:t>
            </a:r>
            <a:r>
              <a:rPr lang="it-IT" dirty="0"/>
              <a:t>, strike out, punto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981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STATISTICHE DI BATTUTA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522412" y="1823257"/>
                <a:ext cx="9144000" cy="42672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𝐴𝑉𝐺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endParaRPr lang="it-IT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𝑂𝐵𝑃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BB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HBP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AB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BB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HBP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SF</m:t>
                        </m:r>
                      </m:den>
                    </m:f>
                  </m:oMath>
                </a14:m>
                <a:endParaRPr lang="it-IT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𝑆𝐿𝐺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+2∗2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+3∗3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+4∗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𝐻𝑅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endParaRPr lang="it-IT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𝑂𝑃𝑆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𝑂𝐵𝑃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𝑆𝐿𝐺</m:t>
                    </m:r>
                  </m:oMath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2" y="1823257"/>
                <a:ext cx="9144000" cy="4267200"/>
              </a:xfr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83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54" y="2636912"/>
            <a:ext cx="6846390" cy="3587055"/>
          </a:xfrm>
          <a:prstGeom prst="rect">
            <a:avLst/>
          </a:prstGeom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04664"/>
            <a:ext cx="6845800" cy="358674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622804" y="5157192"/>
            <a:ext cx="20882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3200" dirty="0">
                <a:solidFill>
                  <a:srgbClr val="FF0000"/>
                </a:solidFill>
              </a:rPr>
              <a:t>R</a:t>
            </a:r>
            <a:r>
              <a:rPr lang="it-IT" sz="3200" baseline="30000" dirty="0">
                <a:solidFill>
                  <a:srgbClr val="FF0000"/>
                </a:solidFill>
              </a:rPr>
              <a:t>2</a:t>
            </a:r>
            <a:r>
              <a:rPr lang="it-IT" sz="3200" dirty="0">
                <a:solidFill>
                  <a:srgbClr val="FF0000"/>
                </a:solidFill>
              </a:rPr>
              <a:t> = 0.88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269876" y="692696"/>
            <a:ext cx="20882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3200" dirty="0">
                <a:solidFill>
                  <a:srgbClr val="FF0000"/>
                </a:solidFill>
              </a:rPr>
              <a:t>R</a:t>
            </a:r>
            <a:r>
              <a:rPr lang="it-IT" sz="3200" baseline="30000" dirty="0">
                <a:solidFill>
                  <a:srgbClr val="FF0000"/>
                </a:solidFill>
              </a:rPr>
              <a:t>2</a:t>
            </a:r>
            <a:r>
              <a:rPr lang="it-IT" sz="3200" dirty="0">
                <a:solidFill>
                  <a:srgbClr val="FF0000"/>
                </a:solidFill>
              </a:rPr>
              <a:t> = 0.66 </a:t>
            </a:r>
          </a:p>
        </p:txBody>
      </p:sp>
    </p:spTree>
    <p:extLst>
      <p:ext uri="{BB962C8B-B14F-4D97-AF65-F5344CB8AC3E}">
        <p14:creationId xmlns:p14="http://schemas.microsoft.com/office/powerpoint/2010/main" val="27535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STATISTICHE DI LANCIO E DIFESA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/>
              <p:cNvSpPr txBox="1">
                <a:spLocks/>
              </p:cNvSpPr>
              <p:nvPr/>
            </p:nvSpPr>
            <p:spPr>
              <a:xfrm>
                <a:off x="1522412" y="1799074"/>
                <a:ext cx="9144000" cy="426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𝐸𝑅𝐴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𝐸𝑅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𝐼𝑃</m:t>
                        </m:r>
                      </m:den>
                    </m:f>
                    <m:r>
                      <a:rPr lang="it-IT" i="1" smtClean="0">
                        <a:latin typeface="Cambria Math" panose="02040503050406030204" pitchFamily="18" charset="0"/>
                      </a:rPr>
                      <m:t>∗9</m:t>
                    </m:r>
                  </m:oMath>
                </a14:m>
                <a:endParaRPr lang="it-IT" dirty="0"/>
              </a:p>
              <a:p>
                <a:pPr>
                  <a:lnSpc>
                    <a:spcPct val="200000"/>
                  </a:lnSpc>
                </a:pPr>
                <a:r>
                  <a:rPr lang="it-IT" dirty="0"/>
                  <a:t>AO/GO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𝑓𝑙𝑦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𝑜𝑢𝑡𝑠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𝑔𝑟𝑜𝑢𝑛𝑑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𝑜𝑢𝑡𝑠</m:t>
                        </m:r>
                      </m:den>
                    </m:f>
                  </m:oMath>
                </a14:m>
                <a:endParaRPr lang="it-IT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𝑃𝑂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799074"/>
                <a:ext cx="9144000" cy="4267200"/>
              </a:xfrm>
              <a:prstGeom prst="rect">
                <a:avLst/>
              </a:prstGeo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38574"/>
              </p:ext>
            </p:extLst>
          </p:nvPr>
        </p:nvGraphicFramePr>
        <p:xfrm>
          <a:off x="1522417" y="3140968"/>
          <a:ext cx="9143995" cy="2595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87728881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383267074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1318296682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47766141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082665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Std</a:t>
                      </a:r>
                      <a:r>
                        <a:rPr lang="it-IT" dirty="0"/>
                        <a:t>.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p-</a:t>
                      </a:r>
                      <a:r>
                        <a:rPr lang="it-IT" dirty="0" err="1"/>
                        <a:t>value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9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Intercetta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-18.20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0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 (≠ HR)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6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1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715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</a:t>
                      </a:r>
                      <a:r>
                        <a:rPr lang="it-IT" baseline="30000" dirty="0"/>
                        <a:t>2</a:t>
                      </a:r>
                      <a:r>
                        <a:rPr lang="it-IT" baseline="0" dirty="0"/>
                        <a:t> = 0.93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8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315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PREVISIVI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ALBERI DI CLASSIFICAZIONE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874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ALBERO PER ‘ACCESSO AI PLAYOFF’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70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0" y="332656"/>
            <a:ext cx="7809524" cy="5733333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  <p:sp>
        <p:nvSpPr>
          <p:cNvPr id="16" name="Freccia in su 15"/>
          <p:cNvSpPr/>
          <p:nvPr/>
        </p:nvSpPr>
        <p:spPr>
          <a:xfrm rot="7252715">
            <a:off x="6927831" y="830464"/>
            <a:ext cx="329794" cy="954566"/>
          </a:xfrm>
          <a:prstGeom prst="upArrow">
            <a:avLst/>
          </a:prstGeom>
          <a:solidFill>
            <a:srgbClr val="FF000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su 16"/>
          <p:cNvSpPr/>
          <p:nvPr/>
        </p:nvSpPr>
        <p:spPr>
          <a:xfrm rot="8384402">
            <a:off x="8049753" y="1712624"/>
            <a:ext cx="331463" cy="748931"/>
          </a:xfrm>
          <a:prstGeom prst="upArrow">
            <a:avLst/>
          </a:prstGeom>
          <a:solidFill>
            <a:srgbClr val="FF000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su 17"/>
          <p:cNvSpPr/>
          <p:nvPr/>
        </p:nvSpPr>
        <p:spPr>
          <a:xfrm rot="9129383">
            <a:off x="8704563" y="2514814"/>
            <a:ext cx="237670" cy="676159"/>
          </a:xfrm>
          <a:prstGeom prst="upArrow">
            <a:avLst/>
          </a:prstGeom>
          <a:solidFill>
            <a:srgbClr val="FF000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su 18"/>
          <p:cNvSpPr/>
          <p:nvPr/>
        </p:nvSpPr>
        <p:spPr>
          <a:xfrm rot="12214344">
            <a:off x="8543750" y="3312444"/>
            <a:ext cx="287471" cy="662792"/>
          </a:xfrm>
          <a:prstGeom prst="upArrow">
            <a:avLst/>
          </a:prstGeom>
          <a:solidFill>
            <a:srgbClr val="FF000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/>
          <p:cNvSpPr/>
          <p:nvPr/>
        </p:nvSpPr>
        <p:spPr>
          <a:xfrm rot="9129383">
            <a:off x="8631083" y="4047071"/>
            <a:ext cx="315696" cy="676036"/>
          </a:xfrm>
          <a:prstGeom prst="upArrow">
            <a:avLst/>
          </a:prstGeom>
          <a:solidFill>
            <a:srgbClr val="FF0000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6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ALBERO PER ‘VITTORIA DELLE WORLD SERIES’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Alex Ceccotti - Matricola 790497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765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vagn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7_TF02804846_TF02804846.potx" id="{3D20F840-C1CB-49AA-9B99-D1664C5D7955}" vid="{BDD8EBD5-EB77-4377-AE48-333448456E57}"/>
    </a:ext>
  </a:extLst>
</a:theme>
</file>

<file path=ppt/theme/theme2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su lavagna (widescreen)</Template>
  <TotalTime>820</TotalTime>
  <Words>216</Words>
  <Application>Microsoft Office PowerPoint</Application>
  <PresentationFormat>Personalizzato</PresentationFormat>
  <Paragraphs>69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Consolas</vt:lpstr>
      <vt:lpstr>Corbel</vt:lpstr>
      <vt:lpstr>Lavagna 16x9</vt:lpstr>
      <vt:lpstr>STATISTICA APPLICATA AL BASEBALL:</vt:lpstr>
      <vt:lpstr>INTRODUZIONE AL BASEBALL</vt:lpstr>
      <vt:lpstr>STATISTICHE DI BATTUTA</vt:lpstr>
      <vt:lpstr>Presentazione standard di PowerPoint</vt:lpstr>
      <vt:lpstr>STATISTICHE DI LANCIO E DIFESA</vt:lpstr>
      <vt:lpstr>MODELLI PREVISIVI</vt:lpstr>
      <vt:lpstr>ALBERO PER ‘ACCESSO AI PLAYOFF’</vt:lpstr>
      <vt:lpstr>Presentazione standard di PowerPoint</vt:lpstr>
      <vt:lpstr>ALBERO PER ‘VITTORIA DELLE WORLD SERIES’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 APPLICATA AL BASEBALL:</dc:title>
  <dc:creator>Alex Ceccotti</dc:creator>
  <cp:lastModifiedBy>Alex Ceccotti</cp:lastModifiedBy>
  <cp:revision>56</cp:revision>
  <dcterms:created xsi:type="dcterms:W3CDTF">2017-09-02T09:50:10Z</dcterms:created>
  <dcterms:modified xsi:type="dcterms:W3CDTF">2017-09-17T07:08:59Z</dcterms:modified>
</cp:coreProperties>
</file>