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Roboto"/>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08A2BE-9160-4A5E-8F07-86C58B713CC2}">
  <a:tblStyle styleId="{9F08A2BE-9160-4A5E-8F07-86C58B713CC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f4bc15c07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f4bc15c0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82690eb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82690eb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82690eb4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82690eb4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82690eb46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82690eb46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82690eb46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a82690eb46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a82690eb46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a82690eb46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b08389a23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b08389a23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f4a23c9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f4a23c9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08389a23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08389a23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08389a2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08389a2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08389a23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08389a23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 of Customer service tweets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JAWs Team - CS410</a:t>
            </a:r>
            <a:endParaRPr sz="2400"/>
          </a:p>
          <a:p>
            <a:pPr indent="0" lvl="0" marL="0" rtl="0" algn="l">
              <a:spcBef>
                <a:spcPts val="0"/>
              </a:spcBef>
              <a:spcAft>
                <a:spcPts val="0"/>
              </a:spcAft>
              <a:buNone/>
            </a:pPr>
            <a:r>
              <a:rPr lang="en" sz="2400"/>
              <a:t>Joan Ball, Alex Ginglen, Walter Griebenow</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22"/>
          <p:cNvSpPr txBox="1"/>
          <p:nvPr>
            <p:ph idx="1" type="subTitle"/>
          </p:nvPr>
        </p:nvSpPr>
        <p:spPr>
          <a:xfrm>
            <a:off x="265500" y="103275"/>
            <a:ext cx="4045200" cy="438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3.Topic to Sentiment</a:t>
            </a:r>
            <a:endParaRPr b="1" sz="3000">
              <a:solidFill>
                <a:schemeClr val="dk1"/>
              </a:solidFill>
            </a:endParaRPr>
          </a:p>
          <a:p>
            <a:pPr indent="-311150" lvl="0" marL="457200" rtl="0" algn="l">
              <a:spcBef>
                <a:spcPts val="1600"/>
              </a:spcBef>
              <a:spcAft>
                <a:spcPts val="0"/>
              </a:spcAft>
              <a:buClr>
                <a:srgbClr val="000000"/>
              </a:buClr>
              <a:buSzPts val="1300"/>
              <a:buChar char="●"/>
            </a:pPr>
            <a:r>
              <a:rPr lang="en" sz="1300">
                <a:solidFill>
                  <a:srgbClr val="000000"/>
                </a:solidFill>
              </a:rPr>
              <a:t>Some topics tended to have higher average sentiments than others</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Topic 0 tended to match tweets praising customer service and had a higher average sentiment starting a tweet thread</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Topic 5 tended to match tweets requesting help and being on hold and had the lowest average sentiment starting a tweet thread</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The more positively associated topics tended to improve less in sentiment</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Airlines may need to pay special attention to topics that have a low starting sentiment and a low sentiment improvement</a:t>
            </a:r>
            <a:endParaRPr b="1" sz="1100">
              <a:solidFill>
                <a:srgbClr val="000000"/>
              </a:solidFill>
            </a:endParaRPr>
          </a:p>
          <a:p>
            <a:pPr indent="0" lvl="0" marL="0" rtl="0" algn="l">
              <a:lnSpc>
                <a:spcPct val="115000"/>
              </a:lnSpc>
              <a:spcBef>
                <a:spcPts val="0"/>
              </a:spcBef>
              <a:spcAft>
                <a:spcPts val="1600"/>
              </a:spcAft>
              <a:buNone/>
            </a:pPr>
            <a:r>
              <a:t/>
            </a:r>
            <a:endParaRPr sz="1800"/>
          </a:p>
        </p:txBody>
      </p:sp>
      <p:pic>
        <p:nvPicPr>
          <p:cNvPr id="159" name="Google Shape;159;p22"/>
          <p:cNvPicPr preferRelativeResize="0"/>
          <p:nvPr/>
        </p:nvPicPr>
        <p:blipFill>
          <a:blip r:embed="rId3">
            <a:alphaModFix/>
          </a:blip>
          <a:stretch>
            <a:fillRect/>
          </a:stretch>
        </p:blipFill>
        <p:spPr>
          <a:xfrm>
            <a:off x="4720050" y="811600"/>
            <a:ext cx="4337150" cy="2607075"/>
          </a:xfrm>
          <a:prstGeom prst="rect">
            <a:avLst/>
          </a:prstGeom>
          <a:noFill/>
          <a:ln>
            <a:noFill/>
          </a:ln>
        </p:spPr>
      </p:pic>
      <p:sp>
        <p:nvSpPr>
          <p:cNvPr id="160" name="Google Shape;160;p22"/>
          <p:cNvSpPr/>
          <p:nvPr/>
        </p:nvSpPr>
        <p:spPr>
          <a:xfrm>
            <a:off x="4957150" y="1227525"/>
            <a:ext cx="423300" cy="240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a:off x="6913675" y="1436525"/>
            <a:ext cx="423300" cy="240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4. Successive Sentiment </a:t>
            </a:r>
            <a:endParaRPr sz="3000">
              <a:solidFill>
                <a:schemeClr val="dk1"/>
              </a:solidFill>
            </a:endParaRPr>
          </a:p>
        </p:txBody>
      </p:sp>
      <p:sp>
        <p:nvSpPr>
          <p:cNvPr id="167" name="Google Shape;167;p23"/>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More granular than overall sentiment</a:t>
            </a:r>
            <a:endParaRPr/>
          </a:p>
          <a:p>
            <a:pPr indent="-342900" lvl="0" marL="457200" rtl="0" algn="l">
              <a:spcBef>
                <a:spcPts val="0"/>
              </a:spcBef>
              <a:spcAft>
                <a:spcPts val="0"/>
              </a:spcAft>
              <a:buSzPts val="1800"/>
              <a:buChar char="●"/>
            </a:pPr>
            <a:r>
              <a:rPr lang="en"/>
              <a:t>Instead of evaluating company success, evaluating what successful or helpful speech looks like</a:t>
            </a:r>
            <a:endParaRPr/>
          </a:p>
          <a:p>
            <a:pPr indent="-342900" lvl="0" marL="457200" rtl="0" algn="l">
              <a:spcBef>
                <a:spcPts val="0"/>
              </a:spcBef>
              <a:spcAft>
                <a:spcPts val="0"/>
              </a:spcAft>
              <a:buSzPts val="1800"/>
              <a:buChar char="●"/>
            </a:pPr>
            <a:r>
              <a:rPr lang="en"/>
              <a:t>Sentiment analysis isn’t perfect, makes for some interesting results!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4. Successive Sentiment: “Best” Results</a:t>
            </a:r>
            <a:endParaRPr>
              <a:solidFill>
                <a:schemeClr val="dk1"/>
              </a:solidFill>
            </a:endParaRPr>
          </a:p>
        </p:txBody>
      </p:sp>
      <p:sp>
        <p:nvSpPr>
          <p:cNvPr id="173" name="Google Shape;173;p24"/>
          <p:cNvSpPr txBox="1"/>
          <p:nvPr>
            <p:ph idx="1" type="body"/>
          </p:nvPr>
        </p:nvSpPr>
        <p:spPr>
          <a:xfrm>
            <a:off x="319500" y="1846803"/>
            <a:ext cx="2808000" cy="906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Analysis not always perfect, but it’s not hard to see where things were interpreted wrong</a:t>
            </a:r>
            <a:endParaRPr/>
          </a:p>
        </p:txBody>
      </p:sp>
      <p:grpSp>
        <p:nvGrpSpPr>
          <p:cNvPr id="174" name="Google Shape;174;p24"/>
          <p:cNvGrpSpPr/>
          <p:nvPr/>
        </p:nvGrpSpPr>
        <p:grpSpPr>
          <a:xfrm>
            <a:off x="6474370" y="191060"/>
            <a:ext cx="2465685" cy="788717"/>
            <a:chOff x="4732925" y="946003"/>
            <a:chExt cx="3338775" cy="1193579"/>
          </a:xfrm>
        </p:grpSpPr>
        <p:grpSp>
          <p:nvGrpSpPr>
            <p:cNvPr id="175" name="Google Shape;175;p24"/>
            <p:cNvGrpSpPr/>
            <p:nvPr/>
          </p:nvGrpSpPr>
          <p:grpSpPr>
            <a:xfrm>
              <a:off x="4732925" y="1140987"/>
              <a:ext cx="529800" cy="998596"/>
              <a:chOff x="4318975" y="1083450"/>
              <a:chExt cx="529800" cy="591305"/>
            </a:xfrm>
          </p:grpSpPr>
          <p:sp>
            <p:nvSpPr>
              <p:cNvPr id="176" name="Google Shape;176;p24"/>
              <p:cNvSpPr/>
              <p:nvPr/>
            </p:nvSpPr>
            <p:spPr>
              <a:xfrm>
                <a:off x="4517129" y="1083455"/>
                <a:ext cx="133500" cy="59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 name="Google Shape;177;p24"/>
              <p:cNvCxnSpPr/>
              <p:nvPr/>
            </p:nvCxnSpPr>
            <p:spPr>
              <a:xfrm rot="10800000">
                <a:off x="4318975" y="1083450"/>
                <a:ext cx="529800" cy="0"/>
              </a:xfrm>
              <a:prstGeom prst="straightConnector1">
                <a:avLst/>
              </a:prstGeom>
              <a:noFill/>
              <a:ln cap="flat" cmpd="sng" w="9525">
                <a:solidFill>
                  <a:schemeClr val="dk1"/>
                </a:solidFill>
                <a:prstDash val="solid"/>
                <a:round/>
                <a:headEnd len="sm" w="sm" type="none"/>
                <a:tailEnd len="sm" w="sm" type="none"/>
              </a:ln>
            </p:spPr>
          </p:cxnSp>
        </p:grpSp>
        <p:sp>
          <p:nvSpPr>
            <p:cNvPr id="178" name="Google Shape;178;p24"/>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dk1"/>
                  </a:solidFill>
                  <a:latin typeface="Roboto"/>
                  <a:ea typeface="Roboto"/>
                  <a:cs typeface="Roboto"/>
                  <a:sym typeface="Roboto"/>
                </a:rPr>
                <a:t>Customer</a:t>
              </a:r>
              <a:endParaRPr b="1" sz="1100">
                <a:solidFill>
                  <a:schemeClr val="dk1"/>
                </a:solidFill>
                <a:latin typeface="Roboto"/>
                <a:ea typeface="Roboto"/>
                <a:cs typeface="Roboto"/>
                <a:sym typeface="Roboto"/>
              </a:endParaRPr>
            </a:p>
          </p:txBody>
        </p:sp>
        <p:sp>
          <p:nvSpPr>
            <p:cNvPr id="179" name="Google Shape;179;p24"/>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700">
                  <a:solidFill>
                    <a:schemeClr val="dk1"/>
                  </a:solidFill>
                  <a:latin typeface="Roboto"/>
                  <a:ea typeface="Roboto"/>
                  <a:cs typeface="Roboto"/>
                  <a:sym typeface="Roboto"/>
                </a:rPr>
                <a:t>somebody from @VerizonSupport please help meeeeee  weary face  weary face  weary face  weary face  I'm having the worst luck with your customer service</a:t>
              </a:r>
              <a:endParaRPr sz="700">
                <a:solidFill>
                  <a:schemeClr val="dk1"/>
                </a:solidFill>
                <a:latin typeface="Roboto"/>
                <a:ea typeface="Roboto"/>
                <a:cs typeface="Roboto"/>
                <a:sym typeface="Roboto"/>
              </a:endParaRPr>
            </a:p>
          </p:txBody>
        </p:sp>
      </p:grpSp>
      <p:grpSp>
        <p:nvGrpSpPr>
          <p:cNvPr id="180" name="Google Shape;180;p24"/>
          <p:cNvGrpSpPr/>
          <p:nvPr/>
        </p:nvGrpSpPr>
        <p:grpSpPr>
          <a:xfrm>
            <a:off x="6474370" y="852462"/>
            <a:ext cx="2465685" cy="788656"/>
            <a:chOff x="4732925" y="946003"/>
            <a:chExt cx="3338775" cy="1193487"/>
          </a:xfrm>
        </p:grpSpPr>
        <p:grpSp>
          <p:nvGrpSpPr>
            <p:cNvPr id="181" name="Google Shape;181;p24"/>
            <p:cNvGrpSpPr/>
            <p:nvPr/>
          </p:nvGrpSpPr>
          <p:grpSpPr>
            <a:xfrm>
              <a:off x="4732925" y="1140987"/>
              <a:ext cx="529800" cy="998503"/>
              <a:chOff x="4318975" y="1083450"/>
              <a:chExt cx="529800" cy="591250"/>
            </a:xfrm>
          </p:grpSpPr>
          <p:sp>
            <p:nvSpPr>
              <p:cNvPr id="182" name="Google Shape;182;p24"/>
              <p:cNvSpPr/>
              <p:nvPr/>
            </p:nvSpPr>
            <p:spPr>
              <a:xfrm>
                <a:off x="4517125" y="1086100"/>
                <a:ext cx="133500" cy="588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3" name="Google Shape;183;p24"/>
              <p:cNvCxnSpPr/>
              <p:nvPr/>
            </p:nvCxnSpPr>
            <p:spPr>
              <a:xfrm rot="10800000">
                <a:off x="4318975" y="1083450"/>
                <a:ext cx="529800" cy="0"/>
              </a:xfrm>
              <a:prstGeom prst="straightConnector1">
                <a:avLst/>
              </a:prstGeom>
              <a:noFill/>
              <a:ln cap="flat" cmpd="sng" w="9525">
                <a:solidFill>
                  <a:schemeClr val="accent1"/>
                </a:solidFill>
                <a:prstDash val="solid"/>
                <a:round/>
                <a:headEnd len="sm" w="sm" type="none"/>
                <a:tailEnd len="sm" w="sm" type="none"/>
              </a:ln>
            </p:spPr>
          </p:cxnSp>
        </p:grpSp>
        <p:sp>
          <p:nvSpPr>
            <p:cNvPr id="184" name="Google Shape;184;p24"/>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accent1"/>
                  </a:solidFill>
                  <a:latin typeface="Roboto"/>
                  <a:ea typeface="Roboto"/>
                  <a:cs typeface="Roboto"/>
                  <a:sym typeface="Roboto"/>
                </a:rPr>
                <a:t>Customer Service</a:t>
              </a:r>
              <a:endParaRPr b="1" sz="1100">
                <a:solidFill>
                  <a:schemeClr val="accent1"/>
                </a:solidFill>
                <a:latin typeface="Roboto"/>
                <a:ea typeface="Roboto"/>
                <a:cs typeface="Roboto"/>
                <a:sym typeface="Roboto"/>
              </a:endParaRPr>
            </a:p>
          </p:txBody>
        </p:sp>
        <p:sp>
          <p:nvSpPr>
            <p:cNvPr id="185" name="Google Shape;185;p24"/>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700">
                  <a:solidFill>
                    <a:schemeClr val="accent1"/>
                  </a:solidFill>
                  <a:latin typeface="Roboto"/>
                  <a:ea typeface="Roboto"/>
                  <a:cs typeface="Roboto"/>
                  <a:sym typeface="Roboto"/>
                </a:rPr>
                <a:t>Help has arrived! We are sorry to see that you are having trouble. How can we help?</a:t>
              </a:r>
              <a:endParaRPr sz="700">
                <a:solidFill>
                  <a:schemeClr val="accent1"/>
                </a:solidFill>
                <a:latin typeface="Roboto"/>
                <a:ea typeface="Roboto"/>
                <a:cs typeface="Roboto"/>
                <a:sym typeface="Roboto"/>
              </a:endParaRPr>
            </a:p>
          </p:txBody>
        </p:sp>
      </p:grpSp>
      <p:grpSp>
        <p:nvGrpSpPr>
          <p:cNvPr id="186" name="Google Shape;186;p24"/>
          <p:cNvGrpSpPr/>
          <p:nvPr/>
        </p:nvGrpSpPr>
        <p:grpSpPr>
          <a:xfrm>
            <a:off x="6474370" y="1515335"/>
            <a:ext cx="2465685" cy="788717"/>
            <a:chOff x="4732925" y="946003"/>
            <a:chExt cx="3338775" cy="1193579"/>
          </a:xfrm>
        </p:grpSpPr>
        <p:grpSp>
          <p:nvGrpSpPr>
            <p:cNvPr id="187" name="Google Shape;187;p24"/>
            <p:cNvGrpSpPr/>
            <p:nvPr/>
          </p:nvGrpSpPr>
          <p:grpSpPr>
            <a:xfrm>
              <a:off x="4732925" y="1140987"/>
              <a:ext cx="529800" cy="998596"/>
              <a:chOff x="4318975" y="1083450"/>
              <a:chExt cx="529800" cy="591305"/>
            </a:xfrm>
          </p:grpSpPr>
          <p:sp>
            <p:nvSpPr>
              <p:cNvPr id="188" name="Google Shape;188;p24"/>
              <p:cNvSpPr/>
              <p:nvPr/>
            </p:nvSpPr>
            <p:spPr>
              <a:xfrm>
                <a:off x="4517129" y="1083455"/>
                <a:ext cx="133500" cy="59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9" name="Google Shape;189;p24"/>
              <p:cNvCxnSpPr/>
              <p:nvPr/>
            </p:nvCxnSpPr>
            <p:spPr>
              <a:xfrm rot="10800000">
                <a:off x="4318975" y="1083450"/>
                <a:ext cx="529800" cy="0"/>
              </a:xfrm>
              <a:prstGeom prst="straightConnector1">
                <a:avLst/>
              </a:prstGeom>
              <a:noFill/>
              <a:ln cap="flat" cmpd="sng" w="9525">
                <a:solidFill>
                  <a:schemeClr val="dk1"/>
                </a:solidFill>
                <a:prstDash val="solid"/>
                <a:round/>
                <a:headEnd len="sm" w="sm" type="none"/>
                <a:tailEnd len="sm" w="sm" type="none"/>
              </a:ln>
            </p:spPr>
          </p:cxnSp>
        </p:grpSp>
        <p:sp>
          <p:nvSpPr>
            <p:cNvPr id="190" name="Google Shape;190;p24"/>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dk1"/>
                  </a:solidFill>
                  <a:latin typeface="Roboto"/>
                  <a:ea typeface="Roboto"/>
                  <a:cs typeface="Roboto"/>
                  <a:sym typeface="Roboto"/>
                </a:rPr>
                <a:t>Customer</a:t>
              </a:r>
              <a:endParaRPr b="1" sz="1100">
                <a:solidFill>
                  <a:schemeClr val="dk1"/>
                </a:solidFill>
                <a:latin typeface="Roboto"/>
                <a:ea typeface="Roboto"/>
                <a:cs typeface="Roboto"/>
                <a:sym typeface="Roboto"/>
              </a:endParaRPr>
            </a:p>
          </p:txBody>
        </p:sp>
        <p:sp>
          <p:nvSpPr>
            <p:cNvPr id="191" name="Google Shape;191;p24"/>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700">
                  <a:solidFill>
                    <a:schemeClr val="dk1"/>
                  </a:solidFill>
                  <a:latin typeface="Roboto"/>
                  <a:ea typeface="Roboto"/>
                  <a:cs typeface="Roboto"/>
                  <a:sym typeface="Roboto"/>
                </a:rPr>
                <a:t>@VerizonSupport I finally got someone that helped me, thanks!</a:t>
              </a:r>
              <a:endParaRPr sz="700">
                <a:solidFill>
                  <a:schemeClr val="dk1"/>
                </a:solidFill>
                <a:latin typeface="Roboto"/>
                <a:ea typeface="Roboto"/>
                <a:cs typeface="Roboto"/>
                <a:sym typeface="Roboto"/>
              </a:endParaRPr>
            </a:p>
          </p:txBody>
        </p:sp>
      </p:grpSp>
      <p:sp>
        <p:nvSpPr>
          <p:cNvPr id="192" name="Google Shape;192;p24"/>
          <p:cNvSpPr txBox="1"/>
          <p:nvPr/>
        </p:nvSpPr>
        <p:spPr>
          <a:xfrm>
            <a:off x="4389925" y="336725"/>
            <a:ext cx="2331300" cy="11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Correct strong positive change, but the CS tweet did not assist in any way</a:t>
            </a:r>
            <a:endParaRPr>
              <a:latin typeface="Lato"/>
              <a:ea typeface="Lato"/>
              <a:cs typeface="Lato"/>
              <a:sym typeface="Lato"/>
            </a:endParaRPr>
          </a:p>
        </p:txBody>
      </p:sp>
      <p:grpSp>
        <p:nvGrpSpPr>
          <p:cNvPr id="193" name="Google Shape;193;p24"/>
          <p:cNvGrpSpPr/>
          <p:nvPr/>
        </p:nvGrpSpPr>
        <p:grpSpPr>
          <a:xfrm>
            <a:off x="6474370" y="2711685"/>
            <a:ext cx="2465685" cy="788717"/>
            <a:chOff x="4732925" y="946003"/>
            <a:chExt cx="3338775" cy="1193579"/>
          </a:xfrm>
        </p:grpSpPr>
        <p:grpSp>
          <p:nvGrpSpPr>
            <p:cNvPr id="194" name="Google Shape;194;p24"/>
            <p:cNvGrpSpPr/>
            <p:nvPr/>
          </p:nvGrpSpPr>
          <p:grpSpPr>
            <a:xfrm>
              <a:off x="4732925" y="1140987"/>
              <a:ext cx="529800" cy="998596"/>
              <a:chOff x="4318975" y="1083450"/>
              <a:chExt cx="529800" cy="591305"/>
            </a:xfrm>
          </p:grpSpPr>
          <p:sp>
            <p:nvSpPr>
              <p:cNvPr id="195" name="Google Shape;195;p24"/>
              <p:cNvSpPr/>
              <p:nvPr/>
            </p:nvSpPr>
            <p:spPr>
              <a:xfrm>
                <a:off x="4517129" y="1083455"/>
                <a:ext cx="133500" cy="59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 name="Google Shape;196;p24"/>
              <p:cNvCxnSpPr/>
              <p:nvPr/>
            </p:nvCxnSpPr>
            <p:spPr>
              <a:xfrm rot="10800000">
                <a:off x="4318975" y="1083450"/>
                <a:ext cx="529800" cy="0"/>
              </a:xfrm>
              <a:prstGeom prst="straightConnector1">
                <a:avLst/>
              </a:prstGeom>
              <a:noFill/>
              <a:ln cap="flat" cmpd="sng" w="9525">
                <a:solidFill>
                  <a:schemeClr val="dk1"/>
                </a:solidFill>
                <a:prstDash val="solid"/>
                <a:round/>
                <a:headEnd len="sm" w="sm" type="none"/>
                <a:tailEnd len="sm" w="sm" type="none"/>
              </a:ln>
            </p:spPr>
          </p:cxnSp>
        </p:grpSp>
        <p:sp>
          <p:nvSpPr>
            <p:cNvPr id="197" name="Google Shape;197;p24"/>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dk1"/>
                  </a:solidFill>
                  <a:latin typeface="Roboto"/>
                  <a:ea typeface="Roboto"/>
                  <a:cs typeface="Roboto"/>
                  <a:sym typeface="Roboto"/>
                </a:rPr>
                <a:t>Customer</a:t>
              </a:r>
              <a:endParaRPr b="1" sz="1100">
                <a:solidFill>
                  <a:schemeClr val="dk1"/>
                </a:solidFill>
                <a:latin typeface="Roboto"/>
                <a:ea typeface="Roboto"/>
                <a:cs typeface="Roboto"/>
                <a:sym typeface="Roboto"/>
              </a:endParaRPr>
            </a:p>
          </p:txBody>
        </p:sp>
        <p:sp>
          <p:nvSpPr>
            <p:cNvPr id="198" name="Google Shape;198;p24"/>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700">
                  <a:solidFill>
                    <a:schemeClr val="dk1"/>
                  </a:solidFill>
                  <a:latin typeface="Roboto"/>
                  <a:ea typeface="Roboto"/>
                  <a:cs typeface="Roboto"/>
                  <a:sym typeface="Roboto"/>
                </a:rPr>
                <a:t>Another awful experience with ; never forget  ;retweet and fly ANY other carrier;</a:t>
              </a:r>
              <a:endParaRPr sz="700">
                <a:solidFill>
                  <a:schemeClr val="dk1"/>
                </a:solidFill>
                <a:latin typeface="Roboto"/>
                <a:ea typeface="Roboto"/>
                <a:cs typeface="Roboto"/>
                <a:sym typeface="Roboto"/>
              </a:endParaRPr>
            </a:p>
          </p:txBody>
        </p:sp>
      </p:grpSp>
      <p:grpSp>
        <p:nvGrpSpPr>
          <p:cNvPr id="199" name="Google Shape;199;p24"/>
          <p:cNvGrpSpPr/>
          <p:nvPr/>
        </p:nvGrpSpPr>
        <p:grpSpPr>
          <a:xfrm>
            <a:off x="6474370" y="3373087"/>
            <a:ext cx="2465685" cy="788656"/>
            <a:chOff x="4732925" y="946003"/>
            <a:chExt cx="3338775" cy="1193487"/>
          </a:xfrm>
        </p:grpSpPr>
        <p:grpSp>
          <p:nvGrpSpPr>
            <p:cNvPr id="200" name="Google Shape;200;p24"/>
            <p:cNvGrpSpPr/>
            <p:nvPr/>
          </p:nvGrpSpPr>
          <p:grpSpPr>
            <a:xfrm>
              <a:off x="4732925" y="1140987"/>
              <a:ext cx="529800" cy="998503"/>
              <a:chOff x="4318975" y="1083450"/>
              <a:chExt cx="529800" cy="591250"/>
            </a:xfrm>
          </p:grpSpPr>
          <p:sp>
            <p:nvSpPr>
              <p:cNvPr id="201" name="Google Shape;201;p24"/>
              <p:cNvSpPr/>
              <p:nvPr/>
            </p:nvSpPr>
            <p:spPr>
              <a:xfrm>
                <a:off x="4517125" y="1086100"/>
                <a:ext cx="133500" cy="588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2" name="Google Shape;202;p24"/>
              <p:cNvCxnSpPr/>
              <p:nvPr/>
            </p:nvCxnSpPr>
            <p:spPr>
              <a:xfrm rot="10800000">
                <a:off x="4318975" y="1083450"/>
                <a:ext cx="529800" cy="0"/>
              </a:xfrm>
              <a:prstGeom prst="straightConnector1">
                <a:avLst/>
              </a:prstGeom>
              <a:noFill/>
              <a:ln cap="flat" cmpd="sng" w="9525">
                <a:solidFill>
                  <a:schemeClr val="accent1"/>
                </a:solidFill>
                <a:prstDash val="solid"/>
                <a:round/>
                <a:headEnd len="sm" w="sm" type="none"/>
                <a:tailEnd len="sm" w="sm" type="none"/>
              </a:ln>
            </p:spPr>
          </p:cxnSp>
        </p:grpSp>
        <p:sp>
          <p:nvSpPr>
            <p:cNvPr id="203" name="Google Shape;203;p24"/>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accent1"/>
                  </a:solidFill>
                  <a:latin typeface="Roboto"/>
                  <a:ea typeface="Roboto"/>
                  <a:cs typeface="Roboto"/>
                  <a:sym typeface="Roboto"/>
                </a:rPr>
                <a:t>Customer Service</a:t>
              </a:r>
              <a:endParaRPr b="1" sz="1100">
                <a:solidFill>
                  <a:schemeClr val="accent1"/>
                </a:solidFill>
                <a:latin typeface="Roboto"/>
                <a:ea typeface="Roboto"/>
                <a:cs typeface="Roboto"/>
                <a:sym typeface="Roboto"/>
              </a:endParaRPr>
            </a:p>
          </p:txBody>
        </p:sp>
        <p:sp>
          <p:nvSpPr>
            <p:cNvPr id="204" name="Google Shape;204;p24"/>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700">
                  <a:solidFill>
                    <a:schemeClr val="accent1"/>
                  </a:solidFill>
                  <a:latin typeface="Roboto"/>
                  <a:ea typeface="Roboto"/>
                  <a:cs typeface="Roboto"/>
                  <a:sym typeface="Roboto"/>
                </a:rPr>
                <a:t>This definitely isn't what we want to hear, Lynn. Can you tell us what happened?</a:t>
              </a:r>
              <a:endParaRPr sz="700">
                <a:solidFill>
                  <a:schemeClr val="accent1"/>
                </a:solidFill>
                <a:latin typeface="Roboto"/>
                <a:ea typeface="Roboto"/>
                <a:cs typeface="Roboto"/>
                <a:sym typeface="Roboto"/>
              </a:endParaRPr>
            </a:p>
          </p:txBody>
        </p:sp>
      </p:grpSp>
      <p:grpSp>
        <p:nvGrpSpPr>
          <p:cNvPr id="205" name="Google Shape;205;p24"/>
          <p:cNvGrpSpPr/>
          <p:nvPr/>
        </p:nvGrpSpPr>
        <p:grpSpPr>
          <a:xfrm>
            <a:off x="6474370" y="4035960"/>
            <a:ext cx="2465685" cy="788717"/>
            <a:chOff x="4732925" y="946003"/>
            <a:chExt cx="3338775" cy="1193579"/>
          </a:xfrm>
        </p:grpSpPr>
        <p:grpSp>
          <p:nvGrpSpPr>
            <p:cNvPr id="206" name="Google Shape;206;p24"/>
            <p:cNvGrpSpPr/>
            <p:nvPr/>
          </p:nvGrpSpPr>
          <p:grpSpPr>
            <a:xfrm>
              <a:off x="4732925" y="1140987"/>
              <a:ext cx="529800" cy="998596"/>
              <a:chOff x="4318975" y="1083450"/>
              <a:chExt cx="529800" cy="591305"/>
            </a:xfrm>
          </p:grpSpPr>
          <p:sp>
            <p:nvSpPr>
              <p:cNvPr id="207" name="Google Shape;207;p24"/>
              <p:cNvSpPr/>
              <p:nvPr/>
            </p:nvSpPr>
            <p:spPr>
              <a:xfrm>
                <a:off x="4517129" y="1083455"/>
                <a:ext cx="133500" cy="59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8" name="Google Shape;208;p24"/>
              <p:cNvCxnSpPr/>
              <p:nvPr/>
            </p:nvCxnSpPr>
            <p:spPr>
              <a:xfrm rot="10800000">
                <a:off x="4318975" y="1083450"/>
                <a:ext cx="529800" cy="0"/>
              </a:xfrm>
              <a:prstGeom prst="straightConnector1">
                <a:avLst/>
              </a:prstGeom>
              <a:noFill/>
              <a:ln cap="flat" cmpd="sng" w="9525">
                <a:solidFill>
                  <a:schemeClr val="dk1"/>
                </a:solidFill>
                <a:prstDash val="solid"/>
                <a:round/>
                <a:headEnd len="sm" w="sm" type="none"/>
                <a:tailEnd len="sm" w="sm" type="none"/>
              </a:ln>
            </p:spPr>
          </p:cxnSp>
        </p:grpSp>
        <p:sp>
          <p:nvSpPr>
            <p:cNvPr id="209" name="Google Shape;209;p24"/>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dk1"/>
                  </a:solidFill>
                  <a:latin typeface="Roboto"/>
                  <a:ea typeface="Roboto"/>
                  <a:cs typeface="Roboto"/>
                  <a:sym typeface="Roboto"/>
                </a:rPr>
                <a:t>Customer</a:t>
              </a:r>
              <a:endParaRPr b="1" sz="1100">
                <a:solidFill>
                  <a:schemeClr val="dk1"/>
                </a:solidFill>
                <a:latin typeface="Roboto"/>
                <a:ea typeface="Roboto"/>
                <a:cs typeface="Roboto"/>
                <a:sym typeface="Roboto"/>
              </a:endParaRPr>
            </a:p>
          </p:txBody>
        </p:sp>
        <p:sp>
          <p:nvSpPr>
            <p:cNvPr id="210" name="Google Shape;210;p24"/>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700">
                  <a:solidFill>
                    <a:schemeClr val="dk1"/>
                  </a:solidFill>
                  <a:latin typeface="Roboto"/>
                  <a:ea typeface="Roboto"/>
                  <a:cs typeface="Roboto"/>
                  <a:sym typeface="Roboto"/>
                </a:rPr>
                <a:t>@British_Airways  Stop wining and fly with Albatros Airlines, good luck.</a:t>
              </a:r>
              <a:endParaRPr sz="700">
                <a:solidFill>
                  <a:schemeClr val="dk1"/>
                </a:solidFill>
                <a:latin typeface="Roboto"/>
                <a:ea typeface="Roboto"/>
                <a:cs typeface="Roboto"/>
                <a:sym typeface="Roboto"/>
              </a:endParaRPr>
            </a:p>
          </p:txBody>
        </p:sp>
      </p:grpSp>
      <p:sp>
        <p:nvSpPr>
          <p:cNvPr id="211" name="Google Shape;211;p24"/>
          <p:cNvSpPr txBox="1"/>
          <p:nvPr/>
        </p:nvSpPr>
        <p:spPr>
          <a:xfrm>
            <a:off x="4390000" y="2857350"/>
            <a:ext cx="2331300" cy="14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Might have </a:t>
            </a:r>
            <a:r>
              <a:rPr lang="en">
                <a:latin typeface="Lato"/>
                <a:ea typeface="Lato"/>
                <a:cs typeface="Lato"/>
                <a:sym typeface="Lato"/>
              </a:rPr>
              <a:t>interpreted</a:t>
            </a:r>
            <a:r>
              <a:rPr lang="en">
                <a:latin typeface="Lato"/>
                <a:ea typeface="Lato"/>
                <a:cs typeface="Lato"/>
                <a:sym typeface="Lato"/>
              </a:rPr>
              <a:t> “wining” as “winning”.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“good luck” also added to evaluating as positive sentiment</a:t>
            </a:r>
            <a:endParaRPr>
              <a:latin typeface="Lato"/>
              <a:ea typeface="Lato"/>
              <a:cs typeface="Lato"/>
              <a:sym typeface="Lato"/>
            </a:endParaRPr>
          </a:p>
        </p:txBody>
      </p:sp>
      <p:grpSp>
        <p:nvGrpSpPr>
          <p:cNvPr id="212" name="Google Shape;212;p24"/>
          <p:cNvGrpSpPr/>
          <p:nvPr/>
        </p:nvGrpSpPr>
        <p:grpSpPr>
          <a:xfrm>
            <a:off x="1476145" y="2857360"/>
            <a:ext cx="2465685" cy="917599"/>
            <a:chOff x="4732925" y="946003"/>
            <a:chExt cx="3338775" cy="1388618"/>
          </a:xfrm>
        </p:grpSpPr>
        <p:grpSp>
          <p:nvGrpSpPr>
            <p:cNvPr id="213" name="Google Shape;213;p24"/>
            <p:cNvGrpSpPr/>
            <p:nvPr/>
          </p:nvGrpSpPr>
          <p:grpSpPr>
            <a:xfrm>
              <a:off x="4732925" y="1140977"/>
              <a:ext cx="529800" cy="1193644"/>
              <a:chOff x="4318975" y="1083444"/>
              <a:chExt cx="529800" cy="706800"/>
            </a:xfrm>
          </p:grpSpPr>
          <p:sp>
            <p:nvSpPr>
              <p:cNvPr id="214" name="Google Shape;214;p24"/>
              <p:cNvSpPr/>
              <p:nvPr/>
            </p:nvSpPr>
            <p:spPr>
              <a:xfrm>
                <a:off x="4517120" y="1083444"/>
                <a:ext cx="133500" cy="706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p24"/>
              <p:cNvCxnSpPr/>
              <p:nvPr/>
            </p:nvCxnSpPr>
            <p:spPr>
              <a:xfrm rot="10800000">
                <a:off x="4318975" y="1083450"/>
                <a:ext cx="529800" cy="0"/>
              </a:xfrm>
              <a:prstGeom prst="straightConnector1">
                <a:avLst/>
              </a:prstGeom>
              <a:noFill/>
              <a:ln cap="flat" cmpd="sng" w="9525">
                <a:solidFill>
                  <a:schemeClr val="dk1"/>
                </a:solidFill>
                <a:prstDash val="solid"/>
                <a:round/>
                <a:headEnd len="sm" w="sm" type="none"/>
                <a:tailEnd len="sm" w="sm" type="none"/>
              </a:ln>
            </p:spPr>
          </p:cxnSp>
        </p:grpSp>
        <p:sp>
          <p:nvSpPr>
            <p:cNvPr id="216" name="Google Shape;216;p24"/>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dk1"/>
                  </a:solidFill>
                  <a:latin typeface="Roboto"/>
                  <a:ea typeface="Roboto"/>
                  <a:cs typeface="Roboto"/>
                  <a:sym typeface="Roboto"/>
                </a:rPr>
                <a:t>Customer</a:t>
              </a:r>
              <a:endParaRPr b="1" sz="1100">
                <a:solidFill>
                  <a:schemeClr val="dk1"/>
                </a:solidFill>
                <a:latin typeface="Roboto"/>
                <a:ea typeface="Roboto"/>
                <a:cs typeface="Roboto"/>
                <a:sym typeface="Roboto"/>
              </a:endParaRPr>
            </a:p>
          </p:txBody>
        </p:sp>
        <p:sp>
          <p:nvSpPr>
            <p:cNvPr id="217" name="Google Shape;217;p24"/>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700">
                  <a:solidFill>
                    <a:schemeClr val="dk1"/>
                  </a:solidFill>
                  <a:latin typeface="Roboto"/>
                  <a:ea typeface="Roboto"/>
                  <a:cs typeface="Roboto"/>
                  <a:sym typeface="Roboto"/>
                </a:rPr>
                <a:t>@Uber_Support Thanks - our baby is &amp;lt;12mos and we need our car seat to fly so I was wondering if we can bring our own car seat and install via belt buckle in any UberX to go to the airport</a:t>
              </a:r>
              <a:endParaRPr sz="700">
                <a:solidFill>
                  <a:schemeClr val="dk1"/>
                </a:solidFill>
                <a:latin typeface="Roboto"/>
                <a:ea typeface="Roboto"/>
                <a:cs typeface="Roboto"/>
                <a:sym typeface="Roboto"/>
              </a:endParaRPr>
            </a:p>
          </p:txBody>
        </p:sp>
      </p:grpSp>
      <p:grpSp>
        <p:nvGrpSpPr>
          <p:cNvPr id="218" name="Google Shape;218;p24"/>
          <p:cNvGrpSpPr/>
          <p:nvPr/>
        </p:nvGrpSpPr>
        <p:grpSpPr>
          <a:xfrm>
            <a:off x="1476240" y="3678170"/>
            <a:ext cx="2465685" cy="629326"/>
            <a:chOff x="4732925" y="946003"/>
            <a:chExt cx="3338775" cy="1193487"/>
          </a:xfrm>
        </p:grpSpPr>
        <p:grpSp>
          <p:nvGrpSpPr>
            <p:cNvPr id="219" name="Google Shape;219;p24"/>
            <p:cNvGrpSpPr/>
            <p:nvPr/>
          </p:nvGrpSpPr>
          <p:grpSpPr>
            <a:xfrm>
              <a:off x="4732925" y="1140987"/>
              <a:ext cx="529800" cy="998503"/>
              <a:chOff x="4318975" y="1083450"/>
              <a:chExt cx="529800" cy="591250"/>
            </a:xfrm>
          </p:grpSpPr>
          <p:sp>
            <p:nvSpPr>
              <p:cNvPr id="220" name="Google Shape;220;p24"/>
              <p:cNvSpPr/>
              <p:nvPr/>
            </p:nvSpPr>
            <p:spPr>
              <a:xfrm>
                <a:off x="4517125" y="1086100"/>
                <a:ext cx="133500" cy="588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24"/>
              <p:cNvCxnSpPr/>
              <p:nvPr/>
            </p:nvCxnSpPr>
            <p:spPr>
              <a:xfrm rot="10800000">
                <a:off x="4318975" y="1083450"/>
                <a:ext cx="529800" cy="0"/>
              </a:xfrm>
              <a:prstGeom prst="straightConnector1">
                <a:avLst/>
              </a:prstGeom>
              <a:noFill/>
              <a:ln cap="flat" cmpd="sng" w="9525">
                <a:solidFill>
                  <a:schemeClr val="accent1"/>
                </a:solidFill>
                <a:prstDash val="solid"/>
                <a:round/>
                <a:headEnd len="sm" w="sm" type="none"/>
                <a:tailEnd len="sm" w="sm" type="none"/>
              </a:ln>
            </p:spPr>
          </p:cxnSp>
        </p:grpSp>
        <p:sp>
          <p:nvSpPr>
            <p:cNvPr id="222" name="Google Shape;222;p24"/>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accent1"/>
                  </a:solidFill>
                  <a:latin typeface="Roboto"/>
                  <a:ea typeface="Roboto"/>
                  <a:cs typeface="Roboto"/>
                  <a:sym typeface="Roboto"/>
                </a:rPr>
                <a:t>Customer Service</a:t>
              </a:r>
              <a:endParaRPr b="1" sz="1100">
                <a:solidFill>
                  <a:schemeClr val="accent1"/>
                </a:solidFill>
                <a:latin typeface="Roboto"/>
                <a:ea typeface="Roboto"/>
                <a:cs typeface="Roboto"/>
                <a:sym typeface="Roboto"/>
              </a:endParaRPr>
            </a:p>
          </p:txBody>
        </p:sp>
        <p:sp>
          <p:nvSpPr>
            <p:cNvPr id="223" name="Google Shape;223;p24"/>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700">
                  <a:solidFill>
                    <a:schemeClr val="accent1"/>
                  </a:solidFill>
                  <a:latin typeface="Roboto"/>
                  <a:ea typeface="Roboto"/>
                  <a:cs typeface="Roboto"/>
                  <a:sym typeface="Roboto"/>
                </a:rPr>
                <a:t>Hi there! Yes, you're always welcome to bring your own car seat along for the ride.</a:t>
              </a:r>
              <a:endParaRPr sz="700">
                <a:solidFill>
                  <a:schemeClr val="accent1"/>
                </a:solidFill>
                <a:latin typeface="Roboto"/>
                <a:ea typeface="Roboto"/>
                <a:cs typeface="Roboto"/>
                <a:sym typeface="Roboto"/>
              </a:endParaRPr>
            </a:p>
          </p:txBody>
        </p:sp>
      </p:grpSp>
      <p:grpSp>
        <p:nvGrpSpPr>
          <p:cNvPr id="224" name="Google Shape;224;p24"/>
          <p:cNvGrpSpPr/>
          <p:nvPr/>
        </p:nvGrpSpPr>
        <p:grpSpPr>
          <a:xfrm>
            <a:off x="1476145" y="4181635"/>
            <a:ext cx="2465685" cy="788717"/>
            <a:chOff x="4732925" y="946003"/>
            <a:chExt cx="3338775" cy="1193579"/>
          </a:xfrm>
        </p:grpSpPr>
        <p:grpSp>
          <p:nvGrpSpPr>
            <p:cNvPr id="225" name="Google Shape;225;p24"/>
            <p:cNvGrpSpPr/>
            <p:nvPr/>
          </p:nvGrpSpPr>
          <p:grpSpPr>
            <a:xfrm>
              <a:off x="4732925" y="1140987"/>
              <a:ext cx="529800" cy="998596"/>
              <a:chOff x="4318975" y="1083450"/>
              <a:chExt cx="529800" cy="591305"/>
            </a:xfrm>
          </p:grpSpPr>
          <p:sp>
            <p:nvSpPr>
              <p:cNvPr id="226" name="Google Shape;226;p24"/>
              <p:cNvSpPr/>
              <p:nvPr/>
            </p:nvSpPr>
            <p:spPr>
              <a:xfrm>
                <a:off x="4517129" y="1083455"/>
                <a:ext cx="133500" cy="59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7" name="Google Shape;227;p24"/>
              <p:cNvCxnSpPr/>
              <p:nvPr/>
            </p:nvCxnSpPr>
            <p:spPr>
              <a:xfrm rot="10800000">
                <a:off x="4318975" y="1083450"/>
                <a:ext cx="529800" cy="0"/>
              </a:xfrm>
              <a:prstGeom prst="straightConnector1">
                <a:avLst/>
              </a:prstGeom>
              <a:noFill/>
              <a:ln cap="flat" cmpd="sng" w="9525">
                <a:solidFill>
                  <a:schemeClr val="dk1"/>
                </a:solidFill>
                <a:prstDash val="solid"/>
                <a:round/>
                <a:headEnd len="sm" w="sm" type="none"/>
                <a:tailEnd len="sm" w="sm" type="none"/>
              </a:ln>
            </p:spPr>
          </p:cxnSp>
        </p:grpSp>
        <p:sp>
          <p:nvSpPr>
            <p:cNvPr id="228" name="Google Shape;228;p24"/>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dk1"/>
                  </a:solidFill>
                  <a:latin typeface="Roboto"/>
                  <a:ea typeface="Roboto"/>
                  <a:cs typeface="Roboto"/>
                  <a:sym typeface="Roboto"/>
                </a:rPr>
                <a:t>Customer</a:t>
              </a:r>
              <a:endParaRPr b="1" sz="1100">
                <a:solidFill>
                  <a:schemeClr val="dk1"/>
                </a:solidFill>
                <a:latin typeface="Roboto"/>
                <a:ea typeface="Roboto"/>
                <a:cs typeface="Roboto"/>
                <a:sym typeface="Roboto"/>
              </a:endParaRPr>
            </a:p>
          </p:txBody>
        </p:sp>
        <p:sp>
          <p:nvSpPr>
            <p:cNvPr id="229" name="Google Shape;229;p24"/>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700">
                  <a:solidFill>
                    <a:schemeClr val="dk1"/>
                  </a:solidFill>
                  <a:latin typeface="Roboto"/>
                  <a:ea typeface="Roboto"/>
                  <a:cs typeface="Roboto"/>
                  <a:sym typeface="Roboto"/>
                </a:rPr>
                <a:t>@Uber_Support Ok great, thanks!</a:t>
              </a:r>
              <a:endParaRPr sz="700">
                <a:solidFill>
                  <a:schemeClr val="dk1"/>
                </a:solidFill>
                <a:latin typeface="Roboto"/>
                <a:ea typeface="Roboto"/>
                <a:cs typeface="Roboto"/>
                <a:sym typeface="Roboto"/>
              </a:endParaRPr>
            </a:p>
          </p:txBody>
        </p:sp>
      </p:grpSp>
      <p:sp>
        <p:nvSpPr>
          <p:cNvPr id="230" name="Google Shape;230;p24"/>
          <p:cNvSpPr txBox="1"/>
          <p:nvPr/>
        </p:nvSpPr>
        <p:spPr>
          <a:xfrm>
            <a:off x="78375" y="3003025"/>
            <a:ext cx="1594200" cy="11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Good feedback!</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4. Successive Sentiment: “Worst” Results</a:t>
            </a:r>
            <a:endParaRPr>
              <a:solidFill>
                <a:schemeClr val="dk1"/>
              </a:solidFill>
            </a:endParaRPr>
          </a:p>
        </p:txBody>
      </p:sp>
      <p:sp>
        <p:nvSpPr>
          <p:cNvPr id="236" name="Google Shape;236;p25"/>
          <p:cNvSpPr txBox="1"/>
          <p:nvPr>
            <p:ph idx="1" type="body"/>
          </p:nvPr>
        </p:nvSpPr>
        <p:spPr>
          <a:xfrm>
            <a:off x="319500" y="1846803"/>
            <a:ext cx="2808000" cy="906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Lots of these were genuinely confusing</a:t>
            </a:r>
            <a:endParaRPr/>
          </a:p>
        </p:txBody>
      </p:sp>
      <p:grpSp>
        <p:nvGrpSpPr>
          <p:cNvPr id="237" name="Google Shape;237;p25"/>
          <p:cNvGrpSpPr/>
          <p:nvPr/>
        </p:nvGrpSpPr>
        <p:grpSpPr>
          <a:xfrm>
            <a:off x="6474370" y="191060"/>
            <a:ext cx="2465685" cy="788717"/>
            <a:chOff x="4732925" y="946003"/>
            <a:chExt cx="3338775" cy="1193579"/>
          </a:xfrm>
        </p:grpSpPr>
        <p:grpSp>
          <p:nvGrpSpPr>
            <p:cNvPr id="238" name="Google Shape;238;p25"/>
            <p:cNvGrpSpPr/>
            <p:nvPr/>
          </p:nvGrpSpPr>
          <p:grpSpPr>
            <a:xfrm>
              <a:off x="4732925" y="1140987"/>
              <a:ext cx="529800" cy="998596"/>
              <a:chOff x="4318975" y="1083450"/>
              <a:chExt cx="529800" cy="591305"/>
            </a:xfrm>
          </p:grpSpPr>
          <p:sp>
            <p:nvSpPr>
              <p:cNvPr id="239" name="Google Shape;239;p25"/>
              <p:cNvSpPr/>
              <p:nvPr/>
            </p:nvSpPr>
            <p:spPr>
              <a:xfrm>
                <a:off x="4517129" y="1083455"/>
                <a:ext cx="133500" cy="59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 name="Google Shape;240;p25"/>
              <p:cNvCxnSpPr/>
              <p:nvPr/>
            </p:nvCxnSpPr>
            <p:spPr>
              <a:xfrm rot="10800000">
                <a:off x="4318975" y="1083450"/>
                <a:ext cx="529800" cy="0"/>
              </a:xfrm>
              <a:prstGeom prst="straightConnector1">
                <a:avLst/>
              </a:prstGeom>
              <a:noFill/>
              <a:ln cap="flat" cmpd="sng" w="9525">
                <a:solidFill>
                  <a:schemeClr val="dk1"/>
                </a:solidFill>
                <a:prstDash val="solid"/>
                <a:round/>
                <a:headEnd len="sm" w="sm" type="none"/>
                <a:tailEnd len="sm" w="sm" type="none"/>
              </a:ln>
            </p:spPr>
          </p:cxnSp>
        </p:grpSp>
        <p:sp>
          <p:nvSpPr>
            <p:cNvPr id="241" name="Google Shape;241;p25"/>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dk1"/>
                  </a:solidFill>
                  <a:latin typeface="Roboto"/>
                  <a:ea typeface="Roboto"/>
                  <a:cs typeface="Roboto"/>
                  <a:sym typeface="Roboto"/>
                </a:rPr>
                <a:t>Customer</a:t>
              </a:r>
              <a:endParaRPr b="1" sz="1100">
                <a:solidFill>
                  <a:schemeClr val="dk1"/>
                </a:solidFill>
                <a:latin typeface="Roboto"/>
                <a:ea typeface="Roboto"/>
                <a:cs typeface="Roboto"/>
                <a:sym typeface="Roboto"/>
              </a:endParaRPr>
            </a:p>
          </p:txBody>
        </p:sp>
        <p:sp>
          <p:nvSpPr>
            <p:cNvPr id="242" name="Google Shape;242;p25"/>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700">
                  <a:solidFill>
                    <a:schemeClr val="dk1"/>
                  </a:solidFill>
                  <a:latin typeface="Roboto"/>
                  <a:ea typeface="Roboto"/>
                  <a:cs typeface="Roboto"/>
                  <a:sym typeface="Roboto"/>
                </a:rPr>
                <a:t>Someone bring me some McDonald's breakfast I'll love you forever</a:t>
              </a:r>
              <a:endParaRPr sz="700">
                <a:solidFill>
                  <a:schemeClr val="dk1"/>
                </a:solidFill>
                <a:latin typeface="Roboto"/>
                <a:ea typeface="Roboto"/>
                <a:cs typeface="Roboto"/>
                <a:sym typeface="Roboto"/>
              </a:endParaRPr>
            </a:p>
          </p:txBody>
        </p:sp>
      </p:grpSp>
      <p:grpSp>
        <p:nvGrpSpPr>
          <p:cNvPr id="243" name="Google Shape;243;p25"/>
          <p:cNvGrpSpPr/>
          <p:nvPr/>
        </p:nvGrpSpPr>
        <p:grpSpPr>
          <a:xfrm>
            <a:off x="6474370" y="852462"/>
            <a:ext cx="2465685" cy="788656"/>
            <a:chOff x="4732925" y="946003"/>
            <a:chExt cx="3338775" cy="1193487"/>
          </a:xfrm>
        </p:grpSpPr>
        <p:grpSp>
          <p:nvGrpSpPr>
            <p:cNvPr id="244" name="Google Shape;244;p25"/>
            <p:cNvGrpSpPr/>
            <p:nvPr/>
          </p:nvGrpSpPr>
          <p:grpSpPr>
            <a:xfrm>
              <a:off x="4732925" y="1140987"/>
              <a:ext cx="529800" cy="998503"/>
              <a:chOff x="4318975" y="1083450"/>
              <a:chExt cx="529800" cy="591250"/>
            </a:xfrm>
          </p:grpSpPr>
          <p:sp>
            <p:nvSpPr>
              <p:cNvPr id="245" name="Google Shape;245;p25"/>
              <p:cNvSpPr/>
              <p:nvPr/>
            </p:nvSpPr>
            <p:spPr>
              <a:xfrm>
                <a:off x="4517125" y="1086100"/>
                <a:ext cx="133500" cy="588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 name="Google Shape;246;p25"/>
              <p:cNvCxnSpPr/>
              <p:nvPr/>
            </p:nvCxnSpPr>
            <p:spPr>
              <a:xfrm rot="10800000">
                <a:off x="4318975" y="1083450"/>
                <a:ext cx="529800" cy="0"/>
              </a:xfrm>
              <a:prstGeom prst="straightConnector1">
                <a:avLst/>
              </a:prstGeom>
              <a:noFill/>
              <a:ln cap="flat" cmpd="sng" w="9525">
                <a:solidFill>
                  <a:schemeClr val="accent1"/>
                </a:solidFill>
                <a:prstDash val="solid"/>
                <a:round/>
                <a:headEnd len="sm" w="sm" type="none"/>
                <a:tailEnd len="sm" w="sm" type="none"/>
              </a:ln>
            </p:spPr>
          </p:cxnSp>
        </p:grpSp>
        <p:sp>
          <p:nvSpPr>
            <p:cNvPr id="247" name="Google Shape;247;p25"/>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accent1"/>
                  </a:solidFill>
                  <a:latin typeface="Roboto"/>
                  <a:ea typeface="Roboto"/>
                  <a:cs typeface="Roboto"/>
                  <a:sym typeface="Roboto"/>
                </a:rPr>
                <a:t>Customer Service</a:t>
              </a:r>
              <a:endParaRPr b="1" sz="1100">
                <a:solidFill>
                  <a:schemeClr val="accent1"/>
                </a:solidFill>
                <a:latin typeface="Roboto"/>
                <a:ea typeface="Roboto"/>
                <a:cs typeface="Roboto"/>
                <a:sym typeface="Roboto"/>
              </a:endParaRPr>
            </a:p>
          </p:txBody>
        </p:sp>
        <p:sp>
          <p:nvSpPr>
            <p:cNvPr id="248" name="Google Shape;248;p25"/>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700">
                  <a:solidFill>
                    <a:schemeClr val="accent1"/>
                  </a:solidFill>
                  <a:latin typeface="Roboto"/>
                  <a:ea typeface="Roboto"/>
                  <a:cs typeface="Roboto"/>
                  <a:sym typeface="Roboto"/>
                </a:rPr>
                <a:t>Attention Earth! We need a hero to step up and get Tyler some breakfast, pronto! :)</a:t>
              </a:r>
              <a:endParaRPr sz="700">
                <a:solidFill>
                  <a:schemeClr val="accent1"/>
                </a:solidFill>
                <a:latin typeface="Roboto"/>
                <a:ea typeface="Roboto"/>
                <a:cs typeface="Roboto"/>
                <a:sym typeface="Roboto"/>
              </a:endParaRPr>
            </a:p>
          </p:txBody>
        </p:sp>
      </p:grpSp>
      <p:grpSp>
        <p:nvGrpSpPr>
          <p:cNvPr id="249" name="Google Shape;249;p25"/>
          <p:cNvGrpSpPr/>
          <p:nvPr/>
        </p:nvGrpSpPr>
        <p:grpSpPr>
          <a:xfrm>
            <a:off x="6474370" y="1515335"/>
            <a:ext cx="2465685" cy="788717"/>
            <a:chOff x="4732925" y="946003"/>
            <a:chExt cx="3338775" cy="1193579"/>
          </a:xfrm>
        </p:grpSpPr>
        <p:grpSp>
          <p:nvGrpSpPr>
            <p:cNvPr id="250" name="Google Shape;250;p25"/>
            <p:cNvGrpSpPr/>
            <p:nvPr/>
          </p:nvGrpSpPr>
          <p:grpSpPr>
            <a:xfrm>
              <a:off x="4732925" y="1140987"/>
              <a:ext cx="529800" cy="998596"/>
              <a:chOff x="4318975" y="1083450"/>
              <a:chExt cx="529800" cy="591305"/>
            </a:xfrm>
          </p:grpSpPr>
          <p:sp>
            <p:nvSpPr>
              <p:cNvPr id="251" name="Google Shape;251;p25"/>
              <p:cNvSpPr/>
              <p:nvPr/>
            </p:nvSpPr>
            <p:spPr>
              <a:xfrm>
                <a:off x="4517129" y="1083455"/>
                <a:ext cx="133500" cy="59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 name="Google Shape;252;p25"/>
              <p:cNvCxnSpPr/>
              <p:nvPr/>
            </p:nvCxnSpPr>
            <p:spPr>
              <a:xfrm rot="10800000">
                <a:off x="4318975" y="1083450"/>
                <a:ext cx="529800" cy="0"/>
              </a:xfrm>
              <a:prstGeom prst="straightConnector1">
                <a:avLst/>
              </a:prstGeom>
              <a:noFill/>
              <a:ln cap="flat" cmpd="sng" w="9525">
                <a:solidFill>
                  <a:schemeClr val="dk1"/>
                </a:solidFill>
                <a:prstDash val="solid"/>
                <a:round/>
                <a:headEnd len="sm" w="sm" type="none"/>
                <a:tailEnd len="sm" w="sm" type="none"/>
              </a:ln>
            </p:spPr>
          </p:cxnSp>
        </p:grpSp>
        <p:sp>
          <p:nvSpPr>
            <p:cNvPr id="253" name="Google Shape;253;p25"/>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dk1"/>
                  </a:solidFill>
                  <a:latin typeface="Roboto"/>
                  <a:ea typeface="Roboto"/>
                  <a:cs typeface="Roboto"/>
                  <a:sym typeface="Roboto"/>
                </a:rPr>
                <a:t>Customer</a:t>
              </a:r>
              <a:endParaRPr b="1" sz="1100">
                <a:solidFill>
                  <a:schemeClr val="dk1"/>
                </a:solidFill>
                <a:latin typeface="Roboto"/>
                <a:ea typeface="Roboto"/>
                <a:cs typeface="Roboto"/>
                <a:sym typeface="Roboto"/>
              </a:endParaRPr>
            </a:p>
          </p:txBody>
        </p:sp>
        <p:sp>
          <p:nvSpPr>
            <p:cNvPr id="254" name="Google Shape;254;p25"/>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700">
                  <a:solidFill>
                    <a:schemeClr val="dk1"/>
                  </a:solidFill>
                  <a:latin typeface="Roboto"/>
                  <a:ea typeface="Roboto"/>
                  <a:cs typeface="Roboto"/>
                  <a:sym typeface="Roboto"/>
                </a:rPr>
                <a:t>@McDonalds  Supporting the NFL is supporting racism </a:t>
              </a:r>
              <a:endParaRPr sz="700">
                <a:solidFill>
                  <a:schemeClr val="dk1"/>
                </a:solidFill>
                <a:latin typeface="Roboto"/>
                <a:ea typeface="Roboto"/>
                <a:cs typeface="Roboto"/>
                <a:sym typeface="Roboto"/>
              </a:endParaRPr>
            </a:p>
          </p:txBody>
        </p:sp>
      </p:grpSp>
      <p:sp>
        <p:nvSpPr>
          <p:cNvPr id="255" name="Google Shape;255;p25"/>
          <p:cNvSpPr txBox="1"/>
          <p:nvPr/>
        </p:nvSpPr>
        <p:spPr>
          <a:xfrm>
            <a:off x="4085125" y="336725"/>
            <a:ext cx="2331300" cy="11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Customer response not related to CS response</a:t>
            </a:r>
            <a:endParaRPr>
              <a:latin typeface="Lato"/>
              <a:ea typeface="Lato"/>
              <a:cs typeface="Lato"/>
              <a:sym typeface="Lato"/>
            </a:endParaRPr>
          </a:p>
        </p:txBody>
      </p:sp>
      <p:grpSp>
        <p:nvGrpSpPr>
          <p:cNvPr id="256" name="Google Shape;256;p25"/>
          <p:cNvGrpSpPr/>
          <p:nvPr/>
        </p:nvGrpSpPr>
        <p:grpSpPr>
          <a:xfrm>
            <a:off x="6474390" y="2427466"/>
            <a:ext cx="2465685" cy="1409635"/>
            <a:chOff x="4732925" y="946003"/>
            <a:chExt cx="3338775" cy="1568003"/>
          </a:xfrm>
        </p:grpSpPr>
        <p:grpSp>
          <p:nvGrpSpPr>
            <p:cNvPr id="257" name="Google Shape;257;p25"/>
            <p:cNvGrpSpPr/>
            <p:nvPr/>
          </p:nvGrpSpPr>
          <p:grpSpPr>
            <a:xfrm>
              <a:off x="4732925" y="1140987"/>
              <a:ext cx="529800" cy="1373019"/>
              <a:chOff x="4318975" y="1083450"/>
              <a:chExt cx="529800" cy="813015"/>
            </a:xfrm>
          </p:grpSpPr>
          <p:sp>
            <p:nvSpPr>
              <p:cNvPr id="258" name="Google Shape;258;p25"/>
              <p:cNvSpPr/>
              <p:nvPr/>
            </p:nvSpPr>
            <p:spPr>
              <a:xfrm>
                <a:off x="4517127" y="1083465"/>
                <a:ext cx="133500" cy="813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9" name="Google Shape;259;p25"/>
              <p:cNvCxnSpPr/>
              <p:nvPr/>
            </p:nvCxnSpPr>
            <p:spPr>
              <a:xfrm rot="10800000">
                <a:off x="4318975" y="1083450"/>
                <a:ext cx="529800" cy="0"/>
              </a:xfrm>
              <a:prstGeom prst="straightConnector1">
                <a:avLst/>
              </a:prstGeom>
              <a:noFill/>
              <a:ln cap="flat" cmpd="sng" w="9525">
                <a:solidFill>
                  <a:schemeClr val="dk1"/>
                </a:solidFill>
                <a:prstDash val="solid"/>
                <a:round/>
                <a:headEnd len="sm" w="sm" type="none"/>
                <a:tailEnd len="sm" w="sm" type="none"/>
              </a:ln>
            </p:spPr>
          </p:cxnSp>
        </p:grpSp>
        <p:sp>
          <p:nvSpPr>
            <p:cNvPr id="260" name="Google Shape;260;p25"/>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dk1"/>
                  </a:solidFill>
                  <a:latin typeface="Roboto"/>
                  <a:ea typeface="Roboto"/>
                  <a:cs typeface="Roboto"/>
                  <a:sym typeface="Roboto"/>
                </a:rPr>
                <a:t>Customer</a:t>
              </a:r>
              <a:endParaRPr b="1" sz="1100">
                <a:solidFill>
                  <a:schemeClr val="dk1"/>
                </a:solidFill>
                <a:latin typeface="Roboto"/>
                <a:ea typeface="Roboto"/>
                <a:cs typeface="Roboto"/>
                <a:sym typeface="Roboto"/>
              </a:endParaRPr>
            </a:p>
          </p:txBody>
        </p:sp>
        <p:sp>
          <p:nvSpPr>
            <p:cNvPr id="261" name="Google Shape;261;p25"/>
            <p:cNvSpPr txBox="1"/>
            <p:nvPr/>
          </p:nvSpPr>
          <p:spPr>
            <a:xfrm>
              <a:off x="5341130" y="1141019"/>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700">
                  <a:solidFill>
                    <a:schemeClr val="dk1"/>
                  </a:solidFill>
                  <a:latin typeface="Roboto"/>
                  <a:ea typeface="Roboto"/>
                  <a:cs typeface="Roboto"/>
                  <a:sym typeface="Roboto"/>
                </a:rPr>
                <a:t>Guys please deep this! I was ranting about the shit service I received from  and this fake amazon account  posed as them and asked for my card details, address etc then BLOCKED ME  face with tears of joy  face with tears of joy  face with tears of joy  face with tears of joy  weary face  weary face  weary face  weary face Beware guys ! </a:t>
              </a:r>
              <a:endParaRPr sz="700">
                <a:solidFill>
                  <a:schemeClr val="dk1"/>
                </a:solidFill>
                <a:latin typeface="Roboto"/>
                <a:ea typeface="Roboto"/>
                <a:cs typeface="Roboto"/>
                <a:sym typeface="Roboto"/>
              </a:endParaRPr>
            </a:p>
          </p:txBody>
        </p:sp>
      </p:grpSp>
      <p:grpSp>
        <p:nvGrpSpPr>
          <p:cNvPr id="262" name="Google Shape;262;p25"/>
          <p:cNvGrpSpPr/>
          <p:nvPr/>
        </p:nvGrpSpPr>
        <p:grpSpPr>
          <a:xfrm>
            <a:off x="6474365" y="3646086"/>
            <a:ext cx="2465685" cy="661341"/>
            <a:chOff x="4732925" y="837637"/>
            <a:chExt cx="3338775" cy="1301853"/>
          </a:xfrm>
        </p:grpSpPr>
        <p:grpSp>
          <p:nvGrpSpPr>
            <p:cNvPr id="263" name="Google Shape;263;p25"/>
            <p:cNvGrpSpPr/>
            <p:nvPr/>
          </p:nvGrpSpPr>
          <p:grpSpPr>
            <a:xfrm>
              <a:off x="4732925" y="1140987"/>
              <a:ext cx="529800" cy="998503"/>
              <a:chOff x="4318975" y="1083450"/>
              <a:chExt cx="529800" cy="591250"/>
            </a:xfrm>
          </p:grpSpPr>
          <p:sp>
            <p:nvSpPr>
              <p:cNvPr id="264" name="Google Shape;264;p25"/>
              <p:cNvSpPr/>
              <p:nvPr/>
            </p:nvSpPr>
            <p:spPr>
              <a:xfrm>
                <a:off x="4517125" y="1086100"/>
                <a:ext cx="133500" cy="588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25"/>
              <p:cNvCxnSpPr/>
              <p:nvPr/>
            </p:nvCxnSpPr>
            <p:spPr>
              <a:xfrm rot="10800000">
                <a:off x="4318975" y="1083450"/>
                <a:ext cx="529800" cy="0"/>
              </a:xfrm>
              <a:prstGeom prst="straightConnector1">
                <a:avLst/>
              </a:prstGeom>
              <a:noFill/>
              <a:ln cap="flat" cmpd="sng" w="9525">
                <a:solidFill>
                  <a:schemeClr val="accent1"/>
                </a:solidFill>
                <a:prstDash val="solid"/>
                <a:round/>
                <a:headEnd len="sm" w="sm" type="none"/>
                <a:tailEnd len="sm" w="sm" type="none"/>
              </a:ln>
            </p:spPr>
          </p:cxnSp>
        </p:grpSp>
        <p:sp>
          <p:nvSpPr>
            <p:cNvPr id="266" name="Google Shape;266;p25"/>
            <p:cNvSpPr txBox="1"/>
            <p:nvPr/>
          </p:nvSpPr>
          <p:spPr>
            <a:xfrm>
              <a:off x="5341097" y="837637"/>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accent1"/>
                  </a:solidFill>
                  <a:latin typeface="Roboto"/>
                  <a:ea typeface="Roboto"/>
                  <a:cs typeface="Roboto"/>
                  <a:sym typeface="Roboto"/>
                </a:rPr>
                <a:t>Customer Service</a:t>
              </a:r>
              <a:endParaRPr b="1" sz="1100">
                <a:solidFill>
                  <a:schemeClr val="accent1"/>
                </a:solidFill>
                <a:latin typeface="Roboto"/>
                <a:ea typeface="Roboto"/>
                <a:cs typeface="Roboto"/>
                <a:sym typeface="Roboto"/>
              </a:endParaRPr>
            </a:p>
          </p:txBody>
        </p:sp>
        <p:sp>
          <p:nvSpPr>
            <p:cNvPr id="267" name="Google Shape;267;p25"/>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700">
                  <a:solidFill>
                    <a:schemeClr val="accent1"/>
                  </a:solidFill>
                  <a:latin typeface="Roboto"/>
                  <a:ea typeface="Roboto"/>
                  <a:cs typeface="Roboto"/>
                  <a:sym typeface="Roboto"/>
                </a:rPr>
                <a:t>Thanks for bringing this to our attention! I have reported this to the appropriate team.</a:t>
              </a:r>
              <a:endParaRPr sz="700">
                <a:solidFill>
                  <a:schemeClr val="accent1"/>
                </a:solidFill>
                <a:latin typeface="Roboto"/>
                <a:ea typeface="Roboto"/>
                <a:cs typeface="Roboto"/>
                <a:sym typeface="Roboto"/>
              </a:endParaRPr>
            </a:p>
          </p:txBody>
        </p:sp>
      </p:grpSp>
      <p:grpSp>
        <p:nvGrpSpPr>
          <p:cNvPr id="268" name="Google Shape;268;p25"/>
          <p:cNvGrpSpPr/>
          <p:nvPr/>
        </p:nvGrpSpPr>
        <p:grpSpPr>
          <a:xfrm>
            <a:off x="6474395" y="4161785"/>
            <a:ext cx="2465685" cy="788717"/>
            <a:chOff x="4732925" y="946003"/>
            <a:chExt cx="3338775" cy="1193579"/>
          </a:xfrm>
        </p:grpSpPr>
        <p:grpSp>
          <p:nvGrpSpPr>
            <p:cNvPr id="269" name="Google Shape;269;p25"/>
            <p:cNvGrpSpPr/>
            <p:nvPr/>
          </p:nvGrpSpPr>
          <p:grpSpPr>
            <a:xfrm>
              <a:off x="4732925" y="1140987"/>
              <a:ext cx="529800" cy="998596"/>
              <a:chOff x="4318975" y="1083450"/>
              <a:chExt cx="529800" cy="591305"/>
            </a:xfrm>
          </p:grpSpPr>
          <p:sp>
            <p:nvSpPr>
              <p:cNvPr id="270" name="Google Shape;270;p25"/>
              <p:cNvSpPr/>
              <p:nvPr/>
            </p:nvSpPr>
            <p:spPr>
              <a:xfrm>
                <a:off x="4517129" y="1083455"/>
                <a:ext cx="133500" cy="59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 name="Google Shape;271;p25"/>
              <p:cNvCxnSpPr/>
              <p:nvPr/>
            </p:nvCxnSpPr>
            <p:spPr>
              <a:xfrm rot="10800000">
                <a:off x="4318975" y="1083450"/>
                <a:ext cx="529800" cy="0"/>
              </a:xfrm>
              <a:prstGeom prst="straightConnector1">
                <a:avLst/>
              </a:prstGeom>
              <a:noFill/>
              <a:ln cap="flat" cmpd="sng" w="9525">
                <a:solidFill>
                  <a:schemeClr val="dk1"/>
                </a:solidFill>
                <a:prstDash val="solid"/>
                <a:round/>
                <a:headEnd len="sm" w="sm" type="none"/>
                <a:tailEnd len="sm" w="sm" type="none"/>
              </a:ln>
            </p:spPr>
          </p:cxnSp>
        </p:grpSp>
        <p:sp>
          <p:nvSpPr>
            <p:cNvPr id="272" name="Google Shape;272;p25"/>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dk1"/>
                  </a:solidFill>
                  <a:latin typeface="Roboto"/>
                  <a:ea typeface="Roboto"/>
                  <a:cs typeface="Roboto"/>
                  <a:sym typeface="Roboto"/>
                </a:rPr>
                <a:t>Customer</a:t>
              </a:r>
              <a:endParaRPr b="1" sz="1100">
                <a:solidFill>
                  <a:schemeClr val="dk1"/>
                </a:solidFill>
                <a:latin typeface="Roboto"/>
                <a:ea typeface="Roboto"/>
                <a:cs typeface="Roboto"/>
                <a:sym typeface="Roboto"/>
              </a:endParaRPr>
            </a:p>
          </p:txBody>
        </p:sp>
        <p:sp>
          <p:nvSpPr>
            <p:cNvPr id="273" name="Google Shape;273;p25"/>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700">
                  <a:solidFill>
                    <a:schemeClr val="dk1"/>
                  </a:solidFill>
                  <a:latin typeface="Roboto"/>
                  <a:ea typeface="Roboto"/>
                  <a:cs typeface="Roboto"/>
                  <a:sym typeface="Roboto"/>
                </a:rPr>
                <a:t>@AmazonHelp  Looool idiots  face with tears of joy  face with tears of joy </a:t>
              </a:r>
              <a:endParaRPr sz="700">
                <a:solidFill>
                  <a:schemeClr val="dk1"/>
                </a:solidFill>
                <a:latin typeface="Roboto"/>
                <a:ea typeface="Roboto"/>
                <a:cs typeface="Roboto"/>
                <a:sym typeface="Roboto"/>
              </a:endParaRPr>
            </a:p>
          </p:txBody>
        </p:sp>
      </p:grpSp>
      <p:sp>
        <p:nvSpPr>
          <p:cNvPr id="274" name="Google Shape;274;p25"/>
          <p:cNvSpPr txBox="1"/>
          <p:nvPr/>
        </p:nvSpPr>
        <p:spPr>
          <a:xfrm>
            <a:off x="4085205" y="2857350"/>
            <a:ext cx="2331300" cy="11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Not sure how to interpret this as a human</a:t>
            </a:r>
            <a:endParaRPr>
              <a:latin typeface="Lato"/>
              <a:ea typeface="Lato"/>
              <a:cs typeface="Lato"/>
              <a:sym typeface="Lato"/>
            </a:endParaRPr>
          </a:p>
        </p:txBody>
      </p:sp>
      <p:sp>
        <p:nvSpPr>
          <p:cNvPr id="275" name="Google Shape;275;p25"/>
          <p:cNvSpPr txBox="1"/>
          <p:nvPr/>
        </p:nvSpPr>
        <p:spPr>
          <a:xfrm>
            <a:off x="78375" y="3003025"/>
            <a:ext cx="1594200" cy="11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Good interpretation!</a:t>
            </a:r>
            <a:endParaRPr>
              <a:latin typeface="Lato"/>
              <a:ea typeface="Lato"/>
              <a:cs typeface="Lato"/>
              <a:sym typeface="Lato"/>
            </a:endParaRPr>
          </a:p>
        </p:txBody>
      </p:sp>
      <p:grpSp>
        <p:nvGrpSpPr>
          <p:cNvPr id="276" name="Google Shape;276;p25"/>
          <p:cNvGrpSpPr/>
          <p:nvPr/>
        </p:nvGrpSpPr>
        <p:grpSpPr>
          <a:xfrm>
            <a:off x="1561645" y="2857360"/>
            <a:ext cx="2465685" cy="788717"/>
            <a:chOff x="4732925" y="946003"/>
            <a:chExt cx="3338775" cy="1193579"/>
          </a:xfrm>
        </p:grpSpPr>
        <p:grpSp>
          <p:nvGrpSpPr>
            <p:cNvPr id="277" name="Google Shape;277;p25"/>
            <p:cNvGrpSpPr/>
            <p:nvPr/>
          </p:nvGrpSpPr>
          <p:grpSpPr>
            <a:xfrm>
              <a:off x="4732925" y="1140987"/>
              <a:ext cx="529800" cy="998596"/>
              <a:chOff x="4318975" y="1083450"/>
              <a:chExt cx="529800" cy="591305"/>
            </a:xfrm>
          </p:grpSpPr>
          <p:sp>
            <p:nvSpPr>
              <p:cNvPr id="278" name="Google Shape;278;p25"/>
              <p:cNvSpPr/>
              <p:nvPr/>
            </p:nvSpPr>
            <p:spPr>
              <a:xfrm>
                <a:off x="4517129" y="1083455"/>
                <a:ext cx="133500" cy="59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 name="Google Shape;279;p25"/>
              <p:cNvCxnSpPr/>
              <p:nvPr/>
            </p:nvCxnSpPr>
            <p:spPr>
              <a:xfrm rot="10800000">
                <a:off x="4318975" y="1083450"/>
                <a:ext cx="529800" cy="0"/>
              </a:xfrm>
              <a:prstGeom prst="straightConnector1">
                <a:avLst/>
              </a:prstGeom>
              <a:noFill/>
              <a:ln cap="flat" cmpd="sng" w="9525">
                <a:solidFill>
                  <a:schemeClr val="dk1"/>
                </a:solidFill>
                <a:prstDash val="solid"/>
                <a:round/>
                <a:headEnd len="sm" w="sm" type="none"/>
                <a:tailEnd len="sm" w="sm" type="none"/>
              </a:ln>
            </p:spPr>
          </p:cxnSp>
        </p:grpSp>
        <p:sp>
          <p:nvSpPr>
            <p:cNvPr id="280" name="Google Shape;280;p25"/>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dk1"/>
                  </a:solidFill>
                  <a:latin typeface="Roboto"/>
                  <a:ea typeface="Roboto"/>
                  <a:cs typeface="Roboto"/>
                  <a:sym typeface="Roboto"/>
                </a:rPr>
                <a:t>Customer</a:t>
              </a:r>
              <a:endParaRPr b="1" sz="1100">
                <a:solidFill>
                  <a:schemeClr val="dk1"/>
                </a:solidFill>
                <a:latin typeface="Roboto"/>
                <a:ea typeface="Roboto"/>
                <a:cs typeface="Roboto"/>
                <a:sym typeface="Roboto"/>
              </a:endParaRPr>
            </a:p>
          </p:txBody>
        </p:sp>
        <p:sp>
          <p:nvSpPr>
            <p:cNvPr id="281" name="Google Shape;281;p25"/>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700">
                  <a:solidFill>
                    <a:schemeClr val="dk1"/>
                  </a:solidFill>
                  <a:latin typeface="Roboto"/>
                  <a:ea typeface="Roboto"/>
                  <a:cs typeface="Roboto"/>
                  <a:sym typeface="Roboto"/>
                </a:rPr>
                <a:t>@USCellularCares iPhone 8+ 64GB gold</a:t>
              </a:r>
              <a:endParaRPr sz="700">
                <a:solidFill>
                  <a:schemeClr val="dk1"/>
                </a:solidFill>
                <a:latin typeface="Roboto"/>
                <a:ea typeface="Roboto"/>
                <a:cs typeface="Roboto"/>
                <a:sym typeface="Roboto"/>
              </a:endParaRPr>
            </a:p>
          </p:txBody>
        </p:sp>
      </p:grpSp>
      <p:grpSp>
        <p:nvGrpSpPr>
          <p:cNvPr id="282" name="Google Shape;282;p25"/>
          <p:cNvGrpSpPr/>
          <p:nvPr/>
        </p:nvGrpSpPr>
        <p:grpSpPr>
          <a:xfrm>
            <a:off x="1561645" y="3518762"/>
            <a:ext cx="2465685" cy="788656"/>
            <a:chOff x="4732925" y="946003"/>
            <a:chExt cx="3338775" cy="1193487"/>
          </a:xfrm>
        </p:grpSpPr>
        <p:grpSp>
          <p:nvGrpSpPr>
            <p:cNvPr id="283" name="Google Shape;283;p25"/>
            <p:cNvGrpSpPr/>
            <p:nvPr/>
          </p:nvGrpSpPr>
          <p:grpSpPr>
            <a:xfrm>
              <a:off x="4732925" y="1140987"/>
              <a:ext cx="529800" cy="998503"/>
              <a:chOff x="4318975" y="1083450"/>
              <a:chExt cx="529800" cy="591250"/>
            </a:xfrm>
          </p:grpSpPr>
          <p:sp>
            <p:nvSpPr>
              <p:cNvPr id="284" name="Google Shape;284;p25"/>
              <p:cNvSpPr/>
              <p:nvPr/>
            </p:nvSpPr>
            <p:spPr>
              <a:xfrm>
                <a:off x="4517125" y="1086100"/>
                <a:ext cx="133500" cy="588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5" name="Google Shape;285;p25"/>
              <p:cNvCxnSpPr/>
              <p:nvPr/>
            </p:nvCxnSpPr>
            <p:spPr>
              <a:xfrm rot="10800000">
                <a:off x="4318975" y="1083450"/>
                <a:ext cx="529800" cy="0"/>
              </a:xfrm>
              <a:prstGeom prst="straightConnector1">
                <a:avLst/>
              </a:prstGeom>
              <a:noFill/>
              <a:ln cap="flat" cmpd="sng" w="9525">
                <a:solidFill>
                  <a:schemeClr val="accent1"/>
                </a:solidFill>
                <a:prstDash val="solid"/>
                <a:round/>
                <a:headEnd len="sm" w="sm" type="none"/>
                <a:tailEnd len="sm" w="sm" type="none"/>
              </a:ln>
            </p:spPr>
          </p:cxnSp>
        </p:grpSp>
        <p:sp>
          <p:nvSpPr>
            <p:cNvPr id="286" name="Google Shape;286;p25"/>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accent1"/>
                  </a:solidFill>
                  <a:latin typeface="Roboto"/>
                  <a:ea typeface="Roboto"/>
                  <a:cs typeface="Roboto"/>
                  <a:sym typeface="Roboto"/>
                </a:rPr>
                <a:t>Customer Service</a:t>
              </a:r>
              <a:endParaRPr b="1" sz="1100">
                <a:solidFill>
                  <a:schemeClr val="accent1"/>
                </a:solidFill>
                <a:latin typeface="Roboto"/>
                <a:ea typeface="Roboto"/>
                <a:cs typeface="Roboto"/>
                <a:sym typeface="Roboto"/>
              </a:endParaRPr>
            </a:p>
          </p:txBody>
        </p:sp>
        <p:sp>
          <p:nvSpPr>
            <p:cNvPr id="287" name="Google Shape;287;p25"/>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700">
                  <a:solidFill>
                    <a:schemeClr val="accent1"/>
                  </a:solidFill>
                  <a:latin typeface="Roboto"/>
                  <a:ea typeface="Roboto"/>
                  <a:cs typeface="Roboto"/>
                  <a:sym typeface="Roboto"/>
                </a:rPr>
                <a:t>That device is on backorder. We’re waiting on Apple to send more. Once the phone is available it will ship in the order it was received. </a:t>
              </a:r>
              <a:endParaRPr sz="700">
                <a:solidFill>
                  <a:schemeClr val="accent1"/>
                </a:solidFill>
                <a:latin typeface="Roboto"/>
                <a:ea typeface="Roboto"/>
                <a:cs typeface="Roboto"/>
                <a:sym typeface="Roboto"/>
              </a:endParaRPr>
            </a:p>
          </p:txBody>
        </p:sp>
      </p:grpSp>
      <p:grpSp>
        <p:nvGrpSpPr>
          <p:cNvPr id="288" name="Google Shape;288;p25"/>
          <p:cNvGrpSpPr/>
          <p:nvPr/>
        </p:nvGrpSpPr>
        <p:grpSpPr>
          <a:xfrm>
            <a:off x="1561645" y="4181635"/>
            <a:ext cx="2465685" cy="788717"/>
            <a:chOff x="4732925" y="946003"/>
            <a:chExt cx="3338775" cy="1193579"/>
          </a:xfrm>
        </p:grpSpPr>
        <p:grpSp>
          <p:nvGrpSpPr>
            <p:cNvPr id="289" name="Google Shape;289;p25"/>
            <p:cNvGrpSpPr/>
            <p:nvPr/>
          </p:nvGrpSpPr>
          <p:grpSpPr>
            <a:xfrm>
              <a:off x="4732925" y="1140987"/>
              <a:ext cx="529800" cy="998596"/>
              <a:chOff x="4318975" y="1083450"/>
              <a:chExt cx="529800" cy="591305"/>
            </a:xfrm>
          </p:grpSpPr>
          <p:sp>
            <p:nvSpPr>
              <p:cNvPr id="290" name="Google Shape;290;p25"/>
              <p:cNvSpPr/>
              <p:nvPr/>
            </p:nvSpPr>
            <p:spPr>
              <a:xfrm>
                <a:off x="4517129" y="1083455"/>
                <a:ext cx="133500" cy="59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1" name="Google Shape;291;p25"/>
              <p:cNvCxnSpPr/>
              <p:nvPr/>
            </p:nvCxnSpPr>
            <p:spPr>
              <a:xfrm rot="10800000">
                <a:off x="4318975" y="1083450"/>
                <a:ext cx="529800" cy="0"/>
              </a:xfrm>
              <a:prstGeom prst="straightConnector1">
                <a:avLst/>
              </a:prstGeom>
              <a:noFill/>
              <a:ln cap="flat" cmpd="sng" w="9525">
                <a:solidFill>
                  <a:schemeClr val="dk1"/>
                </a:solidFill>
                <a:prstDash val="solid"/>
                <a:round/>
                <a:headEnd len="sm" w="sm" type="none"/>
                <a:tailEnd len="sm" w="sm" type="none"/>
              </a:ln>
            </p:spPr>
          </p:cxnSp>
        </p:grpSp>
        <p:sp>
          <p:nvSpPr>
            <p:cNvPr id="292" name="Google Shape;292;p25"/>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dk1"/>
                  </a:solidFill>
                  <a:latin typeface="Roboto"/>
                  <a:ea typeface="Roboto"/>
                  <a:cs typeface="Roboto"/>
                  <a:sym typeface="Roboto"/>
                </a:rPr>
                <a:t>Customer</a:t>
              </a:r>
              <a:endParaRPr b="1" sz="1100">
                <a:solidFill>
                  <a:schemeClr val="dk1"/>
                </a:solidFill>
                <a:latin typeface="Roboto"/>
                <a:ea typeface="Roboto"/>
                <a:cs typeface="Roboto"/>
                <a:sym typeface="Roboto"/>
              </a:endParaRPr>
            </a:p>
          </p:txBody>
        </p:sp>
        <p:sp>
          <p:nvSpPr>
            <p:cNvPr id="293" name="Google Shape;293;p25"/>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700">
                  <a:solidFill>
                    <a:schemeClr val="dk1"/>
                  </a:solidFill>
                  <a:latin typeface="Roboto"/>
                  <a:ea typeface="Roboto"/>
                  <a:cs typeface="Roboto"/>
                  <a:sym typeface="Roboto"/>
                </a:rPr>
                <a:t> @USCellularCares you all have different things to say, the stores and costumer service said they’re not on back order anymore and now they are  person shrugging  light skin tone ‍ female sign ️</a:t>
              </a:r>
              <a:endParaRPr sz="700">
                <a:solidFill>
                  <a:schemeClr val="dk1"/>
                </a:solidFill>
                <a:latin typeface="Roboto"/>
                <a:ea typeface="Roboto"/>
                <a:cs typeface="Roboto"/>
                <a:sym typeface="Robot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6"/>
          <p:cNvSpPr txBox="1"/>
          <p:nvPr>
            <p:ph type="title"/>
          </p:nvPr>
        </p:nvSpPr>
        <p:spPr>
          <a:xfrm>
            <a:off x="265500" y="235450"/>
            <a:ext cx="4045200" cy="13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4. Successive Sentiment: Unigrams</a:t>
            </a:r>
            <a:endParaRPr sz="3000"/>
          </a:p>
        </p:txBody>
      </p:sp>
      <p:sp>
        <p:nvSpPr>
          <p:cNvPr id="299" name="Google Shape;299;p26"/>
          <p:cNvSpPr txBox="1"/>
          <p:nvPr>
            <p:ph idx="1" type="subTitle"/>
          </p:nvPr>
        </p:nvSpPr>
        <p:spPr>
          <a:xfrm>
            <a:off x="265500" y="2735377"/>
            <a:ext cx="4045200" cy="2060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a:t>“Best” tweets have sentiment change +3</a:t>
            </a:r>
            <a:endParaRPr/>
          </a:p>
          <a:p>
            <a:pPr indent="-361950" lvl="0" marL="457200" rtl="0" algn="l">
              <a:spcBef>
                <a:spcPts val="0"/>
              </a:spcBef>
              <a:spcAft>
                <a:spcPts val="0"/>
              </a:spcAft>
              <a:buSzPts val="2100"/>
              <a:buChar char="●"/>
            </a:pPr>
            <a:r>
              <a:rPr lang="en"/>
              <a:t>“Good” tweets have sentiment change greater than or equal to +2</a:t>
            </a:r>
            <a:endParaRPr/>
          </a:p>
        </p:txBody>
      </p:sp>
      <p:graphicFrame>
        <p:nvGraphicFramePr>
          <p:cNvPr id="300" name="Google Shape;300;p26"/>
          <p:cNvGraphicFramePr/>
          <p:nvPr/>
        </p:nvGraphicFramePr>
        <p:xfrm>
          <a:off x="4649200" y="151625"/>
          <a:ext cx="3000000" cy="3000000"/>
        </p:xfrm>
        <a:graphic>
          <a:graphicData uri="http://schemas.openxmlformats.org/drawingml/2006/table">
            <a:tbl>
              <a:tblPr>
                <a:noFill/>
                <a:tableStyleId>{9F08A2BE-9160-4A5E-8F07-86C58B713CC2}</a:tableStyleId>
              </a:tblPr>
              <a:tblGrid>
                <a:gridCol w="1092800"/>
                <a:gridCol w="1092800"/>
                <a:gridCol w="1092800"/>
                <a:gridCol w="1092800"/>
              </a:tblGrid>
              <a:tr h="381000">
                <a:tc gridSpan="2">
                  <a:txBody>
                    <a:bodyPr/>
                    <a:lstStyle/>
                    <a:p>
                      <a:pPr indent="0" lvl="0" marL="0" rtl="0" algn="ctr">
                        <a:spcBef>
                          <a:spcPts val="0"/>
                        </a:spcBef>
                        <a:spcAft>
                          <a:spcPts val="0"/>
                        </a:spcAft>
                        <a:buNone/>
                      </a:pPr>
                      <a:r>
                        <a:rPr b="1" lang="en"/>
                        <a:t>Best Tweets, N=51</a:t>
                      </a:r>
                      <a:endParaRPr b="1"/>
                    </a:p>
                  </a:txBody>
                  <a:tcPr marT="91425" marB="91425" marR="91425" marL="91425">
                    <a:solidFill>
                      <a:schemeClr val="accent6"/>
                    </a:solidFill>
                  </a:tcPr>
                </a:tc>
                <a:tc hMerge="1"/>
                <a:tc gridSpan="2">
                  <a:txBody>
                    <a:bodyPr/>
                    <a:lstStyle/>
                    <a:p>
                      <a:pPr indent="0" lvl="0" marL="0" rtl="0" algn="ctr">
                        <a:spcBef>
                          <a:spcPts val="0"/>
                        </a:spcBef>
                        <a:spcAft>
                          <a:spcPts val="0"/>
                        </a:spcAft>
                        <a:buNone/>
                      </a:pPr>
                      <a:r>
                        <a:rPr b="1" lang="en"/>
                        <a:t>Good </a:t>
                      </a:r>
                      <a:r>
                        <a:rPr b="1" lang="en"/>
                        <a:t>Tweets, N=3460</a:t>
                      </a:r>
                      <a:endParaRPr b="1"/>
                    </a:p>
                  </a:txBody>
                  <a:tcPr marT="91425" marB="91425" marR="91425" marL="91425">
                    <a:solidFill>
                      <a:schemeClr val="accent6"/>
                    </a:solidFill>
                  </a:tcPr>
                </a:tc>
                <a:tc hMerge="1"/>
              </a:tr>
              <a:tr h="381000">
                <a:tc>
                  <a:txBody>
                    <a:bodyPr/>
                    <a:lstStyle/>
                    <a:p>
                      <a:pPr indent="0" lvl="0" marL="0" rtl="0" algn="l">
                        <a:spcBef>
                          <a:spcPts val="0"/>
                        </a:spcBef>
                        <a:spcAft>
                          <a:spcPts val="0"/>
                        </a:spcAft>
                        <a:buNone/>
                      </a:pPr>
                      <a:r>
                        <a:rPr lang="en"/>
                        <a:t>Word</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en"/>
                        <a:t>Frequency</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en"/>
                        <a:t>Word</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en"/>
                        <a:t>Frequency</a:t>
                      </a:r>
                      <a:endParaRPr/>
                    </a:p>
                  </a:txBody>
                  <a:tcPr marT="91425" marB="91425" marR="91425" marL="91425">
                    <a:solidFill>
                      <a:schemeClr val="accent6"/>
                    </a:solidFill>
                  </a:tcPr>
                </a:tc>
              </a:tr>
              <a:tr h="381000">
                <a:tc>
                  <a:txBody>
                    <a:bodyPr/>
                    <a:lstStyle/>
                    <a:p>
                      <a:pPr indent="0" lvl="0" marL="0" rtl="0" algn="l">
                        <a:spcBef>
                          <a:spcPts val="0"/>
                        </a:spcBef>
                        <a:spcAft>
                          <a:spcPts val="0"/>
                        </a:spcAft>
                        <a:buNone/>
                      </a:pPr>
                      <a:r>
                        <a:rPr lang="en">
                          <a:solidFill>
                            <a:schemeClr val="lt1"/>
                          </a:solidFill>
                        </a:rPr>
                        <a:t>hi</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.0276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please</a:t>
                      </a:r>
                      <a:endParaRPr>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.0241</a:t>
                      </a:r>
                      <a:endParaRPr>
                        <a:solidFill>
                          <a:schemeClr val="lt1"/>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sorry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.0256</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lt1"/>
                          </a:solidFill>
                        </a:rPr>
                        <a:t>sorry</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.0159</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service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.0191</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lt1"/>
                          </a:solidFill>
                        </a:rPr>
                        <a:t>hi</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.0154</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please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.0191</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lt1"/>
                          </a:solidFill>
                        </a:rPr>
                        <a:t>help</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.0133</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dm</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.0191</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lt1"/>
                          </a:solidFill>
                        </a:rPr>
                        <a:t>dm</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.0113</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lapse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.0127</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lt1"/>
                          </a:solidFill>
                        </a:rPr>
                        <a:t>here</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.0101</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general</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.0127</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lt1"/>
                          </a:solidFill>
                        </a:rPr>
                        <a:t>let</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.0088</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nature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.0127</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lt1"/>
                          </a:solidFill>
                        </a:rPr>
                        <a:t>know</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.0079</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concern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.0127</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lt1"/>
                          </a:solidFill>
                        </a:rPr>
                        <a:t>like</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.0074</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clarissa</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.0127</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look</a:t>
                      </a:r>
                      <a:endParaRPr>
                        <a:solidFill>
                          <a:schemeClr val="lt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lt1"/>
                          </a:solidFill>
                        </a:rPr>
                        <a:t>.0070</a:t>
                      </a:r>
                      <a:endParaRPr>
                        <a:solidFill>
                          <a:schemeClr val="lt1"/>
                        </a:solidFill>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7"/>
          <p:cNvSpPr txBox="1"/>
          <p:nvPr>
            <p:ph type="title"/>
          </p:nvPr>
        </p:nvSpPr>
        <p:spPr>
          <a:xfrm>
            <a:off x="265500" y="235450"/>
            <a:ext cx="4045200" cy="13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4. Successive Sentiment: Unigrams</a:t>
            </a:r>
            <a:endParaRPr sz="3000"/>
          </a:p>
        </p:txBody>
      </p:sp>
      <p:sp>
        <p:nvSpPr>
          <p:cNvPr id="306" name="Google Shape;306;p27"/>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a:t>“Worst” tweets have sentiment change -3</a:t>
            </a:r>
            <a:endParaRPr/>
          </a:p>
          <a:p>
            <a:pPr indent="-361950" lvl="0" marL="457200" rtl="0" algn="l">
              <a:spcBef>
                <a:spcPts val="0"/>
              </a:spcBef>
              <a:spcAft>
                <a:spcPts val="0"/>
              </a:spcAft>
              <a:buSzPts val="2100"/>
              <a:buChar char="●"/>
            </a:pPr>
            <a:r>
              <a:rPr lang="en"/>
              <a:t>“Bad” tweets have sentiment change less than or equal to -2</a:t>
            </a:r>
            <a:endParaRPr/>
          </a:p>
        </p:txBody>
      </p:sp>
      <p:graphicFrame>
        <p:nvGraphicFramePr>
          <p:cNvPr id="307" name="Google Shape;307;p27"/>
          <p:cNvGraphicFramePr/>
          <p:nvPr/>
        </p:nvGraphicFramePr>
        <p:xfrm>
          <a:off x="4649200" y="151625"/>
          <a:ext cx="3000000" cy="3000000"/>
        </p:xfrm>
        <a:graphic>
          <a:graphicData uri="http://schemas.openxmlformats.org/drawingml/2006/table">
            <a:tbl>
              <a:tblPr>
                <a:noFill/>
                <a:tableStyleId>{9F08A2BE-9160-4A5E-8F07-86C58B713CC2}</a:tableStyleId>
              </a:tblPr>
              <a:tblGrid>
                <a:gridCol w="1092800"/>
                <a:gridCol w="1092800"/>
                <a:gridCol w="1092800"/>
                <a:gridCol w="1092800"/>
              </a:tblGrid>
              <a:tr h="381000">
                <a:tc gridSpan="2">
                  <a:txBody>
                    <a:bodyPr/>
                    <a:lstStyle/>
                    <a:p>
                      <a:pPr indent="0" lvl="0" marL="0" rtl="0" algn="ctr">
                        <a:spcBef>
                          <a:spcPts val="0"/>
                        </a:spcBef>
                        <a:spcAft>
                          <a:spcPts val="0"/>
                        </a:spcAft>
                        <a:buNone/>
                      </a:pPr>
                      <a:r>
                        <a:rPr b="1" lang="en"/>
                        <a:t>Wor</a:t>
                      </a:r>
                      <a:r>
                        <a:rPr b="1" lang="en"/>
                        <a:t>st Tweets, N=28</a:t>
                      </a:r>
                      <a:endParaRPr b="1"/>
                    </a:p>
                  </a:txBody>
                  <a:tcPr marT="91425" marB="91425" marR="91425" marL="91425">
                    <a:solidFill>
                      <a:schemeClr val="accent6"/>
                    </a:solidFill>
                  </a:tcPr>
                </a:tc>
                <a:tc hMerge="1"/>
                <a:tc gridSpan="2">
                  <a:txBody>
                    <a:bodyPr/>
                    <a:lstStyle/>
                    <a:p>
                      <a:pPr indent="0" lvl="0" marL="0" rtl="0" algn="ctr">
                        <a:spcBef>
                          <a:spcPts val="0"/>
                        </a:spcBef>
                        <a:spcAft>
                          <a:spcPts val="0"/>
                        </a:spcAft>
                        <a:buNone/>
                      </a:pPr>
                      <a:r>
                        <a:rPr b="1" lang="en"/>
                        <a:t>Ba</a:t>
                      </a:r>
                      <a:r>
                        <a:rPr b="1" lang="en"/>
                        <a:t>d Tweets, N=2226</a:t>
                      </a:r>
                      <a:endParaRPr b="1"/>
                    </a:p>
                  </a:txBody>
                  <a:tcPr marT="91425" marB="91425" marR="91425" marL="91425">
                    <a:solidFill>
                      <a:schemeClr val="accent6"/>
                    </a:solidFill>
                  </a:tcPr>
                </a:tc>
                <a:tc hMerge="1"/>
              </a:tr>
              <a:tr h="381000">
                <a:tc>
                  <a:txBody>
                    <a:bodyPr/>
                    <a:lstStyle/>
                    <a:p>
                      <a:pPr indent="0" lvl="0" marL="0" rtl="0" algn="l">
                        <a:spcBef>
                          <a:spcPts val="0"/>
                        </a:spcBef>
                        <a:spcAft>
                          <a:spcPts val="0"/>
                        </a:spcAft>
                        <a:buNone/>
                      </a:pPr>
                      <a:r>
                        <a:rPr lang="en"/>
                        <a:t>Word</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en"/>
                        <a:t>Frequency</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en"/>
                        <a:t>Word</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en"/>
                        <a:t>Frequency</a:t>
                      </a:r>
                      <a:endParaRPr/>
                    </a:p>
                  </a:txBody>
                  <a:tcPr marT="91425" marB="91425" marR="91425" marL="91425">
                    <a:solidFill>
                      <a:schemeClr val="accent6"/>
                    </a:solidFill>
                  </a:tcPr>
                </a:tc>
              </a:tr>
              <a:tr h="381000">
                <a:tc>
                  <a:txBody>
                    <a:bodyPr/>
                    <a:lstStyle/>
                    <a:p>
                      <a:pPr indent="0" lvl="0" marL="0" rtl="0" algn="l">
                        <a:spcBef>
                          <a:spcPts val="0"/>
                        </a:spcBef>
                        <a:spcAft>
                          <a:spcPts val="0"/>
                        </a:spcAft>
                        <a:buNone/>
                      </a:pPr>
                      <a:r>
                        <a:rPr lang="en">
                          <a:solidFill>
                            <a:schemeClr val="lt1"/>
                          </a:solidFill>
                        </a:rPr>
                        <a:t>please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.0306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please</a:t>
                      </a:r>
                      <a:endParaRPr>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.0223</a:t>
                      </a:r>
                      <a:endParaRPr>
                        <a:solidFill>
                          <a:schemeClr val="lt1"/>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steam</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.0306</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lt1"/>
                          </a:solidFill>
                        </a:rPr>
                        <a:t>sorry</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.0169</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let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.0204</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lt1"/>
                          </a:solidFill>
                        </a:rPr>
                        <a:t>hi</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.0168</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know</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.0204</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lt1"/>
                          </a:solidFill>
                        </a:rPr>
                        <a:t>help</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.0137</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that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.0204</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lt1"/>
                          </a:solidFill>
                        </a:rPr>
                        <a:t>dm</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.0095</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key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.0153</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lt1"/>
                          </a:solidFill>
                        </a:rPr>
                        <a:t>here</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.0094</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concern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.0153</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lt1"/>
                          </a:solidFill>
                        </a:rPr>
                        <a:t>let</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.0084</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could</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.0153</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lt1"/>
                          </a:solidFill>
                        </a:rPr>
                        <a:t>there</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.0082</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ok</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.0153</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lt1"/>
                          </a:solidFill>
                        </a:rPr>
                        <a:t>know</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.0076</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sent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.0153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thank</a:t>
                      </a:r>
                      <a:endParaRPr>
                        <a:solidFill>
                          <a:schemeClr val="lt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lt1"/>
                          </a:solidFill>
                        </a:rPr>
                        <a:t>.0068</a:t>
                      </a:r>
                      <a:endParaRPr>
                        <a:solidFill>
                          <a:schemeClr val="lt1"/>
                        </a:solidFill>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8"/>
          <p:cNvSpPr txBox="1"/>
          <p:nvPr>
            <p:ph idx="4294967295" type="title"/>
          </p:nvPr>
        </p:nvSpPr>
        <p:spPr>
          <a:xfrm>
            <a:off x="535775" y="712150"/>
            <a:ext cx="8336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Future improvements</a:t>
            </a:r>
            <a:endParaRPr sz="2400"/>
          </a:p>
        </p:txBody>
      </p:sp>
      <p:sp>
        <p:nvSpPr>
          <p:cNvPr id="313" name="Google Shape;313;p28"/>
          <p:cNvSpPr txBox="1"/>
          <p:nvPr>
            <p:ph idx="4294967295" type="title"/>
          </p:nvPr>
        </p:nvSpPr>
        <p:spPr>
          <a:xfrm>
            <a:off x="535775" y="1480150"/>
            <a:ext cx="83361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Enhance Topic detection by initializing topics with keywords: </a:t>
            </a:r>
            <a:endParaRPr b="0" sz="1800">
              <a:latin typeface="Lato"/>
              <a:ea typeface="Lato"/>
              <a:cs typeface="Lato"/>
              <a:sym typeface="Lato"/>
            </a:endParaRPr>
          </a:p>
          <a:p>
            <a:pPr indent="-342900" lvl="0" marL="457200" rtl="0" algn="l">
              <a:lnSpc>
                <a:spcPct val="115000"/>
              </a:lnSpc>
              <a:spcBef>
                <a:spcPts val="1600"/>
              </a:spcBef>
              <a:spcAft>
                <a:spcPts val="0"/>
              </a:spcAft>
              <a:buSzPts val="1800"/>
              <a:buFont typeface="Lato"/>
              <a:buChar char="●"/>
            </a:pPr>
            <a:r>
              <a:rPr b="0" lang="en" sz="1800">
                <a:latin typeface="Lato"/>
                <a:ea typeface="Lato"/>
                <a:cs typeface="Lato"/>
                <a:sym typeface="Lato"/>
              </a:rPr>
              <a:t>Airlines: flight delay, bag claim, phone long, cancel refund, etc.</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Technology: battery life, screen size, game start, etc.</a:t>
            </a:r>
            <a:endParaRPr b="0" sz="1800">
              <a:latin typeface="Lato"/>
              <a:ea typeface="Lato"/>
              <a:cs typeface="Lato"/>
              <a:sym typeface="Lato"/>
            </a:endParaRPr>
          </a:p>
          <a:p>
            <a:pPr indent="0" lvl="0" marL="0" rtl="0" algn="l">
              <a:lnSpc>
                <a:spcPct val="115000"/>
              </a:lnSpc>
              <a:spcBef>
                <a:spcPts val="1600"/>
              </a:spcBef>
              <a:spcAft>
                <a:spcPts val="0"/>
              </a:spcAft>
              <a:buNone/>
            </a:pPr>
            <a:r>
              <a:rPr b="0" lang="en" sz="1800">
                <a:latin typeface="Lato"/>
                <a:ea typeface="Lato"/>
                <a:cs typeface="Lato"/>
                <a:sym typeface="Lato"/>
              </a:rPr>
              <a:t>Model the </a:t>
            </a:r>
            <a:r>
              <a:rPr lang="en" sz="1800">
                <a:latin typeface="Lato"/>
                <a:ea typeface="Lato"/>
                <a:cs typeface="Lato"/>
                <a:sym typeface="Lato"/>
              </a:rPr>
              <a:t>Q</a:t>
            </a:r>
            <a:r>
              <a:rPr b="0" lang="en" sz="1800">
                <a:latin typeface="Lato"/>
                <a:ea typeface="Lato"/>
                <a:cs typeface="Lato"/>
                <a:sym typeface="Lato"/>
              </a:rPr>
              <a:t>uality of employee response as a Function of </a:t>
            </a:r>
            <a:r>
              <a:rPr lang="en" sz="1800">
                <a:latin typeface="Lato"/>
                <a:ea typeface="Lato"/>
                <a:cs typeface="Lato"/>
                <a:sym typeface="Lato"/>
              </a:rPr>
              <a:t>L</a:t>
            </a:r>
            <a:r>
              <a:rPr b="0" lang="en" sz="1800">
                <a:latin typeface="Lato"/>
                <a:ea typeface="Lato"/>
                <a:cs typeface="Lato"/>
                <a:sym typeface="Lato"/>
              </a:rPr>
              <a:t>anguage used: </a:t>
            </a:r>
            <a:r>
              <a:rPr lang="en" sz="1800">
                <a:latin typeface="Lato"/>
                <a:ea typeface="Lato"/>
                <a:cs typeface="Lato"/>
                <a:sym typeface="Lato"/>
              </a:rPr>
              <a:t>Q</a:t>
            </a:r>
            <a:r>
              <a:rPr b="0" lang="en" sz="1800">
                <a:latin typeface="Lato"/>
                <a:ea typeface="Lato"/>
                <a:cs typeface="Lato"/>
                <a:sym typeface="Lato"/>
              </a:rPr>
              <a:t>=f(</a:t>
            </a:r>
            <a:r>
              <a:rPr lang="en" sz="1800">
                <a:latin typeface="Lato"/>
                <a:ea typeface="Lato"/>
                <a:cs typeface="Lato"/>
                <a:sym typeface="Lato"/>
              </a:rPr>
              <a:t>L</a:t>
            </a:r>
            <a:r>
              <a:rPr b="0" lang="en" sz="1800">
                <a:latin typeface="Lato"/>
                <a:ea typeface="Lato"/>
                <a:cs typeface="Lato"/>
                <a:sym typeface="Lato"/>
              </a:rPr>
              <a:t>)</a:t>
            </a:r>
            <a:endParaRPr b="0" sz="1800">
              <a:latin typeface="Lato"/>
              <a:ea typeface="Lato"/>
              <a:cs typeface="Lato"/>
              <a:sym typeface="Lato"/>
            </a:endParaRPr>
          </a:p>
          <a:p>
            <a:pPr indent="-342900" lvl="0" marL="457200" rtl="0" algn="l">
              <a:lnSpc>
                <a:spcPct val="115000"/>
              </a:lnSpc>
              <a:spcBef>
                <a:spcPts val="1600"/>
              </a:spcBef>
              <a:spcAft>
                <a:spcPts val="0"/>
              </a:spcAft>
              <a:buSzPts val="1800"/>
              <a:buFont typeface="Lato"/>
              <a:buChar char="●"/>
            </a:pPr>
            <a:r>
              <a:rPr b="0" lang="en" sz="1800">
                <a:latin typeface="Lato"/>
                <a:ea typeface="Lato"/>
                <a:cs typeface="Lato"/>
                <a:sym typeface="Lato"/>
              </a:rPr>
              <a:t>Naïve Bayes logit regression:   TF best CS tweets        TF worst CS tweets</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Add Bigrams as language features, here we analyzed unigrams only</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Industry, Topic, Time as context</a:t>
            </a:r>
            <a:endParaRPr b="0" sz="1800">
              <a:latin typeface="Lato"/>
              <a:ea typeface="Lato"/>
              <a:cs typeface="Lato"/>
              <a:sym typeface="Lato"/>
            </a:endParaRPr>
          </a:p>
        </p:txBody>
      </p:sp>
      <p:sp>
        <p:nvSpPr>
          <p:cNvPr id="314" name="Google Shape;314;p28"/>
          <p:cNvSpPr/>
          <p:nvPr/>
        </p:nvSpPr>
        <p:spPr>
          <a:xfrm>
            <a:off x="5956550" y="3445500"/>
            <a:ext cx="236700" cy="247500"/>
          </a:xfrm>
          <a:prstGeom prst="mathDivide">
            <a:avLst>
              <a:gd fmla="val 23520" name="adj1"/>
              <a:gd fmla="val 5880" name="adj2"/>
              <a:gd fmla="val 1176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Objective</a:t>
            </a:r>
            <a:endParaRPr sz="2400"/>
          </a:p>
        </p:txBody>
      </p:sp>
      <p:sp>
        <p:nvSpPr>
          <p:cNvPr id="79" name="Google Shape;79;p14"/>
          <p:cNvSpPr txBox="1"/>
          <p:nvPr>
            <p:ph idx="4294967295" type="title"/>
          </p:nvPr>
        </p:nvSpPr>
        <p:spPr>
          <a:xfrm>
            <a:off x="535775" y="1480150"/>
            <a:ext cx="64614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Monitor effectiveness of the service center in improving customers satisfaction and compare to industry benchmarks</a:t>
            </a:r>
            <a:endParaRPr b="0" sz="1800">
              <a:latin typeface="Lato"/>
              <a:ea typeface="Lato"/>
              <a:cs typeface="Lato"/>
              <a:sym typeface="Lato"/>
            </a:endParaRPr>
          </a:p>
          <a:p>
            <a:pPr indent="0" lvl="0" marL="0" rtl="0" algn="l">
              <a:lnSpc>
                <a:spcPct val="115000"/>
              </a:lnSpc>
              <a:spcBef>
                <a:spcPts val="1600"/>
              </a:spcBef>
              <a:spcAft>
                <a:spcPts val="0"/>
              </a:spcAft>
              <a:buNone/>
            </a:pPr>
            <a:r>
              <a:rPr b="0" lang="en" sz="1800">
                <a:latin typeface="Lato"/>
                <a:ea typeface="Lato"/>
                <a:cs typeface="Lato"/>
                <a:sym typeface="Lato"/>
              </a:rPr>
              <a:t>Find the topics most asked for in the tweets and their typical sentiment</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800">
                <a:latin typeface="Lato"/>
                <a:ea typeface="Lato"/>
                <a:cs typeface="Lato"/>
                <a:sym typeface="Lato"/>
              </a:rPr>
              <a:t>Portray the characteristics of a successful interaction with the customer</a:t>
            </a:r>
            <a:endParaRPr b="0" sz="1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Process followed</a:t>
            </a:r>
            <a:endParaRPr sz="2400"/>
          </a:p>
        </p:txBody>
      </p:sp>
      <p:sp>
        <p:nvSpPr>
          <p:cNvPr id="85" name="Google Shape;85;p15"/>
          <p:cNvSpPr/>
          <p:nvPr/>
        </p:nvSpPr>
        <p:spPr>
          <a:xfrm>
            <a:off x="707500" y="2539900"/>
            <a:ext cx="1131900" cy="7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Text cleaning</a:t>
            </a:r>
            <a:endParaRPr sz="1300">
              <a:solidFill>
                <a:srgbClr val="FFFFFF"/>
              </a:solidFill>
            </a:endParaRPr>
          </a:p>
        </p:txBody>
      </p:sp>
      <p:sp>
        <p:nvSpPr>
          <p:cNvPr id="86" name="Google Shape;86;p15"/>
          <p:cNvSpPr/>
          <p:nvPr/>
        </p:nvSpPr>
        <p:spPr>
          <a:xfrm>
            <a:off x="1970650" y="2539900"/>
            <a:ext cx="1131900" cy="7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Convert emoticons to words</a:t>
            </a:r>
            <a:endParaRPr sz="1300">
              <a:solidFill>
                <a:srgbClr val="FFFFFF"/>
              </a:solidFill>
            </a:endParaRPr>
          </a:p>
        </p:txBody>
      </p:sp>
      <p:sp>
        <p:nvSpPr>
          <p:cNvPr id="87" name="Google Shape;87;p15"/>
          <p:cNvSpPr/>
          <p:nvPr/>
        </p:nvSpPr>
        <p:spPr>
          <a:xfrm>
            <a:off x="3233800" y="2539900"/>
            <a:ext cx="1131900" cy="7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Associated tweets into Threads</a:t>
            </a:r>
            <a:endParaRPr sz="1300">
              <a:solidFill>
                <a:srgbClr val="FFFFFF"/>
              </a:solidFill>
            </a:endParaRPr>
          </a:p>
        </p:txBody>
      </p:sp>
      <p:sp>
        <p:nvSpPr>
          <p:cNvPr id="88" name="Google Shape;88;p15"/>
          <p:cNvSpPr/>
          <p:nvPr/>
        </p:nvSpPr>
        <p:spPr>
          <a:xfrm>
            <a:off x="5072800" y="1538525"/>
            <a:ext cx="1131900" cy="7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Customer </a:t>
            </a:r>
            <a:r>
              <a:rPr lang="en" sz="1300">
                <a:solidFill>
                  <a:srgbClr val="FFFFFF"/>
                </a:solidFill>
              </a:rPr>
              <a:t>Sentiment: initial &amp; final</a:t>
            </a:r>
            <a:endParaRPr sz="1300">
              <a:solidFill>
                <a:srgbClr val="FFFFFF"/>
              </a:solidFill>
            </a:endParaRPr>
          </a:p>
        </p:txBody>
      </p:sp>
      <p:sp>
        <p:nvSpPr>
          <p:cNvPr id="89" name="Google Shape;89;p15"/>
          <p:cNvSpPr/>
          <p:nvPr/>
        </p:nvSpPr>
        <p:spPr>
          <a:xfrm>
            <a:off x="6495425" y="1538525"/>
            <a:ext cx="1131900" cy="7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Compare </a:t>
            </a:r>
            <a:r>
              <a:rPr lang="en" sz="1300">
                <a:solidFill>
                  <a:srgbClr val="FFFFFF"/>
                </a:solidFill>
              </a:rPr>
              <a:t>by industry / time</a:t>
            </a:r>
            <a:endParaRPr sz="1300">
              <a:solidFill>
                <a:srgbClr val="FFFFFF"/>
              </a:solidFill>
            </a:endParaRPr>
          </a:p>
        </p:txBody>
      </p:sp>
      <p:sp>
        <p:nvSpPr>
          <p:cNvPr id="90" name="Google Shape;90;p15"/>
          <p:cNvSpPr/>
          <p:nvPr/>
        </p:nvSpPr>
        <p:spPr>
          <a:xfrm>
            <a:off x="5072800" y="2620975"/>
            <a:ext cx="1131900" cy="7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Topic analysis</a:t>
            </a:r>
            <a:endParaRPr sz="1300">
              <a:solidFill>
                <a:srgbClr val="FFFFFF"/>
              </a:solidFill>
            </a:endParaRPr>
          </a:p>
        </p:txBody>
      </p:sp>
      <p:sp>
        <p:nvSpPr>
          <p:cNvPr id="91" name="Google Shape;91;p15"/>
          <p:cNvSpPr/>
          <p:nvPr/>
        </p:nvSpPr>
        <p:spPr>
          <a:xfrm>
            <a:off x="6495425" y="2620975"/>
            <a:ext cx="1131900" cy="7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Relate to sentiment</a:t>
            </a:r>
            <a:endParaRPr sz="1300">
              <a:solidFill>
                <a:srgbClr val="FFFFFF"/>
              </a:solidFill>
            </a:endParaRPr>
          </a:p>
        </p:txBody>
      </p:sp>
      <p:sp>
        <p:nvSpPr>
          <p:cNvPr id="92" name="Google Shape;92;p15"/>
          <p:cNvSpPr/>
          <p:nvPr/>
        </p:nvSpPr>
        <p:spPr>
          <a:xfrm>
            <a:off x="5072800" y="3689900"/>
            <a:ext cx="1131900" cy="7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Sentiment change after interaction</a:t>
            </a:r>
            <a:endParaRPr sz="1300">
              <a:solidFill>
                <a:srgbClr val="FFFFFF"/>
              </a:solidFill>
            </a:endParaRPr>
          </a:p>
        </p:txBody>
      </p:sp>
      <p:sp>
        <p:nvSpPr>
          <p:cNvPr id="93" name="Google Shape;93;p15"/>
          <p:cNvSpPr/>
          <p:nvPr/>
        </p:nvSpPr>
        <p:spPr>
          <a:xfrm>
            <a:off x="4518100" y="1535275"/>
            <a:ext cx="466500" cy="29643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4" name="Google Shape;94;p15"/>
          <p:cNvSpPr/>
          <p:nvPr/>
        </p:nvSpPr>
        <p:spPr>
          <a:xfrm>
            <a:off x="6495425" y="3703425"/>
            <a:ext cx="1131900" cy="7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Language of effective interactions</a:t>
            </a:r>
            <a:endParaRPr sz="1300">
              <a:solidFill>
                <a:srgbClr val="FFFFFF"/>
              </a:solidFill>
            </a:endParaRPr>
          </a:p>
        </p:txBody>
      </p:sp>
      <p:sp>
        <p:nvSpPr>
          <p:cNvPr id="95" name="Google Shape;95;p15"/>
          <p:cNvSpPr/>
          <p:nvPr/>
        </p:nvSpPr>
        <p:spPr>
          <a:xfrm>
            <a:off x="2265025" y="1813375"/>
            <a:ext cx="512400" cy="493200"/>
          </a:xfrm>
          <a:prstGeom prst="ellipse">
            <a:avLst/>
          </a:prstGeom>
          <a:solidFill>
            <a:srgbClr val="4A86E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1</a:t>
            </a:r>
            <a:endParaRPr>
              <a:solidFill>
                <a:srgbClr val="FFFFFF"/>
              </a:solidFill>
            </a:endParaRPr>
          </a:p>
        </p:txBody>
      </p:sp>
      <p:sp>
        <p:nvSpPr>
          <p:cNvPr id="96" name="Google Shape;96;p15"/>
          <p:cNvSpPr/>
          <p:nvPr/>
        </p:nvSpPr>
        <p:spPr>
          <a:xfrm>
            <a:off x="7977200" y="1641225"/>
            <a:ext cx="512400" cy="493200"/>
          </a:xfrm>
          <a:prstGeom prst="ellipse">
            <a:avLst/>
          </a:prstGeom>
          <a:solidFill>
            <a:srgbClr val="4A86E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2</a:t>
            </a:r>
            <a:endParaRPr>
              <a:solidFill>
                <a:srgbClr val="FFFFFF"/>
              </a:solidFill>
            </a:endParaRPr>
          </a:p>
        </p:txBody>
      </p:sp>
      <p:sp>
        <p:nvSpPr>
          <p:cNvPr id="97" name="Google Shape;97;p15"/>
          <p:cNvSpPr/>
          <p:nvPr/>
        </p:nvSpPr>
        <p:spPr>
          <a:xfrm>
            <a:off x="7977200" y="2770825"/>
            <a:ext cx="512400" cy="493200"/>
          </a:xfrm>
          <a:prstGeom prst="ellipse">
            <a:avLst/>
          </a:prstGeom>
          <a:solidFill>
            <a:srgbClr val="4A86E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3</a:t>
            </a:r>
            <a:endParaRPr>
              <a:solidFill>
                <a:srgbClr val="FFFFFF"/>
              </a:solidFill>
            </a:endParaRPr>
          </a:p>
        </p:txBody>
      </p:sp>
      <p:sp>
        <p:nvSpPr>
          <p:cNvPr id="98" name="Google Shape;98;p15"/>
          <p:cNvSpPr/>
          <p:nvPr/>
        </p:nvSpPr>
        <p:spPr>
          <a:xfrm>
            <a:off x="7977200" y="3964700"/>
            <a:ext cx="512400" cy="493200"/>
          </a:xfrm>
          <a:prstGeom prst="ellipse">
            <a:avLst/>
          </a:prstGeom>
          <a:solidFill>
            <a:srgbClr val="4A86E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4</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2" name="Shape 102"/>
        <p:cNvGrpSpPr/>
        <p:nvPr/>
      </p:nvGrpSpPr>
      <p:grpSpPr>
        <a:xfrm>
          <a:off x="0" y="0"/>
          <a:ext cx="0" cy="0"/>
          <a:chOff x="0" y="0"/>
          <a:chExt cx="0" cy="0"/>
        </a:xfrm>
      </p:grpSpPr>
      <p:pic>
        <p:nvPicPr>
          <p:cNvPr id="103" name="Google Shape;103;p16"/>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04" name="Google Shape;104;p16"/>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05" name="Google Shape;105;p16"/>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a:t>
            </a:r>
            <a:r>
              <a:rPr b="1" lang="en" sz="3000">
                <a:solidFill>
                  <a:schemeClr val="lt2"/>
                </a:solidFill>
                <a:latin typeface="Raleway"/>
                <a:ea typeface="Raleway"/>
                <a:cs typeface="Raleway"/>
                <a:sym typeface="Raleway"/>
              </a:rPr>
              <a:t>Pre processing</a:t>
            </a:r>
            <a:endParaRPr b="1" sz="3000">
              <a:solidFill>
                <a:schemeClr val="lt2"/>
              </a:solidFill>
              <a:latin typeface="Raleway"/>
              <a:ea typeface="Raleway"/>
              <a:cs typeface="Raleway"/>
              <a:sym typeface="Raleway"/>
            </a:endParaRPr>
          </a:p>
        </p:txBody>
      </p:sp>
      <p:sp>
        <p:nvSpPr>
          <p:cNvPr id="106" name="Google Shape;106;p16"/>
          <p:cNvSpPr txBox="1"/>
          <p:nvPr>
            <p:ph idx="4294967295" type="body"/>
          </p:nvPr>
        </p:nvSpPr>
        <p:spPr>
          <a:xfrm>
            <a:off x="2571750" y="1377475"/>
            <a:ext cx="39867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Cleaning</a:t>
            </a:r>
            <a:endParaRPr sz="1200">
              <a:latin typeface="Raleway"/>
              <a:ea typeface="Raleway"/>
              <a:cs typeface="Raleway"/>
              <a:sym typeface="Raleway"/>
            </a:endParaRPr>
          </a:p>
          <a:p>
            <a:pPr indent="-317500" lvl="1" marL="914400" rtl="0" algn="l">
              <a:spcBef>
                <a:spcPts val="1000"/>
              </a:spcBef>
              <a:spcAft>
                <a:spcPts val="0"/>
              </a:spcAft>
              <a:buSzPts val="1400"/>
              <a:buFont typeface="Raleway"/>
              <a:buChar char="◆"/>
            </a:pPr>
            <a:r>
              <a:rPr lang="en" sz="1200">
                <a:latin typeface="Raleway"/>
                <a:ea typeface="Raleway"/>
                <a:cs typeface="Raleway"/>
                <a:sym typeface="Raleway"/>
              </a:rPr>
              <a:t>Remove unneeded Twitter Handles</a:t>
            </a:r>
            <a:endParaRPr sz="1200">
              <a:latin typeface="Raleway"/>
              <a:ea typeface="Raleway"/>
              <a:cs typeface="Raleway"/>
              <a:sym typeface="Raleway"/>
            </a:endParaRPr>
          </a:p>
          <a:p>
            <a:pPr indent="-304800" lvl="1" marL="914400" rtl="0" algn="l">
              <a:spcBef>
                <a:spcPts val="1000"/>
              </a:spcBef>
              <a:spcAft>
                <a:spcPts val="0"/>
              </a:spcAft>
              <a:buClr>
                <a:schemeClr val="dk2"/>
              </a:buClr>
              <a:buSzPts val="1200"/>
              <a:buFont typeface="Raleway"/>
              <a:buChar char="◆"/>
            </a:pPr>
            <a:r>
              <a:rPr lang="en" sz="1200">
                <a:latin typeface="Raleway"/>
                <a:ea typeface="Raleway"/>
                <a:cs typeface="Raleway"/>
                <a:sym typeface="Raleway"/>
              </a:rPr>
              <a:t>Remove urls and &amp;amp;</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400">
                <a:solidFill>
                  <a:schemeClr val="dk1"/>
                </a:solidFill>
                <a:latin typeface="Raleway"/>
                <a:ea typeface="Raleway"/>
                <a:cs typeface="Raleway"/>
                <a:sym typeface="Raleway"/>
              </a:rPr>
              <a:t>Emoji to text</a:t>
            </a:r>
            <a:endParaRPr b="1" sz="1400">
              <a:solidFill>
                <a:schemeClr val="dk1"/>
              </a:solidFill>
              <a:latin typeface="Raleway"/>
              <a:ea typeface="Raleway"/>
              <a:cs typeface="Raleway"/>
              <a:sym typeface="Raleway"/>
            </a:endParaRPr>
          </a:p>
          <a:p>
            <a:pPr indent="-317500" lvl="1" marL="914400" rtl="0" algn="l">
              <a:spcBef>
                <a:spcPts val="1000"/>
              </a:spcBef>
              <a:spcAft>
                <a:spcPts val="0"/>
              </a:spcAft>
              <a:buClr>
                <a:schemeClr val="dk2"/>
              </a:buClr>
              <a:buSzPts val="1400"/>
              <a:buFont typeface="Raleway"/>
              <a:buChar char="◆"/>
            </a:pPr>
            <a:r>
              <a:rPr lang="en" sz="1200">
                <a:latin typeface="Raleway"/>
                <a:ea typeface="Raleway"/>
                <a:cs typeface="Raleway"/>
                <a:sym typeface="Raleway"/>
              </a:rPr>
              <a:t>Replace emoticons with corresponding english words (grin face, happy face)</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Weave tweets into Threads</a:t>
            </a:r>
            <a:endParaRPr b="1" sz="1400">
              <a:solidFill>
                <a:schemeClr val="dk1"/>
              </a:solidFill>
              <a:latin typeface="Raleway"/>
              <a:ea typeface="Raleway"/>
              <a:cs typeface="Raleway"/>
              <a:sym typeface="Raleway"/>
            </a:endParaRPr>
          </a:p>
          <a:p>
            <a:pPr indent="-304800" lvl="1" marL="914400" rtl="0" algn="l">
              <a:spcBef>
                <a:spcPts val="1000"/>
              </a:spcBef>
              <a:spcAft>
                <a:spcPts val="1000"/>
              </a:spcAft>
              <a:buSzPts val="1200"/>
              <a:buFont typeface="Raleway"/>
              <a:buChar char="◆"/>
            </a:pPr>
            <a:r>
              <a:rPr lang="en" sz="1200">
                <a:latin typeface="Raleway"/>
                <a:ea typeface="Raleway"/>
                <a:cs typeface="Raleway"/>
                <a:sym typeface="Raleway"/>
              </a:rPr>
              <a:t>Gather related tweets in a sequence to build a conversation</a:t>
            </a:r>
            <a:br>
              <a:rPr lang="en" sz="1200">
                <a:latin typeface="Raleway"/>
                <a:ea typeface="Raleway"/>
                <a:cs typeface="Raleway"/>
                <a:sym typeface="Raleway"/>
              </a:rPr>
            </a:br>
            <a:endParaRPr sz="10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17"/>
          <p:cNvSpPr/>
          <p:nvPr/>
        </p:nvSpPr>
        <p:spPr>
          <a:xfrm>
            <a:off x="0" y="30975"/>
            <a:ext cx="4430700" cy="507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txBox="1"/>
          <p:nvPr>
            <p:ph idx="1" type="body"/>
          </p:nvPr>
        </p:nvSpPr>
        <p:spPr>
          <a:xfrm>
            <a:off x="4689050" y="206575"/>
            <a:ext cx="4368900" cy="484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1. Translate </a:t>
            </a:r>
            <a:r>
              <a:rPr b="1" lang="en" sz="3000">
                <a:solidFill>
                  <a:schemeClr val="dk1"/>
                </a:solidFill>
              </a:rPr>
              <a:t>Emojis</a:t>
            </a:r>
            <a:endParaRPr sz="3000">
              <a:solidFill>
                <a:schemeClr val="dk1"/>
              </a:solidFill>
            </a:endParaRPr>
          </a:p>
          <a:p>
            <a:pPr indent="-342900" lvl="0" marL="457200" rtl="0" algn="l">
              <a:spcBef>
                <a:spcPts val="1600"/>
              </a:spcBef>
              <a:spcAft>
                <a:spcPts val="0"/>
              </a:spcAft>
              <a:buClr>
                <a:srgbClr val="000000"/>
              </a:buClr>
              <a:buSzPts val="1800"/>
              <a:buChar char="➔"/>
            </a:pPr>
            <a:r>
              <a:rPr lang="en" sz="1800">
                <a:solidFill>
                  <a:srgbClr val="000000"/>
                </a:solidFill>
              </a:rPr>
              <a:t>Script </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EmojiTranslate.py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Process</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Remove Emojis for topic analysis</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Translate emojis to text description for sentiment analysis</a:t>
            </a:r>
            <a:endParaRPr sz="1800">
              <a:solidFill>
                <a:srgbClr val="000000"/>
              </a:solidFill>
            </a:endParaRPr>
          </a:p>
          <a:p>
            <a:pPr indent="0" lvl="0" marL="0" rtl="0" algn="l">
              <a:spcBef>
                <a:spcPts val="1600"/>
              </a:spcBef>
              <a:spcAft>
                <a:spcPts val="0"/>
              </a:spcAft>
              <a:buClr>
                <a:schemeClr val="dk2"/>
              </a:buClr>
              <a:buSzPts val="1100"/>
              <a:buFont typeface="Arial"/>
              <a:buNone/>
            </a:pPr>
            <a:r>
              <a:t/>
            </a:r>
            <a:endParaRPr sz="1800">
              <a:solidFill>
                <a:srgbClr val="000000"/>
              </a:solidFill>
            </a:endParaRPr>
          </a:p>
          <a:p>
            <a:pPr indent="0" lvl="0" marL="457200" rtl="0" algn="l">
              <a:spcBef>
                <a:spcPts val="1600"/>
              </a:spcBef>
              <a:spcAft>
                <a:spcPts val="1600"/>
              </a:spcAft>
              <a:buNone/>
            </a:pPr>
            <a:r>
              <a:t/>
            </a:r>
            <a:endParaRPr sz="1800">
              <a:solidFill>
                <a:srgbClr val="000000"/>
              </a:solidFill>
            </a:endParaRPr>
          </a:p>
        </p:txBody>
      </p:sp>
      <p:pic>
        <p:nvPicPr>
          <p:cNvPr id="113" name="Google Shape;113;p17"/>
          <p:cNvPicPr preferRelativeResize="0"/>
          <p:nvPr/>
        </p:nvPicPr>
        <p:blipFill>
          <a:blip r:embed="rId3">
            <a:alphaModFix/>
          </a:blip>
          <a:stretch>
            <a:fillRect/>
          </a:stretch>
        </p:blipFill>
        <p:spPr>
          <a:xfrm>
            <a:off x="1253550" y="413150"/>
            <a:ext cx="1923575" cy="1923575"/>
          </a:xfrm>
          <a:prstGeom prst="rect">
            <a:avLst/>
          </a:prstGeom>
          <a:noFill/>
          <a:ln>
            <a:noFill/>
          </a:ln>
        </p:spPr>
      </p:pic>
      <p:sp>
        <p:nvSpPr>
          <p:cNvPr id="114" name="Google Shape;114;p17"/>
          <p:cNvSpPr/>
          <p:nvPr/>
        </p:nvSpPr>
        <p:spPr>
          <a:xfrm>
            <a:off x="2003700" y="2427150"/>
            <a:ext cx="423300" cy="1311600"/>
          </a:xfrm>
          <a:prstGeom prst="down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15" name="Google Shape;115;p17"/>
          <p:cNvSpPr txBox="1"/>
          <p:nvPr/>
        </p:nvSpPr>
        <p:spPr>
          <a:xfrm>
            <a:off x="1115400" y="3738750"/>
            <a:ext cx="2199900" cy="66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Lato"/>
                <a:ea typeface="Lato"/>
                <a:cs typeface="Lato"/>
                <a:sym typeface="Lato"/>
              </a:rPr>
              <a:t>Smile Face</a:t>
            </a:r>
            <a:endParaRPr sz="22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idx="4294967295" type="title"/>
          </p:nvPr>
        </p:nvSpPr>
        <p:spPr>
          <a:xfrm>
            <a:off x="535775" y="712150"/>
            <a:ext cx="8336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2. Effectiveness of customer service</a:t>
            </a:r>
            <a:endParaRPr sz="2400"/>
          </a:p>
        </p:txBody>
      </p:sp>
      <p:sp>
        <p:nvSpPr>
          <p:cNvPr id="121" name="Google Shape;121;p18"/>
          <p:cNvSpPr txBox="1"/>
          <p:nvPr>
            <p:ph idx="4294967295" type="title"/>
          </p:nvPr>
        </p:nvSpPr>
        <p:spPr>
          <a:xfrm>
            <a:off x="535775" y="1480150"/>
            <a:ext cx="41829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Initial sentiment of customer tweets is improved by interaction with the customer service team.</a:t>
            </a:r>
            <a:endParaRPr b="0" sz="1800">
              <a:latin typeface="Lato"/>
              <a:ea typeface="Lato"/>
              <a:cs typeface="Lato"/>
              <a:sym typeface="Lato"/>
            </a:endParaRPr>
          </a:p>
          <a:p>
            <a:pPr indent="0" lvl="0" marL="0" rtl="0" algn="l">
              <a:lnSpc>
                <a:spcPct val="115000"/>
              </a:lnSpc>
              <a:spcBef>
                <a:spcPts val="1600"/>
              </a:spcBef>
              <a:spcAft>
                <a:spcPts val="0"/>
              </a:spcAft>
              <a:buNone/>
            </a:pPr>
            <a:r>
              <a:rPr b="0" lang="en" sz="1800">
                <a:latin typeface="Lato"/>
                <a:ea typeface="Lato"/>
                <a:cs typeface="Lato"/>
                <a:sym typeface="Lato"/>
              </a:rPr>
              <a:t>How do we compare</a:t>
            </a:r>
            <a:r>
              <a:rPr b="0" lang="en" sz="1800">
                <a:latin typeface="Lato"/>
                <a:ea typeface="Lato"/>
                <a:cs typeface="Lato"/>
                <a:sym typeface="Lato"/>
              </a:rPr>
              <a:t>?</a:t>
            </a:r>
            <a:r>
              <a:rPr b="0" lang="en" sz="1800">
                <a:latin typeface="Lato"/>
                <a:ea typeface="Lato"/>
                <a:cs typeface="Lato"/>
                <a:sym typeface="Lato"/>
              </a:rPr>
              <a:t> (Tech industry)</a:t>
            </a:r>
            <a:endParaRPr b="0" sz="1800">
              <a:latin typeface="Lato"/>
              <a:ea typeface="Lato"/>
              <a:cs typeface="Lato"/>
              <a:sym typeface="Lato"/>
            </a:endParaRPr>
          </a:p>
          <a:p>
            <a:pPr indent="0" lvl="0" marL="0" rtl="0" algn="l">
              <a:lnSpc>
                <a:spcPct val="115000"/>
              </a:lnSpc>
              <a:spcBef>
                <a:spcPts val="1600"/>
              </a:spcBef>
              <a:spcAft>
                <a:spcPts val="0"/>
              </a:spcAft>
              <a:buNone/>
            </a:pPr>
            <a:r>
              <a:rPr lang="en" sz="1800">
                <a:latin typeface="Lato"/>
                <a:ea typeface="Lato"/>
                <a:cs typeface="Lato"/>
                <a:sym typeface="Lato"/>
              </a:rPr>
              <a:t>Spotify </a:t>
            </a:r>
            <a:r>
              <a:rPr b="0" lang="en" sz="1800">
                <a:latin typeface="Lato"/>
                <a:ea typeface="Lato"/>
                <a:cs typeface="Lato"/>
                <a:sym typeface="Lato"/>
              </a:rPr>
              <a:t>not only has better initial sentiment but also they are better in improving the final sentiment. </a:t>
            </a:r>
            <a:endParaRPr b="0" sz="1800">
              <a:latin typeface="Lato"/>
              <a:ea typeface="Lato"/>
              <a:cs typeface="Lato"/>
              <a:sym typeface="Lato"/>
            </a:endParaRPr>
          </a:p>
          <a:p>
            <a:pPr indent="0" lvl="0" marL="0" rtl="0" algn="l">
              <a:lnSpc>
                <a:spcPct val="115000"/>
              </a:lnSpc>
              <a:spcBef>
                <a:spcPts val="1600"/>
              </a:spcBef>
              <a:spcAft>
                <a:spcPts val="1600"/>
              </a:spcAft>
              <a:buNone/>
            </a:pPr>
            <a:r>
              <a:rPr lang="en" sz="1800">
                <a:latin typeface="Lato"/>
                <a:ea typeface="Lato"/>
                <a:cs typeface="Lato"/>
                <a:sym typeface="Lato"/>
              </a:rPr>
              <a:t>Microsoft </a:t>
            </a:r>
            <a:r>
              <a:rPr b="0" lang="en" sz="1800">
                <a:latin typeface="Lato"/>
                <a:ea typeface="Lato"/>
                <a:cs typeface="Lato"/>
                <a:sym typeface="Lato"/>
              </a:rPr>
              <a:t>lags behind.</a:t>
            </a:r>
            <a:endParaRPr b="0" sz="1800">
              <a:latin typeface="Lato"/>
              <a:ea typeface="Lato"/>
              <a:cs typeface="Lato"/>
              <a:sym typeface="Lato"/>
            </a:endParaRPr>
          </a:p>
        </p:txBody>
      </p:sp>
      <p:pic>
        <p:nvPicPr>
          <p:cNvPr id="122" name="Google Shape;122;p18"/>
          <p:cNvPicPr preferRelativeResize="0"/>
          <p:nvPr/>
        </p:nvPicPr>
        <p:blipFill>
          <a:blip r:embed="rId3">
            <a:alphaModFix/>
          </a:blip>
          <a:stretch>
            <a:fillRect/>
          </a:stretch>
        </p:blipFill>
        <p:spPr>
          <a:xfrm>
            <a:off x="4806451" y="1511225"/>
            <a:ext cx="4000025" cy="3358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idx="4294967295" type="title"/>
          </p:nvPr>
        </p:nvSpPr>
        <p:spPr>
          <a:xfrm>
            <a:off x="535775" y="712150"/>
            <a:ext cx="8336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2. Monitoring the sentiment in time</a:t>
            </a:r>
            <a:endParaRPr sz="2400"/>
          </a:p>
        </p:txBody>
      </p:sp>
      <p:sp>
        <p:nvSpPr>
          <p:cNvPr id="128" name="Google Shape;128;p19"/>
          <p:cNvSpPr txBox="1"/>
          <p:nvPr>
            <p:ph idx="4294967295" type="title"/>
          </p:nvPr>
        </p:nvSpPr>
        <p:spPr>
          <a:xfrm>
            <a:off x="535775" y="1480150"/>
            <a:ext cx="41829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Timely detect changes in sentiment of customer tweets.</a:t>
            </a:r>
            <a:endParaRPr b="0" sz="1800">
              <a:latin typeface="Lato"/>
              <a:ea typeface="Lato"/>
              <a:cs typeface="Lato"/>
              <a:sym typeface="Lato"/>
            </a:endParaRPr>
          </a:p>
          <a:p>
            <a:pPr indent="0" lvl="0" marL="0" rtl="0" algn="l">
              <a:lnSpc>
                <a:spcPct val="115000"/>
              </a:lnSpc>
              <a:spcBef>
                <a:spcPts val="1600"/>
              </a:spcBef>
              <a:spcAft>
                <a:spcPts val="0"/>
              </a:spcAft>
              <a:buNone/>
            </a:pPr>
            <a:r>
              <a:rPr lang="en" sz="1800">
                <a:latin typeface="Lato"/>
                <a:ea typeface="Lato"/>
                <a:cs typeface="Lato"/>
                <a:sym typeface="Lato"/>
              </a:rPr>
              <a:t>Delta Airlines </a:t>
            </a:r>
            <a:r>
              <a:rPr b="0" lang="en" sz="1800">
                <a:latin typeface="Lato"/>
                <a:ea typeface="Lato"/>
                <a:cs typeface="Lato"/>
                <a:sym typeface="Lato"/>
              </a:rPr>
              <a:t>does better than the average of its industry, but there is always space for improvement.</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800">
                <a:latin typeface="Lato"/>
                <a:ea typeface="Lato"/>
                <a:cs typeface="Lato"/>
                <a:sym typeface="Lato"/>
              </a:rPr>
              <a:t>Did something different happen in June 2017? </a:t>
            </a:r>
            <a:endParaRPr b="0" sz="1800">
              <a:latin typeface="Lato"/>
              <a:ea typeface="Lato"/>
              <a:cs typeface="Lato"/>
              <a:sym typeface="Lato"/>
            </a:endParaRPr>
          </a:p>
        </p:txBody>
      </p:sp>
      <p:pic>
        <p:nvPicPr>
          <p:cNvPr id="129" name="Google Shape;129;p19"/>
          <p:cNvPicPr preferRelativeResize="0"/>
          <p:nvPr/>
        </p:nvPicPr>
        <p:blipFill>
          <a:blip r:embed="rId3">
            <a:alphaModFix/>
          </a:blip>
          <a:stretch>
            <a:fillRect/>
          </a:stretch>
        </p:blipFill>
        <p:spPr>
          <a:xfrm>
            <a:off x="4871075" y="1632550"/>
            <a:ext cx="4120526" cy="3009373"/>
          </a:xfrm>
          <a:prstGeom prst="rect">
            <a:avLst/>
          </a:prstGeom>
          <a:noFill/>
          <a:ln>
            <a:noFill/>
          </a:ln>
        </p:spPr>
      </p:pic>
      <p:sp>
        <p:nvSpPr>
          <p:cNvPr id="130" name="Google Shape;130;p19"/>
          <p:cNvSpPr/>
          <p:nvPr/>
        </p:nvSpPr>
        <p:spPr>
          <a:xfrm>
            <a:off x="6018400" y="3859400"/>
            <a:ext cx="423300" cy="240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nvSpPr>
        <p:spPr>
          <a:xfrm>
            <a:off x="123950" y="51650"/>
            <a:ext cx="82317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3600">
                <a:solidFill>
                  <a:schemeClr val="dk1"/>
                </a:solidFill>
                <a:latin typeface="Raleway"/>
                <a:ea typeface="Raleway"/>
                <a:cs typeface="Raleway"/>
                <a:sym typeface="Raleway"/>
              </a:rPr>
              <a:t>3</a:t>
            </a:r>
            <a:r>
              <a:rPr b="1" lang="en" sz="3600">
                <a:solidFill>
                  <a:schemeClr val="dk1"/>
                </a:solidFill>
                <a:latin typeface="Raleway"/>
                <a:ea typeface="Raleway"/>
                <a:cs typeface="Raleway"/>
                <a:sym typeface="Raleway"/>
              </a:rPr>
              <a:t>. Topic Analysis Process</a:t>
            </a:r>
            <a:endParaRPr sz="2700">
              <a:solidFill>
                <a:schemeClr val="accent5"/>
              </a:solidFill>
              <a:latin typeface="Raleway"/>
              <a:ea typeface="Raleway"/>
              <a:cs typeface="Raleway"/>
              <a:sym typeface="Raleway"/>
            </a:endParaRPr>
          </a:p>
        </p:txBody>
      </p:sp>
      <p:sp>
        <p:nvSpPr>
          <p:cNvPr id="136" name="Google Shape;136;p20"/>
          <p:cNvSpPr/>
          <p:nvPr/>
        </p:nvSpPr>
        <p:spPr>
          <a:xfrm>
            <a:off x="1204938" y="1115325"/>
            <a:ext cx="1131900" cy="7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Remove Stopwords</a:t>
            </a:r>
            <a:endParaRPr sz="1300">
              <a:solidFill>
                <a:srgbClr val="FFFFFF"/>
              </a:solidFill>
            </a:endParaRPr>
          </a:p>
        </p:txBody>
      </p:sp>
      <p:sp>
        <p:nvSpPr>
          <p:cNvPr id="137" name="Google Shape;137;p20"/>
          <p:cNvSpPr/>
          <p:nvPr/>
        </p:nvSpPr>
        <p:spPr>
          <a:xfrm>
            <a:off x="2907013" y="1115325"/>
            <a:ext cx="1131900" cy="7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Incorporate Bigrams Component</a:t>
            </a:r>
            <a:endParaRPr sz="1300">
              <a:solidFill>
                <a:srgbClr val="FFFFFF"/>
              </a:solidFill>
            </a:endParaRPr>
          </a:p>
        </p:txBody>
      </p:sp>
      <p:sp>
        <p:nvSpPr>
          <p:cNvPr id="138" name="Google Shape;138;p20"/>
          <p:cNvSpPr/>
          <p:nvPr/>
        </p:nvSpPr>
        <p:spPr>
          <a:xfrm>
            <a:off x="4520025" y="1115325"/>
            <a:ext cx="1131900" cy="7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Incorporate TF-IDF Component</a:t>
            </a:r>
            <a:endParaRPr sz="1300">
              <a:solidFill>
                <a:srgbClr val="FFFFFF"/>
              </a:solidFill>
            </a:endParaRPr>
          </a:p>
        </p:txBody>
      </p:sp>
      <p:sp>
        <p:nvSpPr>
          <p:cNvPr id="139" name="Google Shape;139;p20"/>
          <p:cNvSpPr/>
          <p:nvPr/>
        </p:nvSpPr>
        <p:spPr>
          <a:xfrm>
            <a:off x="6133063" y="1115325"/>
            <a:ext cx="1806000" cy="7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Create model using Latent Dirichlet Allocation</a:t>
            </a:r>
            <a:endParaRPr sz="1300">
              <a:solidFill>
                <a:srgbClr val="FFFFFF"/>
              </a:solidFill>
            </a:endParaRPr>
          </a:p>
        </p:txBody>
      </p:sp>
      <p:cxnSp>
        <p:nvCxnSpPr>
          <p:cNvPr id="140" name="Google Shape;140;p20"/>
          <p:cNvCxnSpPr>
            <a:stCxn id="136" idx="3"/>
            <a:endCxn id="137" idx="1"/>
          </p:cNvCxnSpPr>
          <p:nvPr/>
        </p:nvCxnSpPr>
        <p:spPr>
          <a:xfrm>
            <a:off x="2336838" y="1499325"/>
            <a:ext cx="570300" cy="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20"/>
          <p:cNvCxnSpPr>
            <a:stCxn id="137" idx="3"/>
            <a:endCxn id="138" idx="1"/>
          </p:cNvCxnSpPr>
          <p:nvPr/>
        </p:nvCxnSpPr>
        <p:spPr>
          <a:xfrm>
            <a:off x="4038913" y="1499325"/>
            <a:ext cx="481200" cy="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p20"/>
          <p:cNvCxnSpPr>
            <a:stCxn id="138" idx="3"/>
            <a:endCxn id="139" idx="1"/>
          </p:cNvCxnSpPr>
          <p:nvPr/>
        </p:nvCxnSpPr>
        <p:spPr>
          <a:xfrm>
            <a:off x="5651925" y="1499325"/>
            <a:ext cx="481200" cy="0"/>
          </a:xfrm>
          <a:prstGeom prst="straightConnector1">
            <a:avLst/>
          </a:prstGeom>
          <a:noFill/>
          <a:ln cap="flat" cmpd="sng" w="9525">
            <a:solidFill>
              <a:schemeClr val="dk2"/>
            </a:solidFill>
            <a:prstDash val="solid"/>
            <a:round/>
            <a:headEnd len="med" w="med" type="none"/>
            <a:tailEnd len="med" w="med" type="triangle"/>
          </a:ln>
        </p:spPr>
      </p:cxnSp>
      <p:sp>
        <p:nvSpPr>
          <p:cNvPr id="143" name="Google Shape;143;p20"/>
          <p:cNvSpPr/>
          <p:nvPr/>
        </p:nvSpPr>
        <p:spPr>
          <a:xfrm>
            <a:off x="6133063" y="2357950"/>
            <a:ext cx="1806000" cy="7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Execute model on list of tweets</a:t>
            </a:r>
            <a:endParaRPr sz="1300">
              <a:solidFill>
                <a:srgbClr val="FFFFFF"/>
              </a:solidFill>
            </a:endParaRPr>
          </a:p>
        </p:txBody>
      </p:sp>
      <p:cxnSp>
        <p:nvCxnSpPr>
          <p:cNvPr id="144" name="Google Shape;144;p20"/>
          <p:cNvCxnSpPr>
            <a:stCxn id="139" idx="2"/>
            <a:endCxn id="143" idx="0"/>
          </p:cNvCxnSpPr>
          <p:nvPr/>
        </p:nvCxnSpPr>
        <p:spPr>
          <a:xfrm>
            <a:off x="7036063" y="1883325"/>
            <a:ext cx="0" cy="474600"/>
          </a:xfrm>
          <a:prstGeom prst="straightConnector1">
            <a:avLst/>
          </a:prstGeom>
          <a:noFill/>
          <a:ln cap="flat" cmpd="sng" w="9525">
            <a:solidFill>
              <a:schemeClr val="dk2"/>
            </a:solidFill>
            <a:prstDash val="solid"/>
            <a:round/>
            <a:headEnd len="med" w="med" type="none"/>
            <a:tailEnd len="med" w="med" type="triangle"/>
          </a:ln>
        </p:spPr>
      </p:cxnSp>
      <p:sp>
        <p:nvSpPr>
          <p:cNvPr id="145" name="Google Shape;145;p20"/>
          <p:cNvSpPr/>
          <p:nvPr/>
        </p:nvSpPr>
        <p:spPr>
          <a:xfrm>
            <a:off x="6133063" y="3698100"/>
            <a:ext cx="1806000" cy="7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rPr>
              <a:t>Aggregate list of Tweets with assigned topics</a:t>
            </a:r>
            <a:endParaRPr sz="1300">
              <a:solidFill>
                <a:srgbClr val="FFFFFF"/>
              </a:solidFill>
            </a:endParaRPr>
          </a:p>
        </p:txBody>
      </p:sp>
      <p:cxnSp>
        <p:nvCxnSpPr>
          <p:cNvPr id="146" name="Google Shape;146;p20"/>
          <p:cNvCxnSpPr>
            <a:stCxn id="143" idx="2"/>
            <a:endCxn id="145" idx="0"/>
          </p:cNvCxnSpPr>
          <p:nvPr/>
        </p:nvCxnSpPr>
        <p:spPr>
          <a:xfrm>
            <a:off x="7036063" y="3125950"/>
            <a:ext cx="0" cy="572100"/>
          </a:xfrm>
          <a:prstGeom prst="straightConnector1">
            <a:avLst/>
          </a:prstGeom>
          <a:noFill/>
          <a:ln cap="flat" cmpd="sng" w="9525">
            <a:solidFill>
              <a:schemeClr val="dk2"/>
            </a:solidFill>
            <a:prstDash val="solid"/>
            <a:round/>
            <a:headEnd len="med" w="med" type="none"/>
            <a:tailEnd len="med" w="med" type="triangle"/>
          </a:ln>
        </p:spPr>
      </p:cxnSp>
      <p:pic>
        <p:nvPicPr>
          <p:cNvPr id="147" name="Google Shape;147;p20"/>
          <p:cNvPicPr preferRelativeResize="0"/>
          <p:nvPr/>
        </p:nvPicPr>
        <p:blipFill>
          <a:blip r:embed="rId3">
            <a:alphaModFix/>
          </a:blip>
          <a:stretch>
            <a:fillRect/>
          </a:stretch>
        </p:blipFill>
        <p:spPr>
          <a:xfrm>
            <a:off x="1251275" y="2306800"/>
            <a:ext cx="3817725" cy="19088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21"/>
          <p:cNvSpPr txBox="1"/>
          <p:nvPr>
            <p:ph idx="1" type="subTitle"/>
          </p:nvPr>
        </p:nvSpPr>
        <p:spPr>
          <a:xfrm>
            <a:off x="265500" y="103275"/>
            <a:ext cx="4045200" cy="438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3.Topic Analysis Results</a:t>
            </a:r>
            <a:endParaRPr b="1" sz="3000">
              <a:solidFill>
                <a:schemeClr val="dk1"/>
              </a:solidFill>
            </a:endParaRPr>
          </a:p>
          <a:p>
            <a:pPr indent="-304800" lvl="0" marL="457200" rtl="0" algn="l">
              <a:lnSpc>
                <a:spcPct val="115000"/>
              </a:lnSpc>
              <a:spcBef>
                <a:spcPts val="1600"/>
              </a:spcBef>
              <a:spcAft>
                <a:spcPts val="0"/>
              </a:spcAft>
              <a:buSzPts val="1200"/>
              <a:buChar char="●"/>
            </a:pPr>
            <a:r>
              <a:rPr lang="en" sz="1200"/>
              <a:t>Generated topics did not directly match single, clear topics identifiable by humans.</a:t>
            </a:r>
            <a:endParaRPr sz="1200"/>
          </a:p>
          <a:p>
            <a:pPr indent="-304800" lvl="0" marL="457200" rtl="0" algn="l">
              <a:lnSpc>
                <a:spcPct val="115000"/>
              </a:lnSpc>
              <a:spcBef>
                <a:spcPts val="0"/>
              </a:spcBef>
              <a:spcAft>
                <a:spcPts val="0"/>
              </a:spcAft>
              <a:buSzPts val="1200"/>
              <a:buChar char="●"/>
            </a:pPr>
            <a:r>
              <a:rPr lang="en" sz="1200"/>
              <a:t>Topics tended to match some specific areas </a:t>
            </a:r>
            <a:endParaRPr sz="1200"/>
          </a:p>
          <a:p>
            <a:pPr indent="-304800" lvl="1" marL="914400" rtl="0" algn="l">
              <a:lnSpc>
                <a:spcPct val="115000"/>
              </a:lnSpc>
              <a:spcBef>
                <a:spcPts val="0"/>
              </a:spcBef>
              <a:spcAft>
                <a:spcPts val="0"/>
              </a:spcAft>
              <a:buSzPts val="1200"/>
              <a:buChar char="○"/>
            </a:pPr>
            <a:r>
              <a:rPr lang="en" sz="1200"/>
              <a:t>Topic 2 tended to match tweets about gates. </a:t>
            </a:r>
            <a:endParaRPr sz="1200"/>
          </a:p>
          <a:p>
            <a:pPr indent="-304800" lvl="1" marL="914400" rtl="0" algn="l">
              <a:lnSpc>
                <a:spcPct val="115000"/>
              </a:lnSpc>
              <a:spcBef>
                <a:spcPts val="0"/>
              </a:spcBef>
              <a:spcAft>
                <a:spcPts val="0"/>
              </a:spcAft>
              <a:buSzPts val="1200"/>
              <a:buChar char="○"/>
            </a:pPr>
            <a:r>
              <a:rPr lang="en" sz="1200"/>
              <a:t>Topic 5 tended to match tweets requesting help or being on hold.</a:t>
            </a:r>
            <a:endParaRPr sz="1200"/>
          </a:p>
          <a:p>
            <a:pPr indent="-304800" lvl="0" marL="457200" rtl="0" algn="l">
              <a:lnSpc>
                <a:spcPct val="115000"/>
              </a:lnSpc>
              <a:spcBef>
                <a:spcPts val="0"/>
              </a:spcBef>
              <a:spcAft>
                <a:spcPts val="0"/>
              </a:spcAft>
              <a:buSzPts val="1200"/>
              <a:buChar char="●"/>
            </a:pPr>
            <a:r>
              <a:rPr lang="en" sz="1200"/>
              <a:t>In order to identify coherent and granular topics consistently, our algorithm would need human intervention such as in text categorization or by providing a pre-classified list of tweets</a:t>
            </a:r>
            <a:endParaRPr sz="1800"/>
          </a:p>
        </p:txBody>
      </p:sp>
      <p:pic>
        <p:nvPicPr>
          <p:cNvPr id="153" name="Google Shape;153;p21"/>
          <p:cNvPicPr preferRelativeResize="0"/>
          <p:nvPr/>
        </p:nvPicPr>
        <p:blipFill>
          <a:blip r:embed="rId3">
            <a:alphaModFix/>
          </a:blip>
          <a:stretch>
            <a:fillRect/>
          </a:stretch>
        </p:blipFill>
        <p:spPr>
          <a:xfrm>
            <a:off x="5006375" y="1041400"/>
            <a:ext cx="3744000" cy="28109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