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3B4D37-9E53-4A4F-B72B-4F0EFE976C41}">
  <a:tblStyle styleId="{823B4D37-9E53-4A4F-B72B-4F0EFE976C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af344c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8af344c6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fe0474c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fe0474c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0bc6b4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0bc6b4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02c4b62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02c4b62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02c4b622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02c4b622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0f670b6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0f670b6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02c4b622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02c4b622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0fe03c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0fe03c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02c4b622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02c4b622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02c4b622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02c4b622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02c4b622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02c4b622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2660fd5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2660fd5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02c4b622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02c4b622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47cae0eb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47cae0e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2660fd56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2660fd56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493106c0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493106c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493106c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493106c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2660fd56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2660fd56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493106c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493106c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493106c0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493106c0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af344c6d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af344c6d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f344c6d7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f344c6d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af344c6d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af344c6d7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2660fd5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2660fd5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af344c6d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af344c6d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af344c6d7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f344c6d7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af344c6d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f344c6d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13" y="1434900"/>
            <a:ext cx="8520600" cy="227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s">
                <a:solidFill>
                  <a:srgbClr val="000000"/>
                </a:solidFill>
              </a:rPr>
              <a:t>Machine Learning </a:t>
            </a:r>
            <a:r>
              <a:rPr b="1" lang="es">
                <a:solidFill>
                  <a:schemeClr val="dk1"/>
                </a:solidFill>
              </a:rPr>
              <a:t>and Causal Inference </a:t>
            </a:r>
            <a:r>
              <a:rPr b="1" lang="es">
                <a:solidFill>
                  <a:srgbClr val="000000"/>
                </a:solidFill>
              </a:rPr>
              <a:t>approaches for systemic multi-disease associations in UK Biobank</a:t>
            </a:r>
            <a:endParaRPr b="1">
              <a:solidFill>
                <a:srgbClr val="000000"/>
              </a:solidFill>
            </a:endParaRPr>
          </a:p>
          <a:p>
            <a:pPr indent="0" lvl="0" marL="0" rtl="0" algn="ctr">
              <a:lnSpc>
                <a:spcPct val="100000"/>
              </a:lnSpc>
              <a:spcBef>
                <a:spcPts val="0"/>
              </a:spcBef>
              <a:spcAft>
                <a:spcPts val="0"/>
              </a:spcAft>
              <a:buSzPts val="2800"/>
              <a:buNone/>
            </a:pPr>
            <a:r>
              <a:t/>
            </a:r>
            <a:endParaRPr b="1"/>
          </a:p>
          <a:p>
            <a:pPr indent="0" lvl="0" marL="0" rtl="0" algn="ctr">
              <a:lnSpc>
                <a:spcPct val="100000"/>
              </a:lnSpc>
              <a:spcBef>
                <a:spcPts val="0"/>
              </a:spcBef>
              <a:spcAft>
                <a:spcPts val="0"/>
              </a:spcAft>
              <a:buSzPts val="2800"/>
              <a:buNone/>
            </a:pPr>
            <a:r>
              <a:rPr lang="es" sz="2400">
                <a:solidFill>
                  <a:srgbClr val="000000"/>
                </a:solidFill>
              </a:rPr>
              <a:t>Alejandro González Álvarez</a:t>
            </a:r>
            <a:endParaRPr>
              <a:solidFill>
                <a:srgbClr val="000000"/>
              </a:solidFill>
            </a:endParaRPr>
          </a:p>
        </p:txBody>
      </p:sp>
      <p:pic>
        <p:nvPicPr>
          <p:cNvPr id="55" name="Google Shape;55;p13"/>
          <p:cNvPicPr preferRelativeResize="0"/>
          <p:nvPr/>
        </p:nvPicPr>
        <p:blipFill>
          <a:blip r:embed="rId3">
            <a:alphaModFix/>
          </a:blip>
          <a:stretch>
            <a:fillRect/>
          </a:stretch>
        </p:blipFill>
        <p:spPr>
          <a:xfrm>
            <a:off x="0" y="0"/>
            <a:ext cx="1834522" cy="1235400"/>
          </a:xfrm>
          <a:prstGeom prst="rect">
            <a:avLst/>
          </a:prstGeom>
          <a:noFill/>
          <a:ln>
            <a:noFill/>
          </a:ln>
        </p:spPr>
      </p:pic>
      <p:pic>
        <p:nvPicPr>
          <p:cNvPr id="56" name="Google Shape;56;p13"/>
          <p:cNvPicPr preferRelativeResize="0"/>
          <p:nvPr/>
        </p:nvPicPr>
        <p:blipFill>
          <a:blip r:embed="rId4">
            <a:alphaModFix/>
          </a:blip>
          <a:stretch>
            <a:fillRect/>
          </a:stretch>
        </p:blipFill>
        <p:spPr>
          <a:xfrm>
            <a:off x="3231275" y="4215125"/>
            <a:ext cx="2681425" cy="461925"/>
          </a:xfrm>
          <a:prstGeom prst="rect">
            <a:avLst/>
          </a:prstGeom>
          <a:noFill/>
          <a:ln>
            <a:noFill/>
          </a:ln>
        </p:spPr>
      </p:pic>
      <p:pic>
        <p:nvPicPr>
          <p:cNvPr id="57" name="Google Shape;57;p13"/>
          <p:cNvPicPr preferRelativeResize="0"/>
          <p:nvPr/>
        </p:nvPicPr>
        <p:blipFill>
          <a:blip r:embed="rId5">
            <a:alphaModFix/>
          </a:blip>
          <a:stretch>
            <a:fillRect/>
          </a:stretch>
        </p:blipFill>
        <p:spPr>
          <a:xfrm>
            <a:off x="6554175" y="0"/>
            <a:ext cx="2589825" cy="123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2" title="Gráfico"/>
          <p:cNvPicPr preferRelativeResize="0"/>
          <p:nvPr/>
        </p:nvPicPr>
        <p:blipFill>
          <a:blip r:embed="rId3">
            <a:alphaModFix/>
          </a:blip>
          <a:stretch>
            <a:fillRect/>
          </a:stretch>
        </p:blipFill>
        <p:spPr>
          <a:xfrm>
            <a:off x="152400" y="1497250"/>
            <a:ext cx="4419600" cy="2732782"/>
          </a:xfrm>
          <a:prstGeom prst="rect">
            <a:avLst/>
          </a:prstGeom>
          <a:noFill/>
          <a:ln>
            <a:noFill/>
          </a:ln>
        </p:spPr>
      </p:pic>
      <p:pic>
        <p:nvPicPr>
          <p:cNvPr id="181" name="Google Shape;181;p22" title="Gráfico"/>
          <p:cNvPicPr preferRelativeResize="0"/>
          <p:nvPr/>
        </p:nvPicPr>
        <p:blipFill>
          <a:blip r:embed="rId4">
            <a:alphaModFix/>
          </a:blip>
          <a:stretch>
            <a:fillRect/>
          </a:stretch>
        </p:blipFill>
        <p:spPr>
          <a:xfrm>
            <a:off x="4572000" y="1497250"/>
            <a:ext cx="4419600" cy="2732784"/>
          </a:xfrm>
          <a:prstGeom prst="rect">
            <a:avLst/>
          </a:prstGeom>
          <a:noFill/>
          <a:ln>
            <a:noFill/>
          </a:ln>
        </p:spPr>
      </p:pic>
      <p:sp>
        <p:nvSpPr>
          <p:cNvPr id="182" name="Google Shape;182;p22"/>
          <p:cNvSpPr txBox="1"/>
          <p:nvPr/>
        </p:nvSpPr>
        <p:spPr>
          <a:xfrm>
            <a:off x="657150" y="718888"/>
            <a:ext cx="78297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 Best results are obtained </a:t>
            </a:r>
            <a:r>
              <a:rPr lang="es">
                <a:solidFill>
                  <a:schemeClr val="dk1"/>
                </a:solidFill>
                <a:latin typeface="Avenir"/>
                <a:ea typeface="Avenir"/>
                <a:cs typeface="Avenir"/>
                <a:sym typeface="Avenir"/>
              </a:rPr>
              <a:t>with</a:t>
            </a:r>
            <a:r>
              <a:rPr lang="es">
                <a:latin typeface="Avenir"/>
                <a:ea typeface="Avenir"/>
                <a:cs typeface="Avenir"/>
                <a:sym typeface="Avenir"/>
              </a:rPr>
              <a:t> h</a:t>
            </a:r>
            <a:r>
              <a:rPr lang="es">
                <a:latin typeface="Avenir"/>
                <a:ea typeface="Avenir"/>
                <a:cs typeface="Avenir"/>
                <a:sym typeface="Avenir"/>
              </a:rPr>
              <a:t>eart radiomics in case of FA, and brain MRI indices and its combination with cardio CMR in case of </a:t>
            </a:r>
            <a:r>
              <a:rPr lang="es">
                <a:latin typeface="Avenir"/>
                <a:ea typeface="Avenir"/>
                <a:cs typeface="Avenir"/>
                <a:sym typeface="Avenir"/>
              </a:rPr>
              <a:t>SelectKbest </a:t>
            </a:r>
            <a:r>
              <a:rPr lang="es">
                <a:latin typeface="Avenir"/>
                <a:ea typeface="Avenir"/>
                <a:cs typeface="Avenir"/>
                <a:sym typeface="Avenir"/>
              </a:rPr>
              <a:t>feature selection</a:t>
            </a:r>
            <a:endParaRPr>
              <a:latin typeface="Avenir"/>
              <a:ea typeface="Avenir"/>
              <a:cs typeface="Avenir"/>
              <a:sym typeface="Avenir"/>
            </a:endParaRPr>
          </a:p>
        </p:txBody>
      </p:sp>
      <p:sp>
        <p:nvSpPr>
          <p:cNvPr id="183" name="Google Shape;183;p22"/>
          <p:cNvSpPr txBox="1"/>
          <p:nvPr/>
        </p:nvSpPr>
        <p:spPr>
          <a:xfrm>
            <a:off x="0" y="4403875"/>
            <a:ext cx="91440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However, overall, the combination of these datasets does not seem to improve at all, or improve very little our performance metrics, which may lead us to reject our initial hypothesis</a:t>
            </a:r>
            <a:endParaRPr>
              <a:latin typeface="Avenir"/>
              <a:ea typeface="Avenir"/>
              <a:cs typeface="Avenir"/>
              <a:sym typeface="Avenir"/>
            </a:endParaRPr>
          </a:p>
        </p:txBody>
      </p:sp>
      <p:sp>
        <p:nvSpPr>
          <p:cNvPr id="184" name="Google Shape;184;p22"/>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a:solidFill>
                  <a:srgbClr val="000000"/>
                </a:solidFill>
              </a:rPr>
              <a:t>5.1 Predicting gVRF</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1769022" y="0"/>
            <a:ext cx="5605953" cy="5143500"/>
          </a:xfrm>
          <a:prstGeom prst="rect">
            <a:avLst/>
          </a:prstGeom>
          <a:noFill/>
          <a:ln>
            <a:noFill/>
          </a:ln>
        </p:spPr>
      </p:pic>
      <p:sp>
        <p:nvSpPr>
          <p:cNvPr id="190" name="Google Shape;190;p23"/>
          <p:cNvSpPr txBox="1"/>
          <p:nvPr/>
        </p:nvSpPr>
        <p:spPr>
          <a:xfrm>
            <a:off x="0" y="3530000"/>
            <a:ext cx="4199700" cy="11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C</a:t>
            </a:r>
            <a:r>
              <a:rPr lang="es">
                <a:latin typeface="Avenir"/>
                <a:ea typeface="Avenir"/>
                <a:cs typeface="Avenir"/>
                <a:sym typeface="Avenir"/>
              </a:rPr>
              <a:t>orrelation plot between the 5 </a:t>
            </a:r>
            <a:r>
              <a:rPr lang="es">
                <a:solidFill>
                  <a:schemeClr val="dk1"/>
                </a:solidFill>
                <a:highlight>
                  <a:schemeClr val="lt1"/>
                </a:highlight>
                <a:latin typeface="Avenir"/>
                <a:ea typeface="Avenir"/>
                <a:cs typeface="Avenir"/>
                <a:sym typeface="Avenir"/>
              </a:rPr>
              <a:t>SelectKBest </a:t>
            </a:r>
            <a:r>
              <a:rPr lang="es">
                <a:latin typeface="Avenir"/>
                <a:ea typeface="Avenir"/>
                <a:cs typeface="Avenir"/>
                <a:sym typeface="Avenir"/>
              </a:rPr>
              <a:t>selected features from the heart and brain datasets, in which a correlation (in the range -0.4-0.4) can be seen between heart and brain features</a:t>
            </a:r>
            <a:endParaRPr>
              <a:latin typeface="Avenir"/>
              <a:ea typeface="Avenir"/>
              <a:cs typeface="Avenir"/>
              <a:sym typeface="Avenir"/>
            </a:endParaRPr>
          </a:p>
        </p:txBody>
      </p:sp>
      <p:sp>
        <p:nvSpPr>
          <p:cNvPr id="191" name="Google Shape;191;p23"/>
          <p:cNvSpPr/>
          <p:nvPr/>
        </p:nvSpPr>
        <p:spPr>
          <a:xfrm>
            <a:off x="5615725" y="114850"/>
            <a:ext cx="1242600" cy="1228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4289625" y="1391750"/>
            <a:ext cx="1242600" cy="1228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nvSpPr>
        <p:spPr>
          <a:xfrm>
            <a:off x="1206375" y="2034625"/>
            <a:ext cx="18036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t>0vs1</a:t>
            </a:r>
            <a:endParaRPr b="1" sz="1000"/>
          </a:p>
        </p:txBody>
      </p:sp>
      <p:sp>
        <p:nvSpPr>
          <p:cNvPr id="198" name="Google Shape;198;p24"/>
          <p:cNvSpPr txBox="1"/>
          <p:nvPr/>
        </p:nvSpPr>
        <p:spPr>
          <a:xfrm>
            <a:off x="3750413" y="2034625"/>
            <a:ext cx="18036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t>0vs2</a:t>
            </a:r>
            <a:endParaRPr b="1" sz="1000"/>
          </a:p>
        </p:txBody>
      </p:sp>
      <p:sp>
        <p:nvSpPr>
          <p:cNvPr id="199" name="Google Shape;199;p24"/>
          <p:cNvSpPr txBox="1"/>
          <p:nvPr/>
        </p:nvSpPr>
        <p:spPr>
          <a:xfrm>
            <a:off x="6134013" y="1999925"/>
            <a:ext cx="18036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t>0vs3</a:t>
            </a:r>
            <a:endParaRPr b="1" sz="1000"/>
          </a:p>
        </p:txBody>
      </p:sp>
      <p:sp>
        <p:nvSpPr>
          <p:cNvPr id="200" name="Google Shape;200;p24"/>
          <p:cNvSpPr txBox="1"/>
          <p:nvPr/>
        </p:nvSpPr>
        <p:spPr>
          <a:xfrm>
            <a:off x="1206375" y="3414600"/>
            <a:ext cx="18036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t>0vs4</a:t>
            </a:r>
            <a:endParaRPr b="1" sz="1000"/>
          </a:p>
        </p:txBody>
      </p:sp>
      <p:sp>
        <p:nvSpPr>
          <p:cNvPr id="201" name="Google Shape;201;p24"/>
          <p:cNvSpPr txBox="1"/>
          <p:nvPr/>
        </p:nvSpPr>
        <p:spPr>
          <a:xfrm>
            <a:off x="3764788" y="3414600"/>
            <a:ext cx="18036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t>0vs5</a:t>
            </a:r>
            <a:endParaRPr b="1" sz="1000"/>
          </a:p>
        </p:txBody>
      </p:sp>
      <p:pic>
        <p:nvPicPr>
          <p:cNvPr id="202" name="Google Shape;202;p24"/>
          <p:cNvPicPr preferRelativeResize="0"/>
          <p:nvPr/>
        </p:nvPicPr>
        <p:blipFill>
          <a:blip r:embed="rId3">
            <a:alphaModFix/>
          </a:blip>
          <a:stretch>
            <a:fillRect/>
          </a:stretch>
        </p:blipFill>
        <p:spPr>
          <a:xfrm>
            <a:off x="1242963" y="2299437"/>
            <a:ext cx="1730450" cy="1115175"/>
          </a:xfrm>
          <a:prstGeom prst="rect">
            <a:avLst/>
          </a:prstGeom>
          <a:noFill/>
          <a:ln>
            <a:noFill/>
          </a:ln>
        </p:spPr>
      </p:pic>
      <p:pic>
        <p:nvPicPr>
          <p:cNvPr id="203" name="Google Shape;203;p24"/>
          <p:cNvPicPr preferRelativeResize="0"/>
          <p:nvPr/>
        </p:nvPicPr>
        <p:blipFill>
          <a:blip r:embed="rId4">
            <a:alphaModFix/>
          </a:blip>
          <a:stretch>
            <a:fillRect/>
          </a:stretch>
        </p:blipFill>
        <p:spPr>
          <a:xfrm>
            <a:off x="3750412" y="2289099"/>
            <a:ext cx="1803600" cy="1134430"/>
          </a:xfrm>
          <a:prstGeom prst="rect">
            <a:avLst/>
          </a:prstGeom>
          <a:noFill/>
          <a:ln>
            <a:noFill/>
          </a:ln>
        </p:spPr>
      </p:pic>
      <p:pic>
        <p:nvPicPr>
          <p:cNvPr id="204" name="Google Shape;204;p24"/>
          <p:cNvPicPr preferRelativeResize="0"/>
          <p:nvPr/>
        </p:nvPicPr>
        <p:blipFill>
          <a:blip r:embed="rId5">
            <a:alphaModFix/>
          </a:blip>
          <a:stretch>
            <a:fillRect/>
          </a:stretch>
        </p:blipFill>
        <p:spPr>
          <a:xfrm>
            <a:off x="6134038" y="2289100"/>
            <a:ext cx="1803557" cy="1134425"/>
          </a:xfrm>
          <a:prstGeom prst="rect">
            <a:avLst/>
          </a:prstGeom>
          <a:noFill/>
          <a:ln>
            <a:noFill/>
          </a:ln>
        </p:spPr>
      </p:pic>
      <p:pic>
        <p:nvPicPr>
          <p:cNvPr id="205" name="Google Shape;205;p24"/>
          <p:cNvPicPr preferRelativeResize="0"/>
          <p:nvPr/>
        </p:nvPicPr>
        <p:blipFill>
          <a:blip r:embed="rId6">
            <a:alphaModFix/>
          </a:blip>
          <a:stretch>
            <a:fillRect/>
          </a:stretch>
        </p:blipFill>
        <p:spPr>
          <a:xfrm>
            <a:off x="1213956" y="3729869"/>
            <a:ext cx="1796007" cy="1113250"/>
          </a:xfrm>
          <a:prstGeom prst="rect">
            <a:avLst/>
          </a:prstGeom>
          <a:noFill/>
          <a:ln>
            <a:noFill/>
          </a:ln>
        </p:spPr>
      </p:pic>
      <p:pic>
        <p:nvPicPr>
          <p:cNvPr id="206" name="Google Shape;206;p24"/>
          <p:cNvPicPr preferRelativeResize="0"/>
          <p:nvPr/>
        </p:nvPicPr>
        <p:blipFill>
          <a:blip r:embed="rId7">
            <a:alphaModFix/>
          </a:blip>
          <a:stretch>
            <a:fillRect/>
          </a:stretch>
        </p:blipFill>
        <p:spPr>
          <a:xfrm>
            <a:off x="3764787" y="3727537"/>
            <a:ext cx="1803600" cy="1113244"/>
          </a:xfrm>
          <a:prstGeom prst="rect">
            <a:avLst/>
          </a:prstGeom>
          <a:noFill/>
          <a:ln>
            <a:noFill/>
          </a:ln>
        </p:spPr>
      </p:pic>
      <p:sp>
        <p:nvSpPr>
          <p:cNvPr id="207" name="Google Shape;207;p24"/>
          <p:cNvSpPr txBox="1"/>
          <p:nvPr/>
        </p:nvSpPr>
        <p:spPr>
          <a:xfrm>
            <a:off x="6134013" y="3414600"/>
            <a:ext cx="18036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000"/>
              <a:t>0vs3,4,5</a:t>
            </a:r>
            <a:endParaRPr b="1" sz="1000"/>
          </a:p>
        </p:txBody>
      </p:sp>
      <p:pic>
        <p:nvPicPr>
          <p:cNvPr id="208" name="Google Shape;208;p24"/>
          <p:cNvPicPr preferRelativeResize="0"/>
          <p:nvPr/>
        </p:nvPicPr>
        <p:blipFill>
          <a:blip r:embed="rId8">
            <a:alphaModFix/>
          </a:blip>
          <a:stretch>
            <a:fillRect/>
          </a:stretch>
        </p:blipFill>
        <p:spPr>
          <a:xfrm>
            <a:off x="6134031" y="3717188"/>
            <a:ext cx="1803550" cy="1133939"/>
          </a:xfrm>
          <a:prstGeom prst="rect">
            <a:avLst/>
          </a:prstGeom>
          <a:noFill/>
          <a:ln>
            <a:noFill/>
          </a:ln>
        </p:spPr>
      </p:pic>
      <p:sp>
        <p:nvSpPr>
          <p:cNvPr id="209" name="Google Shape;209;p24"/>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a:solidFill>
                  <a:srgbClr val="000000"/>
                </a:solidFill>
              </a:rPr>
              <a:t>5</a:t>
            </a:r>
            <a:r>
              <a:rPr b="1" lang="es">
                <a:solidFill>
                  <a:srgbClr val="000000"/>
                </a:solidFill>
              </a:rPr>
              <a:t>.2 Predicting aggregate measure of vascular risk</a:t>
            </a:r>
            <a:endParaRPr b="1"/>
          </a:p>
        </p:txBody>
      </p:sp>
      <p:sp>
        <p:nvSpPr>
          <p:cNvPr id="210" name="Google Shape;210;p24"/>
          <p:cNvSpPr txBox="1"/>
          <p:nvPr/>
        </p:nvSpPr>
        <p:spPr>
          <a:xfrm>
            <a:off x="2840950" y="666325"/>
            <a:ext cx="3622500" cy="125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
                <a:latin typeface="Avenir"/>
                <a:ea typeface="Avenir"/>
                <a:cs typeface="Avenir"/>
                <a:sym typeface="Avenir"/>
              </a:rPr>
              <a:t>Multiclass classification problem</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Binarize classes:</a:t>
            </a:r>
            <a:endParaRPr>
              <a:latin typeface="Avenir"/>
              <a:ea typeface="Avenir"/>
              <a:cs typeface="Avenir"/>
              <a:sym typeface="Avenir"/>
            </a:endParaRPr>
          </a:p>
          <a:p>
            <a:pPr indent="-317500" lvl="1" marL="914400" rtl="0" algn="l">
              <a:spcBef>
                <a:spcPts val="0"/>
              </a:spcBef>
              <a:spcAft>
                <a:spcPts val="0"/>
              </a:spcAft>
              <a:buSzPts val="1400"/>
              <a:buFont typeface="Avenir"/>
              <a:buChar char="○"/>
            </a:pPr>
            <a:r>
              <a:rPr lang="es">
                <a:latin typeface="Avenir"/>
                <a:ea typeface="Avenir"/>
                <a:cs typeface="Avenir"/>
                <a:sym typeface="Avenir"/>
              </a:rPr>
              <a:t>Random oversampling</a:t>
            </a:r>
            <a:endParaRPr>
              <a:latin typeface="Avenir"/>
              <a:ea typeface="Avenir"/>
              <a:cs typeface="Avenir"/>
              <a:sym typeface="Avenir"/>
            </a:endParaRPr>
          </a:p>
          <a:p>
            <a:pPr indent="-317500" lvl="1" marL="914400" rtl="0" algn="l">
              <a:spcBef>
                <a:spcPts val="0"/>
              </a:spcBef>
              <a:spcAft>
                <a:spcPts val="0"/>
              </a:spcAft>
              <a:buSzPts val="1400"/>
              <a:buFont typeface="Avenir"/>
              <a:buChar char="○"/>
            </a:pPr>
            <a:r>
              <a:rPr lang="es">
                <a:latin typeface="Avenir"/>
                <a:ea typeface="Avenir"/>
                <a:cs typeface="Avenir"/>
                <a:sym typeface="Avenir"/>
              </a:rPr>
              <a:t>Random undersampling</a:t>
            </a:r>
            <a:endParaRPr>
              <a:latin typeface="Avenir"/>
              <a:ea typeface="Avenir"/>
              <a:cs typeface="Avenir"/>
              <a:sym typeface="Avenir"/>
            </a:endParaRPr>
          </a:p>
          <a:p>
            <a:pPr indent="-317500" lvl="1" marL="914400" rtl="0" algn="l">
              <a:spcBef>
                <a:spcPts val="0"/>
              </a:spcBef>
              <a:spcAft>
                <a:spcPts val="0"/>
              </a:spcAft>
              <a:buSzPts val="1400"/>
              <a:buFont typeface="Avenir"/>
              <a:buChar char="○"/>
            </a:pPr>
            <a:r>
              <a:rPr lang="es">
                <a:latin typeface="Avenir"/>
                <a:ea typeface="Avenir"/>
                <a:cs typeface="Avenir"/>
                <a:sym typeface="Avenir"/>
              </a:rPr>
              <a:t>SMOTE-Tomek </a:t>
            </a:r>
            <a:endParaRPr>
              <a:latin typeface="Avenir"/>
              <a:ea typeface="Avenir"/>
              <a:cs typeface="Avenir"/>
              <a:sym typeface="Avenir"/>
            </a:endParaRPr>
          </a:p>
        </p:txBody>
      </p:sp>
      <p:sp>
        <p:nvSpPr>
          <p:cNvPr id="211" name="Google Shape;211;p24"/>
          <p:cNvSpPr/>
          <p:nvPr/>
        </p:nvSpPr>
        <p:spPr>
          <a:xfrm>
            <a:off x="5995925" y="698475"/>
            <a:ext cx="370200" cy="3678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4"/>
          <p:cNvPicPr preferRelativeResize="0"/>
          <p:nvPr/>
        </p:nvPicPr>
        <p:blipFill>
          <a:blip r:embed="rId9">
            <a:alphaModFix/>
          </a:blip>
          <a:stretch>
            <a:fillRect/>
          </a:stretch>
        </p:blipFill>
        <p:spPr>
          <a:xfrm>
            <a:off x="5921100" y="1178150"/>
            <a:ext cx="519825" cy="51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nvSpPr>
        <p:spPr>
          <a:xfrm>
            <a:off x="651750" y="145850"/>
            <a:ext cx="7840500" cy="204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venir"/>
              <a:buAutoNum type="arabicPeriod"/>
            </a:pPr>
            <a:r>
              <a:rPr lang="es">
                <a:solidFill>
                  <a:schemeClr val="dk1"/>
                </a:solidFill>
                <a:latin typeface="Avenir"/>
                <a:ea typeface="Avenir"/>
                <a:cs typeface="Avenir"/>
                <a:sym typeface="Avenir"/>
              </a:rPr>
              <a:t>The main trend is that model accuracy and AUC improves as VRFs burden increases.</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highlight>
                  <a:srgbClr val="FFFFFF"/>
                </a:highlight>
                <a:latin typeface="Avenir"/>
                <a:ea typeface="Avenir"/>
                <a:cs typeface="Avenir"/>
                <a:sym typeface="Avenir"/>
              </a:rPr>
              <a:t>Combined effects of risk factors seem to be better detected by:</a:t>
            </a:r>
            <a:endParaRPr>
              <a:highlight>
                <a:srgbClr val="FFFFFF"/>
              </a:highlight>
              <a:latin typeface="Avenir"/>
              <a:ea typeface="Avenir"/>
              <a:cs typeface="Avenir"/>
              <a:sym typeface="Avenir"/>
            </a:endParaRPr>
          </a:p>
          <a:p>
            <a:pPr indent="-317500" lvl="0" marL="914400" rtl="0" algn="l">
              <a:spcBef>
                <a:spcPts val="0"/>
              </a:spcBef>
              <a:spcAft>
                <a:spcPts val="0"/>
              </a:spcAft>
              <a:buSzPts val="1400"/>
              <a:buFont typeface="Avenir"/>
              <a:buChar char="●"/>
            </a:pPr>
            <a:r>
              <a:rPr lang="es">
                <a:highlight>
                  <a:srgbClr val="FFFFFF"/>
                </a:highlight>
                <a:latin typeface="Avenir"/>
                <a:ea typeface="Avenir"/>
                <a:cs typeface="Avenir"/>
                <a:sym typeface="Avenir"/>
              </a:rPr>
              <a:t>H</a:t>
            </a:r>
            <a:r>
              <a:rPr lang="es">
                <a:highlight>
                  <a:schemeClr val="lt1"/>
                </a:highlight>
                <a:latin typeface="Avenir"/>
                <a:ea typeface="Avenir"/>
                <a:cs typeface="Avenir"/>
                <a:sym typeface="Avenir"/>
              </a:rPr>
              <a:t>eart CMR radiomics when using FA as the dimensionality reduction technique.</a:t>
            </a:r>
            <a:endParaRPr>
              <a:highlight>
                <a:srgbClr val="FFFFFF"/>
              </a:highlight>
              <a:latin typeface="Avenir"/>
              <a:ea typeface="Avenir"/>
              <a:cs typeface="Avenir"/>
              <a:sym typeface="Avenir"/>
            </a:endParaRPr>
          </a:p>
          <a:p>
            <a:pPr indent="-317500" lvl="0" marL="914400" rtl="0" algn="l">
              <a:spcBef>
                <a:spcPts val="0"/>
              </a:spcBef>
              <a:spcAft>
                <a:spcPts val="0"/>
              </a:spcAft>
              <a:buClr>
                <a:schemeClr val="dk1"/>
              </a:buClr>
              <a:buSzPts val="1400"/>
              <a:buFont typeface="Avenir"/>
              <a:buChar char="●"/>
            </a:pPr>
            <a:r>
              <a:rPr lang="es">
                <a:solidFill>
                  <a:schemeClr val="dk1"/>
                </a:solidFill>
                <a:highlight>
                  <a:schemeClr val="lt1"/>
                </a:highlight>
                <a:latin typeface="Avenir"/>
                <a:ea typeface="Avenir"/>
                <a:cs typeface="Avenir"/>
                <a:sym typeface="Avenir"/>
              </a:rPr>
              <a:t>Brain MRI indices </a:t>
            </a:r>
            <a:r>
              <a:rPr lang="es">
                <a:highlight>
                  <a:schemeClr val="lt1"/>
                </a:highlight>
                <a:latin typeface="Avenir"/>
                <a:ea typeface="Avenir"/>
                <a:cs typeface="Avenir"/>
                <a:sym typeface="Avenir"/>
              </a:rPr>
              <a:t>when using SelectKBest as the dimensionality reduction technique.</a:t>
            </a:r>
            <a:endParaRPr>
              <a:highlight>
                <a:schemeClr val="lt1"/>
              </a:highlight>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Again, as it happened when predicting gVRF, the combination of heart and brain datasets does not seem to improve at all, or improve very little our performance metrics, which may lead us to reject our initial hypothesis.</a:t>
            </a:r>
            <a:endParaRPr>
              <a:latin typeface="Avenir"/>
              <a:ea typeface="Avenir"/>
              <a:cs typeface="Avenir"/>
              <a:sym typeface="Avenir"/>
            </a:endParaRPr>
          </a:p>
          <a:p>
            <a:pPr indent="0" lvl="0" marL="0" rtl="0" algn="l">
              <a:spcBef>
                <a:spcPts val="0"/>
              </a:spcBef>
              <a:spcAft>
                <a:spcPts val="0"/>
              </a:spcAft>
              <a:buNone/>
            </a:pPr>
            <a:r>
              <a:t/>
            </a:r>
            <a:endParaRPr>
              <a:highlight>
                <a:schemeClr val="lt1"/>
              </a:highlight>
              <a:latin typeface="Avenir"/>
              <a:ea typeface="Avenir"/>
              <a:cs typeface="Avenir"/>
              <a:sym typeface="Avenir"/>
            </a:endParaRPr>
          </a:p>
        </p:txBody>
      </p:sp>
      <p:pic>
        <p:nvPicPr>
          <p:cNvPr id="218" name="Google Shape;218;p25" title="Gráfico"/>
          <p:cNvPicPr preferRelativeResize="0"/>
          <p:nvPr/>
        </p:nvPicPr>
        <p:blipFill>
          <a:blip r:embed="rId3">
            <a:alphaModFix/>
          </a:blip>
          <a:stretch>
            <a:fillRect/>
          </a:stretch>
        </p:blipFill>
        <p:spPr>
          <a:xfrm>
            <a:off x="486100" y="2282938"/>
            <a:ext cx="4085901" cy="2528799"/>
          </a:xfrm>
          <a:prstGeom prst="rect">
            <a:avLst/>
          </a:prstGeom>
          <a:noFill/>
          <a:ln>
            <a:noFill/>
          </a:ln>
        </p:spPr>
      </p:pic>
      <p:pic>
        <p:nvPicPr>
          <p:cNvPr id="219" name="Google Shape;219;p25" title="Gráfico"/>
          <p:cNvPicPr preferRelativeResize="0"/>
          <p:nvPr/>
        </p:nvPicPr>
        <p:blipFill>
          <a:blip r:embed="rId4">
            <a:alphaModFix/>
          </a:blip>
          <a:stretch>
            <a:fillRect/>
          </a:stretch>
        </p:blipFill>
        <p:spPr>
          <a:xfrm>
            <a:off x="4572000" y="2282938"/>
            <a:ext cx="4061760" cy="2528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6" title="Gráfico"/>
          <p:cNvPicPr preferRelativeResize="0"/>
          <p:nvPr/>
        </p:nvPicPr>
        <p:blipFill>
          <a:blip r:embed="rId3">
            <a:alphaModFix/>
          </a:blip>
          <a:stretch>
            <a:fillRect/>
          </a:stretch>
        </p:blipFill>
        <p:spPr>
          <a:xfrm>
            <a:off x="1724052" y="1121550"/>
            <a:ext cx="5695899" cy="3521949"/>
          </a:xfrm>
          <a:prstGeom prst="rect">
            <a:avLst/>
          </a:prstGeom>
          <a:noFill/>
          <a:ln>
            <a:noFill/>
          </a:ln>
        </p:spPr>
      </p:pic>
      <p:sp>
        <p:nvSpPr>
          <p:cNvPr id="225" name="Google Shape;225;p26"/>
          <p:cNvSpPr txBox="1"/>
          <p:nvPr/>
        </p:nvSpPr>
        <p:spPr>
          <a:xfrm>
            <a:off x="438450" y="302250"/>
            <a:ext cx="82671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T</a:t>
            </a:r>
            <a:r>
              <a:rPr lang="es">
                <a:latin typeface="Avenir"/>
                <a:ea typeface="Avenir"/>
                <a:cs typeface="Avenir"/>
                <a:sym typeface="Avenir"/>
              </a:rPr>
              <a:t>he average correlation between the top 5 </a:t>
            </a:r>
            <a:r>
              <a:rPr lang="es">
                <a:solidFill>
                  <a:schemeClr val="dk1"/>
                </a:solidFill>
                <a:highlight>
                  <a:schemeClr val="lt1"/>
                </a:highlight>
                <a:latin typeface="Avenir"/>
                <a:ea typeface="Avenir"/>
                <a:cs typeface="Avenir"/>
                <a:sym typeface="Avenir"/>
              </a:rPr>
              <a:t>SelectKBest </a:t>
            </a:r>
            <a:r>
              <a:rPr lang="es">
                <a:latin typeface="Avenir"/>
                <a:ea typeface="Avenir"/>
                <a:cs typeface="Avenir"/>
                <a:sym typeface="Avenir"/>
              </a:rPr>
              <a:t>features from each dataset seems to be very low and not significant, so we cannot infer yet that these datasets do not provide unique information</a:t>
            </a:r>
            <a:endParaRPr>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nvSpPr>
        <p:spPr>
          <a:xfrm>
            <a:off x="552450" y="1180500"/>
            <a:ext cx="8039100" cy="291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
                <a:latin typeface="Avenir"/>
                <a:ea typeface="Avenir"/>
                <a:cs typeface="Avenir"/>
                <a:sym typeface="Avenir"/>
              </a:rPr>
              <a:t>The multiclass classification task did not work.</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solidFill>
                  <a:schemeClr val="dk1"/>
                </a:solidFill>
                <a:latin typeface="Avenir"/>
                <a:ea typeface="Avenir"/>
                <a:cs typeface="Avenir"/>
                <a:sym typeface="Avenir"/>
              </a:rPr>
              <a:t>M</a:t>
            </a:r>
            <a:r>
              <a:rPr lang="es">
                <a:solidFill>
                  <a:schemeClr val="dk1"/>
                </a:solidFill>
                <a:latin typeface="Avenir"/>
                <a:ea typeface="Avenir"/>
                <a:cs typeface="Avenir"/>
                <a:sym typeface="Avenir"/>
              </a:rPr>
              <a:t>odel accuracy and AUC improved as VRFs burden increased.</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These results reinforce the hypothesis mentioned earlier that different classes in our aggregate measure might be increasingly different as the number of vascular risk factors increases.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Patients with zero VRFs, the most healthy ones, and patients with five VRFs, the most at risk, seemed to be the most differentiated ones.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To measure the distance between classes we ran the K-means clustering algorithm and computed the centroids for each class.</a:t>
            </a:r>
            <a:endParaRPr>
              <a:latin typeface="Avenir"/>
              <a:ea typeface="Avenir"/>
              <a:cs typeface="Avenir"/>
              <a:sym typeface="Avenir"/>
            </a:endParaRPr>
          </a:p>
        </p:txBody>
      </p:sp>
      <p:sp>
        <p:nvSpPr>
          <p:cNvPr id="231" name="Google Shape;231;p27"/>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a:solidFill>
                  <a:srgbClr val="000000"/>
                </a:solidFill>
              </a:rPr>
              <a:t>5.3 K-means clustering</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title="Gráfico"/>
          <p:cNvPicPr preferRelativeResize="0"/>
          <p:nvPr/>
        </p:nvPicPr>
        <p:blipFill>
          <a:blip r:embed="rId3">
            <a:alphaModFix/>
          </a:blip>
          <a:stretch>
            <a:fillRect/>
          </a:stretch>
        </p:blipFill>
        <p:spPr>
          <a:xfrm>
            <a:off x="1907325" y="1562675"/>
            <a:ext cx="5329351" cy="3292125"/>
          </a:xfrm>
          <a:prstGeom prst="rect">
            <a:avLst/>
          </a:prstGeom>
          <a:noFill/>
          <a:ln>
            <a:noFill/>
          </a:ln>
        </p:spPr>
      </p:pic>
      <p:sp>
        <p:nvSpPr>
          <p:cNvPr id="237" name="Google Shape;237;p28"/>
          <p:cNvSpPr txBox="1"/>
          <p:nvPr/>
        </p:nvSpPr>
        <p:spPr>
          <a:xfrm>
            <a:off x="271800" y="198150"/>
            <a:ext cx="8600400" cy="130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
                <a:latin typeface="Avenir"/>
                <a:ea typeface="Avenir"/>
                <a:cs typeface="Avenir"/>
                <a:sym typeface="Avenir"/>
              </a:rPr>
              <a:t>S5, patients with an aggregate score of five, and S0, patients with an aggregate score of zero, are the most distant ones, reinforcing our hypothesis that these two classes differ the most.</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S1, S2 and S3 are the closest aggregate measures to S0, showing why these comparisons obtained the lowest performance metrics and why they are the most similar classes from our target variable.</a:t>
            </a:r>
            <a:endParaRPr>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nvSpPr>
        <p:spPr>
          <a:xfrm>
            <a:off x="0" y="587025"/>
            <a:ext cx="9144000" cy="6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latin typeface="Avenir"/>
                <a:ea typeface="Avenir"/>
                <a:cs typeface="Avenir"/>
                <a:sym typeface="Avenir"/>
              </a:rPr>
              <a:t>Individuals with a total of 4 and 5 VRFs </a:t>
            </a:r>
            <a:r>
              <a:rPr lang="es">
                <a:latin typeface="Avenir"/>
                <a:ea typeface="Avenir"/>
                <a:cs typeface="Avenir"/>
                <a:sym typeface="Avenir"/>
              </a:rPr>
              <a:t>were each matched on sex and age </a:t>
            </a:r>
            <a:endParaRPr>
              <a:latin typeface="Avenir"/>
              <a:ea typeface="Avenir"/>
              <a:cs typeface="Avenir"/>
              <a:sym typeface="Avenir"/>
            </a:endParaRPr>
          </a:p>
          <a:p>
            <a:pPr indent="0" lvl="0" marL="0" rtl="0" algn="ctr">
              <a:lnSpc>
                <a:spcPct val="115000"/>
              </a:lnSpc>
              <a:spcBef>
                <a:spcPts val="0"/>
              </a:spcBef>
              <a:spcAft>
                <a:spcPts val="0"/>
              </a:spcAft>
              <a:buNone/>
            </a:pPr>
            <a:r>
              <a:rPr lang="es">
                <a:latin typeface="Avenir"/>
                <a:ea typeface="Avenir"/>
                <a:cs typeface="Avenir"/>
                <a:sym typeface="Avenir"/>
              </a:rPr>
              <a:t>to a single participant who had no VRFs</a:t>
            </a:r>
            <a:endParaRPr>
              <a:latin typeface="Avenir"/>
              <a:ea typeface="Avenir"/>
              <a:cs typeface="Avenir"/>
              <a:sym typeface="Avenir"/>
            </a:endParaRPr>
          </a:p>
        </p:txBody>
      </p:sp>
      <p:sp>
        <p:nvSpPr>
          <p:cNvPr id="243" name="Google Shape;243;p29"/>
          <p:cNvSpPr txBox="1"/>
          <p:nvPr/>
        </p:nvSpPr>
        <p:spPr>
          <a:xfrm>
            <a:off x="497400" y="2378775"/>
            <a:ext cx="34575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FFFFF"/>
                </a:highlight>
                <a:latin typeface="Avenir"/>
                <a:ea typeface="Avenir"/>
                <a:cs typeface="Avenir"/>
                <a:sym typeface="Avenir"/>
              </a:rPr>
              <a:t>The average accuracy of our 100 models is 75.9%, suggesting that there’s separability within our data and justifying the need for the matching procedure</a:t>
            </a:r>
            <a:endParaRPr>
              <a:latin typeface="Avenir"/>
              <a:ea typeface="Avenir"/>
              <a:cs typeface="Avenir"/>
              <a:sym typeface="Avenir"/>
            </a:endParaRPr>
          </a:p>
        </p:txBody>
      </p:sp>
      <p:pic>
        <p:nvPicPr>
          <p:cNvPr id="244" name="Google Shape;244;p29"/>
          <p:cNvPicPr preferRelativeResize="0"/>
          <p:nvPr/>
        </p:nvPicPr>
        <p:blipFill>
          <a:blip r:embed="rId3">
            <a:alphaModFix/>
          </a:blip>
          <a:stretch>
            <a:fillRect/>
          </a:stretch>
        </p:blipFill>
        <p:spPr>
          <a:xfrm>
            <a:off x="4294063" y="1376800"/>
            <a:ext cx="4442863" cy="2389900"/>
          </a:xfrm>
          <a:prstGeom prst="rect">
            <a:avLst/>
          </a:prstGeom>
          <a:noFill/>
          <a:ln>
            <a:noFill/>
          </a:ln>
        </p:spPr>
      </p:pic>
      <p:sp>
        <p:nvSpPr>
          <p:cNvPr id="245" name="Google Shape;245;p29"/>
          <p:cNvSpPr txBox="1"/>
          <p:nvPr/>
        </p:nvSpPr>
        <p:spPr>
          <a:xfrm>
            <a:off x="0" y="3986850"/>
            <a:ext cx="9144000" cy="82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highlight>
                  <a:srgbClr val="FFFFFF"/>
                </a:highlight>
                <a:latin typeface="Avenir"/>
                <a:ea typeface="Avenir"/>
                <a:cs typeface="Avenir"/>
                <a:sym typeface="Avenir"/>
              </a:rPr>
              <a:t>The plot above demonstrates the separability present in our data. Test profiles (patients with four and five VRFs) have a much higher </a:t>
            </a:r>
            <a:r>
              <a:rPr b="1" lang="es">
                <a:highlight>
                  <a:srgbClr val="FFFFFF"/>
                </a:highlight>
                <a:latin typeface="Avenir"/>
                <a:ea typeface="Avenir"/>
                <a:cs typeface="Avenir"/>
                <a:sym typeface="Avenir"/>
              </a:rPr>
              <a:t>propensity</a:t>
            </a:r>
            <a:r>
              <a:rPr lang="es">
                <a:highlight>
                  <a:srgbClr val="FFFFFF"/>
                </a:highlight>
                <a:latin typeface="Avenir"/>
                <a:ea typeface="Avenir"/>
                <a:cs typeface="Avenir"/>
                <a:sym typeface="Avenir"/>
              </a:rPr>
              <a:t>, or estimated probability of defaulting than the control group (patients with zero VRFs), given the features we isolated in the data</a:t>
            </a:r>
            <a:endParaRPr>
              <a:latin typeface="Avenir"/>
              <a:ea typeface="Avenir"/>
              <a:cs typeface="Avenir"/>
              <a:sym typeface="Avenir"/>
            </a:endParaRPr>
          </a:p>
        </p:txBody>
      </p:sp>
      <p:sp>
        <p:nvSpPr>
          <p:cNvPr id="246" name="Google Shape;246;p29"/>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6. </a:t>
            </a:r>
            <a:r>
              <a:rPr b="1" lang="es" sz="2000">
                <a:solidFill>
                  <a:srgbClr val="000000"/>
                </a:solidFill>
              </a:rPr>
              <a:t>Propensity score matching analysis</a:t>
            </a:r>
            <a:endParaRPr/>
          </a:p>
        </p:txBody>
      </p:sp>
      <p:pic>
        <p:nvPicPr>
          <p:cNvPr id="247" name="Google Shape;247;p29"/>
          <p:cNvPicPr preferRelativeResize="0"/>
          <p:nvPr/>
        </p:nvPicPr>
        <p:blipFill>
          <a:blip r:embed="rId4">
            <a:alphaModFix/>
          </a:blip>
          <a:stretch>
            <a:fillRect/>
          </a:stretch>
        </p:blipFill>
        <p:spPr>
          <a:xfrm>
            <a:off x="578325" y="1959675"/>
            <a:ext cx="3295650" cy="41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0"/>
          <p:cNvPicPr preferRelativeResize="0"/>
          <p:nvPr/>
        </p:nvPicPr>
        <p:blipFill>
          <a:blip r:embed="rId3">
            <a:alphaModFix/>
          </a:blip>
          <a:stretch>
            <a:fillRect/>
          </a:stretch>
        </p:blipFill>
        <p:spPr>
          <a:xfrm>
            <a:off x="1685600" y="1496300"/>
            <a:ext cx="5772800" cy="3290050"/>
          </a:xfrm>
          <a:prstGeom prst="rect">
            <a:avLst/>
          </a:prstGeom>
          <a:noFill/>
          <a:ln>
            <a:noFill/>
          </a:ln>
        </p:spPr>
      </p:pic>
      <p:sp>
        <p:nvSpPr>
          <p:cNvPr id="253" name="Google Shape;253;p30"/>
          <p:cNvSpPr txBox="1"/>
          <p:nvPr/>
        </p:nvSpPr>
        <p:spPr>
          <a:xfrm>
            <a:off x="469650" y="267575"/>
            <a:ext cx="8204700" cy="104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
                <a:latin typeface="Avenir"/>
                <a:ea typeface="Avenir"/>
                <a:cs typeface="Avenir"/>
                <a:sym typeface="Avenir"/>
              </a:rPr>
              <a:t>Kolmogorov-Smirnov Goodness of fit Test (KS-test). This test statistic is calculated on 1000 permuted samples of the data, generating an empirical p-value.</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Chi-Square Distance. Similarly this distance metric is calculated on 1000 permuted samples.</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Standardized mean and median differences</a:t>
            </a:r>
            <a:endParaRPr>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1"/>
          <p:cNvPicPr preferRelativeResize="0"/>
          <p:nvPr/>
        </p:nvPicPr>
        <p:blipFill>
          <a:blip r:embed="rId3">
            <a:alphaModFix/>
          </a:blip>
          <a:stretch>
            <a:fillRect/>
          </a:stretch>
        </p:blipFill>
        <p:spPr>
          <a:xfrm>
            <a:off x="1691811" y="944764"/>
            <a:ext cx="5760375" cy="3253975"/>
          </a:xfrm>
          <a:prstGeom prst="rect">
            <a:avLst/>
          </a:prstGeom>
          <a:noFill/>
          <a:ln>
            <a:noFill/>
          </a:ln>
        </p:spPr>
      </p:pic>
      <p:sp>
        <p:nvSpPr>
          <p:cNvPr id="259" name="Google Shape;259;p31"/>
          <p:cNvSpPr txBox="1"/>
          <p:nvPr/>
        </p:nvSpPr>
        <p:spPr>
          <a:xfrm>
            <a:off x="-12" y="287775"/>
            <a:ext cx="9144000" cy="55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B</a:t>
            </a:r>
            <a:r>
              <a:rPr lang="es">
                <a:latin typeface="Avenir"/>
                <a:ea typeface="Avenir"/>
                <a:cs typeface="Avenir"/>
                <a:sym typeface="Avenir"/>
              </a:rPr>
              <a:t>oth lines are very close to each other for both of our covariates (sex and age), </a:t>
            </a:r>
            <a:endParaRPr>
              <a:latin typeface="Avenir"/>
              <a:ea typeface="Avenir"/>
              <a:cs typeface="Avenir"/>
              <a:sym typeface="Avenir"/>
            </a:endParaRPr>
          </a:p>
          <a:p>
            <a:pPr indent="0" lvl="0" marL="0" rtl="0" algn="ctr">
              <a:spcBef>
                <a:spcPts val="0"/>
              </a:spcBef>
              <a:spcAft>
                <a:spcPts val="0"/>
              </a:spcAft>
              <a:buNone/>
            </a:pPr>
            <a:r>
              <a:rPr lang="es">
                <a:latin typeface="Avenir"/>
                <a:ea typeface="Avenir"/>
                <a:cs typeface="Avenir"/>
                <a:sym typeface="Avenir"/>
              </a:rPr>
              <a:t>and even indistinguishable after matching</a:t>
            </a:r>
            <a:endParaRPr>
              <a:latin typeface="Avenir"/>
              <a:ea typeface="Avenir"/>
              <a:cs typeface="Avenir"/>
              <a:sym typeface="Avenir"/>
            </a:endParaRPr>
          </a:p>
        </p:txBody>
      </p:sp>
      <p:sp>
        <p:nvSpPr>
          <p:cNvPr id="260" name="Google Shape;260;p31"/>
          <p:cNvSpPr txBox="1"/>
          <p:nvPr/>
        </p:nvSpPr>
        <p:spPr>
          <a:xfrm>
            <a:off x="430575" y="4300450"/>
            <a:ext cx="8163000" cy="6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p values from both the KS-test and the grouped permutation of the Chi-Square distance after matching are above 0.05, meaning they were statistically significant</a:t>
            </a:r>
            <a:endParaRPr>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355600" lvl="0" marL="457200" rtl="0" algn="ctr">
              <a:lnSpc>
                <a:spcPct val="100000"/>
              </a:lnSpc>
              <a:spcBef>
                <a:spcPts val="0"/>
              </a:spcBef>
              <a:spcAft>
                <a:spcPts val="0"/>
              </a:spcAft>
              <a:buClr>
                <a:srgbClr val="000000"/>
              </a:buClr>
              <a:buSzPts val="2000"/>
              <a:buAutoNum type="arabicPeriod"/>
            </a:pPr>
            <a:r>
              <a:rPr b="1" lang="es" sz="2000">
                <a:solidFill>
                  <a:srgbClr val="000000"/>
                </a:solidFill>
              </a:rPr>
              <a:t>Problem statement</a:t>
            </a:r>
            <a:endParaRPr b="1" sz="2000">
              <a:solidFill>
                <a:srgbClr val="000000"/>
              </a:solidFill>
            </a:endParaRPr>
          </a:p>
          <a:p>
            <a:pPr indent="0" lvl="0" marL="0" rtl="0" algn="l">
              <a:lnSpc>
                <a:spcPct val="100000"/>
              </a:lnSpc>
              <a:spcBef>
                <a:spcPts val="0"/>
              </a:spcBef>
              <a:spcAft>
                <a:spcPts val="0"/>
              </a:spcAft>
              <a:buSzPts val="2800"/>
              <a:buNone/>
            </a:pPr>
            <a:r>
              <a:t/>
            </a:r>
            <a:endParaRPr/>
          </a:p>
        </p:txBody>
      </p:sp>
      <p:pic>
        <p:nvPicPr>
          <p:cNvPr id="63" name="Google Shape;63;p14"/>
          <p:cNvPicPr preferRelativeResize="0"/>
          <p:nvPr/>
        </p:nvPicPr>
        <p:blipFill>
          <a:blip r:embed="rId3">
            <a:alphaModFix/>
          </a:blip>
          <a:stretch>
            <a:fillRect/>
          </a:stretch>
        </p:blipFill>
        <p:spPr>
          <a:xfrm>
            <a:off x="5994750" y="1090849"/>
            <a:ext cx="2961850" cy="2961825"/>
          </a:xfrm>
          <a:prstGeom prst="rect">
            <a:avLst/>
          </a:prstGeom>
          <a:noFill/>
          <a:ln>
            <a:noFill/>
          </a:ln>
        </p:spPr>
      </p:pic>
      <p:sp>
        <p:nvSpPr>
          <p:cNvPr id="64" name="Google Shape;64;p14"/>
          <p:cNvSpPr txBox="1"/>
          <p:nvPr/>
        </p:nvSpPr>
        <p:spPr>
          <a:xfrm>
            <a:off x="208250" y="859663"/>
            <a:ext cx="5615700" cy="3876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venir"/>
              <a:buChar char="●"/>
            </a:pPr>
            <a:r>
              <a:rPr lang="es" u="sng">
                <a:latin typeface="Avenir"/>
                <a:ea typeface="Avenir"/>
                <a:cs typeface="Avenir"/>
                <a:sym typeface="Avenir"/>
              </a:rPr>
              <a:t>Neurocardiology</a:t>
            </a:r>
            <a:r>
              <a:rPr lang="es">
                <a:latin typeface="Avenir"/>
                <a:ea typeface="Avenir"/>
                <a:cs typeface="Avenir"/>
                <a:sym typeface="Avenir"/>
              </a:rPr>
              <a:t>: specialty which was born with the goal </a:t>
            </a:r>
            <a:endParaRPr>
              <a:latin typeface="Avenir"/>
              <a:ea typeface="Avenir"/>
              <a:cs typeface="Avenir"/>
              <a:sym typeface="Avenir"/>
            </a:endParaRPr>
          </a:p>
          <a:p>
            <a:pPr indent="0" lvl="0" marL="457200" rtl="0" algn="l">
              <a:lnSpc>
                <a:spcPct val="115000"/>
              </a:lnSpc>
              <a:spcBef>
                <a:spcPts val="0"/>
              </a:spcBef>
              <a:spcAft>
                <a:spcPts val="0"/>
              </a:spcAft>
              <a:buNone/>
            </a:pPr>
            <a:r>
              <a:rPr lang="es">
                <a:latin typeface="Avenir"/>
                <a:ea typeface="Avenir"/>
                <a:cs typeface="Avenir"/>
                <a:sym typeface="Avenir"/>
              </a:rPr>
              <a:t>of studying and understanding the pathophysiological interplay of the nervous and cardiovascular systems.</a:t>
            </a:r>
            <a:endParaRPr>
              <a:latin typeface="Avenir"/>
              <a:ea typeface="Avenir"/>
              <a:cs typeface="Avenir"/>
              <a:sym typeface="Avenir"/>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lang="es" u="sng">
                <a:latin typeface="Avenir"/>
                <a:ea typeface="Avenir"/>
                <a:cs typeface="Avenir"/>
                <a:sym typeface="Avenir"/>
              </a:rPr>
              <a:t>Cardiology vs neurology</a:t>
            </a:r>
            <a:r>
              <a:rPr lang="es">
                <a:latin typeface="Avenir"/>
                <a:ea typeface="Avenir"/>
                <a:cs typeface="Avenir"/>
                <a:sym typeface="Avenir"/>
              </a:rPr>
              <a:t>. Classical diagnosis and treatment approaches of illnesses have been treated as differentiated and isolated specialties.</a:t>
            </a:r>
            <a:endParaRPr>
              <a:latin typeface="Avenir"/>
              <a:ea typeface="Avenir"/>
              <a:cs typeface="Avenir"/>
              <a:sym typeface="Avenir"/>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lang="es" u="sng">
                <a:latin typeface="Avenir"/>
                <a:ea typeface="Avenir"/>
                <a:cs typeface="Avenir"/>
                <a:sym typeface="Avenir"/>
              </a:rPr>
              <a:t>M</a:t>
            </a:r>
            <a:r>
              <a:rPr lang="es" u="sng">
                <a:latin typeface="Avenir"/>
                <a:ea typeface="Avenir"/>
                <a:cs typeface="Avenir"/>
                <a:sym typeface="Avenir"/>
              </a:rPr>
              <a:t>ulti-organ disease association</a:t>
            </a:r>
            <a:r>
              <a:rPr lang="es">
                <a:latin typeface="Avenir"/>
                <a:ea typeface="Avenir"/>
                <a:cs typeface="Avenir"/>
                <a:sym typeface="Avenir"/>
              </a:rPr>
              <a:t>. </a:t>
            </a:r>
            <a:r>
              <a:rPr lang="es">
                <a:latin typeface="Avenir"/>
                <a:ea typeface="Avenir"/>
                <a:cs typeface="Avenir"/>
                <a:sym typeface="Avenir"/>
              </a:rPr>
              <a:t>Many observational studies have supported the clinical relevance of multi-organ disease association.</a:t>
            </a:r>
            <a:endParaRPr>
              <a:latin typeface="Avenir"/>
              <a:ea typeface="Avenir"/>
              <a:cs typeface="Avenir"/>
              <a:sym typeface="Avenir"/>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lang="es">
                <a:latin typeface="Avenir"/>
                <a:ea typeface="Avenir"/>
                <a:cs typeface="Avenir"/>
                <a:sym typeface="Avenir"/>
              </a:rPr>
              <a:t>These associations have been established largely on the </a:t>
            </a:r>
            <a:endParaRPr>
              <a:latin typeface="Avenir"/>
              <a:ea typeface="Avenir"/>
              <a:cs typeface="Avenir"/>
              <a:sym typeface="Avenir"/>
            </a:endParaRPr>
          </a:p>
          <a:p>
            <a:pPr indent="0" lvl="0" marL="457200" rtl="0" algn="l">
              <a:lnSpc>
                <a:spcPct val="115000"/>
              </a:lnSpc>
              <a:spcBef>
                <a:spcPts val="0"/>
              </a:spcBef>
              <a:spcAft>
                <a:spcPts val="0"/>
              </a:spcAft>
              <a:buNone/>
            </a:pPr>
            <a:r>
              <a:rPr lang="es">
                <a:latin typeface="Avenir"/>
                <a:ea typeface="Avenir"/>
                <a:cs typeface="Avenir"/>
                <a:sym typeface="Avenir"/>
              </a:rPr>
              <a:t>basis of epidemiological data, due to insufficient knowledge on the underlying pathophysiologic mechanisms.</a:t>
            </a:r>
            <a:endParaRPr>
              <a:latin typeface="Avenir"/>
              <a:ea typeface="Avenir"/>
              <a:cs typeface="Avenir"/>
              <a:sym typeface="Avenir"/>
            </a:endParaRPr>
          </a:p>
          <a:p>
            <a:pPr indent="0" lvl="0" marL="0" rtl="0" algn="l">
              <a:lnSpc>
                <a:spcPct val="115000"/>
              </a:lnSpc>
              <a:spcBef>
                <a:spcPts val="0"/>
              </a:spcBef>
              <a:spcAft>
                <a:spcPts val="0"/>
              </a:spcAft>
              <a:buNone/>
            </a:pPr>
            <a:r>
              <a:t/>
            </a:r>
            <a:endParaRPr>
              <a:solidFill>
                <a:schemeClr val="dk2"/>
              </a:solidFill>
              <a:latin typeface="Avenir"/>
              <a:ea typeface="Avenir"/>
              <a:cs typeface="Avenir"/>
              <a:sym typeface="Avenir"/>
            </a:endParaRPr>
          </a:p>
          <a:p>
            <a:pPr indent="0" lvl="0" marL="457200" rtl="0" algn="l">
              <a:lnSpc>
                <a:spcPct val="115000"/>
              </a:lnSpc>
              <a:spcBef>
                <a:spcPts val="0"/>
              </a:spcBef>
              <a:spcAft>
                <a:spcPts val="0"/>
              </a:spcAft>
              <a:buNone/>
            </a:pPr>
            <a:r>
              <a:t/>
            </a:r>
            <a:endParaRPr>
              <a:solidFill>
                <a:schemeClr val="dk2"/>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2" title="Gráfico"/>
          <p:cNvPicPr preferRelativeResize="0"/>
          <p:nvPr/>
        </p:nvPicPr>
        <p:blipFill>
          <a:blip r:embed="rId3">
            <a:alphaModFix/>
          </a:blip>
          <a:stretch>
            <a:fillRect/>
          </a:stretch>
        </p:blipFill>
        <p:spPr>
          <a:xfrm>
            <a:off x="152400" y="880849"/>
            <a:ext cx="4419600" cy="2732788"/>
          </a:xfrm>
          <a:prstGeom prst="rect">
            <a:avLst/>
          </a:prstGeom>
          <a:noFill/>
          <a:ln>
            <a:noFill/>
          </a:ln>
        </p:spPr>
      </p:pic>
      <p:pic>
        <p:nvPicPr>
          <p:cNvPr id="266" name="Google Shape;266;p32" title="Gráfico"/>
          <p:cNvPicPr preferRelativeResize="0"/>
          <p:nvPr/>
        </p:nvPicPr>
        <p:blipFill>
          <a:blip r:embed="rId4">
            <a:alphaModFix/>
          </a:blip>
          <a:stretch>
            <a:fillRect/>
          </a:stretch>
        </p:blipFill>
        <p:spPr>
          <a:xfrm>
            <a:off x="4572000" y="927957"/>
            <a:ext cx="4267200" cy="2638552"/>
          </a:xfrm>
          <a:prstGeom prst="rect">
            <a:avLst/>
          </a:prstGeom>
          <a:noFill/>
          <a:ln>
            <a:noFill/>
          </a:ln>
        </p:spPr>
      </p:pic>
      <p:sp>
        <p:nvSpPr>
          <p:cNvPr id="267" name="Google Shape;267;p32"/>
          <p:cNvSpPr txBox="1"/>
          <p:nvPr/>
        </p:nvSpPr>
        <p:spPr>
          <a:xfrm>
            <a:off x="0" y="260625"/>
            <a:ext cx="91440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M</a:t>
            </a:r>
            <a:r>
              <a:rPr lang="es">
                <a:latin typeface="Avenir"/>
                <a:ea typeface="Avenir"/>
                <a:cs typeface="Avenir"/>
                <a:sym typeface="Avenir"/>
              </a:rPr>
              <a:t>ean distributions for age and sex before and after matching for both our control and test groups</a:t>
            </a:r>
            <a:endParaRPr>
              <a:latin typeface="Avenir"/>
              <a:ea typeface="Avenir"/>
              <a:cs typeface="Avenir"/>
              <a:sym typeface="Avenir"/>
            </a:endParaRPr>
          </a:p>
        </p:txBody>
      </p:sp>
      <p:sp>
        <p:nvSpPr>
          <p:cNvPr id="268" name="Google Shape;268;p32"/>
          <p:cNvSpPr txBox="1"/>
          <p:nvPr/>
        </p:nvSpPr>
        <p:spPr>
          <a:xfrm>
            <a:off x="0" y="3921575"/>
            <a:ext cx="9144000" cy="88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
                <a:latin typeface="Avenir"/>
                <a:ea typeface="Avenir"/>
                <a:cs typeface="Avenir"/>
                <a:sym typeface="Avenir"/>
              </a:rPr>
              <a:t>Before matching, there are more males than females in the test group (patients with four and five VRFs).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The age mean for the test group (59.58) before matching is higher than the control group (53.79). </a:t>
            </a:r>
            <a:endParaRPr>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2000">
                <a:solidFill>
                  <a:srgbClr val="000000"/>
                </a:solidFill>
              </a:rPr>
              <a:t>* </a:t>
            </a:r>
            <a:r>
              <a:rPr b="1" lang="es" sz="2000">
                <a:solidFill>
                  <a:srgbClr val="000000"/>
                </a:solidFill>
              </a:rPr>
              <a:t>Summary so far...</a:t>
            </a:r>
            <a:endParaRPr/>
          </a:p>
        </p:txBody>
      </p:sp>
      <p:sp>
        <p:nvSpPr>
          <p:cNvPr id="274" name="Google Shape;274;p33"/>
          <p:cNvSpPr txBox="1"/>
          <p:nvPr/>
        </p:nvSpPr>
        <p:spPr>
          <a:xfrm>
            <a:off x="584250" y="774300"/>
            <a:ext cx="7975500" cy="396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C</a:t>
            </a:r>
            <a:r>
              <a:rPr lang="es">
                <a:latin typeface="Avenir"/>
                <a:ea typeface="Avenir"/>
                <a:cs typeface="Avenir"/>
                <a:sym typeface="Avenir"/>
              </a:rPr>
              <a:t>ombination of brain and heart structure’ datasets did not improve when trying to predict </a:t>
            </a:r>
            <a:r>
              <a:rPr lang="es">
                <a:solidFill>
                  <a:schemeClr val="dk1"/>
                </a:solidFill>
                <a:latin typeface="Avenir"/>
                <a:ea typeface="Avenir"/>
                <a:cs typeface="Avenir"/>
                <a:sym typeface="Avenir"/>
              </a:rPr>
              <a:t>vascular health</a:t>
            </a:r>
            <a:r>
              <a:rPr lang="es">
                <a:latin typeface="Avenir"/>
                <a:ea typeface="Avenir"/>
                <a:cs typeface="Avenir"/>
                <a:sym typeface="Avenir"/>
              </a:rPr>
              <a:t>.</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We may reject our initial hypothesis, since these datasets may NOT provide unique information, and somehow they are related.</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Combined effects of risk factors were better predicted by heart CMR radiomics when using FA as the dimensionality reduction technique.</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Combined effects of risk factors were better detected by brain MRI indices </a:t>
            </a:r>
            <a:r>
              <a:rPr lang="es">
                <a:solidFill>
                  <a:schemeClr val="dk1"/>
                </a:solidFill>
                <a:latin typeface="Avenir"/>
                <a:ea typeface="Avenir"/>
                <a:cs typeface="Avenir"/>
                <a:sym typeface="Avenir"/>
              </a:rPr>
              <a:t>when using SelectKBest as the dimensionality reduction technique.</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lang="es">
                <a:solidFill>
                  <a:schemeClr val="dk1"/>
                </a:solidFill>
                <a:latin typeface="Avenir"/>
                <a:ea typeface="Avenir"/>
                <a:cs typeface="Avenir"/>
                <a:sym typeface="Avenir"/>
              </a:rPr>
              <a:t>Direct link between VRFs and brain structure?</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lang="es">
                <a:solidFill>
                  <a:schemeClr val="dk1"/>
                </a:solidFill>
                <a:latin typeface="Avenir"/>
                <a:ea typeface="Avenir"/>
                <a:cs typeface="Avenir"/>
                <a:sym typeface="Avenir"/>
              </a:rPr>
              <a:t>Direct link between VRFs and heart structure?</a:t>
            </a:r>
            <a:endParaRPr>
              <a:solidFill>
                <a:schemeClr val="dk1"/>
              </a:solidFill>
              <a:latin typeface="Avenir"/>
              <a:ea typeface="Avenir"/>
              <a:cs typeface="Avenir"/>
              <a:sym typeface="Avenir"/>
            </a:endParaRPr>
          </a:p>
          <a:p>
            <a:pPr indent="0" lvl="0" marL="0" rtl="0" algn="l">
              <a:spcBef>
                <a:spcPts val="0"/>
              </a:spcBef>
              <a:spcAft>
                <a:spcPts val="0"/>
              </a:spcAft>
              <a:buNone/>
            </a:pPr>
            <a:r>
              <a:t/>
            </a:r>
            <a:endParaRPr>
              <a:solidFill>
                <a:schemeClr val="dk1"/>
              </a:solidFill>
              <a:latin typeface="Avenir"/>
              <a:ea typeface="Avenir"/>
              <a:cs typeface="Avenir"/>
              <a:sym typeface="Avenir"/>
            </a:endParaRPr>
          </a:p>
          <a:p>
            <a:pPr indent="-317500" lvl="0" marL="457200" rtl="0" algn="l">
              <a:spcBef>
                <a:spcPts val="0"/>
              </a:spcBef>
              <a:spcAft>
                <a:spcPts val="0"/>
              </a:spcAft>
              <a:buClr>
                <a:schemeClr val="dk1"/>
              </a:buClr>
              <a:buSzPts val="1400"/>
              <a:buFont typeface="Avenir"/>
              <a:buAutoNum type="arabicPeriod"/>
            </a:pPr>
            <a:r>
              <a:rPr lang="es">
                <a:solidFill>
                  <a:schemeClr val="dk1"/>
                </a:solidFill>
                <a:latin typeface="Avenir"/>
                <a:ea typeface="Avenir"/>
                <a:cs typeface="Avenir"/>
                <a:sym typeface="Avenir"/>
              </a:rPr>
              <a:t>An intermediate factor is playing a mediating role between these associations? </a:t>
            </a:r>
            <a:endParaRPr>
              <a:solidFill>
                <a:schemeClr val="dk1"/>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7</a:t>
            </a:r>
            <a:r>
              <a:rPr b="1" lang="es" sz="2000">
                <a:solidFill>
                  <a:srgbClr val="000000"/>
                </a:solidFill>
              </a:rPr>
              <a:t>. </a:t>
            </a:r>
            <a:r>
              <a:rPr b="1" lang="es" sz="2000">
                <a:solidFill>
                  <a:schemeClr val="dk1"/>
                </a:solidFill>
              </a:rPr>
              <a:t>Causal Inference techniques (Mediation Analysis)</a:t>
            </a:r>
            <a:endParaRPr/>
          </a:p>
        </p:txBody>
      </p:sp>
      <p:pic>
        <p:nvPicPr>
          <p:cNvPr id="280" name="Google Shape;280;p34"/>
          <p:cNvPicPr preferRelativeResize="0"/>
          <p:nvPr/>
        </p:nvPicPr>
        <p:blipFill>
          <a:blip r:embed="rId3">
            <a:alphaModFix/>
          </a:blip>
          <a:stretch>
            <a:fillRect/>
          </a:stretch>
        </p:blipFill>
        <p:spPr>
          <a:xfrm>
            <a:off x="1597363" y="1820713"/>
            <a:ext cx="5949267" cy="1915175"/>
          </a:xfrm>
          <a:prstGeom prst="rect">
            <a:avLst/>
          </a:prstGeom>
          <a:noFill/>
          <a:ln>
            <a:noFill/>
          </a:ln>
        </p:spPr>
      </p:pic>
      <p:sp>
        <p:nvSpPr>
          <p:cNvPr id="281" name="Google Shape;281;p34"/>
          <p:cNvSpPr txBox="1"/>
          <p:nvPr/>
        </p:nvSpPr>
        <p:spPr>
          <a:xfrm>
            <a:off x="400800" y="731825"/>
            <a:ext cx="8342400" cy="94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b="1" i="1" lang="es">
                <a:latin typeface="Avenir"/>
                <a:ea typeface="Avenir"/>
                <a:cs typeface="Avenir"/>
                <a:sym typeface="Avenir"/>
              </a:rPr>
              <a:t>a</a:t>
            </a:r>
            <a:r>
              <a:rPr lang="es">
                <a:latin typeface="Avenir"/>
                <a:ea typeface="Avenir"/>
                <a:cs typeface="Avenir"/>
                <a:sym typeface="Avenir"/>
              </a:rPr>
              <a:t> and </a:t>
            </a:r>
            <a:r>
              <a:rPr b="1" i="1" lang="es">
                <a:latin typeface="Avenir"/>
                <a:ea typeface="Avenir"/>
                <a:cs typeface="Avenir"/>
                <a:sym typeface="Avenir"/>
              </a:rPr>
              <a:t>b</a:t>
            </a:r>
            <a:r>
              <a:rPr lang="es">
                <a:latin typeface="Avenir"/>
                <a:ea typeface="Avenir"/>
                <a:cs typeface="Avenir"/>
                <a:sym typeface="Avenir"/>
              </a:rPr>
              <a:t> reflect the indirect path of the effect of </a:t>
            </a:r>
            <a:r>
              <a:rPr b="1" i="1" lang="es">
                <a:latin typeface="Avenir"/>
                <a:ea typeface="Avenir"/>
                <a:cs typeface="Avenir"/>
                <a:sym typeface="Avenir"/>
              </a:rPr>
              <a:t>X</a:t>
            </a:r>
            <a:r>
              <a:rPr lang="es">
                <a:latin typeface="Avenir"/>
                <a:ea typeface="Avenir"/>
                <a:cs typeface="Avenir"/>
                <a:sym typeface="Avenir"/>
              </a:rPr>
              <a:t> on the outcome (</a:t>
            </a:r>
            <a:r>
              <a:rPr b="1" i="1" lang="es">
                <a:latin typeface="Avenir"/>
                <a:ea typeface="Avenir"/>
                <a:cs typeface="Avenir"/>
                <a:sym typeface="Avenir"/>
              </a:rPr>
              <a:t>Y </a:t>
            </a:r>
            <a:r>
              <a:rPr lang="es">
                <a:latin typeface="Avenir"/>
                <a:ea typeface="Avenir"/>
                <a:cs typeface="Avenir"/>
                <a:sym typeface="Avenir"/>
              </a:rPr>
              <a:t>) through the mediator (</a:t>
            </a:r>
            <a:r>
              <a:rPr b="1" i="1" lang="es">
                <a:latin typeface="Avenir"/>
                <a:ea typeface="Avenir"/>
                <a:cs typeface="Avenir"/>
                <a:sym typeface="Avenir"/>
              </a:rPr>
              <a:t>M </a:t>
            </a:r>
            <a:r>
              <a:rPr lang="es">
                <a:latin typeface="Avenir"/>
                <a:ea typeface="Avenir"/>
                <a:cs typeface="Avenir"/>
                <a:sym typeface="Avenir"/>
              </a:rPr>
              <a:t>).</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b="1" i="1" lang="es">
                <a:latin typeface="Avenir"/>
                <a:ea typeface="Avenir"/>
                <a:cs typeface="Avenir"/>
                <a:sym typeface="Avenir"/>
              </a:rPr>
              <a:t>c’</a:t>
            </a:r>
            <a:r>
              <a:rPr lang="es">
                <a:latin typeface="Avenir"/>
                <a:ea typeface="Avenir"/>
                <a:cs typeface="Avenir"/>
                <a:sym typeface="Avenir"/>
              </a:rPr>
              <a:t> is the direct effect of </a:t>
            </a:r>
            <a:r>
              <a:rPr b="1" i="1" lang="es">
                <a:latin typeface="Avenir"/>
                <a:ea typeface="Avenir"/>
                <a:cs typeface="Avenir"/>
                <a:sym typeface="Avenir"/>
              </a:rPr>
              <a:t>X</a:t>
            </a:r>
            <a:r>
              <a:rPr lang="es">
                <a:latin typeface="Avenir"/>
                <a:ea typeface="Avenir"/>
                <a:cs typeface="Avenir"/>
                <a:sym typeface="Avenir"/>
              </a:rPr>
              <a:t> on the outcome after the indirect path has been removed. </a:t>
            </a:r>
            <a:endParaRPr>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The total effect of </a:t>
            </a:r>
            <a:r>
              <a:rPr b="1" i="1" lang="es">
                <a:latin typeface="Avenir"/>
                <a:ea typeface="Avenir"/>
                <a:cs typeface="Avenir"/>
                <a:sym typeface="Avenir"/>
              </a:rPr>
              <a:t>X</a:t>
            </a:r>
            <a:r>
              <a:rPr lang="es">
                <a:latin typeface="Avenir"/>
                <a:ea typeface="Avenir"/>
                <a:cs typeface="Avenir"/>
                <a:sym typeface="Avenir"/>
              </a:rPr>
              <a:t> is the combined indirect and direct effects.</a:t>
            </a:r>
            <a:endParaRPr>
              <a:latin typeface="Avenir"/>
              <a:ea typeface="Avenir"/>
              <a:cs typeface="Avenir"/>
              <a:sym typeface="Avenir"/>
            </a:endParaRPr>
          </a:p>
        </p:txBody>
      </p:sp>
      <p:sp>
        <p:nvSpPr>
          <p:cNvPr id="282" name="Google Shape;282;p34"/>
          <p:cNvSpPr txBox="1"/>
          <p:nvPr/>
        </p:nvSpPr>
        <p:spPr>
          <a:xfrm>
            <a:off x="726450" y="3880700"/>
            <a:ext cx="7691100" cy="10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s">
                <a:latin typeface="Avenir"/>
                <a:ea typeface="Avenir"/>
                <a:cs typeface="Avenir"/>
                <a:sym typeface="Avenir"/>
              </a:rPr>
              <a:t>ACME</a:t>
            </a:r>
            <a:r>
              <a:rPr lang="es">
                <a:latin typeface="Avenir"/>
                <a:ea typeface="Avenir"/>
                <a:cs typeface="Avenir"/>
                <a:sym typeface="Avenir"/>
              </a:rPr>
              <a:t> (</a:t>
            </a:r>
            <a:r>
              <a:rPr lang="es">
                <a:highlight>
                  <a:srgbClr val="FFFFFF"/>
                </a:highlight>
                <a:latin typeface="Avenir"/>
                <a:ea typeface="Avenir"/>
                <a:cs typeface="Avenir"/>
                <a:sym typeface="Avenir"/>
              </a:rPr>
              <a:t>average causal mediation effect): Total effect minus the direct effect (</a:t>
            </a:r>
            <a:r>
              <a:rPr lang="es">
                <a:solidFill>
                  <a:schemeClr val="dk1"/>
                </a:solidFill>
                <a:highlight>
                  <a:srgbClr val="FFFFFF"/>
                </a:highlight>
                <a:latin typeface="Avenir"/>
                <a:ea typeface="Avenir"/>
                <a:cs typeface="Avenir"/>
                <a:sym typeface="Avenir"/>
              </a:rPr>
              <a:t>TE - ADE).</a:t>
            </a:r>
            <a:endParaRPr>
              <a:highlight>
                <a:srgbClr val="FFFFFF"/>
              </a:highlight>
              <a:latin typeface="Avenir"/>
              <a:ea typeface="Avenir"/>
              <a:cs typeface="Avenir"/>
              <a:sym typeface="Avenir"/>
            </a:endParaRPr>
          </a:p>
          <a:p>
            <a:pPr indent="-317500" lvl="0" marL="457200" rtl="0" algn="l">
              <a:spcBef>
                <a:spcPts val="0"/>
              </a:spcBef>
              <a:spcAft>
                <a:spcPts val="0"/>
              </a:spcAft>
              <a:buSzPts val="1400"/>
              <a:buChar char="●"/>
            </a:pPr>
            <a:r>
              <a:rPr b="1" lang="es">
                <a:highlight>
                  <a:srgbClr val="FFFFFF"/>
                </a:highlight>
                <a:latin typeface="Avenir"/>
                <a:ea typeface="Avenir"/>
                <a:cs typeface="Avenir"/>
                <a:sym typeface="Avenir"/>
              </a:rPr>
              <a:t>ADE</a:t>
            </a:r>
            <a:r>
              <a:rPr lang="es">
                <a:highlight>
                  <a:srgbClr val="FFFFFF"/>
                </a:highlight>
                <a:latin typeface="Avenir"/>
                <a:ea typeface="Avenir"/>
                <a:cs typeface="Avenir"/>
                <a:sym typeface="Avenir"/>
              </a:rPr>
              <a:t> (</a:t>
            </a:r>
            <a:r>
              <a:rPr lang="es">
                <a:highlight>
                  <a:srgbClr val="FFFFFF"/>
                </a:highlight>
                <a:latin typeface="Avenir"/>
                <a:ea typeface="Avenir"/>
                <a:cs typeface="Avenir"/>
                <a:sym typeface="Avenir"/>
              </a:rPr>
              <a:t>average direct effect) : A direct effect of X on Y after taking into account a mediation indirect effect of M </a:t>
            </a:r>
            <a:r>
              <a:rPr lang="es">
                <a:solidFill>
                  <a:schemeClr val="dk1"/>
                </a:solidFill>
                <a:highlight>
                  <a:srgbClr val="FFFFFF"/>
                </a:highlight>
                <a:latin typeface="Avenir"/>
                <a:ea typeface="Avenir"/>
                <a:cs typeface="Avenir"/>
                <a:sym typeface="Avenir"/>
              </a:rPr>
              <a:t>(X + M → Y).</a:t>
            </a:r>
            <a:endParaRPr>
              <a:highlight>
                <a:srgbClr val="FFFFFF"/>
              </a:highlight>
              <a:latin typeface="Avenir"/>
              <a:ea typeface="Avenir"/>
              <a:cs typeface="Avenir"/>
              <a:sym typeface="Avenir"/>
            </a:endParaRPr>
          </a:p>
          <a:p>
            <a:pPr indent="-317500" lvl="0" marL="457200" rtl="0" algn="l">
              <a:lnSpc>
                <a:spcPct val="115000"/>
              </a:lnSpc>
              <a:spcBef>
                <a:spcPts val="0"/>
              </a:spcBef>
              <a:spcAft>
                <a:spcPts val="0"/>
              </a:spcAft>
              <a:buSzPts val="1400"/>
              <a:buChar char="●"/>
            </a:pPr>
            <a:r>
              <a:rPr b="1" lang="es">
                <a:highlight>
                  <a:srgbClr val="FFFFFF"/>
                </a:highlight>
                <a:latin typeface="Avenir"/>
                <a:ea typeface="Avenir"/>
                <a:cs typeface="Avenir"/>
                <a:sym typeface="Avenir"/>
              </a:rPr>
              <a:t>TE</a:t>
            </a:r>
            <a:r>
              <a:rPr lang="es">
                <a:highlight>
                  <a:srgbClr val="FFFFFF"/>
                </a:highlight>
                <a:latin typeface="Avenir"/>
                <a:ea typeface="Avenir"/>
                <a:cs typeface="Avenir"/>
                <a:sym typeface="Avenir"/>
              </a:rPr>
              <a:t> (</a:t>
            </a:r>
            <a:r>
              <a:rPr lang="es">
                <a:highlight>
                  <a:srgbClr val="FFFFFF"/>
                </a:highlight>
                <a:latin typeface="Avenir"/>
                <a:ea typeface="Avenir"/>
                <a:cs typeface="Avenir"/>
                <a:sym typeface="Avenir"/>
              </a:rPr>
              <a:t>total effect) (indirect + direct effect): A total effect of X on Y (without M) </a:t>
            </a:r>
            <a:r>
              <a:rPr lang="es">
                <a:solidFill>
                  <a:schemeClr val="dk1"/>
                </a:solidFill>
                <a:latin typeface="Avenir"/>
                <a:ea typeface="Avenir"/>
                <a:cs typeface="Avenir"/>
                <a:sym typeface="Avenir"/>
              </a:rPr>
              <a:t>(</a:t>
            </a:r>
            <a:r>
              <a:rPr lang="es">
                <a:solidFill>
                  <a:schemeClr val="dk1"/>
                </a:solidFill>
                <a:highlight>
                  <a:srgbClr val="FFFFFF"/>
                </a:highlight>
                <a:latin typeface="Avenir"/>
                <a:ea typeface="Avenir"/>
                <a:cs typeface="Avenir"/>
                <a:sym typeface="Avenir"/>
              </a:rPr>
              <a:t>X → Y).</a:t>
            </a:r>
            <a:endParaRPr>
              <a:highlight>
                <a:srgbClr val="FFFFFF"/>
              </a:highlight>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5"/>
          <p:cNvPicPr preferRelativeResize="0"/>
          <p:nvPr/>
        </p:nvPicPr>
        <p:blipFill>
          <a:blip r:embed="rId3">
            <a:alphaModFix/>
          </a:blip>
          <a:stretch>
            <a:fillRect/>
          </a:stretch>
        </p:blipFill>
        <p:spPr>
          <a:xfrm>
            <a:off x="2279749" y="1080450"/>
            <a:ext cx="4584525" cy="3721100"/>
          </a:xfrm>
          <a:prstGeom prst="rect">
            <a:avLst/>
          </a:prstGeom>
          <a:noFill/>
          <a:ln>
            <a:noFill/>
          </a:ln>
        </p:spPr>
      </p:pic>
      <p:sp>
        <p:nvSpPr>
          <p:cNvPr id="288" name="Google Shape;288;p35"/>
          <p:cNvSpPr txBox="1"/>
          <p:nvPr/>
        </p:nvSpPr>
        <p:spPr>
          <a:xfrm>
            <a:off x="0" y="194875"/>
            <a:ext cx="9144000" cy="6765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s">
                <a:solidFill>
                  <a:schemeClr val="dk1"/>
                </a:solidFill>
                <a:highlight>
                  <a:srgbClr val="FFFFFF"/>
                </a:highlight>
                <a:latin typeface="Avenir"/>
                <a:ea typeface="Avenir"/>
                <a:cs typeface="Avenir"/>
                <a:sym typeface="Avenir"/>
              </a:rPr>
              <a:t>A mediation analysis is comprised of three sets of regressions: </a:t>
            </a:r>
            <a:endParaRPr>
              <a:solidFill>
                <a:schemeClr val="dk1"/>
              </a:solidFill>
              <a:highlight>
                <a:srgbClr val="FFFFFF"/>
              </a:highlight>
              <a:latin typeface="Avenir"/>
              <a:ea typeface="Avenir"/>
              <a:cs typeface="Avenir"/>
              <a:sym typeface="Avenir"/>
            </a:endParaRPr>
          </a:p>
          <a:p>
            <a:pPr indent="0" lvl="0" marL="457200" rtl="0" algn="ctr">
              <a:spcBef>
                <a:spcPts val="0"/>
              </a:spcBef>
              <a:spcAft>
                <a:spcPts val="0"/>
              </a:spcAft>
              <a:buNone/>
            </a:pPr>
            <a:r>
              <a:rPr lang="es">
                <a:solidFill>
                  <a:schemeClr val="dk1"/>
                </a:solidFill>
                <a:highlight>
                  <a:srgbClr val="FFFFFF"/>
                </a:highlight>
                <a:latin typeface="Avenir"/>
                <a:ea typeface="Avenir"/>
                <a:cs typeface="Avenir"/>
                <a:sym typeface="Avenir"/>
              </a:rPr>
              <a:t>X → Y, X → M, and X + M → Y</a:t>
            </a:r>
            <a:endParaRPr>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p:nvPr/>
        </p:nvSpPr>
        <p:spPr>
          <a:xfrm>
            <a:off x="1668492" y="1135450"/>
            <a:ext cx="1169100" cy="1025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Heart Structur</a:t>
            </a:r>
            <a:r>
              <a:rPr lang="es" sz="1200">
                <a:latin typeface="Avenir"/>
                <a:ea typeface="Avenir"/>
                <a:cs typeface="Avenir"/>
                <a:sym typeface="Avenir"/>
              </a:rPr>
              <a:t>e (M)</a:t>
            </a:r>
            <a:endParaRPr b="0" i="0" sz="1200" u="none" cap="none" strike="noStrike">
              <a:solidFill>
                <a:srgbClr val="000000"/>
              </a:solidFill>
              <a:latin typeface="Avenir"/>
              <a:ea typeface="Avenir"/>
              <a:cs typeface="Avenir"/>
              <a:sym typeface="Avenir"/>
            </a:endParaRPr>
          </a:p>
        </p:txBody>
      </p:sp>
      <p:sp>
        <p:nvSpPr>
          <p:cNvPr id="294" name="Google Shape;294;p36"/>
          <p:cNvSpPr/>
          <p:nvPr/>
        </p:nvSpPr>
        <p:spPr>
          <a:xfrm>
            <a:off x="520858" y="2772621"/>
            <a:ext cx="1169100" cy="1025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sz="1200">
                <a:latin typeface="Avenir"/>
                <a:ea typeface="Avenir"/>
                <a:cs typeface="Avenir"/>
                <a:sym typeface="Avenir"/>
              </a:rPr>
              <a:t>gVRF (X)</a:t>
            </a:r>
            <a:endParaRPr b="0" i="0" sz="1200" u="none" cap="none" strike="noStrike">
              <a:solidFill>
                <a:srgbClr val="000000"/>
              </a:solidFill>
              <a:latin typeface="Avenir"/>
              <a:ea typeface="Avenir"/>
              <a:cs typeface="Avenir"/>
              <a:sym typeface="Avenir"/>
            </a:endParaRPr>
          </a:p>
        </p:txBody>
      </p:sp>
      <p:sp>
        <p:nvSpPr>
          <p:cNvPr id="295" name="Google Shape;295;p36"/>
          <p:cNvSpPr/>
          <p:nvPr/>
        </p:nvSpPr>
        <p:spPr>
          <a:xfrm>
            <a:off x="2837761" y="2772618"/>
            <a:ext cx="1169100" cy="10254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Brain</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lang="es" sz="1200">
                <a:latin typeface="Avenir"/>
                <a:ea typeface="Avenir"/>
                <a:cs typeface="Avenir"/>
                <a:sym typeface="Avenir"/>
              </a:rPr>
              <a:t>Structure (Y)</a:t>
            </a:r>
            <a:endParaRPr b="0" i="0" sz="1200" u="none" cap="none" strike="noStrike">
              <a:solidFill>
                <a:srgbClr val="000000"/>
              </a:solidFill>
              <a:latin typeface="Avenir"/>
              <a:ea typeface="Avenir"/>
              <a:cs typeface="Avenir"/>
              <a:sym typeface="Avenir"/>
            </a:endParaRPr>
          </a:p>
        </p:txBody>
      </p:sp>
      <p:cxnSp>
        <p:nvCxnSpPr>
          <p:cNvPr id="296" name="Google Shape;296;p36"/>
          <p:cNvCxnSpPr>
            <a:stCxn id="293" idx="6"/>
            <a:endCxn id="295" idx="0"/>
          </p:cNvCxnSpPr>
          <p:nvPr/>
        </p:nvCxnSpPr>
        <p:spPr>
          <a:xfrm>
            <a:off x="2837592" y="1648150"/>
            <a:ext cx="584700" cy="1124400"/>
          </a:xfrm>
          <a:prstGeom prst="straightConnector1">
            <a:avLst/>
          </a:prstGeom>
          <a:noFill/>
          <a:ln cap="flat" cmpd="sng" w="28575">
            <a:solidFill>
              <a:schemeClr val="dk2"/>
            </a:solidFill>
            <a:prstDash val="solid"/>
            <a:round/>
            <a:headEnd len="med" w="med" type="none"/>
            <a:tailEnd len="med" w="med" type="triangle"/>
          </a:ln>
        </p:spPr>
      </p:cxnSp>
      <p:cxnSp>
        <p:nvCxnSpPr>
          <p:cNvPr id="297" name="Google Shape;297;p36"/>
          <p:cNvCxnSpPr>
            <a:stCxn id="294" idx="0"/>
            <a:endCxn id="293" idx="2"/>
          </p:cNvCxnSpPr>
          <p:nvPr/>
        </p:nvCxnSpPr>
        <p:spPr>
          <a:xfrm flipH="1" rot="10800000">
            <a:off x="1105408" y="1648221"/>
            <a:ext cx="563100" cy="1124400"/>
          </a:xfrm>
          <a:prstGeom prst="straightConnector1">
            <a:avLst/>
          </a:prstGeom>
          <a:noFill/>
          <a:ln cap="flat" cmpd="sng" w="28575">
            <a:solidFill>
              <a:schemeClr val="dk2"/>
            </a:solidFill>
            <a:prstDash val="solid"/>
            <a:round/>
            <a:headEnd len="med" w="med" type="none"/>
            <a:tailEnd len="med" w="med" type="triangle"/>
          </a:ln>
        </p:spPr>
      </p:cxnSp>
      <p:cxnSp>
        <p:nvCxnSpPr>
          <p:cNvPr id="298" name="Google Shape;298;p36"/>
          <p:cNvCxnSpPr>
            <a:stCxn id="294" idx="6"/>
            <a:endCxn id="295" idx="2"/>
          </p:cNvCxnSpPr>
          <p:nvPr/>
        </p:nvCxnSpPr>
        <p:spPr>
          <a:xfrm>
            <a:off x="1689958" y="3285321"/>
            <a:ext cx="1147800" cy="0"/>
          </a:xfrm>
          <a:prstGeom prst="straightConnector1">
            <a:avLst/>
          </a:prstGeom>
          <a:noFill/>
          <a:ln cap="flat" cmpd="sng" w="28575">
            <a:solidFill>
              <a:schemeClr val="dk2"/>
            </a:solidFill>
            <a:prstDash val="solid"/>
            <a:round/>
            <a:headEnd len="med" w="med" type="none"/>
            <a:tailEnd len="med" w="med" type="triangle"/>
          </a:ln>
        </p:spPr>
      </p:cxnSp>
      <p:sp>
        <p:nvSpPr>
          <p:cNvPr id="299" name="Google Shape;299;p36"/>
          <p:cNvSpPr txBox="1"/>
          <p:nvPr/>
        </p:nvSpPr>
        <p:spPr>
          <a:xfrm>
            <a:off x="1690114" y="2353381"/>
            <a:ext cx="11691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latin typeface="Avenir"/>
                <a:ea typeface="Avenir"/>
                <a:cs typeface="Avenir"/>
                <a:sym typeface="Avenir"/>
              </a:rPr>
              <a:t>ACME</a:t>
            </a:r>
            <a:r>
              <a:rPr lang="es" sz="1200">
                <a:latin typeface="Avenir"/>
                <a:ea typeface="Avenir"/>
                <a:cs typeface="Avenir"/>
                <a:sym typeface="Avenir"/>
              </a:rPr>
              <a:t>: </a:t>
            </a:r>
            <a:r>
              <a:rPr lang="es" sz="1200">
                <a:highlight>
                  <a:srgbClr val="FFFFFF"/>
                </a:highlight>
                <a:latin typeface="Avenir"/>
                <a:ea typeface="Avenir"/>
                <a:cs typeface="Avenir"/>
                <a:sym typeface="Avenir"/>
              </a:rPr>
              <a:t>0.014</a:t>
            </a:r>
            <a:endParaRPr sz="1200">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rPr b="1" lang="es" sz="1200">
                <a:highlight>
                  <a:srgbClr val="FFFFFF"/>
                </a:highlight>
                <a:latin typeface="Avenir"/>
                <a:ea typeface="Avenir"/>
                <a:cs typeface="Avenir"/>
                <a:sym typeface="Avenir"/>
              </a:rPr>
              <a:t>ADE</a:t>
            </a:r>
            <a:r>
              <a:rPr lang="es" sz="1200">
                <a:highlight>
                  <a:srgbClr val="FFFFFF"/>
                </a:highlight>
                <a:latin typeface="Avenir"/>
                <a:ea typeface="Avenir"/>
                <a:cs typeface="Avenir"/>
                <a:sym typeface="Avenir"/>
              </a:rPr>
              <a:t>: -0.202</a:t>
            </a:r>
            <a:endParaRPr sz="1200">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rPr b="1" lang="es" sz="1200">
                <a:highlight>
                  <a:srgbClr val="FFFFFF"/>
                </a:highlight>
                <a:latin typeface="Avenir"/>
                <a:ea typeface="Avenir"/>
                <a:cs typeface="Avenir"/>
                <a:sym typeface="Avenir"/>
              </a:rPr>
              <a:t>TE</a:t>
            </a:r>
            <a:r>
              <a:rPr lang="es" sz="1200">
                <a:highlight>
                  <a:srgbClr val="FFFFFF"/>
                </a:highlight>
                <a:latin typeface="Avenir"/>
                <a:ea typeface="Avenir"/>
                <a:cs typeface="Avenir"/>
                <a:sym typeface="Avenir"/>
              </a:rPr>
              <a:t>: -0.188</a:t>
            </a:r>
            <a:endParaRPr sz="1200">
              <a:highlight>
                <a:srgbClr val="FFFFFF"/>
              </a:highlight>
              <a:latin typeface="Avenir"/>
              <a:ea typeface="Avenir"/>
              <a:cs typeface="Avenir"/>
              <a:sym typeface="Avenir"/>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00"/>
          </a:p>
        </p:txBody>
      </p:sp>
      <p:sp>
        <p:nvSpPr>
          <p:cNvPr id="300" name="Google Shape;300;p36"/>
          <p:cNvSpPr/>
          <p:nvPr/>
        </p:nvSpPr>
        <p:spPr>
          <a:xfrm>
            <a:off x="1732192" y="3420057"/>
            <a:ext cx="987000" cy="37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txBox="1"/>
          <p:nvPr/>
        </p:nvSpPr>
        <p:spPr>
          <a:xfrm>
            <a:off x="1732192" y="3420057"/>
            <a:ext cx="987000" cy="37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X = </a:t>
            </a:r>
            <a:r>
              <a:rPr b="1" lang="es" sz="1150">
                <a:solidFill>
                  <a:schemeClr val="dk1"/>
                </a:solidFill>
                <a:latin typeface="Avenir"/>
                <a:ea typeface="Avenir"/>
                <a:cs typeface="Avenir"/>
                <a:sym typeface="Avenir"/>
              </a:rPr>
              <a:t>-0.1895</a:t>
            </a:r>
            <a:endParaRPr b="1" sz="1150">
              <a:solidFill>
                <a:schemeClr val="dk1"/>
              </a:solidFill>
              <a:latin typeface="Avenir"/>
              <a:ea typeface="Avenir"/>
              <a:cs typeface="Avenir"/>
              <a:sym typeface="Avenir"/>
            </a:endParaRPr>
          </a:p>
        </p:txBody>
      </p:sp>
      <p:sp>
        <p:nvSpPr>
          <p:cNvPr id="302" name="Google Shape;302;p36"/>
          <p:cNvSpPr/>
          <p:nvPr/>
        </p:nvSpPr>
        <p:spPr>
          <a:xfrm>
            <a:off x="262363" y="1892971"/>
            <a:ext cx="987000" cy="37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txBox="1"/>
          <p:nvPr/>
        </p:nvSpPr>
        <p:spPr>
          <a:xfrm>
            <a:off x="262363" y="1892972"/>
            <a:ext cx="987000" cy="37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X = </a:t>
            </a:r>
            <a:r>
              <a:rPr b="1" lang="es" sz="1150">
                <a:solidFill>
                  <a:schemeClr val="dk1"/>
                </a:solidFill>
                <a:latin typeface="Avenir"/>
                <a:ea typeface="Avenir"/>
                <a:cs typeface="Avenir"/>
                <a:sym typeface="Avenir"/>
              </a:rPr>
              <a:t>-0.2485</a:t>
            </a:r>
            <a:endParaRPr b="1" sz="1150">
              <a:solidFill>
                <a:schemeClr val="dk1"/>
              </a:solidFill>
              <a:latin typeface="Avenir"/>
              <a:ea typeface="Avenir"/>
              <a:cs typeface="Avenir"/>
              <a:sym typeface="Avenir"/>
            </a:endParaRPr>
          </a:p>
        </p:txBody>
      </p:sp>
      <p:sp>
        <p:nvSpPr>
          <p:cNvPr id="304" name="Google Shape;304;p36"/>
          <p:cNvSpPr/>
          <p:nvPr/>
        </p:nvSpPr>
        <p:spPr>
          <a:xfrm>
            <a:off x="3226879" y="1826228"/>
            <a:ext cx="1068600" cy="5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txBox="1"/>
          <p:nvPr/>
        </p:nvSpPr>
        <p:spPr>
          <a:xfrm>
            <a:off x="3239279" y="1834053"/>
            <a:ext cx="1027200" cy="50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X = </a:t>
            </a:r>
            <a:r>
              <a:rPr b="1" lang="es" sz="1150">
                <a:solidFill>
                  <a:schemeClr val="dk1"/>
                </a:solidFill>
                <a:latin typeface="Avenir"/>
                <a:ea typeface="Avenir"/>
                <a:cs typeface="Avenir"/>
                <a:sym typeface="Avenir"/>
              </a:rPr>
              <a:t>-0.2031</a:t>
            </a:r>
            <a:endParaRPr b="1" sz="115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M = -0.0550</a:t>
            </a:r>
            <a:endParaRPr b="1" sz="1150">
              <a:solidFill>
                <a:schemeClr val="dk1"/>
              </a:solidFill>
              <a:latin typeface="Avenir"/>
              <a:ea typeface="Avenir"/>
              <a:cs typeface="Avenir"/>
              <a:sym typeface="Avenir"/>
            </a:endParaRPr>
          </a:p>
        </p:txBody>
      </p:sp>
      <p:sp>
        <p:nvSpPr>
          <p:cNvPr id="306" name="Google Shape;306;p36"/>
          <p:cNvSpPr txBox="1"/>
          <p:nvPr/>
        </p:nvSpPr>
        <p:spPr>
          <a:xfrm>
            <a:off x="2445000" y="4140850"/>
            <a:ext cx="4254000" cy="90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venir"/>
              <a:buChar char="●"/>
            </a:pPr>
            <a:r>
              <a:rPr lang="es">
                <a:highlight>
                  <a:srgbClr val="FFFFFF"/>
                </a:highlight>
                <a:latin typeface="Avenir"/>
                <a:ea typeface="Avenir"/>
                <a:cs typeface="Avenir"/>
                <a:sym typeface="Avenir"/>
              </a:rPr>
              <a:t>VRF </a:t>
            </a:r>
            <a:r>
              <a:rPr lang="es">
                <a:solidFill>
                  <a:schemeClr val="dk1"/>
                </a:solidFill>
                <a:highlight>
                  <a:srgbClr val="FFFFFF"/>
                </a:highlight>
                <a:latin typeface="Avenir"/>
                <a:ea typeface="Avenir"/>
                <a:cs typeface="Avenir"/>
                <a:sym typeface="Avenir"/>
              </a:rPr>
              <a:t>→</a:t>
            </a:r>
            <a:r>
              <a:rPr lang="es">
                <a:highlight>
                  <a:srgbClr val="FFFFFF"/>
                </a:highlight>
                <a:latin typeface="Avenir"/>
                <a:ea typeface="Avenir"/>
                <a:cs typeface="Avenir"/>
                <a:sym typeface="Avenir"/>
              </a:rPr>
              <a:t> Heart: strongly negatively correlated</a:t>
            </a:r>
            <a:endParaRPr>
              <a:highlight>
                <a:srgbClr val="FFFFFF"/>
              </a:highlight>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lang="es">
                <a:highlight>
                  <a:srgbClr val="FFFFFF"/>
                </a:highlight>
                <a:latin typeface="Avenir"/>
                <a:ea typeface="Avenir"/>
                <a:cs typeface="Avenir"/>
                <a:sym typeface="Avenir"/>
              </a:rPr>
              <a:t>VRF </a:t>
            </a:r>
            <a:r>
              <a:rPr lang="es">
                <a:solidFill>
                  <a:schemeClr val="dk1"/>
                </a:solidFill>
                <a:highlight>
                  <a:srgbClr val="FFFFFF"/>
                </a:highlight>
                <a:latin typeface="Avenir"/>
                <a:ea typeface="Avenir"/>
                <a:cs typeface="Avenir"/>
                <a:sym typeface="Avenir"/>
              </a:rPr>
              <a:t>→</a:t>
            </a:r>
            <a:r>
              <a:rPr lang="es">
                <a:highlight>
                  <a:srgbClr val="FFFFFF"/>
                </a:highlight>
                <a:latin typeface="Avenir"/>
                <a:ea typeface="Avenir"/>
                <a:cs typeface="Avenir"/>
                <a:sym typeface="Avenir"/>
              </a:rPr>
              <a:t> Brain: strongly negatively correlated</a:t>
            </a:r>
            <a:endParaRPr>
              <a:highlight>
                <a:srgbClr val="FFFFFF"/>
              </a:highlight>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lang="es">
                <a:highlight>
                  <a:srgbClr val="FFFFFF"/>
                </a:highlight>
                <a:latin typeface="Avenir"/>
                <a:ea typeface="Avenir"/>
                <a:cs typeface="Avenir"/>
                <a:sym typeface="Avenir"/>
              </a:rPr>
              <a:t>Heart </a:t>
            </a:r>
            <a:r>
              <a:rPr lang="es">
                <a:solidFill>
                  <a:schemeClr val="dk1"/>
                </a:solidFill>
                <a:highlight>
                  <a:srgbClr val="FFFFFF"/>
                </a:highlight>
                <a:latin typeface="Avenir"/>
                <a:ea typeface="Avenir"/>
                <a:cs typeface="Avenir"/>
                <a:sym typeface="Avenir"/>
              </a:rPr>
              <a:t>→ </a:t>
            </a:r>
            <a:r>
              <a:rPr lang="es">
                <a:highlight>
                  <a:srgbClr val="FFFFFF"/>
                </a:highlight>
                <a:latin typeface="Avenir"/>
                <a:ea typeface="Avenir"/>
                <a:cs typeface="Avenir"/>
                <a:sym typeface="Avenir"/>
              </a:rPr>
              <a:t>Brain: weakly negatively correlated</a:t>
            </a:r>
            <a:endParaRPr>
              <a:highlight>
                <a:srgbClr val="FFFFFF"/>
              </a:highlight>
              <a:latin typeface="Avenir"/>
              <a:ea typeface="Avenir"/>
              <a:cs typeface="Avenir"/>
              <a:sym typeface="Avenir"/>
            </a:endParaRPr>
          </a:p>
        </p:txBody>
      </p:sp>
      <p:sp>
        <p:nvSpPr>
          <p:cNvPr id="307" name="Google Shape;307;p36"/>
          <p:cNvSpPr txBox="1"/>
          <p:nvPr/>
        </p:nvSpPr>
        <p:spPr>
          <a:xfrm>
            <a:off x="698700" y="132988"/>
            <a:ext cx="7746600" cy="6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Avenir"/>
                <a:ea typeface="Avenir"/>
                <a:cs typeface="Avenir"/>
                <a:sym typeface="Avenir"/>
              </a:rPr>
              <a:t>How much of the connection between cardiovascular risk and heart/brain structure can be explained by changes in brain/heart structure?</a:t>
            </a:r>
            <a:endParaRPr b="1"/>
          </a:p>
        </p:txBody>
      </p:sp>
      <p:sp>
        <p:nvSpPr>
          <p:cNvPr id="308" name="Google Shape;308;p36"/>
          <p:cNvSpPr/>
          <p:nvPr/>
        </p:nvSpPr>
        <p:spPr>
          <a:xfrm>
            <a:off x="7418147" y="2772614"/>
            <a:ext cx="1174200" cy="10251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Heart Structur</a:t>
            </a:r>
            <a:r>
              <a:rPr lang="es" sz="1200">
                <a:latin typeface="Avenir"/>
                <a:ea typeface="Avenir"/>
                <a:cs typeface="Avenir"/>
                <a:sym typeface="Avenir"/>
              </a:rPr>
              <a:t>e (Y)</a:t>
            </a:r>
            <a:endParaRPr b="0" i="0" sz="1200" u="none" cap="none" strike="noStrike">
              <a:solidFill>
                <a:srgbClr val="000000"/>
              </a:solidFill>
              <a:latin typeface="Avenir"/>
              <a:ea typeface="Avenir"/>
              <a:cs typeface="Avenir"/>
              <a:sym typeface="Avenir"/>
            </a:endParaRPr>
          </a:p>
        </p:txBody>
      </p:sp>
      <p:sp>
        <p:nvSpPr>
          <p:cNvPr id="309" name="Google Shape;309;p36"/>
          <p:cNvSpPr/>
          <p:nvPr/>
        </p:nvSpPr>
        <p:spPr>
          <a:xfrm>
            <a:off x="5086068" y="2772604"/>
            <a:ext cx="1174200" cy="10251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sz="1200">
                <a:latin typeface="Avenir"/>
                <a:ea typeface="Avenir"/>
                <a:cs typeface="Avenir"/>
                <a:sym typeface="Avenir"/>
              </a:rPr>
              <a:t>gVRF (X)</a:t>
            </a:r>
            <a:endParaRPr b="0" i="0" sz="1200" u="none" cap="none" strike="noStrike">
              <a:solidFill>
                <a:srgbClr val="000000"/>
              </a:solidFill>
              <a:latin typeface="Avenir"/>
              <a:ea typeface="Avenir"/>
              <a:cs typeface="Avenir"/>
              <a:sym typeface="Avenir"/>
            </a:endParaRPr>
          </a:p>
        </p:txBody>
      </p:sp>
      <p:sp>
        <p:nvSpPr>
          <p:cNvPr id="310" name="Google Shape;310;p36"/>
          <p:cNvSpPr/>
          <p:nvPr/>
        </p:nvSpPr>
        <p:spPr>
          <a:xfrm>
            <a:off x="6244064" y="1135438"/>
            <a:ext cx="1174200" cy="10251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Brain</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lang="es" sz="1200">
                <a:latin typeface="Avenir"/>
                <a:ea typeface="Avenir"/>
                <a:cs typeface="Avenir"/>
                <a:sym typeface="Avenir"/>
              </a:rPr>
              <a:t>Structure (M)</a:t>
            </a:r>
            <a:endParaRPr b="0" i="0" sz="1200" u="none" cap="none" strike="noStrike">
              <a:solidFill>
                <a:srgbClr val="000000"/>
              </a:solidFill>
              <a:latin typeface="Avenir"/>
              <a:ea typeface="Avenir"/>
              <a:cs typeface="Avenir"/>
              <a:sym typeface="Avenir"/>
            </a:endParaRPr>
          </a:p>
        </p:txBody>
      </p:sp>
      <p:cxnSp>
        <p:nvCxnSpPr>
          <p:cNvPr id="311" name="Google Shape;311;p36"/>
          <p:cNvCxnSpPr>
            <a:stCxn id="308" idx="0"/>
            <a:endCxn id="310" idx="6"/>
          </p:cNvCxnSpPr>
          <p:nvPr/>
        </p:nvCxnSpPr>
        <p:spPr>
          <a:xfrm rot="10800000">
            <a:off x="7418147" y="1647914"/>
            <a:ext cx="587100" cy="1124700"/>
          </a:xfrm>
          <a:prstGeom prst="straightConnector1">
            <a:avLst/>
          </a:prstGeom>
          <a:noFill/>
          <a:ln cap="flat" cmpd="sng" w="28575">
            <a:solidFill>
              <a:schemeClr val="dk2"/>
            </a:solidFill>
            <a:prstDash val="solid"/>
            <a:round/>
            <a:headEnd len="med" w="med" type="stealth"/>
            <a:tailEnd len="med" w="med" type="none"/>
          </a:ln>
        </p:spPr>
      </p:cxnSp>
      <p:cxnSp>
        <p:nvCxnSpPr>
          <p:cNvPr id="312" name="Google Shape;312;p36"/>
          <p:cNvCxnSpPr>
            <a:stCxn id="309" idx="6"/>
            <a:endCxn id="308" idx="2"/>
          </p:cNvCxnSpPr>
          <p:nvPr/>
        </p:nvCxnSpPr>
        <p:spPr>
          <a:xfrm>
            <a:off x="6260268" y="3285154"/>
            <a:ext cx="1158000" cy="0"/>
          </a:xfrm>
          <a:prstGeom prst="straightConnector1">
            <a:avLst/>
          </a:prstGeom>
          <a:noFill/>
          <a:ln cap="flat" cmpd="sng" w="28575">
            <a:solidFill>
              <a:schemeClr val="dk2"/>
            </a:solidFill>
            <a:prstDash val="solid"/>
            <a:round/>
            <a:headEnd len="med" w="med" type="none"/>
            <a:tailEnd len="med" w="med" type="triangle"/>
          </a:ln>
        </p:spPr>
      </p:cxnSp>
      <p:cxnSp>
        <p:nvCxnSpPr>
          <p:cNvPr id="313" name="Google Shape;313;p36"/>
          <p:cNvCxnSpPr>
            <a:stCxn id="309" idx="0"/>
            <a:endCxn id="310" idx="2"/>
          </p:cNvCxnSpPr>
          <p:nvPr/>
        </p:nvCxnSpPr>
        <p:spPr>
          <a:xfrm flipH="1" rot="10800000">
            <a:off x="5673168" y="1647904"/>
            <a:ext cx="570900" cy="1124700"/>
          </a:xfrm>
          <a:prstGeom prst="straightConnector1">
            <a:avLst/>
          </a:prstGeom>
          <a:noFill/>
          <a:ln cap="flat" cmpd="sng" w="28575">
            <a:solidFill>
              <a:schemeClr val="dk2"/>
            </a:solidFill>
            <a:prstDash val="solid"/>
            <a:round/>
            <a:headEnd len="med" w="med" type="none"/>
            <a:tailEnd len="med" w="med" type="triangle"/>
          </a:ln>
        </p:spPr>
      </p:cxnSp>
      <p:sp>
        <p:nvSpPr>
          <p:cNvPr id="314" name="Google Shape;314;p36"/>
          <p:cNvSpPr txBox="1"/>
          <p:nvPr/>
        </p:nvSpPr>
        <p:spPr>
          <a:xfrm>
            <a:off x="6260158" y="2269837"/>
            <a:ext cx="11742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latin typeface="Avenir"/>
                <a:ea typeface="Avenir"/>
                <a:cs typeface="Avenir"/>
                <a:sym typeface="Avenir"/>
              </a:rPr>
              <a:t>ACME</a:t>
            </a:r>
            <a:r>
              <a:rPr lang="es" sz="1200">
                <a:latin typeface="Avenir"/>
                <a:ea typeface="Avenir"/>
                <a:cs typeface="Avenir"/>
                <a:sym typeface="Avenir"/>
              </a:rPr>
              <a:t>: </a:t>
            </a:r>
            <a:r>
              <a:rPr lang="es" sz="1200">
                <a:highlight>
                  <a:srgbClr val="FFFFFF"/>
                </a:highlight>
                <a:latin typeface="Avenir"/>
                <a:ea typeface="Avenir"/>
                <a:cs typeface="Avenir"/>
                <a:sym typeface="Avenir"/>
              </a:rPr>
              <a:t>0.010</a:t>
            </a:r>
            <a:endParaRPr sz="1200">
              <a:latin typeface="Avenir"/>
              <a:ea typeface="Avenir"/>
              <a:cs typeface="Avenir"/>
              <a:sym typeface="Avenir"/>
            </a:endParaRPr>
          </a:p>
          <a:p>
            <a:pPr indent="0" lvl="0" marL="0" rtl="0" algn="l">
              <a:lnSpc>
                <a:spcPct val="115000"/>
              </a:lnSpc>
              <a:spcBef>
                <a:spcPts val="0"/>
              </a:spcBef>
              <a:spcAft>
                <a:spcPts val="0"/>
              </a:spcAft>
              <a:buNone/>
            </a:pPr>
            <a:r>
              <a:rPr b="1" lang="es" sz="1200">
                <a:highlight>
                  <a:srgbClr val="FFFFFF"/>
                </a:highlight>
                <a:latin typeface="Avenir"/>
                <a:ea typeface="Avenir"/>
                <a:cs typeface="Avenir"/>
                <a:sym typeface="Avenir"/>
              </a:rPr>
              <a:t>ADE</a:t>
            </a:r>
            <a:r>
              <a:rPr lang="es" sz="1200">
                <a:highlight>
                  <a:srgbClr val="FFFFFF"/>
                </a:highlight>
                <a:latin typeface="Avenir"/>
                <a:ea typeface="Avenir"/>
                <a:cs typeface="Avenir"/>
                <a:sym typeface="Avenir"/>
              </a:rPr>
              <a:t>: -0.259</a:t>
            </a:r>
            <a:endParaRPr sz="1200">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rPr b="1" lang="es" sz="1200">
                <a:highlight>
                  <a:srgbClr val="FFFFFF"/>
                </a:highlight>
                <a:latin typeface="Avenir"/>
                <a:ea typeface="Avenir"/>
                <a:cs typeface="Avenir"/>
                <a:sym typeface="Avenir"/>
              </a:rPr>
              <a:t>TE</a:t>
            </a:r>
            <a:r>
              <a:rPr lang="es" sz="1200">
                <a:highlight>
                  <a:srgbClr val="FFFFFF"/>
                </a:highlight>
                <a:latin typeface="Avenir"/>
                <a:ea typeface="Avenir"/>
                <a:cs typeface="Avenir"/>
                <a:sym typeface="Avenir"/>
              </a:rPr>
              <a:t>: -0.248</a:t>
            </a:r>
            <a:endParaRPr sz="1200">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00"/>
          </a:p>
        </p:txBody>
      </p:sp>
      <p:sp>
        <p:nvSpPr>
          <p:cNvPr id="315" name="Google Shape;315;p36"/>
          <p:cNvSpPr/>
          <p:nvPr/>
        </p:nvSpPr>
        <p:spPr>
          <a:xfrm>
            <a:off x="6335627" y="3422523"/>
            <a:ext cx="991200" cy="37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6335627" y="3422523"/>
            <a:ext cx="991200" cy="37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X = -0.2485</a:t>
            </a:r>
            <a:endParaRPr b="1" sz="1150">
              <a:solidFill>
                <a:schemeClr val="dk1"/>
              </a:solidFill>
              <a:latin typeface="Avenir"/>
              <a:ea typeface="Avenir"/>
              <a:cs typeface="Avenir"/>
              <a:sym typeface="Avenir"/>
            </a:endParaRPr>
          </a:p>
        </p:txBody>
      </p:sp>
      <p:sp>
        <p:nvSpPr>
          <p:cNvPr id="317" name="Google Shape;317;p36"/>
          <p:cNvSpPr/>
          <p:nvPr/>
        </p:nvSpPr>
        <p:spPr>
          <a:xfrm>
            <a:off x="7787800" y="1834474"/>
            <a:ext cx="1031100" cy="5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7787825" y="1834050"/>
            <a:ext cx="1031100" cy="50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X = -0.2586</a:t>
            </a:r>
            <a:endParaRPr b="1" sz="1150">
              <a:solidFill>
                <a:schemeClr val="dk1"/>
              </a:solidFill>
              <a:latin typeface="Avenir"/>
              <a:ea typeface="Avenir"/>
              <a:cs typeface="Avenir"/>
              <a:sym typeface="Avenir"/>
            </a:endParaRPr>
          </a:p>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M = -0.0534</a:t>
            </a:r>
            <a:endParaRPr b="1" sz="1150">
              <a:solidFill>
                <a:schemeClr val="dk1"/>
              </a:solidFill>
              <a:latin typeface="Avenir"/>
              <a:ea typeface="Avenir"/>
              <a:cs typeface="Avenir"/>
              <a:sym typeface="Avenir"/>
            </a:endParaRPr>
          </a:p>
        </p:txBody>
      </p:sp>
      <p:sp>
        <p:nvSpPr>
          <p:cNvPr id="319" name="Google Shape;319;p36"/>
          <p:cNvSpPr/>
          <p:nvPr/>
        </p:nvSpPr>
        <p:spPr>
          <a:xfrm>
            <a:off x="4883313" y="1892952"/>
            <a:ext cx="991200" cy="37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4883313" y="1892952"/>
            <a:ext cx="991200" cy="37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150">
                <a:solidFill>
                  <a:schemeClr val="dk1"/>
                </a:solidFill>
                <a:latin typeface="Avenir"/>
                <a:ea typeface="Avenir"/>
                <a:cs typeface="Avenir"/>
                <a:sym typeface="Avenir"/>
              </a:rPr>
              <a:t>X = -0.1895</a:t>
            </a:r>
            <a:endParaRPr b="1" sz="1150">
              <a:solidFill>
                <a:schemeClr val="dk1"/>
              </a:solidFill>
              <a:latin typeface="Avenir"/>
              <a:ea typeface="Avenir"/>
              <a:cs typeface="Avenir"/>
              <a:sym typeface="Avenir"/>
            </a:endParaRPr>
          </a:p>
        </p:txBody>
      </p:sp>
      <p:sp>
        <p:nvSpPr>
          <p:cNvPr id="321" name="Google Shape;321;p36"/>
          <p:cNvSpPr/>
          <p:nvPr/>
        </p:nvSpPr>
        <p:spPr>
          <a:xfrm>
            <a:off x="151888" y="1030675"/>
            <a:ext cx="4305000" cy="287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4684738" y="1030675"/>
            <a:ext cx="4289700" cy="287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nvSpPr>
        <p:spPr>
          <a:xfrm>
            <a:off x="1342200" y="238500"/>
            <a:ext cx="6459600" cy="60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Char char="●"/>
            </a:pPr>
            <a:r>
              <a:rPr lang="es">
                <a:latin typeface="Avenir"/>
                <a:ea typeface="Avenir"/>
                <a:cs typeface="Avenir"/>
                <a:sym typeface="Avenir"/>
              </a:rPr>
              <a:t>Strongest (-) direct effect: </a:t>
            </a:r>
            <a:r>
              <a:rPr lang="es">
                <a:solidFill>
                  <a:schemeClr val="dk1"/>
                </a:solidFill>
                <a:highlight>
                  <a:srgbClr val="FFFFFF"/>
                </a:highlight>
                <a:latin typeface="Avenir"/>
                <a:ea typeface="Avenir"/>
                <a:cs typeface="Avenir"/>
                <a:sym typeface="Avenir"/>
              </a:rPr>
              <a:t>VRF → Heart</a:t>
            </a:r>
            <a:endParaRPr b="1">
              <a:latin typeface="Avenir"/>
              <a:ea typeface="Avenir"/>
              <a:cs typeface="Avenir"/>
              <a:sym typeface="Avenir"/>
            </a:endParaRPr>
          </a:p>
          <a:p>
            <a:pPr indent="-317500" lvl="0" marL="457200" rtl="0" algn="l">
              <a:spcBef>
                <a:spcPts val="0"/>
              </a:spcBef>
              <a:spcAft>
                <a:spcPts val="0"/>
              </a:spcAft>
              <a:buSzPts val="1400"/>
              <a:buFont typeface="Avenir"/>
              <a:buChar char="●"/>
            </a:pPr>
            <a:r>
              <a:rPr lang="es">
                <a:latin typeface="Avenir"/>
                <a:ea typeface="Avenir"/>
                <a:cs typeface="Avenir"/>
                <a:sym typeface="Avenir"/>
              </a:rPr>
              <a:t>Small mediation role of heart and brain (small but significant relationship)</a:t>
            </a:r>
            <a:endParaRPr b="1">
              <a:latin typeface="Avenir"/>
              <a:ea typeface="Avenir"/>
              <a:cs typeface="Avenir"/>
              <a:sym typeface="Avenir"/>
            </a:endParaRPr>
          </a:p>
        </p:txBody>
      </p:sp>
      <p:pic>
        <p:nvPicPr>
          <p:cNvPr id="328" name="Google Shape;328;p37" title="Gráfico"/>
          <p:cNvPicPr preferRelativeResize="0"/>
          <p:nvPr/>
        </p:nvPicPr>
        <p:blipFill>
          <a:blip r:embed="rId3">
            <a:alphaModFix/>
          </a:blip>
          <a:stretch>
            <a:fillRect/>
          </a:stretch>
        </p:blipFill>
        <p:spPr>
          <a:xfrm>
            <a:off x="1759063" y="1301838"/>
            <a:ext cx="5625874" cy="348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38"/>
          <p:cNvPicPr preferRelativeResize="0"/>
          <p:nvPr/>
        </p:nvPicPr>
        <p:blipFill>
          <a:blip r:embed="rId3">
            <a:alphaModFix/>
          </a:blip>
          <a:stretch>
            <a:fillRect/>
          </a:stretch>
        </p:blipFill>
        <p:spPr>
          <a:xfrm>
            <a:off x="2087036" y="463200"/>
            <a:ext cx="4969925" cy="2301050"/>
          </a:xfrm>
          <a:prstGeom prst="rect">
            <a:avLst/>
          </a:prstGeom>
          <a:noFill/>
          <a:ln>
            <a:noFill/>
          </a:ln>
        </p:spPr>
      </p:pic>
      <p:pic>
        <p:nvPicPr>
          <p:cNvPr id="334" name="Google Shape;334;p38"/>
          <p:cNvPicPr preferRelativeResize="0"/>
          <p:nvPr/>
        </p:nvPicPr>
        <p:blipFill>
          <a:blip r:embed="rId4">
            <a:alphaModFix/>
          </a:blip>
          <a:stretch>
            <a:fillRect/>
          </a:stretch>
        </p:blipFill>
        <p:spPr>
          <a:xfrm>
            <a:off x="2087025" y="2764250"/>
            <a:ext cx="4969926" cy="2379238"/>
          </a:xfrm>
          <a:prstGeom prst="rect">
            <a:avLst/>
          </a:prstGeom>
          <a:noFill/>
          <a:ln>
            <a:noFill/>
          </a:ln>
        </p:spPr>
      </p:pic>
      <p:sp>
        <p:nvSpPr>
          <p:cNvPr id="335" name="Google Shape;335;p38"/>
          <p:cNvSpPr txBox="1"/>
          <p:nvPr/>
        </p:nvSpPr>
        <p:spPr>
          <a:xfrm>
            <a:off x="698700" y="29100"/>
            <a:ext cx="77466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Avenir"/>
                <a:ea typeface="Avenir"/>
                <a:cs typeface="Avenir"/>
                <a:sym typeface="Avenir"/>
              </a:rPr>
              <a:t>What these factors and negative correlations mean?</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idx="4294967295" type="subTitle"/>
          </p:nvPr>
        </p:nvSpPr>
        <p:spPr>
          <a:xfrm>
            <a:off x="0" y="69400"/>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8</a:t>
            </a:r>
            <a:r>
              <a:rPr b="1" lang="es" sz="2000">
                <a:solidFill>
                  <a:srgbClr val="000000"/>
                </a:solidFill>
              </a:rPr>
              <a:t>. </a:t>
            </a:r>
            <a:r>
              <a:rPr b="1" lang="es" sz="2000">
                <a:solidFill>
                  <a:schemeClr val="dk1"/>
                </a:solidFill>
              </a:rPr>
              <a:t>Discussion and Future Work</a:t>
            </a:r>
            <a:endParaRPr/>
          </a:p>
        </p:txBody>
      </p:sp>
      <p:sp>
        <p:nvSpPr>
          <p:cNvPr id="341" name="Google Shape;341;p39"/>
          <p:cNvSpPr txBox="1"/>
          <p:nvPr/>
        </p:nvSpPr>
        <p:spPr>
          <a:xfrm>
            <a:off x="1153350" y="517600"/>
            <a:ext cx="6837300" cy="462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Combination of features did not improve performance, but we only used a subset of features from each dataset (5 </a:t>
            </a:r>
            <a:r>
              <a:rPr lang="es">
                <a:solidFill>
                  <a:schemeClr val="dk1"/>
                </a:solidFill>
                <a:highlight>
                  <a:schemeClr val="lt1"/>
                </a:highlight>
                <a:latin typeface="Avenir"/>
                <a:ea typeface="Avenir"/>
                <a:cs typeface="Avenir"/>
                <a:sym typeface="Avenir"/>
              </a:rPr>
              <a:t>SelectKBest </a:t>
            </a:r>
            <a:r>
              <a:rPr lang="es">
                <a:latin typeface="Avenir"/>
                <a:ea typeface="Avenir"/>
                <a:cs typeface="Avenir"/>
                <a:sym typeface="Avenir"/>
              </a:rPr>
              <a:t>features and 5 latent factors) for comparison purposes.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Correlation was not very high between these subsets of features (maybe with more features involved correlation increases).</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Classes in aggregate measure too similar between them. (Better way to measure </a:t>
            </a:r>
            <a:r>
              <a:rPr lang="es">
                <a:solidFill>
                  <a:schemeClr val="dk1"/>
                </a:solidFill>
                <a:latin typeface="Avenir"/>
                <a:ea typeface="Avenir"/>
                <a:cs typeface="Avenir"/>
                <a:sym typeface="Avenir"/>
              </a:rPr>
              <a:t>vascular health</a:t>
            </a:r>
            <a:r>
              <a:rPr lang="es">
                <a:latin typeface="Avenir"/>
                <a:ea typeface="Avenir"/>
                <a:cs typeface="Avenir"/>
                <a:sym typeface="Avenir"/>
              </a:rPr>
              <a:t>?)</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Age and sex important role (further analysis needed).</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a:p>
            <a:pPr indent="-317500" lvl="0" marL="457200" rtl="0" algn="l">
              <a:lnSpc>
                <a:spcPct val="115000"/>
              </a:lnSpc>
              <a:spcBef>
                <a:spcPts val="0"/>
              </a:spcBef>
              <a:spcAft>
                <a:spcPts val="0"/>
              </a:spcAft>
              <a:buSzPts val="1400"/>
              <a:buFont typeface="Avenir"/>
              <a:buAutoNum type="arabicPeriod"/>
            </a:pPr>
            <a:r>
              <a:rPr lang="es">
                <a:highlight>
                  <a:srgbClr val="FFFFFF"/>
                </a:highlight>
                <a:latin typeface="Avenir"/>
                <a:ea typeface="Avenir"/>
                <a:cs typeface="Avenir"/>
                <a:sym typeface="Avenir"/>
              </a:rPr>
              <a:t>VRF → Heart: strongly negatively correlated.</a:t>
            </a:r>
            <a:endParaRPr>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t/>
            </a:r>
            <a:endParaRPr>
              <a:highlight>
                <a:srgbClr val="FFFFFF"/>
              </a:highlight>
              <a:latin typeface="Avenir"/>
              <a:ea typeface="Avenir"/>
              <a:cs typeface="Avenir"/>
              <a:sym typeface="Avenir"/>
            </a:endParaRPr>
          </a:p>
          <a:p>
            <a:pPr indent="-317500" lvl="0" marL="457200" rtl="0" algn="l">
              <a:lnSpc>
                <a:spcPct val="115000"/>
              </a:lnSpc>
              <a:spcBef>
                <a:spcPts val="0"/>
              </a:spcBef>
              <a:spcAft>
                <a:spcPts val="0"/>
              </a:spcAft>
              <a:buSzPts val="1400"/>
              <a:buFont typeface="Avenir"/>
              <a:buAutoNum type="arabicPeriod"/>
            </a:pPr>
            <a:r>
              <a:rPr lang="es">
                <a:highlight>
                  <a:srgbClr val="FFFFFF"/>
                </a:highlight>
                <a:latin typeface="Avenir"/>
                <a:ea typeface="Avenir"/>
                <a:cs typeface="Avenir"/>
                <a:sym typeface="Avenir"/>
              </a:rPr>
              <a:t>VRF → Brain: strongly negatively correlated.</a:t>
            </a:r>
            <a:endParaRPr>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t/>
            </a:r>
            <a:endParaRPr>
              <a:highlight>
                <a:srgbClr val="FFFFFF"/>
              </a:highlight>
              <a:latin typeface="Avenir"/>
              <a:ea typeface="Avenir"/>
              <a:cs typeface="Avenir"/>
              <a:sym typeface="Avenir"/>
            </a:endParaRPr>
          </a:p>
          <a:p>
            <a:pPr indent="-317500" lvl="0" marL="457200" rtl="0" algn="l">
              <a:lnSpc>
                <a:spcPct val="115000"/>
              </a:lnSpc>
              <a:spcBef>
                <a:spcPts val="0"/>
              </a:spcBef>
              <a:spcAft>
                <a:spcPts val="0"/>
              </a:spcAft>
              <a:buSzPts val="1400"/>
              <a:buFont typeface="Avenir"/>
              <a:buAutoNum type="arabicPeriod"/>
            </a:pPr>
            <a:r>
              <a:rPr lang="es">
                <a:highlight>
                  <a:srgbClr val="FFFFFF"/>
                </a:highlight>
                <a:latin typeface="Avenir"/>
                <a:ea typeface="Avenir"/>
                <a:cs typeface="Avenir"/>
                <a:sym typeface="Avenir"/>
              </a:rPr>
              <a:t>Heart        Brain: weakly negatively correlated.</a:t>
            </a:r>
            <a:endParaRPr>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t/>
            </a:r>
            <a:endParaRPr>
              <a:highlight>
                <a:srgbClr val="FFFFFF"/>
              </a:highlight>
              <a:latin typeface="Avenir"/>
              <a:ea typeface="Avenir"/>
              <a:cs typeface="Avenir"/>
              <a:sym typeface="Avenir"/>
            </a:endParaRPr>
          </a:p>
          <a:p>
            <a:pPr indent="-317500" lvl="0" marL="457200" rtl="0" algn="l">
              <a:spcBef>
                <a:spcPts val="0"/>
              </a:spcBef>
              <a:spcAft>
                <a:spcPts val="0"/>
              </a:spcAft>
              <a:buSzPts val="1400"/>
              <a:buFont typeface="Avenir"/>
              <a:buAutoNum type="arabicPeriod"/>
            </a:pPr>
            <a:r>
              <a:rPr lang="es">
                <a:latin typeface="Avenir"/>
                <a:ea typeface="Avenir"/>
                <a:cs typeface="Avenir"/>
                <a:sym typeface="Avenir"/>
              </a:rPr>
              <a:t>Small mediation role of the heart and the brain (which might increase with more features involved).</a:t>
            </a:r>
            <a:endParaRPr>
              <a:highlight>
                <a:srgbClr val="FFFFFF"/>
              </a:highlight>
              <a:latin typeface="Avenir"/>
              <a:ea typeface="Avenir"/>
              <a:cs typeface="Avenir"/>
              <a:sym typeface="Avenir"/>
            </a:endParaRPr>
          </a:p>
        </p:txBody>
      </p:sp>
      <p:cxnSp>
        <p:nvCxnSpPr>
          <p:cNvPr id="342" name="Google Shape;342;p39"/>
          <p:cNvCxnSpPr/>
          <p:nvPr/>
        </p:nvCxnSpPr>
        <p:spPr>
          <a:xfrm>
            <a:off x="2172800" y="4217175"/>
            <a:ext cx="312300" cy="0"/>
          </a:xfrm>
          <a:prstGeom prst="straightConnector1">
            <a:avLst/>
          </a:prstGeom>
          <a:noFill/>
          <a:ln cap="flat" cmpd="sng" w="9525">
            <a:solidFill>
              <a:schemeClr val="dk2"/>
            </a:solidFill>
            <a:prstDash val="solid"/>
            <a:round/>
            <a:headEnd len="med" w="med" type="stealth"/>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2. Related work</a:t>
            </a:r>
            <a:endParaRPr b="1" sz="2000">
              <a:solidFill>
                <a:srgbClr val="000000"/>
              </a:solidFill>
            </a:endParaRPr>
          </a:p>
          <a:p>
            <a:pPr indent="0" lvl="0" marL="0" rtl="0" algn="l">
              <a:lnSpc>
                <a:spcPct val="100000"/>
              </a:lnSpc>
              <a:spcBef>
                <a:spcPts val="0"/>
              </a:spcBef>
              <a:spcAft>
                <a:spcPts val="0"/>
              </a:spcAft>
              <a:buSzPts val="2800"/>
              <a:buNone/>
            </a:pPr>
            <a:r>
              <a:t/>
            </a:r>
            <a:endParaRPr/>
          </a:p>
        </p:txBody>
      </p:sp>
      <p:sp>
        <p:nvSpPr>
          <p:cNvPr id="70" name="Google Shape;70;p15"/>
          <p:cNvSpPr txBox="1"/>
          <p:nvPr/>
        </p:nvSpPr>
        <p:spPr>
          <a:xfrm>
            <a:off x="0" y="729500"/>
            <a:ext cx="9144000" cy="6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Plenty of studies have looked at the relationships between heart structure, </a:t>
            </a:r>
            <a:endParaRPr>
              <a:latin typeface="Avenir"/>
              <a:ea typeface="Avenir"/>
              <a:cs typeface="Avenir"/>
              <a:sym typeface="Avenir"/>
            </a:endParaRPr>
          </a:p>
          <a:p>
            <a:pPr indent="0" lvl="0" marL="0" rtl="0" algn="ctr">
              <a:spcBef>
                <a:spcPts val="0"/>
              </a:spcBef>
              <a:spcAft>
                <a:spcPts val="0"/>
              </a:spcAft>
              <a:buNone/>
            </a:pPr>
            <a:r>
              <a:rPr lang="es">
                <a:latin typeface="Avenir"/>
                <a:ea typeface="Avenir"/>
                <a:cs typeface="Avenir"/>
                <a:sym typeface="Avenir"/>
              </a:rPr>
              <a:t>brain structure and vascular health individually</a:t>
            </a:r>
            <a:endParaRPr>
              <a:latin typeface="Avenir"/>
              <a:ea typeface="Avenir"/>
              <a:cs typeface="Avenir"/>
              <a:sym typeface="Avenir"/>
            </a:endParaRPr>
          </a:p>
        </p:txBody>
      </p:sp>
      <p:sp>
        <p:nvSpPr>
          <p:cNvPr id="71" name="Google Shape;71;p15"/>
          <p:cNvSpPr/>
          <p:nvPr/>
        </p:nvSpPr>
        <p:spPr>
          <a:xfrm>
            <a:off x="2701175" y="3231950"/>
            <a:ext cx="1284900" cy="10461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u="none" cap="none" strike="noStrike">
                <a:solidFill>
                  <a:srgbClr val="000000"/>
                </a:solidFill>
                <a:latin typeface="Avenir"/>
                <a:ea typeface="Avenir"/>
                <a:cs typeface="Avenir"/>
                <a:sym typeface="Avenir"/>
              </a:rPr>
              <a:t>Heart Structur</a:t>
            </a:r>
            <a:r>
              <a:rPr lang="es">
                <a:latin typeface="Avenir"/>
                <a:ea typeface="Avenir"/>
                <a:cs typeface="Avenir"/>
                <a:sym typeface="Avenir"/>
              </a:rPr>
              <a:t>e</a:t>
            </a:r>
            <a:endParaRPr b="0" i="0" u="none" cap="none" strike="noStrike">
              <a:solidFill>
                <a:srgbClr val="000000"/>
              </a:solidFill>
              <a:latin typeface="Avenir"/>
              <a:ea typeface="Avenir"/>
              <a:cs typeface="Avenir"/>
              <a:sym typeface="Avenir"/>
            </a:endParaRPr>
          </a:p>
        </p:txBody>
      </p:sp>
      <p:sp>
        <p:nvSpPr>
          <p:cNvPr id="72" name="Google Shape;72;p15"/>
          <p:cNvSpPr/>
          <p:nvPr/>
        </p:nvSpPr>
        <p:spPr>
          <a:xfrm>
            <a:off x="3970040" y="1489688"/>
            <a:ext cx="1203900" cy="10119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dk1"/>
                </a:solidFill>
                <a:latin typeface="Avenir"/>
                <a:ea typeface="Avenir"/>
                <a:cs typeface="Avenir"/>
                <a:sym typeface="Avenir"/>
              </a:rPr>
              <a:t>V</a:t>
            </a:r>
            <a:r>
              <a:rPr lang="es">
                <a:solidFill>
                  <a:schemeClr val="dk1"/>
                </a:solidFill>
                <a:latin typeface="Avenir"/>
                <a:ea typeface="Avenir"/>
                <a:cs typeface="Avenir"/>
                <a:sym typeface="Avenir"/>
              </a:rPr>
              <a:t>ascular Health</a:t>
            </a:r>
            <a:endParaRPr b="0" i="0" u="none" cap="none" strike="noStrike">
              <a:solidFill>
                <a:srgbClr val="000000"/>
              </a:solidFill>
              <a:latin typeface="Avenir"/>
              <a:ea typeface="Avenir"/>
              <a:cs typeface="Avenir"/>
              <a:sym typeface="Avenir"/>
            </a:endParaRPr>
          </a:p>
        </p:txBody>
      </p:sp>
      <p:sp>
        <p:nvSpPr>
          <p:cNvPr id="73" name="Google Shape;73;p15"/>
          <p:cNvSpPr/>
          <p:nvPr/>
        </p:nvSpPr>
        <p:spPr>
          <a:xfrm>
            <a:off x="5271000" y="3231950"/>
            <a:ext cx="1284900" cy="10461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u="none" cap="none" strike="noStrike">
                <a:solidFill>
                  <a:srgbClr val="000000"/>
                </a:solidFill>
                <a:latin typeface="Avenir"/>
                <a:ea typeface="Avenir"/>
                <a:cs typeface="Avenir"/>
                <a:sym typeface="Avenir"/>
              </a:rPr>
              <a:t>Brain</a:t>
            </a:r>
            <a:endParaRPr b="0" i="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lang="es">
                <a:latin typeface="Avenir"/>
                <a:ea typeface="Avenir"/>
                <a:cs typeface="Avenir"/>
                <a:sym typeface="Avenir"/>
              </a:rPr>
              <a:t>Structure</a:t>
            </a:r>
            <a:endParaRPr b="0" i="0" u="none" cap="none" strike="noStrike">
              <a:solidFill>
                <a:srgbClr val="000000"/>
              </a:solidFill>
              <a:latin typeface="Avenir"/>
              <a:ea typeface="Avenir"/>
              <a:cs typeface="Avenir"/>
              <a:sym typeface="Avenir"/>
            </a:endParaRPr>
          </a:p>
        </p:txBody>
      </p:sp>
      <p:cxnSp>
        <p:nvCxnSpPr>
          <p:cNvPr id="74" name="Google Shape;74;p15"/>
          <p:cNvCxnSpPr>
            <a:stCxn id="71" idx="6"/>
            <a:endCxn id="73" idx="2"/>
          </p:cNvCxnSpPr>
          <p:nvPr/>
        </p:nvCxnSpPr>
        <p:spPr>
          <a:xfrm>
            <a:off x="3986075" y="3755000"/>
            <a:ext cx="1284900" cy="0"/>
          </a:xfrm>
          <a:prstGeom prst="straightConnector1">
            <a:avLst/>
          </a:prstGeom>
          <a:noFill/>
          <a:ln cap="flat" cmpd="sng" w="28575">
            <a:solidFill>
              <a:schemeClr val="dk2"/>
            </a:solidFill>
            <a:prstDash val="solid"/>
            <a:round/>
            <a:headEnd len="med" w="med" type="stealth"/>
            <a:tailEnd len="med" w="med" type="triangle"/>
          </a:ln>
        </p:spPr>
      </p:cxnSp>
      <p:cxnSp>
        <p:nvCxnSpPr>
          <p:cNvPr id="75" name="Google Shape;75;p15"/>
          <p:cNvCxnSpPr>
            <a:stCxn id="72" idx="3"/>
            <a:endCxn id="71" idx="0"/>
          </p:cNvCxnSpPr>
          <p:nvPr/>
        </p:nvCxnSpPr>
        <p:spPr>
          <a:xfrm flipH="1">
            <a:off x="3343547" y="2353399"/>
            <a:ext cx="802800" cy="878700"/>
          </a:xfrm>
          <a:prstGeom prst="straightConnector1">
            <a:avLst/>
          </a:prstGeom>
          <a:noFill/>
          <a:ln cap="flat" cmpd="sng" w="28575">
            <a:solidFill>
              <a:schemeClr val="dk2"/>
            </a:solidFill>
            <a:prstDash val="solid"/>
            <a:round/>
            <a:headEnd len="med" w="med" type="stealth"/>
            <a:tailEnd len="med" w="med" type="triangle"/>
          </a:ln>
        </p:spPr>
      </p:cxnSp>
      <p:cxnSp>
        <p:nvCxnSpPr>
          <p:cNvPr id="76" name="Google Shape;76;p15"/>
          <p:cNvCxnSpPr>
            <a:stCxn id="72" idx="5"/>
            <a:endCxn id="73" idx="0"/>
          </p:cNvCxnSpPr>
          <p:nvPr/>
        </p:nvCxnSpPr>
        <p:spPr>
          <a:xfrm>
            <a:off x="4997633" y="2353399"/>
            <a:ext cx="915900" cy="878700"/>
          </a:xfrm>
          <a:prstGeom prst="straightConnector1">
            <a:avLst/>
          </a:prstGeom>
          <a:noFill/>
          <a:ln cap="flat" cmpd="sng" w="28575">
            <a:solidFill>
              <a:schemeClr val="dk2"/>
            </a:solidFill>
            <a:prstDash val="solid"/>
            <a:round/>
            <a:headEnd len="med" w="med" type="stealth"/>
            <a:tailEnd len="med" w="med" type="triangle"/>
          </a:ln>
        </p:spPr>
      </p:cxnSp>
      <p:sp>
        <p:nvSpPr>
          <p:cNvPr id="77" name="Google Shape;77;p15"/>
          <p:cNvSpPr/>
          <p:nvPr/>
        </p:nvSpPr>
        <p:spPr>
          <a:xfrm>
            <a:off x="4347150" y="3960650"/>
            <a:ext cx="449700" cy="38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4393950" y="3923750"/>
            <a:ext cx="3561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t>1</a:t>
            </a:r>
            <a:endParaRPr b="1" sz="1600"/>
          </a:p>
        </p:txBody>
      </p:sp>
      <p:sp>
        <p:nvSpPr>
          <p:cNvPr id="79" name="Google Shape;79;p15"/>
          <p:cNvSpPr/>
          <p:nvPr/>
        </p:nvSpPr>
        <p:spPr>
          <a:xfrm>
            <a:off x="5648100" y="2484500"/>
            <a:ext cx="449700" cy="38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159300" y="2484500"/>
            <a:ext cx="449700" cy="38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3206100" y="2501600"/>
            <a:ext cx="3561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t>2</a:t>
            </a:r>
            <a:endParaRPr b="1" sz="1600"/>
          </a:p>
        </p:txBody>
      </p:sp>
      <p:sp>
        <p:nvSpPr>
          <p:cNvPr id="82" name="Google Shape;82;p15"/>
          <p:cNvSpPr txBox="1"/>
          <p:nvPr/>
        </p:nvSpPr>
        <p:spPr>
          <a:xfrm>
            <a:off x="5694900" y="2484500"/>
            <a:ext cx="356100" cy="35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t>3</a:t>
            </a:r>
            <a:endParaRPr b="1" sz="1600"/>
          </a:p>
        </p:txBody>
      </p:sp>
      <p:sp>
        <p:nvSpPr>
          <p:cNvPr id="83" name="Google Shape;83;p15"/>
          <p:cNvSpPr txBox="1"/>
          <p:nvPr/>
        </p:nvSpPr>
        <p:spPr>
          <a:xfrm>
            <a:off x="3384125" y="4349150"/>
            <a:ext cx="2488800" cy="5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1. </a:t>
            </a:r>
            <a:r>
              <a:rPr lang="es">
                <a:latin typeface="Avenir"/>
                <a:ea typeface="Avenir"/>
                <a:cs typeface="Avenir"/>
                <a:sym typeface="Avenir"/>
              </a:rPr>
              <a:t>Bruns (2017)</a:t>
            </a:r>
            <a:endParaRPr>
              <a:latin typeface="Avenir"/>
              <a:ea typeface="Avenir"/>
              <a:cs typeface="Avenir"/>
              <a:sym typeface="Avenir"/>
            </a:endParaRPr>
          </a:p>
          <a:p>
            <a:pPr indent="0" lvl="0" marL="0" rtl="0" algn="ctr">
              <a:spcBef>
                <a:spcPts val="0"/>
              </a:spcBef>
              <a:spcAft>
                <a:spcPts val="0"/>
              </a:spcAft>
              <a:buNone/>
            </a:pPr>
            <a:r>
              <a:rPr lang="es">
                <a:latin typeface="Avenir"/>
                <a:ea typeface="Avenir"/>
                <a:cs typeface="Avenir"/>
                <a:sym typeface="Avenir"/>
              </a:rPr>
              <a:t>2. Jefferson et al. (2010)</a:t>
            </a:r>
            <a:endParaRPr>
              <a:latin typeface="Avenir"/>
              <a:ea typeface="Avenir"/>
              <a:cs typeface="Avenir"/>
              <a:sym typeface="Avenir"/>
            </a:endParaRPr>
          </a:p>
        </p:txBody>
      </p:sp>
      <p:sp>
        <p:nvSpPr>
          <p:cNvPr id="84" name="Google Shape;84;p15"/>
          <p:cNvSpPr txBox="1"/>
          <p:nvPr/>
        </p:nvSpPr>
        <p:spPr>
          <a:xfrm>
            <a:off x="309450" y="2390450"/>
            <a:ext cx="2488800" cy="5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1. Phloyngam (2019)</a:t>
            </a:r>
            <a:endParaRPr>
              <a:latin typeface="Avenir"/>
              <a:ea typeface="Avenir"/>
              <a:cs typeface="Avenir"/>
              <a:sym typeface="Avenir"/>
            </a:endParaRPr>
          </a:p>
          <a:p>
            <a:pPr indent="0" lvl="0" marL="0" rtl="0" algn="ctr">
              <a:spcBef>
                <a:spcPts val="0"/>
              </a:spcBef>
              <a:spcAft>
                <a:spcPts val="0"/>
              </a:spcAft>
              <a:buNone/>
            </a:pPr>
            <a:r>
              <a:rPr lang="es">
                <a:latin typeface="Avenir"/>
                <a:ea typeface="Avenir"/>
                <a:cs typeface="Avenir"/>
                <a:sym typeface="Avenir"/>
              </a:rPr>
              <a:t>2. Cetin et al. (2020)</a:t>
            </a:r>
            <a:endParaRPr>
              <a:latin typeface="Avenir"/>
              <a:ea typeface="Avenir"/>
              <a:cs typeface="Avenir"/>
              <a:sym typeface="Avenir"/>
            </a:endParaRPr>
          </a:p>
        </p:txBody>
      </p:sp>
      <p:sp>
        <p:nvSpPr>
          <p:cNvPr id="85" name="Google Shape;85;p15"/>
          <p:cNvSpPr txBox="1"/>
          <p:nvPr/>
        </p:nvSpPr>
        <p:spPr>
          <a:xfrm>
            <a:off x="6474900" y="2390450"/>
            <a:ext cx="2549100" cy="5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1. Cox et al. (2019)</a:t>
            </a:r>
            <a:endParaRPr>
              <a:latin typeface="Avenir"/>
              <a:ea typeface="Avenir"/>
              <a:cs typeface="Avenir"/>
              <a:sym typeface="Avenir"/>
            </a:endParaRPr>
          </a:p>
          <a:p>
            <a:pPr indent="0" lvl="0" marL="0" rtl="0" algn="ctr">
              <a:spcBef>
                <a:spcPts val="0"/>
              </a:spcBef>
              <a:spcAft>
                <a:spcPts val="0"/>
              </a:spcAft>
              <a:buNone/>
            </a:pPr>
            <a:r>
              <a:rPr lang="es">
                <a:latin typeface="Avenir"/>
                <a:ea typeface="Avenir"/>
                <a:cs typeface="Avenir"/>
                <a:sym typeface="Avenir"/>
              </a:rPr>
              <a:t>2. Gorelick and Sorond (2018)</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nvSpPr>
        <p:spPr>
          <a:xfrm rot="-909">
            <a:off x="0" y="664977"/>
            <a:ext cx="4539600" cy="44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600">
                <a:latin typeface="Avenir"/>
                <a:ea typeface="Avenir"/>
                <a:cs typeface="Avenir"/>
                <a:sym typeface="Avenir"/>
              </a:rPr>
              <a:t>2.1.1 </a:t>
            </a:r>
            <a:r>
              <a:rPr b="1" i="0" lang="es" sz="1600" u="none" cap="none" strike="noStrike">
                <a:solidFill>
                  <a:srgbClr val="000000"/>
                </a:solidFill>
                <a:latin typeface="Avenir"/>
                <a:ea typeface="Avenir"/>
                <a:cs typeface="Avenir"/>
                <a:sym typeface="Avenir"/>
              </a:rPr>
              <a:t>Traditional ML with Separate Models</a:t>
            </a:r>
            <a:endParaRPr b="1" i="0" sz="1600" u="none" cap="none" strike="noStrike">
              <a:solidFill>
                <a:srgbClr val="000000"/>
              </a:solidFill>
              <a:latin typeface="Avenir"/>
              <a:ea typeface="Avenir"/>
              <a:cs typeface="Avenir"/>
              <a:sym typeface="Avenir"/>
            </a:endParaRPr>
          </a:p>
        </p:txBody>
      </p:sp>
      <p:sp>
        <p:nvSpPr>
          <p:cNvPr id="91" name="Google Shape;91;p16"/>
          <p:cNvSpPr txBox="1"/>
          <p:nvPr/>
        </p:nvSpPr>
        <p:spPr>
          <a:xfrm rot="-896">
            <a:off x="4539600" y="663423"/>
            <a:ext cx="4604400" cy="44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latin typeface="Avenir"/>
                <a:ea typeface="Avenir"/>
                <a:cs typeface="Avenir"/>
                <a:sym typeface="Avenir"/>
              </a:rPr>
              <a:t>2.1.2 </a:t>
            </a:r>
            <a:r>
              <a:rPr b="1" i="0" lang="es" sz="1600" u="none" cap="none" strike="noStrike">
                <a:solidFill>
                  <a:srgbClr val="000000"/>
                </a:solidFill>
                <a:latin typeface="Avenir"/>
                <a:ea typeface="Avenir"/>
                <a:cs typeface="Avenir"/>
                <a:sym typeface="Avenir"/>
              </a:rPr>
              <a:t>Traditional ML with Joint Model</a:t>
            </a:r>
            <a:endParaRPr b="1" i="0" sz="1600" u="none" cap="none" strike="noStrike">
              <a:solidFill>
                <a:srgbClr val="000000"/>
              </a:solidFill>
              <a:latin typeface="Avenir"/>
              <a:ea typeface="Avenir"/>
              <a:cs typeface="Avenir"/>
              <a:sym typeface="Avenir"/>
            </a:endParaRPr>
          </a:p>
        </p:txBody>
      </p:sp>
      <p:sp>
        <p:nvSpPr>
          <p:cNvPr id="92" name="Google Shape;92;p16"/>
          <p:cNvSpPr/>
          <p:nvPr/>
        </p:nvSpPr>
        <p:spPr>
          <a:xfrm>
            <a:off x="510200" y="1221375"/>
            <a:ext cx="1339800" cy="812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CMR Radiomics</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a:t>
            </a:r>
            <a:r>
              <a:rPr lang="es" sz="1200">
                <a:latin typeface="Avenir"/>
                <a:ea typeface="Avenir"/>
                <a:cs typeface="Avenir"/>
                <a:sym typeface="Avenir"/>
              </a:rPr>
              <a:t>639</a:t>
            </a:r>
            <a:r>
              <a:rPr b="0" i="0" lang="es" sz="1200" u="none" cap="none" strike="noStrike">
                <a:solidFill>
                  <a:srgbClr val="000000"/>
                </a:solidFill>
                <a:latin typeface="Avenir"/>
                <a:ea typeface="Avenir"/>
                <a:cs typeface="Avenir"/>
                <a:sym typeface="Avenir"/>
              </a:rPr>
              <a:t> Features)</a:t>
            </a:r>
            <a:endParaRPr b="0" i="0" sz="1200" u="none" cap="none" strike="noStrike">
              <a:solidFill>
                <a:srgbClr val="000000"/>
              </a:solidFill>
              <a:latin typeface="Avenir"/>
              <a:ea typeface="Avenir"/>
              <a:cs typeface="Avenir"/>
              <a:sym typeface="Avenir"/>
            </a:endParaRPr>
          </a:p>
        </p:txBody>
      </p:sp>
      <p:sp>
        <p:nvSpPr>
          <p:cNvPr id="93" name="Google Shape;93;p16"/>
          <p:cNvSpPr/>
          <p:nvPr/>
        </p:nvSpPr>
        <p:spPr>
          <a:xfrm>
            <a:off x="322800" y="2379275"/>
            <a:ext cx="1617300" cy="81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Brain Structural MRI</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a:t>
            </a:r>
            <a:r>
              <a:rPr lang="es" sz="1200">
                <a:latin typeface="Avenir"/>
                <a:ea typeface="Avenir"/>
                <a:cs typeface="Avenir"/>
                <a:sym typeface="Avenir"/>
              </a:rPr>
              <a:t>744</a:t>
            </a:r>
            <a:r>
              <a:rPr b="0" i="0" lang="es" sz="1200" u="none" cap="none" strike="noStrike">
                <a:solidFill>
                  <a:srgbClr val="000000"/>
                </a:solidFill>
                <a:latin typeface="Avenir"/>
                <a:ea typeface="Avenir"/>
                <a:cs typeface="Avenir"/>
                <a:sym typeface="Avenir"/>
              </a:rPr>
              <a:t> Features)</a:t>
            </a:r>
            <a:endParaRPr b="0" i="0" sz="1200" u="none" cap="none" strike="noStrike">
              <a:solidFill>
                <a:srgbClr val="000000"/>
              </a:solidFill>
              <a:latin typeface="Avenir"/>
              <a:ea typeface="Avenir"/>
              <a:cs typeface="Avenir"/>
              <a:sym typeface="Avenir"/>
            </a:endParaRPr>
          </a:p>
        </p:txBody>
      </p:sp>
      <p:sp>
        <p:nvSpPr>
          <p:cNvPr id="94" name="Google Shape;94;p16"/>
          <p:cNvSpPr/>
          <p:nvPr/>
        </p:nvSpPr>
        <p:spPr>
          <a:xfrm>
            <a:off x="2818500" y="1771700"/>
            <a:ext cx="1398300" cy="9201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Aggregate measure of vascular risk and latent factor</a:t>
            </a:r>
            <a:endParaRPr b="0" i="0" sz="1200" u="none" cap="none" strike="noStrike">
              <a:solidFill>
                <a:srgbClr val="000000"/>
              </a:solidFill>
              <a:latin typeface="Avenir"/>
              <a:ea typeface="Avenir"/>
              <a:cs typeface="Avenir"/>
              <a:sym typeface="Avenir"/>
            </a:endParaRPr>
          </a:p>
        </p:txBody>
      </p:sp>
      <p:cxnSp>
        <p:nvCxnSpPr>
          <p:cNvPr id="95" name="Google Shape;95;p16"/>
          <p:cNvCxnSpPr>
            <a:stCxn id="92" idx="3"/>
            <a:endCxn id="94" idx="1"/>
          </p:cNvCxnSpPr>
          <p:nvPr/>
        </p:nvCxnSpPr>
        <p:spPr>
          <a:xfrm>
            <a:off x="1850000" y="1627575"/>
            <a:ext cx="968400" cy="604200"/>
          </a:xfrm>
          <a:prstGeom prst="straightConnector1">
            <a:avLst/>
          </a:prstGeom>
          <a:noFill/>
          <a:ln cap="flat" cmpd="sng" w="28575">
            <a:solidFill>
              <a:schemeClr val="dk2"/>
            </a:solidFill>
            <a:prstDash val="solid"/>
            <a:round/>
            <a:headEnd len="sm" w="sm" type="none"/>
            <a:tailEnd len="sm" w="sm" type="none"/>
          </a:ln>
        </p:spPr>
      </p:cxnSp>
      <p:cxnSp>
        <p:nvCxnSpPr>
          <p:cNvPr id="96" name="Google Shape;96;p16"/>
          <p:cNvCxnSpPr>
            <a:stCxn id="93" idx="3"/>
            <a:endCxn id="94" idx="1"/>
          </p:cNvCxnSpPr>
          <p:nvPr/>
        </p:nvCxnSpPr>
        <p:spPr>
          <a:xfrm flipH="1" rot="10800000">
            <a:off x="1940100" y="2231675"/>
            <a:ext cx="878400" cy="553800"/>
          </a:xfrm>
          <a:prstGeom prst="straightConnector1">
            <a:avLst/>
          </a:prstGeom>
          <a:noFill/>
          <a:ln cap="flat" cmpd="sng" w="28575">
            <a:solidFill>
              <a:schemeClr val="dk2"/>
            </a:solidFill>
            <a:prstDash val="solid"/>
            <a:round/>
            <a:headEnd len="sm" w="sm" type="none"/>
            <a:tailEnd len="sm" w="sm" type="none"/>
          </a:ln>
        </p:spPr>
      </p:cxnSp>
      <p:sp>
        <p:nvSpPr>
          <p:cNvPr id="97" name="Google Shape;97;p16"/>
          <p:cNvSpPr/>
          <p:nvPr/>
        </p:nvSpPr>
        <p:spPr>
          <a:xfrm>
            <a:off x="5014100" y="1218275"/>
            <a:ext cx="1386000" cy="8121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CMR Radiomics</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a:t>
            </a:r>
            <a:r>
              <a:rPr lang="es" sz="1200">
                <a:latin typeface="Avenir"/>
                <a:ea typeface="Avenir"/>
                <a:cs typeface="Avenir"/>
                <a:sym typeface="Avenir"/>
              </a:rPr>
              <a:t>639</a:t>
            </a:r>
            <a:r>
              <a:rPr b="0" i="0" lang="es" sz="1200" u="none" cap="none" strike="noStrike">
                <a:solidFill>
                  <a:srgbClr val="000000"/>
                </a:solidFill>
                <a:latin typeface="Avenir"/>
                <a:ea typeface="Avenir"/>
                <a:cs typeface="Avenir"/>
                <a:sym typeface="Avenir"/>
              </a:rPr>
              <a:t> Features)</a:t>
            </a:r>
            <a:endParaRPr b="0" i="0" sz="1200" u="none" cap="none" strike="noStrike">
              <a:solidFill>
                <a:srgbClr val="000000"/>
              </a:solidFill>
              <a:latin typeface="Avenir"/>
              <a:ea typeface="Avenir"/>
              <a:cs typeface="Avenir"/>
              <a:sym typeface="Avenir"/>
            </a:endParaRPr>
          </a:p>
        </p:txBody>
      </p:sp>
      <p:sp>
        <p:nvSpPr>
          <p:cNvPr id="98" name="Google Shape;98;p16"/>
          <p:cNvSpPr/>
          <p:nvPr/>
        </p:nvSpPr>
        <p:spPr>
          <a:xfrm>
            <a:off x="4871675" y="2373925"/>
            <a:ext cx="1617300" cy="8121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Brain Structural MRI</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a:t>
            </a:r>
            <a:r>
              <a:rPr lang="es" sz="1200">
                <a:latin typeface="Avenir"/>
                <a:ea typeface="Avenir"/>
                <a:cs typeface="Avenir"/>
                <a:sym typeface="Avenir"/>
              </a:rPr>
              <a:t>744</a:t>
            </a:r>
            <a:r>
              <a:rPr b="0" i="0" lang="es" sz="1200" u="none" cap="none" strike="noStrike">
                <a:solidFill>
                  <a:srgbClr val="000000"/>
                </a:solidFill>
                <a:latin typeface="Avenir"/>
                <a:ea typeface="Avenir"/>
                <a:cs typeface="Avenir"/>
                <a:sym typeface="Avenir"/>
              </a:rPr>
              <a:t> Features)</a:t>
            </a:r>
            <a:endParaRPr b="0" i="0" sz="1200" u="none" cap="none" strike="noStrike">
              <a:solidFill>
                <a:srgbClr val="000000"/>
              </a:solidFill>
              <a:latin typeface="Avenir"/>
              <a:ea typeface="Avenir"/>
              <a:cs typeface="Avenir"/>
              <a:sym typeface="Avenir"/>
            </a:endParaRPr>
          </a:p>
        </p:txBody>
      </p:sp>
      <p:sp>
        <p:nvSpPr>
          <p:cNvPr id="99" name="Google Shape;99;p16"/>
          <p:cNvSpPr/>
          <p:nvPr/>
        </p:nvSpPr>
        <p:spPr>
          <a:xfrm>
            <a:off x="7413625" y="1800175"/>
            <a:ext cx="1398300" cy="7743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solidFill>
                <a:schemeClr val="dk1"/>
              </a:solidFill>
              <a:latin typeface="Avenir"/>
              <a:ea typeface="Avenir"/>
              <a:cs typeface="Avenir"/>
              <a:sym typeface="Avenir"/>
            </a:endParaRPr>
          </a:p>
          <a:p>
            <a:pPr indent="0" lvl="0" marL="0" rtl="0" algn="ctr">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Aggregate measure of vascular risk and latent factor</a:t>
            </a:r>
            <a:endParaRPr sz="1200">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t/>
            </a:r>
            <a:endParaRPr sz="1200">
              <a:solidFill>
                <a:schemeClr val="dk1"/>
              </a:solidFill>
              <a:latin typeface="Avenir"/>
              <a:ea typeface="Avenir"/>
              <a:cs typeface="Avenir"/>
              <a:sym typeface="Avenir"/>
            </a:endParaRPr>
          </a:p>
        </p:txBody>
      </p:sp>
      <p:cxnSp>
        <p:nvCxnSpPr>
          <p:cNvPr id="100" name="Google Shape;100;p16"/>
          <p:cNvCxnSpPr>
            <a:endCxn id="99" idx="1"/>
          </p:cNvCxnSpPr>
          <p:nvPr/>
        </p:nvCxnSpPr>
        <p:spPr>
          <a:xfrm flipH="1" rot="10800000">
            <a:off x="6933325" y="2187325"/>
            <a:ext cx="480300" cy="20100"/>
          </a:xfrm>
          <a:prstGeom prst="straightConnector1">
            <a:avLst/>
          </a:prstGeom>
          <a:noFill/>
          <a:ln cap="flat" cmpd="sng" w="28575">
            <a:solidFill>
              <a:schemeClr val="dk2"/>
            </a:solidFill>
            <a:prstDash val="solid"/>
            <a:round/>
            <a:headEnd len="sm" w="sm" type="none"/>
            <a:tailEnd len="sm" w="sm" type="none"/>
          </a:ln>
        </p:spPr>
      </p:cxnSp>
      <p:cxnSp>
        <p:nvCxnSpPr>
          <p:cNvPr id="101" name="Google Shape;101;p16"/>
          <p:cNvCxnSpPr>
            <a:stCxn id="97" idx="3"/>
          </p:cNvCxnSpPr>
          <p:nvPr/>
        </p:nvCxnSpPr>
        <p:spPr>
          <a:xfrm>
            <a:off x="6400100" y="1624325"/>
            <a:ext cx="538800" cy="582600"/>
          </a:xfrm>
          <a:prstGeom prst="straightConnector1">
            <a:avLst/>
          </a:prstGeom>
          <a:noFill/>
          <a:ln cap="flat" cmpd="sng" w="28575">
            <a:solidFill>
              <a:schemeClr val="dk2"/>
            </a:solidFill>
            <a:prstDash val="solid"/>
            <a:round/>
            <a:headEnd len="sm" w="sm" type="none"/>
            <a:tailEnd len="sm" w="sm" type="none"/>
          </a:ln>
        </p:spPr>
      </p:cxnSp>
      <p:cxnSp>
        <p:nvCxnSpPr>
          <p:cNvPr id="102" name="Google Shape;102;p16"/>
          <p:cNvCxnSpPr>
            <a:endCxn id="98" idx="3"/>
          </p:cNvCxnSpPr>
          <p:nvPr/>
        </p:nvCxnSpPr>
        <p:spPr>
          <a:xfrm flipH="1">
            <a:off x="6488975" y="2214475"/>
            <a:ext cx="451200" cy="565500"/>
          </a:xfrm>
          <a:prstGeom prst="straightConnector1">
            <a:avLst/>
          </a:prstGeom>
          <a:noFill/>
          <a:ln cap="flat" cmpd="sng" w="28575">
            <a:solidFill>
              <a:schemeClr val="dk2"/>
            </a:solidFill>
            <a:prstDash val="solid"/>
            <a:round/>
            <a:headEnd len="sm" w="sm" type="none"/>
            <a:tailEnd len="sm" w="sm" type="none"/>
          </a:ln>
        </p:spPr>
      </p:cxnSp>
      <p:sp>
        <p:nvSpPr>
          <p:cNvPr id="103" name="Google Shape;103;p16"/>
          <p:cNvSpPr txBox="1"/>
          <p:nvPr/>
        </p:nvSpPr>
        <p:spPr>
          <a:xfrm>
            <a:off x="335550" y="3537175"/>
            <a:ext cx="8472900" cy="141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venir"/>
              <a:buChar char="●"/>
            </a:pPr>
            <a:r>
              <a:rPr lang="es">
                <a:latin typeface="Avenir"/>
                <a:ea typeface="Avenir"/>
                <a:cs typeface="Avenir"/>
                <a:sym typeface="Avenir"/>
              </a:rPr>
              <a:t>In previous work, connections and associations were studied independently. Our approach attempts to study them simultaneously.</a:t>
            </a:r>
            <a:endParaRPr>
              <a:latin typeface="Avenir"/>
              <a:ea typeface="Avenir"/>
              <a:cs typeface="Avenir"/>
              <a:sym typeface="Avenir"/>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b="1" lang="es">
                <a:latin typeface="Avenir"/>
                <a:ea typeface="Avenir"/>
                <a:cs typeface="Avenir"/>
                <a:sym typeface="Avenir"/>
              </a:rPr>
              <a:t>Initial hypothesis</a:t>
            </a:r>
            <a:r>
              <a:rPr lang="es">
                <a:latin typeface="Avenir"/>
                <a:ea typeface="Avenir"/>
                <a:cs typeface="Avenir"/>
                <a:sym typeface="Avenir"/>
              </a:rPr>
              <a:t>: brain MRI indices and heart radiomics are independent and provide unique information, therefore together they will improve performance.</a:t>
            </a:r>
            <a:endParaRPr>
              <a:latin typeface="Avenir"/>
              <a:ea typeface="Avenir"/>
              <a:cs typeface="Avenir"/>
              <a:sym typeface="Avenir"/>
            </a:endParaRPr>
          </a:p>
        </p:txBody>
      </p:sp>
      <p:sp>
        <p:nvSpPr>
          <p:cNvPr id="104" name="Google Shape;104;p16"/>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a:solidFill>
                  <a:srgbClr val="000000"/>
                </a:solidFill>
              </a:rPr>
              <a:t>2.1 Our approach</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rot="-902">
            <a:off x="-1" y="107874"/>
            <a:ext cx="9144000" cy="44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s" sz="1600">
                <a:latin typeface="Avenir"/>
                <a:ea typeface="Avenir"/>
                <a:cs typeface="Avenir"/>
                <a:sym typeface="Avenir"/>
              </a:rPr>
              <a:t>2.1.3 </a:t>
            </a:r>
            <a:r>
              <a:rPr b="1" i="0" lang="es" sz="1600" u="none" cap="none" strike="noStrike">
                <a:solidFill>
                  <a:srgbClr val="000000"/>
                </a:solidFill>
                <a:latin typeface="Avenir"/>
                <a:ea typeface="Avenir"/>
                <a:cs typeface="Avenir"/>
                <a:sym typeface="Avenir"/>
              </a:rPr>
              <a:t>Causal Inference </a:t>
            </a:r>
            <a:r>
              <a:rPr b="1" lang="es" sz="1600">
                <a:latin typeface="Avenir"/>
                <a:ea typeface="Avenir"/>
                <a:cs typeface="Avenir"/>
                <a:sym typeface="Avenir"/>
              </a:rPr>
              <a:t>techniques</a:t>
            </a:r>
            <a:endParaRPr b="1" i="0" sz="1600" u="none" cap="none" strike="noStrike">
              <a:solidFill>
                <a:srgbClr val="000000"/>
              </a:solidFill>
              <a:latin typeface="Avenir"/>
              <a:ea typeface="Avenir"/>
              <a:cs typeface="Avenir"/>
              <a:sym typeface="Avenir"/>
            </a:endParaRPr>
          </a:p>
        </p:txBody>
      </p:sp>
      <p:sp>
        <p:nvSpPr>
          <p:cNvPr id="110" name="Google Shape;110;p17"/>
          <p:cNvSpPr/>
          <p:nvPr/>
        </p:nvSpPr>
        <p:spPr>
          <a:xfrm>
            <a:off x="3929582" y="751625"/>
            <a:ext cx="1284900" cy="11688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dk1"/>
                </a:solidFill>
                <a:latin typeface="Avenir"/>
                <a:ea typeface="Avenir"/>
                <a:cs typeface="Avenir"/>
                <a:sym typeface="Avenir"/>
              </a:rPr>
              <a:t>V</a:t>
            </a:r>
            <a:r>
              <a:rPr lang="es">
                <a:solidFill>
                  <a:schemeClr val="dk1"/>
                </a:solidFill>
                <a:latin typeface="Avenir"/>
                <a:ea typeface="Avenir"/>
                <a:cs typeface="Avenir"/>
                <a:sym typeface="Avenir"/>
              </a:rPr>
              <a:t>ascular Health</a:t>
            </a:r>
            <a:endParaRPr b="0" i="0" sz="1400" u="none" cap="none" strike="noStrike">
              <a:solidFill>
                <a:srgbClr val="000000"/>
              </a:solidFill>
              <a:latin typeface="Avenir"/>
              <a:ea typeface="Avenir"/>
              <a:cs typeface="Avenir"/>
              <a:sym typeface="Avenir"/>
            </a:endParaRPr>
          </a:p>
        </p:txBody>
      </p:sp>
      <p:sp>
        <p:nvSpPr>
          <p:cNvPr id="111" name="Google Shape;111;p17"/>
          <p:cNvSpPr/>
          <p:nvPr/>
        </p:nvSpPr>
        <p:spPr>
          <a:xfrm>
            <a:off x="3073025" y="2234175"/>
            <a:ext cx="1284900" cy="1129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a:latin typeface="Avenir"/>
                <a:ea typeface="Avenir"/>
                <a:cs typeface="Avenir"/>
                <a:sym typeface="Avenir"/>
              </a:rPr>
              <a:t>Heart Structure</a:t>
            </a:r>
            <a:endParaRPr b="0" i="0" sz="1400" u="none" cap="none" strike="noStrike">
              <a:solidFill>
                <a:srgbClr val="000000"/>
              </a:solidFill>
              <a:latin typeface="Avenir"/>
              <a:ea typeface="Avenir"/>
              <a:cs typeface="Avenir"/>
              <a:sym typeface="Avenir"/>
            </a:endParaRPr>
          </a:p>
        </p:txBody>
      </p:sp>
      <p:sp>
        <p:nvSpPr>
          <p:cNvPr id="112" name="Google Shape;112;p17"/>
          <p:cNvSpPr/>
          <p:nvPr/>
        </p:nvSpPr>
        <p:spPr>
          <a:xfrm>
            <a:off x="4786025" y="2234175"/>
            <a:ext cx="1284900" cy="1168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venir"/>
                <a:ea typeface="Avenir"/>
                <a:cs typeface="Avenir"/>
                <a:sym typeface="Avenir"/>
              </a:rPr>
              <a:t>Brain</a:t>
            </a:r>
            <a:endParaRPr b="0" i="0" sz="14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400"/>
              <a:buFont typeface="Arial"/>
              <a:buNone/>
            </a:pPr>
            <a:r>
              <a:rPr lang="es">
                <a:latin typeface="Avenir"/>
                <a:ea typeface="Avenir"/>
                <a:cs typeface="Avenir"/>
                <a:sym typeface="Avenir"/>
              </a:rPr>
              <a:t>Structure</a:t>
            </a:r>
            <a:endParaRPr b="0" i="0" sz="1400" u="none" cap="none" strike="noStrike">
              <a:solidFill>
                <a:srgbClr val="000000"/>
              </a:solidFill>
              <a:latin typeface="Avenir"/>
              <a:ea typeface="Avenir"/>
              <a:cs typeface="Avenir"/>
              <a:sym typeface="Avenir"/>
            </a:endParaRPr>
          </a:p>
        </p:txBody>
      </p:sp>
      <p:cxnSp>
        <p:nvCxnSpPr>
          <p:cNvPr id="113" name="Google Shape;113;p17"/>
          <p:cNvCxnSpPr>
            <a:stCxn id="110" idx="4"/>
            <a:endCxn id="111" idx="7"/>
          </p:cNvCxnSpPr>
          <p:nvPr/>
        </p:nvCxnSpPr>
        <p:spPr>
          <a:xfrm flipH="1">
            <a:off x="4169732" y="1920425"/>
            <a:ext cx="402300" cy="479100"/>
          </a:xfrm>
          <a:prstGeom prst="straightConnector1">
            <a:avLst/>
          </a:prstGeom>
          <a:noFill/>
          <a:ln cap="flat" cmpd="sng" w="28575">
            <a:solidFill>
              <a:schemeClr val="dk2"/>
            </a:solidFill>
            <a:prstDash val="solid"/>
            <a:round/>
            <a:headEnd len="med" w="med" type="triangle"/>
            <a:tailEnd len="med" w="med" type="triangle"/>
          </a:ln>
        </p:spPr>
      </p:cxnSp>
      <p:cxnSp>
        <p:nvCxnSpPr>
          <p:cNvPr id="114" name="Google Shape;114;p17"/>
          <p:cNvCxnSpPr>
            <a:stCxn id="110" idx="4"/>
            <a:endCxn id="112" idx="1"/>
          </p:cNvCxnSpPr>
          <p:nvPr/>
        </p:nvCxnSpPr>
        <p:spPr>
          <a:xfrm>
            <a:off x="4572032" y="1920425"/>
            <a:ext cx="402300" cy="484800"/>
          </a:xfrm>
          <a:prstGeom prst="straightConnector1">
            <a:avLst/>
          </a:prstGeom>
          <a:noFill/>
          <a:ln cap="flat" cmpd="sng" w="28575">
            <a:solidFill>
              <a:schemeClr val="dk2"/>
            </a:solidFill>
            <a:prstDash val="solid"/>
            <a:round/>
            <a:headEnd len="med" w="med" type="triangle"/>
            <a:tailEnd len="med" w="med" type="triangle"/>
          </a:ln>
        </p:spPr>
      </p:cxnSp>
      <p:sp>
        <p:nvSpPr>
          <p:cNvPr id="115" name="Google Shape;115;p17"/>
          <p:cNvSpPr txBox="1"/>
          <p:nvPr/>
        </p:nvSpPr>
        <p:spPr>
          <a:xfrm>
            <a:off x="335575" y="3600925"/>
            <a:ext cx="8472900" cy="1340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venir"/>
              <a:buChar char="●"/>
            </a:pPr>
            <a:r>
              <a:rPr lang="es">
                <a:latin typeface="Avenir"/>
                <a:ea typeface="Avenir"/>
                <a:cs typeface="Avenir"/>
                <a:sym typeface="Avenir"/>
              </a:rPr>
              <a:t>If our initial hypothesis fails and performance does not improve, it will mean that both datasets do not provide unique information and as a result they might be similar and somehow correlated.</a:t>
            </a:r>
            <a:endParaRPr>
              <a:latin typeface="Avenir"/>
              <a:ea typeface="Avenir"/>
              <a:cs typeface="Avenir"/>
              <a:sym typeface="Avenir"/>
            </a:endParaRPr>
          </a:p>
          <a:p>
            <a:pPr indent="0" lvl="0" marL="0" rtl="0" algn="l">
              <a:lnSpc>
                <a:spcPct val="115000"/>
              </a:lnSpc>
              <a:spcBef>
                <a:spcPts val="0"/>
              </a:spcBef>
              <a:spcAft>
                <a:spcPts val="0"/>
              </a:spcAft>
              <a:buNone/>
            </a:pPr>
            <a:r>
              <a:t/>
            </a:r>
            <a:endParaRPr>
              <a:latin typeface="Avenir"/>
              <a:ea typeface="Avenir"/>
              <a:cs typeface="Avenir"/>
              <a:sym typeface="Avenir"/>
            </a:endParaRPr>
          </a:p>
          <a:p>
            <a:pPr indent="-317500" lvl="0" marL="457200" rtl="0" algn="l">
              <a:lnSpc>
                <a:spcPct val="115000"/>
              </a:lnSpc>
              <a:spcBef>
                <a:spcPts val="0"/>
              </a:spcBef>
              <a:spcAft>
                <a:spcPts val="0"/>
              </a:spcAft>
              <a:buSzPts val="1400"/>
              <a:buFont typeface="Avenir"/>
              <a:buChar char="●"/>
            </a:pPr>
            <a:r>
              <a:rPr lang="es">
                <a:latin typeface="Avenir"/>
                <a:ea typeface="Avenir"/>
                <a:cs typeface="Avenir"/>
                <a:sym typeface="Avenir"/>
              </a:rPr>
              <a:t>Therefore, the relationship between them will be high. </a:t>
            </a:r>
            <a:r>
              <a:rPr lang="es">
                <a:latin typeface="Avenir"/>
                <a:ea typeface="Avenir"/>
                <a:cs typeface="Avenir"/>
                <a:sym typeface="Avenir"/>
              </a:rPr>
              <a:t>Causal</a:t>
            </a:r>
            <a:r>
              <a:rPr lang="es">
                <a:latin typeface="Avenir"/>
                <a:ea typeface="Avenir"/>
                <a:cs typeface="Avenir"/>
                <a:sym typeface="Avenir"/>
              </a:rPr>
              <a:t> Inference techniques pretend to find this link between them.</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0" y="760338"/>
            <a:ext cx="9144000" cy="38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600">
                <a:latin typeface="Avenir"/>
                <a:ea typeface="Avenir"/>
                <a:cs typeface="Avenir"/>
                <a:sym typeface="Avenir"/>
              </a:rPr>
              <a:t>2065 UK Biobank Patients and 1416 variables</a:t>
            </a:r>
            <a:endParaRPr sz="1600">
              <a:latin typeface="Avenir"/>
              <a:ea typeface="Avenir"/>
              <a:cs typeface="Avenir"/>
              <a:sym typeface="Avenir"/>
            </a:endParaRPr>
          </a:p>
          <a:p>
            <a:pPr indent="0" lvl="0" marL="457200" rtl="0" algn="l">
              <a:lnSpc>
                <a:spcPct val="115000"/>
              </a:lnSpc>
              <a:spcBef>
                <a:spcPts val="0"/>
              </a:spcBef>
              <a:spcAft>
                <a:spcPts val="0"/>
              </a:spcAft>
              <a:buNone/>
            </a:pPr>
            <a:r>
              <a:t/>
            </a:r>
            <a:endParaRPr>
              <a:solidFill>
                <a:schemeClr val="dk2"/>
              </a:solidFill>
              <a:latin typeface="Avenir"/>
              <a:ea typeface="Avenir"/>
              <a:cs typeface="Avenir"/>
              <a:sym typeface="Avenir"/>
            </a:endParaRPr>
          </a:p>
        </p:txBody>
      </p:sp>
      <p:sp>
        <p:nvSpPr>
          <p:cNvPr id="121" name="Google Shape;121;p18"/>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3. Datasets description</a:t>
            </a:r>
            <a:endParaRPr b="1" sz="2000">
              <a:solidFill>
                <a:srgbClr val="000000"/>
              </a:solidFill>
            </a:endParaRPr>
          </a:p>
          <a:p>
            <a:pPr indent="0" lvl="0" marL="0" rtl="0" algn="l">
              <a:lnSpc>
                <a:spcPct val="100000"/>
              </a:lnSpc>
              <a:spcBef>
                <a:spcPts val="0"/>
              </a:spcBef>
              <a:spcAft>
                <a:spcPts val="0"/>
              </a:spcAft>
              <a:buSzPts val="2800"/>
              <a:buNone/>
            </a:pPr>
            <a:r>
              <a:t/>
            </a:r>
            <a:endParaRPr/>
          </a:p>
        </p:txBody>
      </p:sp>
      <p:sp>
        <p:nvSpPr>
          <p:cNvPr id="122" name="Google Shape;122;p18"/>
          <p:cNvSpPr txBox="1"/>
          <p:nvPr/>
        </p:nvSpPr>
        <p:spPr>
          <a:xfrm rot="-999">
            <a:off x="3024000" y="3234843"/>
            <a:ext cx="3096000" cy="44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600">
                <a:latin typeface="Avenir"/>
                <a:ea typeface="Avenir"/>
                <a:cs typeface="Avenir"/>
                <a:sym typeface="Avenir"/>
              </a:rPr>
              <a:t>3</a:t>
            </a:r>
            <a:r>
              <a:rPr b="1" lang="es" sz="1600">
                <a:latin typeface="Avenir"/>
                <a:ea typeface="Avenir"/>
                <a:cs typeface="Avenir"/>
                <a:sym typeface="Avenir"/>
              </a:rPr>
              <a:t>.2 VRFs</a:t>
            </a:r>
            <a:endParaRPr b="1" i="0" sz="1600" u="none" cap="none" strike="noStrike">
              <a:solidFill>
                <a:srgbClr val="000000"/>
              </a:solidFill>
              <a:latin typeface="Avenir"/>
              <a:ea typeface="Avenir"/>
              <a:cs typeface="Avenir"/>
              <a:sym typeface="Avenir"/>
            </a:endParaRPr>
          </a:p>
        </p:txBody>
      </p:sp>
      <p:sp>
        <p:nvSpPr>
          <p:cNvPr id="123" name="Google Shape;123;p18"/>
          <p:cNvSpPr txBox="1"/>
          <p:nvPr/>
        </p:nvSpPr>
        <p:spPr>
          <a:xfrm rot="-999">
            <a:off x="0" y="3234843"/>
            <a:ext cx="3096000" cy="44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600">
                <a:latin typeface="Avenir"/>
                <a:ea typeface="Avenir"/>
                <a:cs typeface="Avenir"/>
                <a:sym typeface="Avenir"/>
              </a:rPr>
              <a:t>3.1 Heart CMR Radiomics</a:t>
            </a:r>
            <a:endParaRPr b="1" i="0" sz="1600" u="none" cap="none" strike="noStrike">
              <a:solidFill>
                <a:srgbClr val="000000"/>
              </a:solidFill>
              <a:latin typeface="Avenir"/>
              <a:ea typeface="Avenir"/>
              <a:cs typeface="Avenir"/>
              <a:sym typeface="Avenir"/>
            </a:endParaRPr>
          </a:p>
        </p:txBody>
      </p:sp>
      <p:sp>
        <p:nvSpPr>
          <p:cNvPr id="124" name="Google Shape;124;p18"/>
          <p:cNvSpPr txBox="1"/>
          <p:nvPr/>
        </p:nvSpPr>
        <p:spPr>
          <a:xfrm rot="-999">
            <a:off x="6048000" y="3262593"/>
            <a:ext cx="3096000" cy="44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s" sz="1600">
                <a:latin typeface="Avenir"/>
                <a:ea typeface="Avenir"/>
                <a:cs typeface="Avenir"/>
                <a:sym typeface="Avenir"/>
              </a:rPr>
              <a:t>3.3 Brain MRI Indices</a:t>
            </a:r>
            <a:endParaRPr b="1" i="0" sz="1600" u="none" cap="none" strike="noStrike">
              <a:solidFill>
                <a:srgbClr val="000000"/>
              </a:solidFill>
              <a:latin typeface="Avenir"/>
              <a:ea typeface="Avenir"/>
              <a:cs typeface="Avenir"/>
              <a:sym typeface="Avenir"/>
            </a:endParaRPr>
          </a:p>
        </p:txBody>
      </p:sp>
      <p:pic>
        <p:nvPicPr>
          <p:cNvPr id="125" name="Google Shape;125;p18"/>
          <p:cNvPicPr preferRelativeResize="0"/>
          <p:nvPr/>
        </p:nvPicPr>
        <p:blipFill>
          <a:blip r:embed="rId3">
            <a:alphaModFix/>
          </a:blip>
          <a:stretch>
            <a:fillRect/>
          </a:stretch>
        </p:blipFill>
        <p:spPr>
          <a:xfrm>
            <a:off x="2949575" y="1322150"/>
            <a:ext cx="3244847" cy="1829000"/>
          </a:xfrm>
          <a:prstGeom prst="rect">
            <a:avLst/>
          </a:prstGeom>
          <a:noFill/>
          <a:ln>
            <a:noFill/>
          </a:ln>
        </p:spPr>
      </p:pic>
      <p:sp>
        <p:nvSpPr>
          <p:cNvPr id="126" name="Google Shape;126;p18"/>
          <p:cNvSpPr txBox="1"/>
          <p:nvPr/>
        </p:nvSpPr>
        <p:spPr>
          <a:xfrm>
            <a:off x="3096000" y="3821950"/>
            <a:ext cx="2952000" cy="6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Cardiovascular risk factors</a:t>
            </a:r>
            <a:r>
              <a:rPr lang="es">
                <a:latin typeface="Avenir"/>
                <a:ea typeface="Avenir"/>
                <a:cs typeface="Avenir"/>
                <a:sym typeface="Avenir"/>
              </a:rPr>
              <a:t> that capture how well the heart works</a:t>
            </a:r>
            <a:endParaRPr>
              <a:latin typeface="Avenir"/>
              <a:ea typeface="Avenir"/>
              <a:cs typeface="Avenir"/>
              <a:sym typeface="Avenir"/>
            </a:endParaRPr>
          </a:p>
        </p:txBody>
      </p:sp>
      <p:sp>
        <p:nvSpPr>
          <p:cNvPr id="127" name="Google Shape;127;p18"/>
          <p:cNvSpPr txBox="1"/>
          <p:nvPr/>
        </p:nvSpPr>
        <p:spPr>
          <a:xfrm>
            <a:off x="0" y="3821950"/>
            <a:ext cx="3096000" cy="9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Heart imaging derived data that quantifies various changes in heart structures</a:t>
            </a:r>
            <a:endParaRPr>
              <a:latin typeface="Avenir"/>
              <a:ea typeface="Avenir"/>
              <a:cs typeface="Avenir"/>
              <a:sym typeface="Avenir"/>
            </a:endParaRPr>
          </a:p>
        </p:txBody>
      </p:sp>
      <p:sp>
        <p:nvSpPr>
          <p:cNvPr id="128" name="Google Shape;128;p18"/>
          <p:cNvSpPr txBox="1"/>
          <p:nvPr/>
        </p:nvSpPr>
        <p:spPr>
          <a:xfrm>
            <a:off x="6048000" y="3821950"/>
            <a:ext cx="3096000" cy="9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venir"/>
                <a:ea typeface="Avenir"/>
                <a:cs typeface="Avenir"/>
                <a:sym typeface="Avenir"/>
              </a:rPr>
              <a:t>Brain </a:t>
            </a:r>
            <a:r>
              <a:rPr lang="es">
                <a:latin typeface="Avenir"/>
                <a:ea typeface="Avenir"/>
                <a:cs typeface="Avenir"/>
                <a:sym typeface="Avenir"/>
              </a:rPr>
              <a:t>structural imaging data that contains the structure of various brain regions</a:t>
            </a:r>
            <a:endParaRPr>
              <a:latin typeface="Avenir"/>
              <a:ea typeface="Avenir"/>
              <a:cs typeface="Avenir"/>
              <a:sym typeface="Avenir"/>
            </a:endParaRPr>
          </a:p>
        </p:txBody>
      </p:sp>
      <p:pic>
        <p:nvPicPr>
          <p:cNvPr id="129" name="Google Shape;129;p18"/>
          <p:cNvPicPr preferRelativeResize="0"/>
          <p:nvPr/>
        </p:nvPicPr>
        <p:blipFill>
          <a:blip r:embed="rId4">
            <a:alphaModFix/>
          </a:blip>
          <a:stretch>
            <a:fillRect/>
          </a:stretch>
        </p:blipFill>
        <p:spPr>
          <a:xfrm>
            <a:off x="633500" y="1322150"/>
            <a:ext cx="1828993" cy="1828993"/>
          </a:xfrm>
          <a:prstGeom prst="rect">
            <a:avLst/>
          </a:prstGeom>
          <a:noFill/>
          <a:ln>
            <a:noFill/>
          </a:ln>
        </p:spPr>
      </p:pic>
      <p:pic>
        <p:nvPicPr>
          <p:cNvPr id="130" name="Google Shape;130;p18"/>
          <p:cNvPicPr preferRelativeResize="0"/>
          <p:nvPr/>
        </p:nvPicPr>
        <p:blipFill>
          <a:blip r:embed="rId5">
            <a:alphaModFix/>
          </a:blip>
          <a:stretch>
            <a:fillRect/>
          </a:stretch>
        </p:blipFill>
        <p:spPr>
          <a:xfrm>
            <a:off x="6717506" y="1322150"/>
            <a:ext cx="1828994" cy="18289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p:nvPr/>
        </p:nvSpPr>
        <p:spPr>
          <a:xfrm>
            <a:off x="3942713" y="824675"/>
            <a:ext cx="1398300" cy="8124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Cardio</a:t>
            </a:r>
            <a:r>
              <a:rPr lang="es" sz="1200">
                <a:solidFill>
                  <a:schemeClr val="dk1"/>
                </a:solidFill>
                <a:latin typeface="Avenir"/>
                <a:ea typeface="Avenir"/>
                <a:cs typeface="Avenir"/>
                <a:sym typeface="Avenir"/>
              </a:rPr>
              <a:t>vascular risk factors</a:t>
            </a:r>
            <a:endParaRPr b="0" i="0" sz="1200" u="none" cap="none" strike="noStrike">
              <a:solidFill>
                <a:srgbClr val="000000"/>
              </a:solidFill>
              <a:latin typeface="Avenir"/>
              <a:ea typeface="Avenir"/>
              <a:cs typeface="Avenir"/>
              <a:sym typeface="Avenir"/>
            </a:endParaRPr>
          </a:p>
        </p:txBody>
      </p:sp>
      <p:cxnSp>
        <p:nvCxnSpPr>
          <p:cNvPr id="136" name="Google Shape;136;p19"/>
          <p:cNvCxnSpPr>
            <a:stCxn id="135" idx="2"/>
            <a:endCxn id="137" idx="0"/>
          </p:cNvCxnSpPr>
          <p:nvPr/>
        </p:nvCxnSpPr>
        <p:spPr>
          <a:xfrm flipH="1">
            <a:off x="3798863" y="1637075"/>
            <a:ext cx="843000" cy="1056600"/>
          </a:xfrm>
          <a:prstGeom prst="straightConnector1">
            <a:avLst/>
          </a:prstGeom>
          <a:noFill/>
          <a:ln cap="flat" cmpd="sng" w="28575">
            <a:solidFill>
              <a:schemeClr val="dk2"/>
            </a:solidFill>
            <a:prstDash val="solid"/>
            <a:round/>
            <a:headEnd len="sm" w="sm" type="none"/>
            <a:tailEnd len="sm" w="sm" type="none"/>
          </a:ln>
        </p:spPr>
      </p:cxnSp>
      <p:sp>
        <p:nvSpPr>
          <p:cNvPr id="137" name="Google Shape;137;p19"/>
          <p:cNvSpPr/>
          <p:nvPr/>
        </p:nvSpPr>
        <p:spPr>
          <a:xfrm>
            <a:off x="3214025" y="2693575"/>
            <a:ext cx="1169700" cy="7080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Aggregate measure of vascular risk</a:t>
            </a:r>
            <a:endParaRPr b="0" i="0" sz="1200" u="none" cap="none" strike="noStrike">
              <a:solidFill>
                <a:srgbClr val="000000"/>
              </a:solidFill>
              <a:latin typeface="Avenir"/>
              <a:ea typeface="Avenir"/>
              <a:cs typeface="Avenir"/>
              <a:sym typeface="Avenir"/>
            </a:endParaRPr>
          </a:p>
        </p:txBody>
      </p:sp>
      <p:sp>
        <p:nvSpPr>
          <p:cNvPr id="138" name="Google Shape;138;p19"/>
          <p:cNvSpPr/>
          <p:nvPr/>
        </p:nvSpPr>
        <p:spPr>
          <a:xfrm>
            <a:off x="4923500" y="2683100"/>
            <a:ext cx="1169700" cy="7080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Latent factor</a:t>
            </a:r>
            <a:endParaRPr sz="1200">
              <a:solidFill>
                <a:schemeClr val="dk1"/>
              </a:solidFill>
              <a:latin typeface="Avenir"/>
              <a:ea typeface="Avenir"/>
              <a:cs typeface="Avenir"/>
              <a:sym typeface="Avenir"/>
            </a:endParaRPr>
          </a:p>
          <a:p>
            <a:pPr indent="0" lvl="0" marL="0" marR="0" rtl="0" algn="ctr">
              <a:lnSpc>
                <a:spcPct val="100000"/>
              </a:lnSpc>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(gVRF)</a:t>
            </a:r>
            <a:endParaRPr sz="1200">
              <a:solidFill>
                <a:schemeClr val="dk1"/>
              </a:solidFill>
              <a:latin typeface="Avenir"/>
              <a:ea typeface="Avenir"/>
              <a:cs typeface="Avenir"/>
              <a:sym typeface="Avenir"/>
            </a:endParaRPr>
          </a:p>
        </p:txBody>
      </p:sp>
      <p:cxnSp>
        <p:nvCxnSpPr>
          <p:cNvPr id="139" name="Google Shape;139;p19"/>
          <p:cNvCxnSpPr>
            <a:stCxn id="135" idx="2"/>
            <a:endCxn id="138" idx="0"/>
          </p:cNvCxnSpPr>
          <p:nvPr/>
        </p:nvCxnSpPr>
        <p:spPr>
          <a:xfrm>
            <a:off x="4641863" y="1637075"/>
            <a:ext cx="866400" cy="1046100"/>
          </a:xfrm>
          <a:prstGeom prst="straightConnector1">
            <a:avLst/>
          </a:prstGeom>
          <a:noFill/>
          <a:ln cap="flat" cmpd="sng" w="28575">
            <a:solidFill>
              <a:schemeClr val="dk2"/>
            </a:solidFill>
            <a:prstDash val="solid"/>
            <a:round/>
            <a:headEnd len="sm" w="sm" type="none"/>
            <a:tailEnd len="sm" w="sm" type="none"/>
          </a:ln>
        </p:spPr>
      </p:cxnSp>
      <p:pic>
        <p:nvPicPr>
          <p:cNvPr id="140" name="Google Shape;140;p19"/>
          <p:cNvPicPr preferRelativeResize="0"/>
          <p:nvPr/>
        </p:nvPicPr>
        <p:blipFill>
          <a:blip r:embed="rId3">
            <a:alphaModFix/>
          </a:blip>
          <a:stretch>
            <a:fillRect/>
          </a:stretch>
        </p:blipFill>
        <p:spPr>
          <a:xfrm>
            <a:off x="177461" y="691724"/>
            <a:ext cx="2866026" cy="1824500"/>
          </a:xfrm>
          <a:prstGeom prst="rect">
            <a:avLst/>
          </a:prstGeom>
          <a:noFill/>
          <a:ln>
            <a:noFill/>
          </a:ln>
        </p:spPr>
      </p:pic>
      <p:sp>
        <p:nvSpPr>
          <p:cNvPr id="141" name="Google Shape;141;p19"/>
          <p:cNvSpPr/>
          <p:nvPr/>
        </p:nvSpPr>
        <p:spPr>
          <a:xfrm>
            <a:off x="3214025" y="3536925"/>
            <a:ext cx="1355400" cy="14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3214025" y="3536850"/>
            <a:ext cx="13554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dk1"/>
                </a:solidFill>
                <a:highlight>
                  <a:srgbClr val="FFFFFF"/>
                </a:highlight>
                <a:latin typeface="Avenir"/>
                <a:ea typeface="Avenir"/>
                <a:cs typeface="Avenir"/>
                <a:sym typeface="Avenir"/>
              </a:rPr>
              <a:t>Counting instances of a self-reported diagnosis of hypertension, diabetes, or hypercholesterolaemia, having ever smoked, having a BMI &gt;25, and having a high WHR (&gt;0.85 for females and &gt;0.90 for males).</a:t>
            </a:r>
            <a:endParaRPr sz="800">
              <a:latin typeface="Avenir"/>
              <a:ea typeface="Avenir"/>
              <a:cs typeface="Avenir"/>
              <a:sym typeface="Avenir"/>
            </a:endParaRPr>
          </a:p>
        </p:txBody>
      </p:sp>
      <p:sp>
        <p:nvSpPr>
          <p:cNvPr id="143" name="Google Shape;143;p19"/>
          <p:cNvSpPr txBox="1"/>
          <p:nvPr/>
        </p:nvSpPr>
        <p:spPr>
          <a:xfrm>
            <a:off x="4830650" y="3536850"/>
            <a:ext cx="13554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144" name="Google Shape;144;p19"/>
          <p:cNvSpPr/>
          <p:nvPr/>
        </p:nvSpPr>
        <p:spPr>
          <a:xfrm>
            <a:off x="4830650" y="3536850"/>
            <a:ext cx="1355400" cy="14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nvSpPr>
        <p:spPr>
          <a:xfrm>
            <a:off x="4830650" y="3536925"/>
            <a:ext cx="1398300" cy="14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dk1"/>
                </a:solidFill>
                <a:highlight>
                  <a:srgbClr val="FFFFFF"/>
                </a:highlight>
                <a:latin typeface="Avenir"/>
                <a:ea typeface="Avenir"/>
                <a:cs typeface="Avenir"/>
                <a:sym typeface="Avenir"/>
              </a:rPr>
              <a:t>We also derived a latent factor of general vascular risk (gVRF). It </a:t>
            </a:r>
            <a:r>
              <a:rPr lang="es" sz="800">
                <a:solidFill>
                  <a:schemeClr val="dk1"/>
                </a:solidFill>
                <a:highlight>
                  <a:srgbClr val="FFFFFF"/>
                </a:highlight>
                <a:latin typeface="Avenir"/>
                <a:ea typeface="Avenir"/>
                <a:cs typeface="Avenir"/>
                <a:sym typeface="Avenir"/>
              </a:rPr>
              <a:t>was derived from smoking pack years, diastolic and systolic blood pressure, BMI, WHR, self-reported hypertension, diabetes and hypercholesterolaemia.</a:t>
            </a:r>
            <a:endParaRPr sz="800">
              <a:latin typeface="Avenir"/>
              <a:ea typeface="Avenir"/>
              <a:cs typeface="Avenir"/>
              <a:sym typeface="Avenir"/>
            </a:endParaRPr>
          </a:p>
        </p:txBody>
      </p:sp>
      <p:pic>
        <p:nvPicPr>
          <p:cNvPr id="146" name="Google Shape;146;p19"/>
          <p:cNvPicPr preferRelativeResize="0"/>
          <p:nvPr/>
        </p:nvPicPr>
        <p:blipFill>
          <a:blip r:embed="rId4">
            <a:alphaModFix/>
          </a:blip>
          <a:stretch>
            <a:fillRect/>
          </a:stretch>
        </p:blipFill>
        <p:spPr>
          <a:xfrm>
            <a:off x="6261851" y="691725"/>
            <a:ext cx="2727901" cy="2433901"/>
          </a:xfrm>
          <a:prstGeom prst="rect">
            <a:avLst/>
          </a:prstGeom>
          <a:noFill/>
          <a:ln>
            <a:noFill/>
          </a:ln>
        </p:spPr>
      </p:pic>
      <p:pic>
        <p:nvPicPr>
          <p:cNvPr id="147" name="Google Shape;147;p19"/>
          <p:cNvPicPr preferRelativeResize="0"/>
          <p:nvPr/>
        </p:nvPicPr>
        <p:blipFill>
          <a:blip r:embed="rId5">
            <a:alphaModFix/>
          </a:blip>
          <a:stretch>
            <a:fillRect/>
          </a:stretch>
        </p:blipFill>
        <p:spPr>
          <a:xfrm>
            <a:off x="6879013" y="3232500"/>
            <a:ext cx="1493550" cy="1683625"/>
          </a:xfrm>
          <a:prstGeom prst="rect">
            <a:avLst/>
          </a:prstGeom>
          <a:noFill/>
          <a:ln>
            <a:noFill/>
          </a:ln>
        </p:spPr>
      </p:pic>
      <p:sp>
        <p:nvSpPr>
          <p:cNvPr id="148" name="Google Shape;148;p19"/>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4. Dimensionality reduction</a:t>
            </a:r>
            <a:endParaRPr b="1" sz="2000">
              <a:solidFill>
                <a:srgbClr val="000000"/>
              </a:solidFill>
            </a:endParaRPr>
          </a:p>
          <a:p>
            <a:pPr indent="0" lvl="0" marL="0" rtl="0" algn="l">
              <a:lnSpc>
                <a:spcPct val="100000"/>
              </a:lnSpc>
              <a:spcBef>
                <a:spcPts val="0"/>
              </a:spcBef>
              <a:spcAft>
                <a:spcPts val="0"/>
              </a:spcAft>
              <a:buSzPts val="2800"/>
              <a:buNone/>
            </a:pPr>
            <a:r>
              <a:t/>
            </a:r>
            <a:endParaRPr/>
          </a:p>
        </p:txBody>
      </p:sp>
      <p:pic>
        <p:nvPicPr>
          <p:cNvPr id="149" name="Google Shape;149;p19"/>
          <p:cNvPicPr preferRelativeResize="0"/>
          <p:nvPr/>
        </p:nvPicPr>
        <p:blipFill>
          <a:blip r:embed="rId6">
            <a:alphaModFix/>
          </a:blip>
          <a:stretch>
            <a:fillRect/>
          </a:stretch>
        </p:blipFill>
        <p:spPr>
          <a:xfrm>
            <a:off x="134288" y="2835925"/>
            <a:ext cx="2909225" cy="1855073"/>
          </a:xfrm>
          <a:prstGeom prst="rect">
            <a:avLst/>
          </a:prstGeom>
          <a:noFill/>
          <a:ln>
            <a:noFill/>
          </a:ln>
        </p:spPr>
      </p:pic>
      <p:sp>
        <p:nvSpPr>
          <p:cNvPr id="150" name="Google Shape;150;p19"/>
          <p:cNvSpPr txBox="1"/>
          <p:nvPr/>
        </p:nvSpPr>
        <p:spPr>
          <a:xfrm>
            <a:off x="175563" y="2493013"/>
            <a:ext cx="28698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Avenir"/>
                <a:ea typeface="Avenir"/>
                <a:cs typeface="Avenir"/>
                <a:sym typeface="Avenir"/>
              </a:rPr>
              <a:t>4.1 </a:t>
            </a:r>
            <a:r>
              <a:rPr b="1" lang="es">
                <a:latin typeface="Avenir"/>
                <a:ea typeface="Avenir"/>
                <a:cs typeface="Avenir"/>
                <a:sym typeface="Avenir"/>
              </a:rPr>
              <a:t>Aggregate measure</a:t>
            </a:r>
            <a:endParaRPr b="1">
              <a:latin typeface="Avenir"/>
              <a:ea typeface="Avenir"/>
              <a:cs typeface="Avenir"/>
              <a:sym typeface="Avenir"/>
            </a:endParaRPr>
          </a:p>
        </p:txBody>
      </p:sp>
      <p:sp>
        <p:nvSpPr>
          <p:cNvPr id="151" name="Google Shape;151;p19"/>
          <p:cNvSpPr txBox="1"/>
          <p:nvPr/>
        </p:nvSpPr>
        <p:spPr>
          <a:xfrm>
            <a:off x="154000" y="4691000"/>
            <a:ext cx="28698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Avenir"/>
                <a:ea typeface="Avenir"/>
                <a:cs typeface="Avenir"/>
                <a:sym typeface="Avenir"/>
              </a:rPr>
              <a:t>4</a:t>
            </a:r>
            <a:r>
              <a:rPr b="1" lang="es">
                <a:latin typeface="Avenir"/>
                <a:ea typeface="Avenir"/>
                <a:cs typeface="Avenir"/>
                <a:sym typeface="Avenir"/>
              </a:rPr>
              <a:t>.2 gVRF</a:t>
            </a:r>
            <a:endParaRPr b="1">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p:nvPr/>
        </p:nvSpPr>
        <p:spPr>
          <a:xfrm>
            <a:off x="2832500" y="211288"/>
            <a:ext cx="1617300" cy="81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200" u="none" cap="none" strike="noStrike">
                <a:solidFill>
                  <a:srgbClr val="000000"/>
                </a:solidFill>
                <a:latin typeface="Avenir"/>
                <a:ea typeface="Avenir"/>
                <a:cs typeface="Avenir"/>
                <a:sym typeface="Avenir"/>
              </a:rPr>
              <a:t>Brain Structural MRI</a:t>
            </a:r>
            <a:endParaRPr b="0" i="0" sz="1200" u="none" cap="none" strike="noStrike">
              <a:solidFill>
                <a:srgbClr val="000000"/>
              </a:solidFill>
              <a:latin typeface="Avenir"/>
              <a:ea typeface="Avenir"/>
              <a:cs typeface="Avenir"/>
              <a:sym typeface="Avenir"/>
            </a:endParaRPr>
          </a:p>
        </p:txBody>
      </p:sp>
      <p:sp>
        <p:nvSpPr>
          <p:cNvPr id="157" name="Google Shape;157;p20"/>
          <p:cNvSpPr/>
          <p:nvPr/>
        </p:nvSpPr>
        <p:spPr>
          <a:xfrm>
            <a:off x="4748650" y="211300"/>
            <a:ext cx="1751700" cy="812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sz="1200">
                <a:latin typeface="Avenir"/>
                <a:ea typeface="Avenir"/>
                <a:cs typeface="Avenir"/>
                <a:sym typeface="Avenir"/>
              </a:rPr>
              <a:t>Heart </a:t>
            </a:r>
            <a:r>
              <a:rPr b="0" i="0" lang="es" sz="1200" u="none" cap="none" strike="noStrike">
                <a:solidFill>
                  <a:srgbClr val="000000"/>
                </a:solidFill>
                <a:latin typeface="Avenir"/>
                <a:ea typeface="Avenir"/>
                <a:cs typeface="Avenir"/>
                <a:sym typeface="Avenir"/>
              </a:rPr>
              <a:t>CMR Radiomics</a:t>
            </a:r>
            <a:endParaRPr b="0" i="0" sz="1200" u="none" cap="none" strike="noStrike">
              <a:solidFill>
                <a:srgbClr val="000000"/>
              </a:solidFill>
              <a:latin typeface="Avenir"/>
              <a:ea typeface="Avenir"/>
              <a:cs typeface="Avenir"/>
              <a:sym typeface="Avenir"/>
            </a:endParaRPr>
          </a:p>
        </p:txBody>
      </p:sp>
      <p:graphicFrame>
        <p:nvGraphicFramePr>
          <p:cNvPr id="158" name="Google Shape;158;p20"/>
          <p:cNvGraphicFramePr/>
          <p:nvPr/>
        </p:nvGraphicFramePr>
        <p:xfrm>
          <a:off x="1663313" y="3097600"/>
          <a:ext cx="3000000" cy="3000000"/>
        </p:xfrm>
        <a:graphic>
          <a:graphicData uri="http://schemas.openxmlformats.org/drawingml/2006/table">
            <a:tbl>
              <a:tblPr>
                <a:noFill/>
                <a:tableStyleId>{823B4D37-9E53-4A4F-B72B-4F0EFE976C41}</a:tableStyleId>
              </a:tblPr>
              <a:tblGrid>
                <a:gridCol w="1547350"/>
                <a:gridCol w="976000"/>
                <a:gridCol w="1143600"/>
                <a:gridCol w="1154775"/>
                <a:gridCol w="995650"/>
              </a:tblGrid>
              <a:tr h="236825">
                <a:tc>
                  <a:txBody>
                    <a:bodyPr/>
                    <a:lstStyle/>
                    <a:p>
                      <a:pPr indent="0" lvl="0" marL="0" rtl="0" algn="ctr">
                        <a:spcBef>
                          <a:spcPts val="0"/>
                        </a:spcBef>
                        <a:spcAft>
                          <a:spcPts val="0"/>
                        </a:spcAft>
                        <a:buNone/>
                      </a:pPr>
                      <a:r>
                        <a:rPr b="1" lang="es" sz="1200">
                          <a:latin typeface="Avenir"/>
                          <a:ea typeface="Avenir"/>
                          <a:cs typeface="Avenir"/>
                          <a:sym typeface="Avenir"/>
                        </a:rPr>
                        <a:t>Features</a:t>
                      </a:r>
                      <a:endParaRPr b="1" sz="1200">
                        <a:latin typeface="Avenir"/>
                        <a:ea typeface="Avenir"/>
                        <a:cs typeface="Avenir"/>
                        <a:sym typeface="Avenir"/>
                      </a:endParaRPr>
                    </a:p>
                  </a:txBody>
                  <a:tcPr marT="91425" marB="91425" marR="91425" marL="91425">
                    <a:solidFill>
                      <a:srgbClr val="EFEFEF"/>
                    </a:solidFill>
                  </a:tcPr>
                </a:tc>
                <a:tc>
                  <a:txBody>
                    <a:bodyPr/>
                    <a:lstStyle/>
                    <a:p>
                      <a:pPr indent="0" lvl="0" marL="0" rtl="0" algn="ctr">
                        <a:spcBef>
                          <a:spcPts val="0"/>
                        </a:spcBef>
                        <a:spcAft>
                          <a:spcPts val="0"/>
                        </a:spcAft>
                        <a:buNone/>
                      </a:pPr>
                      <a:r>
                        <a:rPr b="1" lang="es" sz="1200">
                          <a:latin typeface="Avenir"/>
                          <a:ea typeface="Avenir"/>
                          <a:cs typeface="Avenir"/>
                          <a:sym typeface="Avenir"/>
                        </a:rPr>
                        <a:t># Variables</a:t>
                      </a:r>
                      <a:endParaRPr b="1" sz="1200">
                        <a:latin typeface="Avenir"/>
                        <a:ea typeface="Avenir"/>
                        <a:cs typeface="Avenir"/>
                        <a:sym typeface="Avenir"/>
                      </a:endParaRPr>
                    </a:p>
                  </a:txBody>
                  <a:tcPr marT="91425" marB="91425" marR="91425" marL="91425">
                    <a:solidFill>
                      <a:srgbClr val="EFEFEF"/>
                    </a:solidFill>
                  </a:tcPr>
                </a:tc>
                <a:tc>
                  <a:txBody>
                    <a:bodyPr/>
                    <a:lstStyle/>
                    <a:p>
                      <a:pPr indent="0" lvl="0" marL="0" rtl="0" algn="ctr">
                        <a:spcBef>
                          <a:spcPts val="0"/>
                        </a:spcBef>
                        <a:spcAft>
                          <a:spcPts val="0"/>
                        </a:spcAft>
                        <a:buNone/>
                      </a:pPr>
                      <a:r>
                        <a:rPr b="1" lang="es" sz="1200">
                          <a:latin typeface="Avenir"/>
                          <a:ea typeface="Avenir"/>
                          <a:cs typeface="Avenir"/>
                          <a:sym typeface="Avenir"/>
                        </a:rPr>
                        <a:t>KMO Score</a:t>
                      </a:r>
                      <a:endParaRPr b="1" sz="1200">
                        <a:latin typeface="Avenir"/>
                        <a:ea typeface="Avenir"/>
                        <a:cs typeface="Avenir"/>
                        <a:sym typeface="Avenir"/>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s" sz="1200">
                          <a:latin typeface="Avenir"/>
                          <a:ea typeface="Avenir"/>
                          <a:cs typeface="Avenir"/>
                          <a:sym typeface="Avenir"/>
                        </a:rPr>
                        <a:t>Bartlett's</a:t>
                      </a:r>
                      <a:r>
                        <a:rPr b="1" lang="es" sz="1200">
                          <a:latin typeface="Avenir"/>
                          <a:ea typeface="Avenir"/>
                          <a:cs typeface="Avenir"/>
                          <a:sym typeface="Avenir"/>
                        </a:rPr>
                        <a:t> test</a:t>
                      </a:r>
                      <a:endParaRPr b="1" sz="1200">
                        <a:latin typeface="Avenir"/>
                        <a:ea typeface="Avenir"/>
                        <a:cs typeface="Avenir"/>
                        <a:sym typeface="Aveni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s" sz="1200">
                          <a:latin typeface="Avenir"/>
                          <a:ea typeface="Avenir"/>
                          <a:cs typeface="Avenir"/>
                          <a:sym typeface="Avenir"/>
                        </a:rPr>
                        <a:t>Scree test</a:t>
                      </a:r>
                      <a:endParaRPr b="1" sz="1200">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116525">
                <a:tc>
                  <a:txBody>
                    <a:bodyPr/>
                    <a:lstStyle/>
                    <a:p>
                      <a:pPr indent="0" lvl="0" marL="0" rtl="0" algn="ctr">
                        <a:spcBef>
                          <a:spcPts val="0"/>
                        </a:spcBef>
                        <a:spcAft>
                          <a:spcPts val="0"/>
                        </a:spcAft>
                        <a:buNone/>
                      </a:pPr>
                      <a:r>
                        <a:rPr b="1" lang="es" sz="1200">
                          <a:latin typeface="Avenir"/>
                          <a:ea typeface="Avenir"/>
                          <a:cs typeface="Avenir"/>
                          <a:sym typeface="Avenir"/>
                        </a:rPr>
                        <a:t>gVRF</a:t>
                      </a:r>
                      <a:endParaRPr b="1" sz="1200">
                        <a:latin typeface="Avenir"/>
                        <a:ea typeface="Avenir"/>
                        <a:cs typeface="Avenir"/>
                        <a:sym typeface="Avenir"/>
                      </a:endParaRPr>
                    </a:p>
                  </a:txBody>
                  <a:tcPr marT="91425" marB="91425" marR="91425" marL="91425">
                    <a:solidFill>
                      <a:srgbClr val="D9D2E9"/>
                    </a:solidFill>
                  </a:tcPr>
                </a:tc>
                <a:tc>
                  <a:txBody>
                    <a:bodyPr/>
                    <a:lstStyle/>
                    <a:p>
                      <a:pPr indent="0" lvl="0" marL="0" rtl="0" algn="ctr">
                        <a:lnSpc>
                          <a:spcPct val="115000"/>
                        </a:lnSpc>
                        <a:spcBef>
                          <a:spcPts val="0"/>
                        </a:spcBef>
                        <a:spcAft>
                          <a:spcPts val="0"/>
                        </a:spcAft>
                        <a:buClr>
                          <a:schemeClr val="dk1"/>
                        </a:buClr>
                        <a:buSzPts val="1100"/>
                        <a:buFont typeface="Arial"/>
                        <a:buNone/>
                      </a:pPr>
                      <a:r>
                        <a:rPr lang="es" sz="1200">
                          <a:solidFill>
                            <a:schemeClr val="dk1"/>
                          </a:solidFill>
                          <a:latin typeface="Avenir"/>
                          <a:ea typeface="Avenir"/>
                          <a:cs typeface="Avenir"/>
                          <a:sym typeface="Avenir"/>
                        </a:rPr>
                        <a:t>8</a:t>
                      </a:r>
                      <a:endParaRPr sz="1200">
                        <a:highlight>
                          <a:srgbClr val="FFFFFF"/>
                        </a:highlight>
                        <a:latin typeface="Avenir"/>
                        <a:ea typeface="Avenir"/>
                        <a:cs typeface="Avenir"/>
                        <a:sym typeface="Aveni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0,6418</a:t>
                      </a:r>
                      <a:endParaRPr sz="1200">
                        <a:highlight>
                          <a:srgbClr val="FFFFFF"/>
                        </a:highlight>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(2719.71, 0)</a:t>
                      </a:r>
                      <a:endParaRPr sz="1200">
                        <a:highlight>
                          <a:srgbClr val="FFFFFF"/>
                        </a:highlight>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3</a:t>
                      </a:r>
                      <a:endParaRPr sz="1200">
                        <a:highlight>
                          <a:srgbClr val="FFFFFF"/>
                        </a:highlight>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99825">
                <a:tc>
                  <a:txBody>
                    <a:bodyPr/>
                    <a:lstStyle/>
                    <a:p>
                      <a:pPr indent="0" lvl="0" marL="0" rtl="0" algn="ctr">
                        <a:spcBef>
                          <a:spcPts val="0"/>
                        </a:spcBef>
                        <a:spcAft>
                          <a:spcPts val="0"/>
                        </a:spcAft>
                        <a:buNone/>
                      </a:pPr>
                      <a:r>
                        <a:rPr b="1" lang="es" sz="1200">
                          <a:latin typeface="Avenir"/>
                          <a:ea typeface="Avenir"/>
                          <a:cs typeface="Avenir"/>
                          <a:sym typeface="Avenir"/>
                        </a:rPr>
                        <a:t>Brain MRI Indices</a:t>
                      </a:r>
                      <a:endParaRPr b="1" sz="1200">
                        <a:latin typeface="Avenir"/>
                        <a:ea typeface="Avenir"/>
                        <a:cs typeface="Avenir"/>
                        <a:sym typeface="Avenir"/>
                      </a:endParaRPr>
                    </a:p>
                  </a:txBody>
                  <a:tcPr marT="91425" marB="91425" marR="91425" marL="91425">
                    <a:lnR cap="flat" cmpd="sng" w="9525">
                      <a:solidFill>
                        <a:srgbClr val="9E9E9E"/>
                      </a:solidFill>
                      <a:prstDash val="solid"/>
                      <a:round/>
                      <a:headEnd len="sm" w="sm" type="none"/>
                      <a:tailEnd len="sm" w="sm" type="none"/>
                    </a:lnR>
                    <a:solidFill>
                      <a:srgbClr val="A4C2F4"/>
                    </a:solidFill>
                  </a:tcPr>
                </a:tc>
                <a:tc>
                  <a:txBody>
                    <a:bodyPr/>
                    <a:lstStyle/>
                    <a:p>
                      <a:pPr indent="0" lvl="0" marL="0" rtl="0" algn="ctr">
                        <a:lnSpc>
                          <a:spcPct val="115000"/>
                        </a:lnSpc>
                        <a:spcBef>
                          <a:spcPts val="0"/>
                        </a:spcBef>
                        <a:spcAft>
                          <a:spcPts val="0"/>
                        </a:spcAft>
                        <a:buNone/>
                      </a:pPr>
                      <a:r>
                        <a:rPr lang="es" sz="1200">
                          <a:latin typeface="Avenir"/>
                          <a:ea typeface="Avenir"/>
                          <a:cs typeface="Avenir"/>
                          <a:sym typeface="Avenir"/>
                        </a:rPr>
                        <a:t>744</a:t>
                      </a:r>
                      <a:endParaRPr sz="1200">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0.9526</a:t>
                      </a:r>
                      <a:endParaRPr sz="1200">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(inf, nan)</a:t>
                      </a:r>
                      <a:endParaRPr sz="1200">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100</a:t>
                      </a:r>
                      <a:endParaRPr sz="1200">
                        <a:latin typeface="Avenir"/>
                        <a:ea typeface="Avenir"/>
                        <a:cs typeface="Avenir"/>
                        <a:sym typeface="Aveni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296425">
                <a:tc>
                  <a:txBody>
                    <a:bodyPr/>
                    <a:lstStyle/>
                    <a:p>
                      <a:pPr indent="0" lvl="0" marL="0" rtl="0" algn="ctr">
                        <a:spcBef>
                          <a:spcPts val="0"/>
                        </a:spcBef>
                        <a:spcAft>
                          <a:spcPts val="0"/>
                        </a:spcAft>
                        <a:buNone/>
                      </a:pPr>
                      <a:r>
                        <a:rPr b="1" lang="es" sz="1200">
                          <a:latin typeface="Avenir"/>
                          <a:ea typeface="Avenir"/>
                          <a:cs typeface="Avenir"/>
                          <a:sym typeface="Avenir"/>
                        </a:rPr>
                        <a:t>Heart CMR Radiomics</a:t>
                      </a:r>
                      <a:endParaRPr b="1" sz="1200">
                        <a:latin typeface="Avenir"/>
                        <a:ea typeface="Avenir"/>
                        <a:cs typeface="Avenir"/>
                        <a:sym typeface="Avenir"/>
                      </a:endParaRPr>
                    </a:p>
                  </a:txBody>
                  <a:tcPr marT="91425" marB="91425" marR="91425" marL="91425">
                    <a:solidFill>
                      <a:srgbClr val="F4CCCC"/>
                    </a:solidFill>
                  </a:tcPr>
                </a:tc>
                <a:tc>
                  <a:txBody>
                    <a:bodyPr/>
                    <a:lstStyle/>
                    <a:p>
                      <a:pPr indent="0" lvl="0" marL="0" rtl="0" algn="ctr">
                        <a:lnSpc>
                          <a:spcPct val="115000"/>
                        </a:lnSpc>
                        <a:spcBef>
                          <a:spcPts val="0"/>
                        </a:spcBef>
                        <a:spcAft>
                          <a:spcPts val="0"/>
                        </a:spcAft>
                        <a:buNone/>
                      </a:pPr>
                      <a:r>
                        <a:rPr lang="es" sz="1200">
                          <a:highlight>
                            <a:srgbClr val="FFFFFF"/>
                          </a:highlight>
                          <a:latin typeface="Avenir"/>
                          <a:ea typeface="Avenir"/>
                          <a:cs typeface="Avenir"/>
                          <a:sym typeface="Avenir"/>
                        </a:rPr>
                        <a:t>639</a:t>
                      </a:r>
                      <a:endParaRPr sz="1200">
                        <a:highlight>
                          <a:srgbClr val="FFFFFF"/>
                        </a:highlight>
                        <a:latin typeface="Avenir"/>
                        <a:ea typeface="Avenir"/>
                        <a:cs typeface="Avenir"/>
                        <a:sym typeface="Avenir"/>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s" sz="1200">
                          <a:solidFill>
                            <a:schemeClr val="dk1"/>
                          </a:solidFill>
                          <a:latin typeface="Avenir"/>
                          <a:ea typeface="Avenir"/>
                          <a:cs typeface="Avenir"/>
                          <a:sym typeface="Avenir"/>
                        </a:rPr>
                        <a:t>0.9781</a:t>
                      </a:r>
                      <a:endParaRPr sz="1200">
                        <a:solidFill>
                          <a:schemeClr val="dk1"/>
                        </a:solidFill>
                        <a:latin typeface="Avenir"/>
                        <a:ea typeface="Avenir"/>
                        <a:cs typeface="Avenir"/>
                        <a:sym typeface="Avenir"/>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s" sz="1200">
                          <a:solidFill>
                            <a:schemeClr val="dk1"/>
                          </a:solidFill>
                          <a:highlight>
                            <a:schemeClr val="lt1"/>
                          </a:highlight>
                          <a:latin typeface="Avenir"/>
                          <a:ea typeface="Avenir"/>
                          <a:cs typeface="Avenir"/>
                          <a:sym typeface="Avenir"/>
                        </a:rPr>
                        <a:t>(inf, nan)</a:t>
                      </a:r>
                      <a:endParaRPr sz="1200">
                        <a:solidFill>
                          <a:schemeClr val="dk1"/>
                        </a:solidFill>
                        <a:latin typeface="Avenir"/>
                        <a:ea typeface="Avenir"/>
                        <a:cs typeface="Avenir"/>
                        <a:sym typeface="Avenir"/>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s" sz="1200">
                          <a:solidFill>
                            <a:schemeClr val="dk1"/>
                          </a:solidFill>
                          <a:highlight>
                            <a:schemeClr val="lt1"/>
                          </a:highlight>
                          <a:latin typeface="Avenir"/>
                          <a:ea typeface="Avenir"/>
                          <a:cs typeface="Avenir"/>
                          <a:sym typeface="Avenir"/>
                        </a:rPr>
                        <a:t>50</a:t>
                      </a:r>
                      <a:endParaRPr sz="1200">
                        <a:highlight>
                          <a:srgbClr val="FFFFFF"/>
                        </a:highlight>
                        <a:latin typeface="Avenir"/>
                        <a:ea typeface="Avenir"/>
                        <a:cs typeface="Avenir"/>
                        <a:sym typeface="Avenir"/>
                      </a:endParaRPr>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cxnSp>
        <p:nvCxnSpPr>
          <p:cNvPr id="159" name="Google Shape;159;p20"/>
          <p:cNvCxnSpPr>
            <a:stCxn id="156" idx="2"/>
          </p:cNvCxnSpPr>
          <p:nvPr/>
        </p:nvCxnSpPr>
        <p:spPr>
          <a:xfrm>
            <a:off x="3641150" y="1023688"/>
            <a:ext cx="17100" cy="2069100"/>
          </a:xfrm>
          <a:prstGeom prst="straightConnector1">
            <a:avLst/>
          </a:prstGeom>
          <a:noFill/>
          <a:ln cap="flat" cmpd="sng" w="28575">
            <a:solidFill>
              <a:schemeClr val="dk2"/>
            </a:solidFill>
            <a:prstDash val="solid"/>
            <a:round/>
            <a:headEnd len="med" w="med" type="none"/>
            <a:tailEnd len="med" w="med" type="triangle"/>
          </a:ln>
        </p:spPr>
      </p:cxnSp>
      <p:cxnSp>
        <p:nvCxnSpPr>
          <p:cNvPr id="160" name="Google Shape;160;p20"/>
          <p:cNvCxnSpPr>
            <a:stCxn id="157" idx="2"/>
          </p:cNvCxnSpPr>
          <p:nvPr/>
        </p:nvCxnSpPr>
        <p:spPr>
          <a:xfrm>
            <a:off x="5624500" y="1023700"/>
            <a:ext cx="25800" cy="2069100"/>
          </a:xfrm>
          <a:prstGeom prst="straightConnector1">
            <a:avLst/>
          </a:prstGeom>
          <a:noFill/>
          <a:ln cap="flat" cmpd="sng" w="28575">
            <a:solidFill>
              <a:schemeClr val="dk2"/>
            </a:solidFill>
            <a:prstDash val="solid"/>
            <a:round/>
            <a:headEnd len="med" w="med" type="none"/>
            <a:tailEnd len="med" w="med" type="triangle"/>
          </a:ln>
        </p:spPr>
      </p:cxnSp>
      <p:pic>
        <p:nvPicPr>
          <p:cNvPr id="161" name="Google Shape;161;p20"/>
          <p:cNvPicPr preferRelativeResize="0"/>
          <p:nvPr/>
        </p:nvPicPr>
        <p:blipFill>
          <a:blip r:embed="rId3">
            <a:alphaModFix/>
          </a:blip>
          <a:stretch>
            <a:fillRect/>
          </a:stretch>
        </p:blipFill>
        <p:spPr>
          <a:xfrm>
            <a:off x="6089400" y="1105363"/>
            <a:ext cx="2852187" cy="1910575"/>
          </a:xfrm>
          <a:prstGeom prst="rect">
            <a:avLst/>
          </a:prstGeom>
          <a:noFill/>
          <a:ln>
            <a:noFill/>
          </a:ln>
        </p:spPr>
      </p:pic>
      <p:pic>
        <p:nvPicPr>
          <p:cNvPr id="162" name="Google Shape;162;p20"/>
          <p:cNvPicPr preferRelativeResize="0"/>
          <p:nvPr/>
        </p:nvPicPr>
        <p:blipFill>
          <a:blip r:embed="rId4">
            <a:alphaModFix/>
          </a:blip>
          <a:stretch>
            <a:fillRect/>
          </a:stretch>
        </p:blipFill>
        <p:spPr>
          <a:xfrm>
            <a:off x="279650" y="1099204"/>
            <a:ext cx="2852175" cy="1904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1"/>
          <p:cNvPicPr preferRelativeResize="0"/>
          <p:nvPr/>
        </p:nvPicPr>
        <p:blipFill>
          <a:blip r:embed="rId3">
            <a:alphaModFix/>
          </a:blip>
          <a:stretch>
            <a:fillRect/>
          </a:stretch>
        </p:blipFill>
        <p:spPr>
          <a:xfrm>
            <a:off x="976250" y="1134537"/>
            <a:ext cx="2631300" cy="1708724"/>
          </a:xfrm>
          <a:prstGeom prst="rect">
            <a:avLst/>
          </a:prstGeom>
          <a:noFill/>
          <a:ln>
            <a:noFill/>
          </a:ln>
        </p:spPr>
      </p:pic>
      <p:pic>
        <p:nvPicPr>
          <p:cNvPr id="168" name="Google Shape;168;p21"/>
          <p:cNvPicPr preferRelativeResize="0"/>
          <p:nvPr/>
        </p:nvPicPr>
        <p:blipFill>
          <a:blip r:embed="rId4">
            <a:alphaModFix/>
          </a:blip>
          <a:stretch>
            <a:fillRect/>
          </a:stretch>
        </p:blipFill>
        <p:spPr>
          <a:xfrm>
            <a:off x="5675566" y="1134525"/>
            <a:ext cx="2684159" cy="1708725"/>
          </a:xfrm>
          <a:prstGeom prst="rect">
            <a:avLst/>
          </a:prstGeom>
          <a:noFill/>
          <a:ln>
            <a:noFill/>
          </a:ln>
        </p:spPr>
      </p:pic>
      <p:sp>
        <p:nvSpPr>
          <p:cNvPr id="169" name="Google Shape;169;p21"/>
          <p:cNvSpPr txBox="1"/>
          <p:nvPr/>
        </p:nvSpPr>
        <p:spPr>
          <a:xfrm>
            <a:off x="5900" y="2948175"/>
            <a:ext cx="45720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latin typeface="Avenir"/>
                <a:ea typeface="Avenir"/>
                <a:cs typeface="Avenir"/>
                <a:sym typeface="Avenir"/>
              </a:rPr>
              <a:t>from sklearn.linear_model import LinearRegression</a:t>
            </a:r>
            <a:endParaRPr b="1" sz="1200">
              <a:latin typeface="Avenir"/>
              <a:ea typeface="Avenir"/>
              <a:cs typeface="Avenir"/>
              <a:sym typeface="Avenir"/>
            </a:endParaRPr>
          </a:p>
        </p:txBody>
      </p:sp>
      <p:sp>
        <p:nvSpPr>
          <p:cNvPr id="170" name="Google Shape;170;p21"/>
          <p:cNvSpPr txBox="1"/>
          <p:nvPr/>
        </p:nvSpPr>
        <p:spPr>
          <a:xfrm>
            <a:off x="4572000" y="2948175"/>
            <a:ext cx="45720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latin typeface="Avenir"/>
                <a:ea typeface="Avenir"/>
                <a:cs typeface="Avenir"/>
                <a:sym typeface="Avenir"/>
              </a:rPr>
              <a:t>from sklearn.ensemble import RandomForest</a:t>
            </a:r>
            <a:endParaRPr b="1" sz="1200">
              <a:latin typeface="Avenir"/>
              <a:ea typeface="Avenir"/>
              <a:cs typeface="Avenir"/>
              <a:sym typeface="Avenir"/>
            </a:endParaRPr>
          </a:p>
          <a:p>
            <a:pPr indent="0" lvl="0" marL="0" rtl="0" algn="ctr">
              <a:spcBef>
                <a:spcPts val="0"/>
              </a:spcBef>
              <a:spcAft>
                <a:spcPts val="0"/>
              </a:spcAft>
              <a:buNone/>
            </a:pPr>
            <a:r>
              <a:t/>
            </a:r>
            <a:endParaRPr b="1" sz="1000"/>
          </a:p>
        </p:txBody>
      </p:sp>
      <p:sp>
        <p:nvSpPr>
          <p:cNvPr id="171" name="Google Shape;171;p21"/>
          <p:cNvSpPr txBox="1"/>
          <p:nvPr/>
        </p:nvSpPr>
        <p:spPr>
          <a:xfrm>
            <a:off x="1068600" y="687300"/>
            <a:ext cx="2586600" cy="4482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Avenir"/>
                <a:ea typeface="Avenir"/>
                <a:cs typeface="Avenir"/>
                <a:sym typeface="Avenir"/>
              </a:rPr>
              <a:t>5.1 Predicting gVRF</a:t>
            </a:r>
            <a:endParaRPr b="1">
              <a:latin typeface="Avenir"/>
              <a:ea typeface="Avenir"/>
              <a:cs typeface="Avenir"/>
              <a:sym typeface="Avenir"/>
            </a:endParaRPr>
          </a:p>
        </p:txBody>
      </p:sp>
      <p:sp>
        <p:nvSpPr>
          <p:cNvPr id="172" name="Google Shape;172;p21"/>
          <p:cNvSpPr txBox="1"/>
          <p:nvPr/>
        </p:nvSpPr>
        <p:spPr>
          <a:xfrm>
            <a:off x="5517650" y="711375"/>
            <a:ext cx="3000000" cy="4233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Avenir"/>
                <a:ea typeface="Avenir"/>
                <a:cs typeface="Avenir"/>
                <a:sym typeface="Avenir"/>
              </a:rPr>
              <a:t>5.2 Predicting Aggregate measure</a:t>
            </a:r>
            <a:endParaRPr b="1">
              <a:latin typeface="Avenir"/>
              <a:ea typeface="Avenir"/>
              <a:cs typeface="Avenir"/>
              <a:sym typeface="Avenir"/>
            </a:endParaRPr>
          </a:p>
        </p:txBody>
      </p:sp>
      <p:sp>
        <p:nvSpPr>
          <p:cNvPr id="173" name="Google Shape;173;p21"/>
          <p:cNvSpPr txBox="1"/>
          <p:nvPr/>
        </p:nvSpPr>
        <p:spPr>
          <a:xfrm>
            <a:off x="5900" y="3351900"/>
            <a:ext cx="4572000" cy="16566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latin typeface="Avenir"/>
                <a:ea typeface="Avenir"/>
                <a:cs typeface="Avenir"/>
                <a:sym typeface="Avenir"/>
              </a:rPr>
              <a:t>Evaluation of performance</a:t>
            </a:r>
            <a:endParaRPr b="1" sz="1200">
              <a:latin typeface="Avenir"/>
              <a:ea typeface="Avenir"/>
              <a:cs typeface="Avenir"/>
              <a:sym typeface="Avenir"/>
            </a:endParaRPr>
          </a:p>
          <a:p>
            <a:pPr indent="0" lvl="0" marL="0" rtl="0" algn="ctr">
              <a:spcBef>
                <a:spcPts val="0"/>
              </a:spcBef>
              <a:spcAft>
                <a:spcPts val="0"/>
              </a:spcAft>
              <a:buNone/>
            </a:pPr>
            <a:r>
              <a:t/>
            </a:r>
            <a:endParaRPr b="1" sz="1200">
              <a:latin typeface="Avenir"/>
              <a:ea typeface="Avenir"/>
              <a:cs typeface="Avenir"/>
              <a:sym typeface="Avenir"/>
            </a:endParaRPr>
          </a:p>
          <a:p>
            <a:pPr indent="-304800" lvl="0" marL="457200" rtl="0" algn="l">
              <a:spcBef>
                <a:spcPts val="0"/>
              </a:spcBef>
              <a:spcAft>
                <a:spcPts val="0"/>
              </a:spcAft>
              <a:buSzPts val="1200"/>
              <a:buFont typeface="Avenir"/>
              <a:buChar char="●"/>
            </a:pPr>
            <a:r>
              <a:rPr b="1" lang="es" sz="1200" u="sng">
                <a:latin typeface="Avenir"/>
                <a:ea typeface="Avenir"/>
                <a:cs typeface="Avenir"/>
                <a:sym typeface="Avenir"/>
              </a:rPr>
              <a:t>R^2</a:t>
            </a:r>
            <a:r>
              <a:rPr b="1" lang="es" sz="1200">
                <a:latin typeface="Avenir"/>
                <a:ea typeface="Avenir"/>
                <a:cs typeface="Avenir"/>
                <a:sym typeface="Avenir"/>
              </a:rPr>
              <a:t>: coefficient of determination, regression score function.</a:t>
            </a:r>
            <a:endParaRPr b="1" sz="1200">
              <a:latin typeface="Avenir"/>
              <a:ea typeface="Avenir"/>
              <a:cs typeface="Avenir"/>
              <a:sym typeface="Avenir"/>
            </a:endParaRPr>
          </a:p>
          <a:p>
            <a:pPr indent="-304800" lvl="0" marL="457200" rtl="0" algn="l">
              <a:spcBef>
                <a:spcPts val="0"/>
              </a:spcBef>
              <a:spcAft>
                <a:spcPts val="0"/>
              </a:spcAft>
              <a:buSzPts val="1200"/>
              <a:buFont typeface="Avenir"/>
              <a:buChar char="●"/>
            </a:pPr>
            <a:r>
              <a:rPr b="1" lang="es" sz="1200" u="sng">
                <a:latin typeface="Avenir"/>
                <a:ea typeface="Avenir"/>
                <a:cs typeface="Avenir"/>
                <a:sym typeface="Avenir"/>
              </a:rPr>
              <a:t>MAPE</a:t>
            </a:r>
            <a:r>
              <a:rPr b="1" lang="es" sz="1200">
                <a:latin typeface="Avenir"/>
                <a:ea typeface="Avenir"/>
                <a:cs typeface="Avenir"/>
                <a:sym typeface="Avenir"/>
              </a:rPr>
              <a:t>: mean absolute percentage error.</a:t>
            </a:r>
            <a:endParaRPr b="1" sz="1200">
              <a:latin typeface="Avenir"/>
              <a:ea typeface="Avenir"/>
              <a:cs typeface="Avenir"/>
              <a:sym typeface="Avenir"/>
            </a:endParaRPr>
          </a:p>
          <a:p>
            <a:pPr indent="-304800" lvl="0" marL="457200" rtl="0" algn="l">
              <a:spcBef>
                <a:spcPts val="0"/>
              </a:spcBef>
              <a:spcAft>
                <a:spcPts val="0"/>
              </a:spcAft>
              <a:buSzPts val="1200"/>
              <a:buFont typeface="Avenir"/>
              <a:buChar char="●"/>
            </a:pPr>
            <a:r>
              <a:rPr b="1" lang="es" sz="1200" u="sng">
                <a:latin typeface="Avenir"/>
                <a:ea typeface="Avenir"/>
                <a:cs typeface="Avenir"/>
                <a:sym typeface="Avenir"/>
              </a:rPr>
              <a:t>MAE</a:t>
            </a:r>
            <a:r>
              <a:rPr b="1" lang="es" sz="1200">
                <a:latin typeface="Avenir"/>
                <a:ea typeface="Avenir"/>
                <a:cs typeface="Avenir"/>
                <a:sym typeface="Avenir"/>
              </a:rPr>
              <a:t>: mean of the absolute value of the errors.</a:t>
            </a:r>
            <a:endParaRPr b="1" sz="1200">
              <a:latin typeface="Avenir"/>
              <a:ea typeface="Avenir"/>
              <a:cs typeface="Avenir"/>
              <a:sym typeface="Avenir"/>
            </a:endParaRPr>
          </a:p>
          <a:p>
            <a:pPr indent="-304800" lvl="0" marL="457200" rtl="0" algn="l">
              <a:spcBef>
                <a:spcPts val="0"/>
              </a:spcBef>
              <a:spcAft>
                <a:spcPts val="0"/>
              </a:spcAft>
              <a:buSzPts val="1200"/>
              <a:buFont typeface="Avenir"/>
              <a:buChar char="●"/>
            </a:pPr>
            <a:r>
              <a:rPr b="1" lang="es" sz="1200" u="sng">
                <a:latin typeface="Avenir"/>
                <a:ea typeface="Avenir"/>
                <a:cs typeface="Avenir"/>
                <a:sym typeface="Avenir"/>
              </a:rPr>
              <a:t>MSE</a:t>
            </a:r>
            <a:r>
              <a:rPr b="1" lang="es" sz="1200">
                <a:latin typeface="Avenir"/>
                <a:ea typeface="Avenir"/>
                <a:cs typeface="Avenir"/>
                <a:sym typeface="Avenir"/>
              </a:rPr>
              <a:t>: mean of the squared errors.</a:t>
            </a:r>
            <a:endParaRPr b="1" sz="1200">
              <a:latin typeface="Avenir"/>
              <a:ea typeface="Avenir"/>
              <a:cs typeface="Avenir"/>
              <a:sym typeface="Avenir"/>
            </a:endParaRPr>
          </a:p>
          <a:p>
            <a:pPr indent="-304800" lvl="0" marL="457200" rtl="0" algn="l">
              <a:spcBef>
                <a:spcPts val="0"/>
              </a:spcBef>
              <a:spcAft>
                <a:spcPts val="0"/>
              </a:spcAft>
              <a:buSzPts val="1200"/>
              <a:buFont typeface="Avenir"/>
              <a:buChar char="●"/>
            </a:pPr>
            <a:r>
              <a:rPr b="1" lang="es" sz="1200" u="sng">
                <a:latin typeface="Avenir"/>
                <a:ea typeface="Avenir"/>
                <a:cs typeface="Avenir"/>
                <a:sym typeface="Avenir"/>
              </a:rPr>
              <a:t>RMSE</a:t>
            </a:r>
            <a:r>
              <a:rPr b="1" lang="es" sz="1200">
                <a:latin typeface="Avenir"/>
                <a:ea typeface="Avenir"/>
                <a:cs typeface="Avenir"/>
                <a:sym typeface="Avenir"/>
              </a:rPr>
              <a:t>: square root of the mean of the squared errors.</a:t>
            </a:r>
            <a:endParaRPr b="1" sz="1200">
              <a:latin typeface="Avenir"/>
              <a:ea typeface="Avenir"/>
              <a:cs typeface="Avenir"/>
              <a:sym typeface="Avenir"/>
            </a:endParaRPr>
          </a:p>
        </p:txBody>
      </p:sp>
      <p:sp>
        <p:nvSpPr>
          <p:cNvPr id="174" name="Google Shape;174;p21"/>
          <p:cNvSpPr txBox="1"/>
          <p:nvPr/>
        </p:nvSpPr>
        <p:spPr>
          <a:xfrm>
            <a:off x="4572000" y="3351900"/>
            <a:ext cx="4572000" cy="14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chemeClr val="dk1"/>
                </a:solidFill>
                <a:latin typeface="Avenir"/>
                <a:ea typeface="Avenir"/>
                <a:cs typeface="Avenir"/>
                <a:sym typeface="Avenir"/>
              </a:rPr>
              <a:t>Evaluation of performance</a:t>
            </a:r>
            <a:endParaRPr b="1" sz="1200">
              <a:solidFill>
                <a:schemeClr val="dk1"/>
              </a:solidFill>
              <a:latin typeface="Avenir"/>
              <a:ea typeface="Avenir"/>
              <a:cs typeface="Avenir"/>
              <a:sym typeface="Avenir"/>
            </a:endParaRPr>
          </a:p>
          <a:p>
            <a:pPr indent="0" lvl="0" marL="0" rtl="0" algn="ctr">
              <a:spcBef>
                <a:spcPts val="0"/>
              </a:spcBef>
              <a:spcAft>
                <a:spcPts val="0"/>
              </a:spcAft>
              <a:buNone/>
            </a:pPr>
            <a:r>
              <a:t/>
            </a:r>
            <a:endParaRPr b="1"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s" sz="1200">
                <a:solidFill>
                  <a:schemeClr val="dk1"/>
                </a:solidFill>
                <a:latin typeface="Avenir"/>
                <a:ea typeface="Avenir"/>
                <a:cs typeface="Avenir"/>
                <a:sym typeface="Avenir"/>
              </a:rPr>
              <a:t>Accuracy.</a:t>
            </a:r>
            <a:endParaRPr b="1"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s" sz="1200">
                <a:solidFill>
                  <a:schemeClr val="dk1"/>
                </a:solidFill>
                <a:latin typeface="Avenir"/>
                <a:ea typeface="Avenir"/>
                <a:cs typeface="Avenir"/>
                <a:sym typeface="Avenir"/>
              </a:rPr>
              <a:t>Confusion matrix.</a:t>
            </a:r>
            <a:endParaRPr b="1"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s" sz="1200">
                <a:solidFill>
                  <a:schemeClr val="dk1"/>
                </a:solidFill>
                <a:latin typeface="Avenir"/>
                <a:ea typeface="Avenir"/>
                <a:cs typeface="Avenir"/>
                <a:sym typeface="Avenir"/>
              </a:rPr>
              <a:t>ROC curve.</a:t>
            </a:r>
            <a:endParaRPr b="1"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b="1" lang="es" sz="1200">
                <a:solidFill>
                  <a:schemeClr val="dk1"/>
                </a:solidFill>
                <a:latin typeface="Avenir"/>
                <a:ea typeface="Avenir"/>
                <a:cs typeface="Avenir"/>
                <a:sym typeface="Avenir"/>
              </a:rPr>
              <a:t>AUC.</a:t>
            </a:r>
            <a:endParaRPr b="1" sz="1200">
              <a:solidFill>
                <a:schemeClr val="dk1"/>
              </a:solidFill>
              <a:latin typeface="Avenir"/>
              <a:ea typeface="Avenir"/>
              <a:cs typeface="Avenir"/>
              <a:sym typeface="Avenir"/>
            </a:endParaRPr>
          </a:p>
        </p:txBody>
      </p:sp>
      <p:sp>
        <p:nvSpPr>
          <p:cNvPr id="175" name="Google Shape;175;p21"/>
          <p:cNvSpPr txBox="1"/>
          <p:nvPr>
            <p:ph idx="4294967295" type="subTitle"/>
          </p:nvPr>
        </p:nvSpPr>
        <p:spPr>
          <a:xfrm>
            <a:off x="0" y="138825"/>
            <a:ext cx="9144000" cy="448200"/>
          </a:xfrm>
          <a:prstGeom prst="rect">
            <a:avLst/>
          </a:prstGeom>
          <a:noFill/>
          <a:ln>
            <a:noFill/>
          </a:ln>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s" sz="2000">
                <a:solidFill>
                  <a:srgbClr val="000000"/>
                </a:solidFill>
              </a:rPr>
              <a:t>5. Machine Learning approaches</a:t>
            </a:r>
            <a:endParaRPr b="1" sz="2000">
              <a:solidFill>
                <a:srgbClr val="000000"/>
              </a:solidFill>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