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60" r:id="rId4"/>
    <p:sldId id="258" r:id="rId5"/>
    <p:sldId id="261" r:id="rId6"/>
    <p:sldId id="262" r:id="rId7"/>
    <p:sldId id="301" r:id="rId8"/>
    <p:sldId id="263" r:id="rId9"/>
    <p:sldId id="264" r:id="rId10"/>
    <p:sldId id="265" r:id="rId11"/>
    <p:sldId id="266" r:id="rId12"/>
    <p:sldId id="267" r:id="rId13"/>
    <p:sldId id="268" r:id="rId14"/>
    <p:sldId id="269" r:id="rId15"/>
    <p:sldId id="270"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300"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271" r:id="rId45"/>
    <p:sldId id="259" r:id="rId46"/>
    <p:sldId id="27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667" autoAdjust="0"/>
    <p:restoredTop sz="94660"/>
  </p:normalViewPr>
  <p:slideViewPr>
    <p:cSldViewPr snapToGrid="0">
      <p:cViewPr>
        <p:scale>
          <a:sx n="84" d="100"/>
          <a:sy n="84" d="100"/>
        </p:scale>
        <p:origin x="640" y="75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3/18/18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7" name="Date Placeholder 6"/>
          <p:cNvSpPr>
            <a:spLocks noGrp="1"/>
          </p:cNvSpPr>
          <p:nvPr>
            <p:ph type="dt" sz="half" idx="10"/>
          </p:nvPr>
        </p:nvSpPr>
        <p:spPr/>
        <p:txBody>
          <a:bodyPr/>
          <a:lstStyle/>
          <a:p>
            <a:fld id="{1160EA64-D806-43AC-9DF2-F8C432F32B4C}" type="datetimeFigureOut">
              <a:rPr lang="en-US" dirty="0"/>
              <a:t>3/18/18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3/18/18</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7" name="Date Placeholder 6"/>
          <p:cNvSpPr>
            <a:spLocks noGrp="1"/>
          </p:cNvSpPr>
          <p:nvPr>
            <p:ph type="dt" sz="half" idx="10"/>
          </p:nvPr>
        </p:nvSpPr>
        <p:spPr/>
        <p:txBody>
          <a:bodyPr/>
          <a:lstStyle/>
          <a:p>
            <a:fld id="{4F7D4976-E339-4826-83B7-FBD03F55ECF8}" type="datetimeFigureOut">
              <a:rPr lang="en-US" dirty="0"/>
              <a:t>3/18/18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3/18/18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3/18/18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9" name="Date Placeholder 8"/>
          <p:cNvSpPr>
            <a:spLocks noGrp="1"/>
          </p:cNvSpPr>
          <p:nvPr>
            <p:ph type="dt" sz="half" idx="10"/>
          </p:nvPr>
        </p:nvSpPr>
        <p:spPr/>
        <p:txBody>
          <a:bodyPr/>
          <a:lstStyle/>
          <a:p>
            <a:fld id="{D1BE4249-C0D0-4B06-8692-E8BB871AF643}" type="datetimeFigureOut">
              <a:rPr lang="en-US" dirty="0"/>
              <a:t>3/18/18</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3/18/18</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3/18/18</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fc.org/wps/wcm/connect/1f324bb2-9a12-4d74-ac0b-65ff0fd560c7/EMCompass+Note+41+Blockchain+Part+II.pdf?MOD=AJPER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imreview.ca/article/110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ultichain.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riptonoticias.com/aplicaciones/multichain-te-permite-crear-tu-propia-blockchain-en-90-segund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oroyfinanzas.com/2015/09/poniendo-fin-debate-bitcoin-vs-blockchain-gideon-greenspan-multichain-1/" TargetMode="External"/><Relationship Id="rId3" Type="http://schemas.openxmlformats.org/officeDocument/2006/relationships/hyperlink" Target="https://www.oroyfinanzas.com/2015/09/blockchain-con-sin-bitcoin-aplicaciones-diferentes-gideon-greenspan-multichain-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NULL" TargetMode="External"/><Relationship Id="rId4" Type="http://schemas.openxmlformats.org/officeDocument/2006/relationships/hyperlink" Target="NULL" TargetMode="External"/><Relationship Id="rId5" Type="http://schemas.openxmlformats.org/officeDocument/2006/relationships/hyperlink" Target="NULL" TargetMode="External"/><Relationship Id="rId6"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monax.io/tags/eri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eeexplore.ieee.org/document/8109185/#full-text-se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onax" TargetMode="Externa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iva-portal.org/smash/get/diva2:1107612/FULLTEXT01.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hyperlink" Target="https://app.ganttpro.com/#!/app/hom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lockchaintoolki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devacademy.es/course/desarrollo-aplicaciones-blockchai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kschool.com/comunidad-kschool/escuela-de-blockchai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toshblocks.com/blockchain-handson-training/multichain-blockchain-class-room-train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udemy.com/multichain-how-to-setup-private-blockchain-using-aws-ec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obleprog.es/curso-multichain-configurar-una-blockchain-privad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obleprog.es/curso-monax-crea-una-aplicacion-de-contrato-inteligent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ursehorse.com/nyc/classes/professional/business/finance/fintech-immersive#/class-description" TargetMode="External"/><Relationship Id="rId3" Type="http://schemas.openxmlformats.org/officeDocument/2006/relationships/hyperlink" Target="http://byteacademy.co/wp-content/uploads/2017/06/Fintech.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unimooc.com/course/bitcoin-la-moneda-virtual/"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s.coursera.org/learn/blockchain-espano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lass-central.com/course/futurelearn-blockchain-in-the-energy-sector-952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3Jp65Uq_U3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ultichain.com/getting-started/" TargetMode="External"/><Relationship Id="rId3" Type="http://schemas.openxmlformats.org/officeDocument/2006/relationships/hyperlink" Target="https://www.multichain.com/developers/permissions-consensu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54.194.114.215/blockmate/deskto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_80R-wqttRk" TargetMode="External"/><Relationship Id="rId3" Type="http://schemas.openxmlformats.org/officeDocument/2006/relationships/hyperlink" Target="https://www.youtube.com/watch?v=S7uXHD2KgtU"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virtualbox.org/" TargetMode="External"/><Relationship Id="rId4" Type="http://schemas.openxmlformats.org/officeDocument/2006/relationships/hyperlink" Target="https://www.pccomponentes.com/microsoft-windows-10-pro-64bits-oem" TargetMode="External"/><Relationship Id="rId1" Type="http://schemas.openxmlformats.org/officeDocument/2006/relationships/slideLayout" Target="../slideLayouts/slideLayout2.xml"/><Relationship Id="rId2" Type="http://schemas.openxmlformats.org/officeDocument/2006/relationships/hyperlink" Target="https://www.multichain.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et.berkeley.edu/wp-content/uploads/AIR-2016-Blockchain.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C002A16-0ED5-4F42-95AF-ADA63B8469B6}"/>
              </a:ext>
            </a:extLst>
          </p:cNvPr>
          <p:cNvSpPr>
            <a:spLocks noGrp="1"/>
          </p:cNvSpPr>
          <p:nvPr>
            <p:ph type="ctrTitle"/>
          </p:nvPr>
        </p:nvSpPr>
        <p:spPr/>
        <p:txBody>
          <a:bodyPr/>
          <a:lstStyle/>
          <a:p>
            <a:r>
              <a:rPr lang="es-ES" dirty="0"/>
              <a:t>OPEN SOURCE BLOCKCHAIN</a:t>
            </a:r>
          </a:p>
        </p:txBody>
      </p:sp>
      <p:sp>
        <p:nvSpPr>
          <p:cNvPr id="3" name="Subtítulo 2">
            <a:extLst>
              <a:ext uri="{FF2B5EF4-FFF2-40B4-BE49-F238E27FC236}">
                <a16:creationId xmlns="" xmlns:a16="http://schemas.microsoft.com/office/drawing/2014/main" id="{E30484D0-FF41-47BD-BA94-B35F15D887E6}"/>
              </a:ext>
            </a:extLst>
          </p:cNvPr>
          <p:cNvSpPr>
            <a:spLocks noGrp="1"/>
          </p:cNvSpPr>
          <p:nvPr>
            <p:ph type="subTitle" idx="1"/>
          </p:nvPr>
        </p:nvSpPr>
        <p:spPr>
          <a:xfrm>
            <a:off x="2695194" y="325735"/>
            <a:ext cx="6801612" cy="1239894"/>
          </a:xfrm>
        </p:spPr>
        <p:txBody>
          <a:bodyPr/>
          <a:lstStyle/>
          <a:p>
            <a:r>
              <a:rPr lang="es-ES" dirty="0"/>
              <a:t>Desarrollo de Tecnologías Emergentes T1-TG1</a:t>
            </a:r>
          </a:p>
        </p:txBody>
      </p:sp>
      <p:sp>
        <p:nvSpPr>
          <p:cNvPr id="4" name="Subtítulo 2">
            <a:extLst>
              <a:ext uri="{FF2B5EF4-FFF2-40B4-BE49-F238E27FC236}">
                <a16:creationId xmlns="" xmlns:a16="http://schemas.microsoft.com/office/drawing/2014/main" id="{5E4B3A2E-FA5E-4F75-8F56-2EE199D9DD4A}"/>
              </a:ext>
            </a:extLst>
          </p:cNvPr>
          <p:cNvSpPr txBox="1">
            <a:spLocks/>
          </p:cNvSpPr>
          <p:nvPr/>
        </p:nvSpPr>
        <p:spPr>
          <a:xfrm>
            <a:off x="748118" y="4377971"/>
            <a:ext cx="6801612" cy="2640049"/>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es-ES" dirty="0"/>
              <a:t>Alejandro Díaz Moreno (Coordinador)</a:t>
            </a:r>
          </a:p>
          <a:p>
            <a:pPr algn="l"/>
            <a:r>
              <a:rPr lang="es-ES" dirty="0"/>
              <a:t>Daniel Ortega Expósito</a:t>
            </a:r>
          </a:p>
          <a:p>
            <a:pPr algn="l"/>
            <a:r>
              <a:rPr lang="es-ES" dirty="0"/>
              <a:t>Daniela Guzmán Pisfil</a:t>
            </a:r>
          </a:p>
          <a:p>
            <a:pPr algn="l"/>
            <a:r>
              <a:rPr lang="es-ES" dirty="0"/>
              <a:t>María Castro Vaquerizo</a:t>
            </a:r>
          </a:p>
          <a:p>
            <a:pPr algn="l"/>
            <a:r>
              <a:rPr lang="es-ES" dirty="0"/>
              <a:t>Paula Hernández Jordá</a:t>
            </a:r>
          </a:p>
          <a:p>
            <a:pPr algn="l"/>
            <a:endParaRPr lang="es-ES" dirty="0"/>
          </a:p>
        </p:txBody>
      </p:sp>
    </p:spTree>
    <p:extLst>
      <p:ext uri="{BB962C8B-B14F-4D97-AF65-F5344CB8AC3E}">
        <p14:creationId xmlns:p14="http://schemas.microsoft.com/office/powerpoint/2010/main" val="121251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C5792EB-4F33-40E7-AFAD-FB36C3187557}"/>
              </a:ext>
            </a:extLst>
          </p:cNvPr>
          <p:cNvSpPr>
            <a:spLocks noGrp="1"/>
          </p:cNvSpPr>
          <p:nvPr>
            <p:ph type="title"/>
          </p:nvPr>
        </p:nvSpPr>
        <p:spPr>
          <a:xfrm>
            <a:off x="2248068" y="710692"/>
            <a:ext cx="7729728" cy="1188720"/>
          </a:xfrm>
        </p:spPr>
        <p:txBody>
          <a:bodyPr/>
          <a:lstStyle/>
          <a:p>
            <a:r>
              <a:rPr lang="es-ES" dirty="0" err="1"/>
              <a:t>Blockchain</a:t>
            </a:r>
            <a:r>
              <a:rPr lang="es-ES" dirty="0"/>
              <a:t> ii</a:t>
            </a:r>
          </a:p>
        </p:txBody>
      </p:sp>
      <p:sp>
        <p:nvSpPr>
          <p:cNvPr id="3" name="Marcador de contenido 2">
            <a:extLst>
              <a:ext uri="{FF2B5EF4-FFF2-40B4-BE49-F238E27FC236}">
                <a16:creationId xmlns="" xmlns:a16="http://schemas.microsoft.com/office/drawing/2014/main" id="{6F2DBC00-6174-4E51-8B6B-7FC1F76406D3}"/>
              </a:ext>
            </a:extLst>
          </p:cNvPr>
          <p:cNvSpPr>
            <a:spLocks noGrp="1"/>
          </p:cNvSpPr>
          <p:nvPr>
            <p:ph idx="1"/>
          </p:nvPr>
        </p:nvSpPr>
        <p:spPr>
          <a:xfrm>
            <a:off x="1794201" y="2052259"/>
            <a:ext cx="8975399" cy="4399342"/>
          </a:xfrm>
        </p:spPr>
        <p:txBody>
          <a:bodyPr>
            <a:normAutofit fontScale="92500"/>
          </a:bodyPr>
          <a:lstStyle/>
          <a:p>
            <a:pPr marL="0" indent="0" algn="ctr">
              <a:buNone/>
            </a:pPr>
            <a:r>
              <a:rPr lang="es-ES" sz="2200" b="1" dirty="0" smtClean="0"/>
              <a:t>BLOCKCHAIN </a:t>
            </a:r>
            <a:r>
              <a:rPr lang="es-ES" sz="2200" b="1" dirty="0"/>
              <a:t>IN DEVELOPMENT – PARTII: HOW IT CAN IMPACT EMEGING MARKETS</a:t>
            </a:r>
          </a:p>
          <a:p>
            <a:r>
              <a:rPr lang="es-ES" sz="2600" dirty="0"/>
              <a:t>Riesgos de implementar BlockChain</a:t>
            </a:r>
          </a:p>
          <a:p>
            <a:pPr marL="628650" lvl="1" indent="-400050">
              <a:buFont typeface="+mj-lt"/>
              <a:buAutoNum type="romanUcPeriod"/>
            </a:pPr>
            <a:r>
              <a:rPr lang="es-ES" sz="2200" dirty="0"/>
              <a:t>Entorno regulatorio y normativo y cómo puede afectar a las tecnologías de contabilidad </a:t>
            </a:r>
          </a:p>
          <a:p>
            <a:pPr marL="628650" lvl="1" indent="-400050">
              <a:buFont typeface="+mj-lt"/>
              <a:buAutoNum type="romanUcPeriod"/>
            </a:pPr>
            <a:r>
              <a:rPr lang="es-ES" sz="2200" dirty="0"/>
              <a:t>Capacidad de cambio de una organización y el talento disponible para afrontar el cambio en las operaciones y la cultura de la organización</a:t>
            </a:r>
          </a:p>
          <a:p>
            <a:r>
              <a:rPr lang="es-ES" sz="2600" dirty="0"/>
              <a:t>La organización debe analizar como funciona y ser consciente de la complejidad del proceso antes de implementar BlockChain</a:t>
            </a:r>
          </a:p>
          <a:p>
            <a:r>
              <a:rPr lang="es-ES" sz="2600" dirty="0"/>
              <a:t>Enlace: </a:t>
            </a:r>
            <a:r>
              <a:rPr lang="en-US" sz="2200" u="sng" dirty="0">
                <a:hlinkClick r:id="rId2"/>
              </a:rPr>
              <a:t>https://www.ifc.org/wps/wcm/connect/1f324bb2-9a12-4d74-ac0b-65ff0fd560c7/EMCompass+Note+41+Blockchain+Part+II.pdf?MOD=AJPERES</a:t>
            </a:r>
            <a:endParaRPr lang="es-ES" sz="2200" dirty="0"/>
          </a:p>
        </p:txBody>
      </p:sp>
    </p:spTree>
    <p:extLst>
      <p:ext uri="{BB962C8B-B14F-4D97-AF65-F5344CB8AC3E}">
        <p14:creationId xmlns:p14="http://schemas.microsoft.com/office/powerpoint/2010/main" val="213384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7D579A9-152D-4601-9FE9-2CB2E36E5A94}"/>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 xmlns:a16="http://schemas.microsoft.com/office/drawing/2014/main" id="{5D951CCC-8E62-4710-9937-7CA2087B7CB8}"/>
              </a:ext>
            </a:extLst>
          </p:cNvPr>
          <p:cNvSpPr>
            <a:spLocks noGrp="1"/>
          </p:cNvSpPr>
          <p:nvPr>
            <p:ph idx="1"/>
          </p:nvPr>
        </p:nvSpPr>
        <p:spPr>
          <a:xfrm>
            <a:off x="2078735" y="2502577"/>
            <a:ext cx="8369131" cy="3813556"/>
          </a:xfrm>
        </p:spPr>
        <p:txBody>
          <a:bodyPr>
            <a:normAutofit/>
          </a:bodyPr>
          <a:lstStyle/>
          <a:p>
            <a:pPr marL="0" indent="0" algn="ctr">
              <a:buNone/>
            </a:pPr>
            <a:r>
              <a:rPr lang="es-ES" sz="2400" b="1" dirty="0"/>
              <a:t>ANTICIPATING THE ECONOMIC BENEFITS OF BLOCKCHAIN</a:t>
            </a:r>
          </a:p>
          <a:p>
            <a:r>
              <a:rPr lang="es-ES" sz="2400" dirty="0"/>
              <a:t>4 aplicaciones especificas para obtener beneficio económico</a:t>
            </a:r>
          </a:p>
          <a:p>
            <a:pPr marL="628650" lvl="1" indent="-400050">
              <a:buFont typeface="+mj-lt"/>
              <a:buAutoNum type="romanUcPeriod"/>
            </a:pPr>
            <a:r>
              <a:rPr lang="es-ES" sz="2000" dirty="0"/>
              <a:t>Registros de </a:t>
            </a:r>
            <a:r>
              <a:rPr lang="es-ES" sz="2000" dirty="0" smtClean="0"/>
              <a:t>los </a:t>
            </a:r>
            <a:r>
              <a:rPr lang="es-ES" sz="2000" dirty="0"/>
              <a:t>activos</a:t>
            </a:r>
          </a:p>
          <a:p>
            <a:pPr marL="628650" lvl="1" indent="-400050">
              <a:buFont typeface="+mj-lt"/>
              <a:buAutoNum type="romanUcPeriod"/>
            </a:pPr>
            <a:r>
              <a:rPr lang="es-ES" sz="2000" dirty="0"/>
              <a:t>Registros de propiedad</a:t>
            </a:r>
          </a:p>
          <a:p>
            <a:pPr marL="628650" lvl="1" indent="-400050">
              <a:buFont typeface="+mj-lt"/>
              <a:buAutoNum type="romanUcPeriod"/>
            </a:pPr>
            <a:r>
              <a:rPr lang="es-ES" sz="2000" dirty="0"/>
              <a:t>Servicios económicos personalizados</a:t>
            </a:r>
          </a:p>
          <a:p>
            <a:pPr marL="628650" lvl="1" indent="-400050">
              <a:buFont typeface="+mj-lt"/>
              <a:buAutoNum type="romanUcPeriod"/>
            </a:pPr>
            <a:r>
              <a:rPr lang="es-ES" sz="2000" dirty="0"/>
              <a:t>Canales de pago y servicios de bancos pares</a:t>
            </a:r>
          </a:p>
          <a:p>
            <a:r>
              <a:rPr lang="en-US" sz="2400" dirty="0"/>
              <a:t>Enlace:  </a:t>
            </a:r>
            <a:r>
              <a:rPr lang="es-ES" sz="2400" u="sng" dirty="0">
                <a:hlinkClick r:id="rId2"/>
              </a:rPr>
              <a:t>http://www.timreview.ca/article/1109</a:t>
            </a:r>
            <a:endParaRPr lang="es-ES" sz="2400" dirty="0"/>
          </a:p>
        </p:txBody>
      </p:sp>
    </p:spTree>
    <p:extLst>
      <p:ext uri="{BB962C8B-B14F-4D97-AF65-F5344CB8AC3E}">
        <p14:creationId xmlns:p14="http://schemas.microsoft.com/office/powerpoint/2010/main" val="3757474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12A8975-96A7-4307-B323-5F537089E017}"/>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 xmlns:a16="http://schemas.microsoft.com/office/drawing/2014/main" id="{B722E280-C54B-4EDF-B012-C8AAAFCD612B}"/>
              </a:ext>
            </a:extLst>
          </p:cNvPr>
          <p:cNvSpPr>
            <a:spLocks noGrp="1"/>
          </p:cNvSpPr>
          <p:nvPr>
            <p:ph idx="1"/>
          </p:nvPr>
        </p:nvSpPr>
        <p:spPr>
          <a:xfrm>
            <a:off x="2231136" y="2417911"/>
            <a:ext cx="8115131" cy="3949022"/>
          </a:xfrm>
        </p:spPr>
        <p:txBody>
          <a:bodyPr>
            <a:normAutofit/>
          </a:bodyPr>
          <a:lstStyle/>
          <a:p>
            <a:pPr marL="0" indent="0" algn="ctr">
              <a:buNone/>
            </a:pPr>
            <a:r>
              <a:rPr lang="es-ES" sz="2200" b="1" dirty="0"/>
              <a:t>PÁGINA OFICIAL DE MULTICHAIN</a:t>
            </a:r>
          </a:p>
          <a:p>
            <a:r>
              <a:rPr lang="es-ES" sz="2400" dirty="0"/>
              <a:t>En ella podemos encontrar:</a:t>
            </a:r>
          </a:p>
          <a:p>
            <a:pPr lvl="1"/>
            <a:r>
              <a:rPr lang="es-ES" sz="2000" dirty="0"/>
              <a:t>Descripción </a:t>
            </a:r>
          </a:p>
          <a:p>
            <a:pPr lvl="1"/>
            <a:r>
              <a:rPr lang="es-ES" sz="2000" dirty="0"/>
              <a:t>Tutoriales, guías y material de aprendizaje</a:t>
            </a:r>
          </a:p>
          <a:p>
            <a:pPr lvl="1"/>
            <a:r>
              <a:rPr lang="es-ES" sz="2000" dirty="0"/>
              <a:t>Blog, apartados de preguntas más frecuentes y noticias</a:t>
            </a:r>
          </a:p>
          <a:p>
            <a:pPr lvl="1"/>
            <a:r>
              <a:rPr lang="es-ES" sz="2000" dirty="0"/>
              <a:t>Lista de socios y lista de productos que usan </a:t>
            </a:r>
            <a:r>
              <a:rPr lang="es-ES" sz="2000" dirty="0" err="1"/>
              <a:t>MultiChain</a:t>
            </a:r>
            <a:endParaRPr lang="es-ES" sz="2000" dirty="0"/>
          </a:p>
          <a:p>
            <a:r>
              <a:rPr lang="es-ES" sz="2400" dirty="0"/>
              <a:t>Enlace: </a:t>
            </a:r>
            <a:r>
              <a:rPr lang="es-ES" sz="2400" u="sng" dirty="0">
                <a:hlinkClick r:id="rId2"/>
              </a:rPr>
              <a:t>https://www.multichain.com/</a:t>
            </a:r>
            <a:endParaRPr lang="es-ES" sz="2400" dirty="0"/>
          </a:p>
          <a:p>
            <a:pPr marL="228600" lvl="1" indent="0">
              <a:buNone/>
            </a:pPr>
            <a:endParaRPr lang="es-ES" dirty="0"/>
          </a:p>
        </p:txBody>
      </p:sp>
    </p:spTree>
    <p:extLst>
      <p:ext uri="{BB962C8B-B14F-4D97-AF65-F5344CB8AC3E}">
        <p14:creationId xmlns:p14="http://schemas.microsoft.com/office/powerpoint/2010/main" val="3761645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AB801A2-F65D-4DA1-94A7-57E89A71E666}"/>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 xmlns:a16="http://schemas.microsoft.com/office/drawing/2014/main" id="{F5D5B554-9E2A-4779-80B4-E73E32E105E1}"/>
              </a:ext>
            </a:extLst>
          </p:cNvPr>
          <p:cNvSpPr>
            <a:spLocks noGrp="1"/>
          </p:cNvSpPr>
          <p:nvPr>
            <p:ph idx="1"/>
          </p:nvPr>
        </p:nvSpPr>
        <p:spPr>
          <a:xfrm>
            <a:off x="2231136" y="2336799"/>
            <a:ext cx="7928864" cy="4148667"/>
          </a:xfrm>
        </p:spPr>
        <p:txBody>
          <a:bodyPr>
            <a:normAutofit fontScale="92500"/>
          </a:bodyPr>
          <a:lstStyle/>
          <a:p>
            <a:pPr marL="0" indent="0" algn="ctr">
              <a:buNone/>
            </a:pPr>
            <a:r>
              <a:rPr lang="es-ES" sz="2200" b="1" dirty="0"/>
              <a:t>MULTICHAIN TE PERMITE CREAR TU PROPIO BLOCKCHAIN EN 90 SEGUNDOS</a:t>
            </a:r>
          </a:p>
          <a:p>
            <a:r>
              <a:rPr lang="es-ES" sz="2400" dirty="0"/>
              <a:t>Obtenido de la página oficial “</a:t>
            </a:r>
            <a:r>
              <a:rPr lang="es-ES" sz="2400" dirty="0" err="1"/>
              <a:t>CriptoNoticias</a:t>
            </a:r>
            <a:r>
              <a:rPr lang="es-ES" sz="2400" dirty="0"/>
              <a:t>”</a:t>
            </a:r>
          </a:p>
          <a:p>
            <a:r>
              <a:rPr lang="es-ES" sz="2400" dirty="0"/>
              <a:t>Se explican las posibilidades que da </a:t>
            </a:r>
            <a:r>
              <a:rPr lang="es-ES" sz="2400" dirty="0" err="1"/>
              <a:t>MultiChain</a:t>
            </a:r>
            <a:r>
              <a:rPr lang="es-ES" sz="2400" dirty="0"/>
              <a:t> como</a:t>
            </a:r>
          </a:p>
          <a:p>
            <a:pPr lvl="1"/>
            <a:r>
              <a:rPr lang="es-ES" sz="2200" dirty="0"/>
              <a:t>Libro Blanco: explica conceptos y desafíos de BlockChain privados y proporciona una descripción detallada de la plataforma</a:t>
            </a:r>
          </a:p>
          <a:p>
            <a:r>
              <a:rPr lang="es-ES" sz="2400" dirty="0"/>
              <a:t>Explica como cualquier persona puede crear su propio BlockChain y contiene un video para ayudar a desarrollarlo</a:t>
            </a:r>
          </a:p>
          <a:p>
            <a:r>
              <a:rPr lang="es-ES" sz="2400" dirty="0"/>
              <a:t>Enlace:  </a:t>
            </a:r>
            <a:r>
              <a:rPr lang="es-ES" sz="2400" u="sng" dirty="0">
                <a:hlinkClick r:id="rId2"/>
              </a:rPr>
              <a:t>https://www.criptonoticias.com/aplicaciones/multichain-te-permite-crear-tu-propia-blockchain-en-90-segundos/</a:t>
            </a:r>
            <a:endParaRPr lang="es-ES" sz="2400" dirty="0"/>
          </a:p>
        </p:txBody>
      </p:sp>
    </p:spTree>
    <p:extLst>
      <p:ext uri="{BB962C8B-B14F-4D97-AF65-F5344CB8AC3E}">
        <p14:creationId xmlns:p14="http://schemas.microsoft.com/office/powerpoint/2010/main" val="959081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8A3AD70-B30B-41FB-B6F6-9FDA56EBA4C8}"/>
              </a:ext>
            </a:extLst>
          </p:cNvPr>
          <p:cNvSpPr>
            <a:spLocks noGrp="1"/>
          </p:cNvSpPr>
          <p:nvPr>
            <p:ph type="title"/>
          </p:nvPr>
        </p:nvSpPr>
        <p:spPr/>
        <p:txBody>
          <a:bodyPr/>
          <a:lstStyle/>
          <a:p>
            <a:r>
              <a:rPr lang="es-ES" dirty="0" err="1"/>
              <a:t>muLTICHAIN</a:t>
            </a:r>
            <a:r>
              <a:rPr lang="es-ES" dirty="0"/>
              <a:t> III</a:t>
            </a:r>
          </a:p>
        </p:txBody>
      </p:sp>
      <p:sp>
        <p:nvSpPr>
          <p:cNvPr id="3" name="Marcador de contenido 2">
            <a:extLst>
              <a:ext uri="{FF2B5EF4-FFF2-40B4-BE49-F238E27FC236}">
                <a16:creationId xmlns="" xmlns:a16="http://schemas.microsoft.com/office/drawing/2014/main" id="{0C97A6F5-1C53-4811-9E46-39514CA1E629}"/>
              </a:ext>
            </a:extLst>
          </p:cNvPr>
          <p:cNvSpPr>
            <a:spLocks noGrp="1"/>
          </p:cNvSpPr>
          <p:nvPr>
            <p:ph idx="1"/>
          </p:nvPr>
        </p:nvSpPr>
        <p:spPr>
          <a:xfrm>
            <a:off x="1819698" y="2340186"/>
            <a:ext cx="8552603" cy="4060614"/>
          </a:xfrm>
        </p:spPr>
        <p:txBody>
          <a:bodyPr>
            <a:normAutofit/>
          </a:bodyPr>
          <a:lstStyle/>
          <a:p>
            <a:pPr marL="0" indent="0" algn="ctr">
              <a:buNone/>
            </a:pPr>
            <a:r>
              <a:rPr lang="es-ES" sz="2200" b="1" dirty="0"/>
              <a:t>BITCOIN VS BLOCKCHAIN</a:t>
            </a:r>
          </a:p>
          <a:p>
            <a:r>
              <a:rPr lang="es-ES" sz="2400" dirty="0"/>
              <a:t>Obtenido de la página oficial “OroyFianazas.com”</a:t>
            </a:r>
          </a:p>
          <a:p>
            <a:r>
              <a:rPr lang="es-ES" sz="2400" dirty="0"/>
              <a:t>Utiliza como fuente de información el blog de </a:t>
            </a:r>
            <a:r>
              <a:rPr lang="es-ES" sz="2400" dirty="0" err="1"/>
              <a:t>MultiChain</a:t>
            </a:r>
            <a:endParaRPr lang="es-ES" sz="2400" dirty="0"/>
          </a:p>
          <a:p>
            <a:r>
              <a:rPr lang="es-ES" sz="2400" dirty="0"/>
              <a:t>Explica como BlockChain puede utilizarse tanto con bitcoin como sin bitcoin para diferentes aplicaciones</a:t>
            </a:r>
          </a:p>
          <a:p>
            <a:r>
              <a:rPr lang="es-ES" sz="2400" dirty="0"/>
              <a:t>Se desarrolla en dos artículos:</a:t>
            </a:r>
          </a:p>
          <a:p>
            <a:pPr lvl="1"/>
            <a:r>
              <a:rPr lang="es-ES" dirty="0"/>
              <a:t>Enlace I: </a:t>
            </a:r>
            <a:r>
              <a:rPr lang="es-ES" u="sng" dirty="0">
                <a:hlinkClick r:id="rId2"/>
              </a:rPr>
              <a:t>https://www.oroyfinanzas.com/2015/09/poniendo-fin-debate-bitcoin-vs-blockchain-gideon-greenspan-multichain-1/</a:t>
            </a:r>
            <a:endParaRPr lang="es-ES" dirty="0"/>
          </a:p>
          <a:p>
            <a:pPr lvl="1"/>
            <a:r>
              <a:rPr lang="es-ES" dirty="0"/>
              <a:t>Enlace II: : </a:t>
            </a:r>
            <a:r>
              <a:rPr lang="es-ES" u="sng" dirty="0">
                <a:hlinkClick r:id="rId3"/>
              </a:rPr>
              <a:t>https://www.oroyfinanzas.com/2015/09/blockchain-con-sin-bitcoin-aplicaciones-diferentes-gideon-greenspan-multichain-2/</a:t>
            </a:r>
            <a:endParaRPr lang="es-ES" dirty="0"/>
          </a:p>
        </p:txBody>
      </p:sp>
    </p:spTree>
    <p:extLst>
      <p:ext uri="{BB962C8B-B14F-4D97-AF65-F5344CB8AC3E}">
        <p14:creationId xmlns:p14="http://schemas.microsoft.com/office/powerpoint/2010/main" val="127446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5E567D8-0E97-427B-A17F-82197ECA11BF}"/>
              </a:ext>
            </a:extLst>
          </p:cNvPr>
          <p:cNvSpPr>
            <a:spLocks noGrp="1"/>
          </p:cNvSpPr>
          <p:nvPr>
            <p:ph type="title"/>
          </p:nvPr>
        </p:nvSpPr>
        <p:spPr>
          <a:xfrm>
            <a:off x="2231136" y="593631"/>
            <a:ext cx="7729728" cy="1188720"/>
          </a:xfrm>
        </p:spPr>
        <p:txBody>
          <a:bodyPr/>
          <a:lstStyle/>
          <a:p>
            <a:r>
              <a:rPr lang="es-ES" dirty="0" err="1"/>
              <a:t>muLTICHAIN</a:t>
            </a:r>
            <a:r>
              <a:rPr lang="es-ES" dirty="0"/>
              <a:t> </a:t>
            </a:r>
            <a:r>
              <a:rPr lang="es-ES" dirty="0" err="1"/>
              <a:t>Iv</a:t>
            </a:r>
            <a:endParaRPr lang="es-ES" dirty="0"/>
          </a:p>
        </p:txBody>
      </p:sp>
      <p:sp>
        <p:nvSpPr>
          <p:cNvPr id="3" name="Marcador de contenido 2">
            <a:extLst>
              <a:ext uri="{FF2B5EF4-FFF2-40B4-BE49-F238E27FC236}">
                <a16:creationId xmlns="" xmlns:a16="http://schemas.microsoft.com/office/drawing/2014/main" id="{462897C9-6A91-4BF8-B01D-A4D26CB142FB}"/>
              </a:ext>
            </a:extLst>
          </p:cNvPr>
          <p:cNvSpPr>
            <a:spLocks noGrp="1"/>
          </p:cNvSpPr>
          <p:nvPr>
            <p:ph idx="1"/>
          </p:nvPr>
        </p:nvSpPr>
        <p:spPr>
          <a:xfrm>
            <a:off x="1646953" y="1946596"/>
            <a:ext cx="8699314" cy="4759003"/>
          </a:xfrm>
        </p:spPr>
        <p:txBody>
          <a:bodyPr>
            <a:normAutofit fontScale="85000" lnSpcReduction="20000"/>
          </a:bodyPr>
          <a:lstStyle/>
          <a:p>
            <a:pPr marL="0" indent="0" algn="ctr">
              <a:buNone/>
            </a:pPr>
            <a:r>
              <a:rPr lang="es-ES" sz="2200" b="1" dirty="0"/>
              <a:t>SISTEMA DE AUTENTICIDAD PARA APLICACIONES DE ANÁLISIS DE EVENTOS PARA SEGURIDAD</a:t>
            </a:r>
          </a:p>
          <a:p>
            <a:r>
              <a:rPr lang="es-ES" sz="2800" dirty="0"/>
              <a:t>Se trata de un trabajo de fin de grado de la Escuela Técnica Superior de Ingeniería Informática de la Universidad Politécnica de Valencia</a:t>
            </a:r>
          </a:p>
          <a:p>
            <a:r>
              <a:rPr lang="es-ES" sz="2800" dirty="0"/>
              <a:t>Trata la instalación y configuración </a:t>
            </a:r>
            <a:r>
              <a:rPr lang="es-ES" sz="2800" dirty="0" err="1"/>
              <a:t>MultiChain</a:t>
            </a:r>
            <a:endParaRPr lang="es-ES" sz="2800" dirty="0"/>
          </a:p>
          <a:p>
            <a:pPr lvl="1"/>
            <a:r>
              <a:rPr lang="es-ES" sz="2200" dirty="0"/>
              <a:t>Descarga e instalación-Linux</a:t>
            </a:r>
          </a:p>
          <a:p>
            <a:pPr lvl="1"/>
            <a:r>
              <a:rPr lang="es-ES" sz="2200" dirty="0"/>
              <a:t>Creación de la cadena de bloques</a:t>
            </a:r>
          </a:p>
          <a:p>
            <a:pPr lvl="1"/>
            <a:r>
              <a:rPr lang="es-ES" sz="2200" dirty="0"/>
              <a:t>Conexión de los clientes a la cadena de bloques</a:t>
            </a:r>
          </a:p>
          <a:p>
            <a:pPr lvl="1"/>
            <a:r>
              <a:rPr lang="es-ES" sz="2200" dirty="0"/>
              <a:t>Almacenamiento de datos y recuperación</a:t>
            </a:r>
          </a:p>
          <a:p>
            <a:pPr lvl="1"/>
            <a:r>
              <a:rPr lang="es-ES" sz="2200" dirty="0"/>
              <a:t>Minado colaborativo entre los nodos </a:t>
            </a:r>
          </a:p>
          <a:p>
            <a:r>
              <a:rPr lang="es-ES" sz="2800" dirty="0"/>
              <a:t>Enlace: </a:t>
            </a:r>
            <a:r>
              <a:rPr lang="es-ES" sz="2100" u="sng" dirty="0">
                <a:hlinkClick r:id="rId2" invalidUrl="https://riunet.upv.es/bitstream/handle/10251/88583/ESCAMILLA - Sistema de autenticidad para aplicaciones de an%C3%A1lisis de eventos para seguridad..pdf?sequence=1&amp;isAllowed=y"/>
              </a:rPr>
              <a:t>https://riunet.upv.es/</a:t>
            </a:r>
            <a:r>
              <a:rPr lang="es-ES" sz="2100" u="sng" dirty="0" err="1">
                <a:hlinkClick r:id="rId3" invalidUrl="https://riunet.upv.es/bitstream/handle/10251/88583/ESCAMILLA - Sistema de autenticidad para aplicaciones de an%C3%A1lisis de eventos para seguridad..pdf?sequence=1&amp;isAllowed=y"/>
              </a:rPr>
              <a:t>bitstream</a:t>
            </a:r>
            <a:r>
              <a:rPr lang="es-ES" sz="2100" u="sng" dirty="0">
                <a:hlinkClick r:id="rId4" invalidUrl="https://riunet.upv.es/bitstream/handle/10251/88583/ESCAMILLA - Sistema de autenticidad para aplicaciones de an%C3%A1lisis de eventos para seguridad..pdf?sequence=1&amp;isAllowed=y"/>
              </a:rPr>
              <a:t>/</a:t>
            </a:r>
            <a:r>
              <a:rPr lang="es-ES" sz="2100" u="sng" dirty="0" err="1">
                <a:hlinkClick r:id="rId5" invalidUrl="https://riunet.upv.es/bitstream/handle/10251/88583/ESCAMILLA - Sistema de autenticidad para aplicaciones de an%C3%A1lisis de eventos para seguridad..pdf?sequence=1&amp;isAllowed=y"/>
              </a:rPr>
              <a:t>handle</a:t>
            </a:r>
            <a:r>
              <a:rPr lang="es-ES" sz="2100" u="sng" dirty="0">
                <a:hlinkClick r:id="rId6" invalidUrl="https://riunet.upv.es/bitstream/handle/10251/88583/ESCAMILLA - Sistema de autenticidad para aplicaciones de an%C3%A1lisis de eventos para seguridad..pdf?sequence=1&amp;isAllowed=y"/>
              </a:rPr>
              <a:t>/10251/88583/ESCAMILLA%20-%20Sistema%20de%20autenticidad%20para%20aplicaciones%20de%20an%C3%A1lisis%20de%20eventos%20para%20seguridad..pdf?sequence=1&amp;isAllowed=y</a:t>
            </a:r>
            <a:endParaRPr lang="es-ES" sz="2100" dirty="0"/>
          </a:p>
        </p:txBody>
      </p:sp>
    </p:spTree>
    <p:extLst>
      <p:ext uri="{BB962C8B-B14F-4D97-AF65-F5344CB8AC3E}">
        <p14:creationId xmlns:p14="http://schemas.microsoft.com/office/powerpoint/2010/main" val="355522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0AE4591-6BAB-44C9-82C8-50096E0B10A1}"/>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 xmlns:a16="http://schemas.microsoft.com/office/drawing/2014/main" id="{71A52E1B-DADA-4001-84FD-E66B7C4EB18E}"/>
              </a:ext>
            </a:extLst>
          </p:cNvPr>
          <p:cNvSpPr>
            <a:spLocks noGrp="1"/>
          </p:cNvSpPr>
          <p:nvPr>
            <p:ph idx="1"/>
          </p:nvPr>
        </p:nvSpPr>
        <p:spPr>
          <a:xfrm>
            <a:off x="2052828" y="2446020"/>
            <a:ext cx="8086344" cy="3840480"/>
          </a:xfrm>
        </p:spPr>
        <p:txBody>
          <a:bodyPr>
            <a:normAutofit fontScale="92500" lnSpcReduction="20000"/>
          </a:bodyPr>
          <a:lstStyle/>
          <a:p>
            <a:pPr marL="0" indent="0" algn="ctr">
              <a:buNone/>
            </a:pPr>
            <a:r>
              <a:rPr lang="es-ES" sz="2400" b="1" dirty="0"/>
              <a:t>PÁGINA OFICIAL DE MONAX</a:t>
            </a:r>
          </a:p>
          <a:p>
            <a:r>
              <a:rPr lang="es-ES" sz="2600" dirty="0"/>
              <a:t>En ella podemos encontrar:</a:t>
            </a:r>
          </a:p>
          <a:p>
            <a:pPr lvl="1"/>
            <a:r>
              <a:rPr lang="es-ES" sz="2200" dirty="0"/>
              <a:t>Información sobre las ultimas versiones de </a:t>
            </a:r>
            <a:r>
              <a:rPr lang="es-ES" sz="2200" dirty="0" err="1"/>
              <a:t>Monax</a:t>
            </a:r>
            <a:endParaRPr lang="es-ES" sz="2200" dirty="0"/>
          </a:p>
          <a:p>
            <a:pPr lvl="1"/>
            <a:r>
              <a:rPr lang="es-ES" sz="2200" dirty="0"/>
              <a:t>Información sobre la absorción de Eris por </a:t>
            </a:r>
            <a:r>
              <a:rPr lang="es-ES" sz="2200" dirty="0" err="1"/>
              <a:t>Monax</a:t>
            </a:r>
            <a:endParaRPr lang="es-ES" sz="2200" dirty="0"/>
          </a:p>
          <a:p>
            <a:pPr lvl="1"/>
            <a:r>
              <a:rPr lang="es-ES" sz="2200" dirty="0"/>
              <a:t>Artículos de BlockChain</a:t>
            </a:r>
          </a:p>
          <a:p>
            <a:pPr lvl="1"/>
            <a:r>
              <a:rPr lang="es-ES" sz="2200" dirty="0"/>
              <a:t>Ayuda (tutoriales, </a:t>
            </a:r>
            <a:r>
              <a:rPr lang="es-ES" sz="2200" dirty="0" err="1"/>
              <a:t>expliners</a:t>
            </a:r>
            <a:r>
              <a:rPr lang="es-ES" sz="2200" dirty="0"/>
              <a:t>, casos de uso)</a:t>
            </a:r>
          </a:p>
          <a:p>
            <a:pPr lvl="1"/>
            <a:r>
              <a:rPr lang="es-ES" sz="2200" dirty="0"/>
              <a:t>Blog  sobre diferentes temas relacionados con BlockChain y </a:t>
            </a:r>
            <a:r>
              <a:rPr lang="es-ES" sz="2200" dirty="0" err="1"/>
              <a:t>Monax</a:t>
            </a:r>
            <a:endParaRPr lang="es-ES" sz="2200" dirty="0"/>
          </a:p>
          <a:p>
            <a:pPr lvl="1"/>
            <a:r>
              <a:rPr lang="es-ES" sz="2200" dirty="0" err="1"/>
              <a:t>Partners</a:t>
            </a:r>
            <a:endParaRPr lang="es-ES" sz="2200" dirty="0"/>
          </a:p>
          <a:p>
            <a:pPr lvl="1"/>
            <a:r>
              <a:rPr lang="es-ES" sz="2200" dirty="0"/>
              <a:t>Información sobre contrato de productos</a:t>
            </a:r>
          </a:p>
          <a:p>
            <a:r>
              <a:rPr lang="es-ES" sz="2600" dirty="0"/>
              <a:t>Enlace: </a:t>
            </a:r>
            <a:r>
              <a:rPr lang="es-ES" sz="2200" u="sng" dirty="0">
                <a:hlinkClick r:id="rId2"/>
              </a:rPr>
              <a:t>https://monax.io/tags/eris/</a:t>
            </a:r>
            <a:endParaRPr lang="es-ES" sz="2200" dirty="0"/>
          </a:p>
        </p:txBody>
      </p:sp>
    </p:spTree>
    <p:extLst>
      <p:ext uri="{BB962C8B-B14F-4D97-AF65-F5344CB8AC3E}">
        <p14:creationId xmlns:p14="http://schemas.microsoft.com/office/powerpoint/2010/main" val="270777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397EC13-E150-4505-9D11-7EAE57678AE5}"/>
              </a:ext>
            </a:extLst>
          </p:cNvPr>
          <p:cNvSpPr>
            <a:spLocks noGrp="1"/>
          </p:cNvSpPr>
          <p:nvPr>
            <p:ph type="title"/>
          </p:nvPr>
        </p:nvSpPr>
        <p:spPr/>
        <p:txBody>
          <a:bodyPr/>
          <a:lstStyle/>
          <a:p>
            <a:r>
              <a:rPr lang="es-ES" dirty="0"/>
              <a:t>MONAX/ERIS ii</a:t>
            </a:r>
          </a:p>
        </p:txBody>
      </p:sp>
      <p:sp>
        <p:nvSpPr>
          <p:cNvPr id="3" name="Marcador de contenido 2">
            <a:extLst>
              <a:ext uri="{FF2B5EF4-FFF2-40B4-BE49-F238E27FC236}">
                <a16:creationId xmlns="" xmlns:a16="http://schemas.microsoft.com/office/drawing/2014/main" id="{794E7722-D6BD-47FB-B052-F863E54372C9}"/>
              </a:ext>
            </a:extLst>
          </p:cNvPr>
          <p:cNvSpPr>
            <a:spLocks noGrp="1"/>
          </p:cNvSpPr>
          <p:nvPr>
            <p:ph idx="1"/>
          </p:nvPr>
        </p:nvSpPr>
        <p:spPr>
          <a:xfrm>
            <a:off x="2149237" y="2504662"/>
            <a:ext cx="7893525" cy="3235366"/>
          </a:xfrm>
        </p:spPr>
        <p:txBody>
          <a:bodyPr>
            <a:normAutofit fontScale="92500"/>
          </a:bodyPr>
          <a:lstStyle/>
          <a:p>
            <a:pPr marL="0" indent="0" algn="ctr">
              <a:buNone/>
            </a:pPr>
            <a:r>
              <a:rPr lang="es-ES" sz="2200" b="1" dirty="0"/>
              <a:t>A COMPARATIVE EVALUATION OF BLOCKCHAIN SYSTEM FOR APPLICATION SHARING USING CONTAINER</a:t>
            </a:r>
          </a:p>
          <a:p>
            <a:r>
              <a:rPr lang="es-ES" sz="2400" dirty="0"/>
              <a:t>Se trata de una conferencia</a:t>
            </a:r>
          </a:p>
          <a:p>
            <a:r>
              <a:rPr lang="es-ES" sz="2400" dirty="0"/>
              <a:t>Información general sobre </a:t>
            </a:r>
            <a:r>
              <a:rPr lang="es-ES" sz="2400" dirty="0" err="1"/>
              <a:t>Monax</a:t>
            </a:r>
            <a:r>
              <a:rPr lang="es-ES" sz="2400" dirty="0"/>
              <a:t> (Eris)</a:t>
            </a:r>
          </a:p>
          <a:p>
            <a:r>
              <a:rPr lang="es-ES" sz="2400" dirty="0"/>
              <a:t>Comparaciones con otras herramientas BlockChain</a:t>
            </a:r>
          </a:p>
          <a:p>
            <a:r>
              <a:rPr lang="es-ES" sz="2400" dirty="0"/>
              <a:t>Publicada en 2017</a:t>
            </a:r>
          </a:p>
          <a:p>
            <a:r>
              <a:rPr lang="es-ES" sz="2400" dirty="0"/>
              <a:t>Enlace: </a:t>
            </a:r>
            <a:r>
              <a:rPr lang="es-ES" sz="2200" u="sng" dirty="0">
                <a:hlinkClick r:id="rId2"/>
              </a:rPr>
              <a:t>http://ieeexplore.ieee.org/document/8109185/#full-text-section</a:t>
            </a:r>
            <a:endParaRPr lang="es-ES" sz="2200" dirty="0"/>
          </a:p>
        </p:txBody>
      </p:sp>
    </p:spTree>
    <p:extLst>
      <p:ext uri="{BB962C8B-B14F-4D97-AF65-F5344CB8AC3E}">
        <p14:creationId xmlns:p14="http://schemas.microsoft.com/office/powerpoint/2010/main" val="15283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891AF48-25A7-4418-95D7-EAD48289A552}"/>
              </a:ext>
            </a:extLst>
          </p:cNvPr>
          <p:cNvSpPr>
            <a:spLocks noGrp="1"/>
          </p:cNvSpPr>
          <p:nvPr>
            <p:ph type="title"/>
          </p:nvPr>
        </p:nvSpPr>
        <p:spPr/>
        <p:txBody>
          <a:bodyPr/>
          <a:lstStyle/>
          <a:p>
            <a:r>
              <a:rPr lang="es-ES" dirty="0"/>
              <a:t>MONAX/ERIS iii</a:t>
            </a:r>
          </a:p>
        </p:txBody>
      </p:sp>
      <p:sp>
        <p:nvSpPr>
          <p:cNvPr id="3" name="Marcador de contenido 2">
            <a:extLst>
              <a:ext uri="{FF2B5EF4-FFF2-40B4-BE49-F238E27FC236}">
                <a16:creationId xmlns="" xmlns:a16="http://schemas.microsoft.com/office/drawing/2014/main" id="{EB5089D2-5777-4FD5-B0AD-A245D35BCD11}"/>
              </a:ext>
            </a:extLst>
          </p:cNvPr>
          <p:cNvSpPr>
            <a:spLocks noGrp="1"/>
          </p:cNvSpPr>
          <p:nvPr>
            <p:ph idx="1"/>
          </p:nvPr>
        </p:nvSpPr>
        <p:spPr>
          <a:xfrm>
            <a:off x="2231136" y="2622532"/>
            <a:ext cx="7729728" cy="3968496"/>
          </a:xfrm>
        </p:spPr>
        <p:txBody>
          <a:bodyPr/>
          <a:lstStyle/>
          <a:p>
            <a:pPr marL="0" indent="0" algn="ctr">
              <a:buNone/>
            </a:pPr>
            <a:r>
              <a:rPr lang="es-ES" sz="2200" b="1" dirty="0"/>
              <a:t>REPOSIROTRIO MONAX EN GITHUB</a:t>
            </a:r>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pPr marL="0" indent="0" algn="ctr">
              <a:buNone/>
            </a:pPr>
            <a:endParaRPr lang="es-ES" sz="2000" b="1" dirty="0"/>
          </a:p>
          <a:p>
            <a:r>
              <a:rPr lang="es-ES" dirty="0"/>
              <a:t>Enlace: </a:t>
            </a:r>
            <a:r>
              <a:rPr lang="es-ES" u="sng" dirty="0">
                <a:hlinkClick r:id="rId2"/>
              </a:rPr>
              <a:t>https://github.com/monax</a:t>
            </a:r>
            <a:endParaRPr lang="es-ES" dirty="0"/>
          </a:p>
        </p:txBody>
      </p:sp>
      <p:pic>
        <p:nvPicPr>
          <p:cNvPr id="4" name="Imagen 3">
            <a:extLst>
              <a:ext uri="{FF2B5EF4-FFF2-40B4-BE49-F238E27FC236}">
                <a16:creationId xmlns="" xmlns:a16="http://schemas.microsoft.com/office/drawing/2014/main" id="{05BE6EA2-274B-4131-9266-0FC06027F289}"/>
              </a:ext>
            </a:extLst>
          </p:cNvPr>
          <p:cNvPicPr>
            <a:picLocks noChangeAspect="1"/>
          </p:cNvPicPr>
          <p:nvPr/>
        </p:nvPicPr>
        <p:blipFill rotWithShape="1">
          <a:blip r:embed="rId3"/>
          <a:srcRect l="15188" t="8313" r="17500" b="55370"/>
          <a:stretch/>
        </p:blipFill>
        <p:spPr>
          <a:xfrm>
            <a:off x="1705305" y="3220278"/>
            <a:ext cx="9141835" cy="2773005"/>
          </a:xfrm>
          <a:prstGeom prst="rect">
            <a:avLst/>
          </a:prstGeom>
        </p:spPr>
      </p:pic>
    </p:spTree>
    <p:extLst>
      <p:ext uri="{BB962C8B-B14F-4D97-AF65-F5344CB8AC3E}">
        <p14:creationId xmlns:p14="http://schemas.microsoft.com/office/powerpoint/2010/main" val="2717448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5D5C4F2-5AE1-4994-B542-03CCA090B65E}"/>
              </a:ext>
            </a:extLst>
          </p:cNvPr>
          <p:cNvSpPr>
            <a:spLocks noGrp="1"/>
          </p:cNvSpPr>
          <p:nvPr>
            <p:ph type="title"/>
          </p:nvPr>
        </p:nvSpPr>
        <p:spPr/>
        <p:txBody>
          <a:bodyPr/>
          <a:lstStyle/>
          <a:p>
            <a:r>
              <a:rPr lang="es-ES" dirty="0"/>
              <a:t>MONAX/ERIS iv</a:t>
            </a:r>
          </a:p>
        </p:txBody>
      </p:sp>
      <p:sp>
        <p:nvSpPr>
          <p:cNvPr id="3" name="Marcador de contenido 2">
            <a:extLst>
              <a:ext uri="{FF2B5EF4-FFF2-40B4-BE49-F238E27FC236}">
                <a16:creationId xmlns="" xmlns:a16="http://schemas.microsoft.com/office/drawing/2014/main" id="{45F2FA82-D557-4490-9878-D08F80792B0B}"/>
              </a:ext>
            </a:extLst>
          </p:cNvPr>
          <p:cNvSpPr>
            <a:spLocks noGrp="1"/>
          </p:cNvSpPr>
          <p:nvPr>
            <p:ph idx="1"/>
          </p:nvPr>
        </p:nvSpPr>
        <p:spPr>
          <a:xfrm>
            <a:off x="1728723" y="2661955"/>
            <a:ext cx="8820743" cy="3755778"/>
          </a:xfrm>
        </p:spPr>
        <p:txBody>
          <a:bodyPr>
            <a:normAutofit lnSpcReduction="10000"/>
          </a:bodyPr>
          <a:lstStyle/>
          <a:p>
            <a:pPr marL="0" indent="0" algn="ctr">
              <a:buNone/>
            </a:pPr>
            <a:r>
              <a:rPr lang="es-ES" sz="2200" b="1" dirty="0"/>
              <a:t>TECNOLOGÍA BLOCKCHAIN Y CONTRATOS INTELIGENTES: HERRAMIENTAS DE CONSERVACION DE LA PRIVACIDAD</a:t>
            </a:r>
          </a:p>
          <a:p>
            <a:r>
              <a:rPr lang="es-ES" sz="2400" dirty="0"/>
              <a:t>Proyecto postgrado de Jonathan </a:t>
            </a:r>
            <a:r>
              <a:rPr lang="es-ES" sz="2400" dirty="0" err="1"/>
              <a:t>Bergquist</a:t>
            </a:r>
            <a:endParaRPr lang="es-ES" sz="2400" dirty="0"/>
          </a:p>
          <a:p>
            <a:r>
              <a:rPr lang="es-ES" sz="2400" dirty="0"/>
              <a:t>Explora la tecnología de bloques de cadena y los contratos inteligentes.</a:t>
            </a:r>
          </a:p>
          <a:p>
            <a:r>
              <a:rPr lang="es-ES" sz="2400" dirty="0"/>
              <a:t>Objetivo: desarrollar una estructura basada en BlockChain y contratos inteligentes para un plan de medicamentos.</a:t>
            </a:r>
          </a:p>
          <a:p>
            <a:r>
              <a:rPr lang="es-ES" sz="2400" dirty="0"/>
              <a:t>Se habla de la funcionalidad </a:t>
            </a:r>
            <a:r>
              <a:rPr lang="es-ES" sz="2400" dirty="0" err="1"/>
              <a:t>Monax´s</a:t>
            </a:r>
            <a:r>
              <a:rPr lang="es-ES" sz="2400" dirty="0"/>
              <a:t> </a:t>
            </a:r>
            <a:r>
              <a:rPr lang="es-ES" sz="2400" dirty="0" err="1"/>
              <a:t>eris-db</a:t>
            </a:r>
            <a:endParaRPr lang="es-ES" sz="2400" dirty="0"/>
          </a:p>
          <a:p>
            <a:r>
              <a:rPr lang="es-ES" sz="2400" dirty="0"/>
              <a:t>Enlace: </a:t>
            </a:r>
            <a:r>
              <a:rPr lang="es-ES" sz="2000" u="sng" dirty="0">
                <a:hlinkClick r:id="rId2"/>
              </a:rPr>
              <a:t>http://www.diva-portal.org/smash/get/diva2:1107612/FULLTEXT01.pdf</a:t>
            </a:r>
            <a:endParaRPr lang="es-ES" sz="2000" dirty="0"/>
          </a:p>
        </p:txBody>
      </p:sp>
    </p:spTree>
    <p:extLst>
      <p:ext uri="{BB962C8B-B14F-4D97-AF65-F5344CB8AC3E}">
        <p14:creationId xmlns:p14="http://schemas.microsoft.com/office/powerpoint/2010/main" val="1224600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D7BAF6-100D-49E9-8CBF-8593BD53178F}"/>
              </a:ext>
            </a:extLst>
          </p:cNvPr>
          <p:cNvSpPr>
            <a:spLocks noGrp="1"/>
          </p:cNvSpPr>
          <p:nvPr>
            <p:ph type="title"/>
          </p:nvPr>
        </p:nvSpPr>
        <p:spPr>
          <a:xfrm>
            <a:off x="2007107" y="530352"/>
            <a:ext cx="8177784" cy="1504188"/>
          </a:xfrm>
        </p:spPr>
        <p:txBody>
          <a:bodyPr>
            <a:normAutofit/>
          </a:bodyPr>
          <a:lstStyle/>
          <a:p>
            <a:r>
              <a:rPr lang="es-ES" dirty="0"/>
              <a:t>Planificación </a:t>
            </a:r>
            <a:r>
              <a:rPr lang="es-ES" dirty="0">
                <a:hlinkClick r:id="rId2"/>
              </a:rPr>
              <a:t>https://app.ganttpro.com/#!/app/home</a:t>
            </a:r>
            <a:endParaRPr lang="es-ES" dirty="0"/>
          </a:p>
        </p:txBody>
      </p:sp>
      <p:pic>
        <p:nvPicPr>
          <p:cNvPr id="4" name="Imagen 3">
            <a:extLst>
              <a:ext uri="{FF2B5EF4-FFF2-40B4-BE49-F238E27FC236}">
                <a16:creationId xmlns="" xmlns:a16="http://schemas.microsoft.com/office/drawing/2014/main" id="{1AFFB50F-A61B-48ED-A3A5-24DC75E9B62D}"/>
              </a:ext>
            </a:extLst>
          </p:cNvPr>
          <p:cNvPicPr>
            <a:picLocks noChangeAspect="1"/>
          </p:cNvPicPr>
          <p:nvPr/>
        </p:nvPicPr>
        <p:blipFill>
          <a:blip r:embed="rId3"/>
          <a:stretch>
            <a:fillRect/>
          </a:stretch>
        </p:blipFill>
        <p:spPr>
          <a:xfrm>
            <a:off x="1024314" y="2422398"/>
            <a:ext cx="2847975" cy="3905250"/>
          </a:xfrm>
          <a:prstGeom prst="rect">
            <a:avLst/>
          </a:prstGeom>
        </p:spPr>
      </p:pic>
      <p:pic>
        <p:nvPicPr>
          <p:cNvPr id="5" name="Imagen 4">
            <a:extLst>
              <a:ext uri="{FF2B5EF4-FFF2-40B4-BE49-F238E27FC236}">
                <a16:creationId xmlns="" xmlns:a16="http://schemas.microsoft.com/office/drawing/2014/main" id="{F7E6B1F2-4495-4D2A-AAB4-B8D506B3FBCA}"/>
              </a:ext>
            </a:extLst>
          </p:cNvPr>
          <p:cNvPicPr>
            <a:picLocks noChangeAspect="1"/>
          </p:cNvPicPr>
          <p:nvPr/>
        </p:nvPicPr>
        <p:blipFill>
          <a:blip r:embed="rId4"/>
          <a:stretch>
            <a:fillRect/>
          </a:stretch>
        </p:blipFill>
        <p:spPr>
          <a:xfrm>
            <a:off x="8387729" y="2422398"/>
            <a:ext cx="2719680" cy="3360442"/>
          </a:xfrm>
          <a:prstGeom prst="rect">
            <a:avLst/>
          </a:prstGeom>
        </p:spPr>
      </p:pic>
      <p:pic>
        <p:nvPicPr>
          <p:cNvPr id="6" name="Imagen 5">
            <a:extLst>
              <a:ext uri="{FF2B5EF4-FFF2-40B4-BE49-F238E27FC236}">
                <a16:creationId xmlns="" xmlns:a16="http://schemas.microsoft.com/office/drawing/2014/main" id="{BC1677C5-2629-4B9E-8773-0A6124C7AECA}"/>
              </a:ext>
            </a:extLst>
          </p:cNvPr>
          <p:cNvPicPr>
            <a:picLocks noChangeAspect="1"/>
          </p:cNvPicPr>
          <p:nvPr/>
        </p:nvPicPr>
        <p:blipFill>
          <a:blip r:embed="rId5"/>
          <a:stretch>
            <a:fillRect/>
          </a:stretch>
        </p:blipFill>
        <p:spPr>
          <a:xfrm>
            <a:off x="4866467" y="2422398"/>
            <a:ext cx="2459066" cy="4259289"/>
          </a:xfrm>
          <a:prstGeom prst="rect">
            <a:avLst/>
          </a:prstGeom>
        </p:spPr>
      </p:pic>
    </p:spTree>
    <p:extLst>
      <p:ext uri="{BB962C8B-B14F-4D97-AF65-F5344CB8AC3E}">
        <p14:creationId xmlns:p14="http://schemas.microsoft.com/office/powerpoint/2010/main" val="2584779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81F67693-18B0-4A78-A632-9635EA939E5E}"/>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 xmlns:a16="http://schemas.microsoft.com/office/drawing/2014/main" id="{A6F52008-807A-46FF-9C69-617529AA2B9C}"/>
              </a:ext>
            </a:extLst>
          </p:cNvPr>
          <p:cNvSpPr>
            <a:spLocks noGrp="1"/>
          </p:cNvSpPr>
          <p:nvPr>
            <p:ph type="body" idx="1"/>
          </p:nvPr>
        </p:nvSpPr>
        <p:spPr/>
        <p:txBody>
          <a:bodyPr>
            <a:normAutofit/>
          </a:bodyPr>
          <a:lstStyle/>
          <a:p>
            <a:r>
              <a:rPr lang="es-ES" sz="2800" dirty="0"/>
              <a:t>CURSOS NO GRATUITOS</a:t>
            </a:r>
          </a:p>
        </p:txBody>
      </p:sp>
    </p:spTree>
    <p:extLst>
      <p:ext uri="{BB962C8B-B14F-4D97-AF65-F5344CB8AC3E}">
        <p14:creationId xmlns:p14="http://schemas.microsoft.com/office/powerpoint/2010/main" val="187268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EF60B10-1812-421A-8D1A-21969B178CD5}"/>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 xmlns:a16="http://schemas.microsoft.com/office/drawing/2014/main" id="{4087AEDF-A0BC-4EFB-9339-D23C7E05FAC1}"/>
              </a:ext>
            </a:extLst>
          </p:cNvPr>
          <p:cNvSpPr>
            <a:spLocks noGrp="1"/>
          </p:cNvSpPr>
          <p:nvPr>
            <p:ph idx="1"/>
          </p:nvPr>
        </p:nvSpPr>
        <p:spPr>
          <a:xfrm>
            <a:off x="1413107" y="2528180"/>
            <a:ext cx="9365785" cy="3652486"/>
          </a:xfrm>
        </p:spPr>
        <p:txBody>
          <a:bodyPr>
            <a:normAutofit lnSpcReduction="10000"/>
          </a:bodyPr>
          <a:lstStyle/>
          <a:p>
            <a:r>
              <a:rPr lang="es-ES" sz="2400" dirty="0" smtClean="0"/>
              <a:t>El curso de </a:t>
            </a:r>
            <a:r>
              <a:rPr lang="es-ES" sz="2400" dirty="0" err="1" smtClean="0"/>
              <a:t>Blockchain</a:t>
            </a:r>
            <a:r>
              <a:rPr lang="es-ES" sz="2400" dirty="0" smtClean="0"/>
              <a:t> </a:t>
            </a:r>
            <a:r>
              <a:rPr lang="es-ES" sz="2400" dirty="0" err="1" smtClean="0"/>
              <a:t>Toolkit</a:t>
            </a:r>
            <a:r>
              <a:rPr lang="es-ES" sz="2400" dirty="0" smtClean="0"/>
              <a:t> enseña a </a:t>
            </a:r>
            <a:r>
              <a:rPr lang="es-ES" sz="2400" dirty="0"/>
              <a:t>fondo la tecnología BlockChain para identificar oportunidades en la empresa</a:t>
            </a:r>
          </a:p>
          <a:p>
            <a:r>
              <a:rPr lang="es-ES" sz="2400" dirty="0"/>
              <a:t>Incluye: videos, artículos interactivos, infografías, tutoriales, guías, descargables, documentos en PDF y titulo acreditado.</a:t>
            </a:r>
          </a:p>
          <a:p>
            <a:r>
              <a:rPr lang="es-ES" sz="2400" dirty="0"/>
              <a:t>Curso EXECUTIVE (Curso completo + actualizaciones + contenido adicional + asesoría personal) </a:t>
            </a:r>
            <a:r>
              <a:rPr lang="es-ES" sz="2400" dirty="0">
                <a:sym typeface="Wingdings" panose="05000000000000000000" pitchFamily="2" charset="2"/>
              </a:rPr>
              <a:t> </a:t>
            </a:r>
            <a:r>
              <a:rPr lang="es-ES" sz="2400" dirty="0"/>
              <a:t>899€</a:t>
            </a:r>
          </a:p>
          <a:p>
            <a:r>
              <a:rPr lang="es-ES" sz="2400" dirty="0"/>
              <a:t>Curso PLUS (Curso completo + actualizaciones + contenido adicional) </a:t>
            </a:r>
            <a:r>
              <a:rPr lang="es-ES" sz="2400" dirty="0">
                <a:sym typeface="Wingdings" panose="05000000000000000000" pitchFamily="2" charset="2"/>
              </a:rPr>
              <a:t> </a:t>
            </a:r>
            <a:r>
              <a:rPr lang="es-ES" sz="2400" dirty="0"/>
              <a:t>349€</a:t>
            </a:r>
          </a:p>
          <a:p>
            <a:r>
              <a:rPr lang="es-ES" sz="2400" dirty="0"/>
              <a:t>Enlace: </a:t>
            </a:r>
            <a:r>
              <a:rPr lang="es-ES" sz="2200" u="sng" dirty="0">
                <a:hlinkClick r:id="rId2"/>
              </a:rPr>
              <a:t>https://blockchaintoolkit.com/</a:t>
            </a:r>
            <a:endParaRPr lang="es-ES" sz="2200" dirty="0"/>
          </a:p>
        </p:txBody>
      </p:sp>
    </p:spTree>
    <p:extLst>
      <p:ext uri="{BB962C8B-B14F-4D97-AF65-F5344CB8AC3E}">
        <p14:creationId xmlns:p14="http://schemas.microsoft.com/office/powerpoint/2010/main" val="3598389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AC8A6E2-7C0D-408D-A457-ED295BD33193}"/>
              </a:ext>
            </a:extLst>
          </p:cNvPr>
          <p:cNvSpPr>
            <a:spLocks noGrp="1"/>
          </p:cNvSpPr>
          <p:nvPr>
            <p:ph type="title"/>
          </p:nvPr>
        </p:nvSpPr>
        <p:spPr/>
        <p:txBody>
          <a:bodyPr/>
          <a:lstStyle/>
          <a:p>
            <a:r>
              <a:rPr lang="es-ES" smtClean="0"/>
              <a:t>BLOCKCHAIN </a:t>
            </a:r>
            <a:r>
              <a:rPr lang="es-ES" dirty="0"/>
              <a:t>II</a:t>
            </a:r>
          </a:p>
        </p:txBody>
      </p:sp>
      <p:sp>
        <p:nvSpPr>
          <p:cNvPr id="3" name="Marcador de contenido 2">
            <a:extLst>
              <a:ext uri="{FF2B5EF4-FFF2-40B4-BE49-F238E27FC236}">
                <a16:creationId xmlns="" xmlns:a16="http://schemas.microsoft.com/office/drawing/2014/main" id="{97BC1B6F-98BE-40F7-BF98-A9EB6F2C7021}"/>
              </a:ext>
            </a:extLst>
          </p:cNvPr>
          <p:cNvSpPr>
            <a:spLocks noGrp="1"/>
          </p:cNvSpPr>
          <p:nvPr>
            <p:ph idx="1"/>
          </p:nvPr>
        </p:nvSpPr>
        <p:spPr>
          <a:xfrm>
            <a:off x="1735314" y="2342776"/>
            <a:ext cx="8721371" cy="4295089"/>
          </a:xfrm>
        </p:spPr>
        <p:txBody>
          <a:bodyPr>
            <a:normAutofit fontScale="92500" lnSpcReduction="10000"/>
          </a:bodyPr>
          <a:lstStyle/>
          <a:p>
            <a:pPr marL="685800" lvl="3" indent="0">
              <a:buNone/>
            </a:pPr>
            <a:r>
              <a:rPr lang="es-ES_tradnl" sz="2600" b="1" dirty="0" smtClean="0"/>
              <a:t>DESARROLLO </a:t>
            </a:r>
            <a:r>
              <a:rPr lang="es-ES_tradnl" sz="2600" b="1" dirty="0"/>
              <a:t>DE APLICACIONES BLOCKCHAIN</a:t>
            </a:r>
            <a:r>
              <a:rPr lang="es-ES_tradnl" sz="2600" b="1" dirty="0"/>
              <a:t> </a:t>
            </a:r>
            <a:endParaRPr lang="es-ES" sz="2600" b="1" dirty="0" smtClean="0"/>
          </a:p>
          <a:p>
            <a:r>
              <a:rPr lang="es-ES" sz="2400" dirty="0" smtClean="0"/>
              <a:t>Crear </a:t>
            </a:r>
            <a:r>
              <a:rPr lang="es-ES" sz="2400" dirty="0"/>
              <a:t>entornos de pruebas para la empresa desde cero</a:t>
            </a:r>
          </a:p>
          <a:p>
            <a:r>
              <a:rPr lang="es-ES" sz="2400" dirty="0"/>
              <a:t>Identificar en que casos utilizar Smart </a:t>
            </a:r>
            <a:r>
              <a:rPr lang="es-ES" sz="2400" dirty="0" err="1"/>
              <a:t>Contrat</a:t>
            </a:r>
            <a:r>
              <a:rPr lang="es-ES" sz="2400" dirty="0"/>
              <a:t> y que tecnologías y plataformas utilizar</a:t>
            </a:r>
          </a:p>
          <a:p>
            <a:r>
              <a:rPr lang="es-ES" sz="2400" dirty="0"/>
              <a:t>Implementar un sistema de </a:t>
            </a:r>
            <a:r>
              <a:rPr lang="es-ES" sz="2400" dirty="0" err="1"/>
              <a:t>notarizacion</a:t>
            </a:r>
            <a:r>
              <a:rPr lang="es-ES" sz="2400" dirty="0"/>
              <a:t> digital utilizando la tecnología BlockChain</a:t>
            </a:r>
          </a:p>
          <a:p>
            <a:r>
              <a:rPr lang="es-ES" sz="2400" dirty="0"/>
              <a:t>Horas: 20h</a:t>
            </a:r>
          </a:p>
          <a:p>
            <a:r>
              <a:rPr lang="es-ES" sz="2400" dirty="0"/>
              <a:t>Lugar: Madrid</a:t>
            </a:r>
          </a:p>
          <a:p>
            <a:r>
              <a:rPr lang="es-ES" sz="2400" dirty="0"/>
              <a:t>Corte: 500€</a:t>
            </a:r>
          </a:p>
          <a:p>
            <a:r>
              <a:rPr lang="es-ES" sz="2400" dirty="0"/>
              <a:t>Enlace: </a:t>
            </a:r>
            <a:r>
              <a:rPr lang="es-ES" sz="2400" dirty="0" smtClean="0"/>
              <a:t> </a:t>
            </a:r>
            <a:r>
              <a:rPr lang="es-ES" sz="2200" u="sng" dirty="0">
                <a:hlinkClick r:id="rId2"/>
              </a:rPr>
              <a:t>http://www.devacademy.es/course/desarrollo-aplicaciones-blockchain</a:t>
            </a:r>
            <a:endParaRPr lang="es-ES" sz="2200" dirty="0"/>
          </a:p>
        </p:txBody>
      </p:sp>
    </p:spTree>
    <p:extLst>
      <p:ext uri="{BB962C8B-B14F-4D97-AF65-F5344CB8AC3E}">
        <p14:creationId xmlns:p14="http://schemas.microsoft.com/office/powerpoint/2010/main" val="2538146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9E131C6-B835-4CF0-9626-424F17B98394}"/>
              </a:ext>
            </a:extLst>
          </p:cNvPr>
          <p:cNvSpPr>
            <a:spLocks noGrp="1"/>
          </p:cNvSpPr>
          <p:nvPr>
            <p:ph type="title"/>
          </p:nvPr>
        </p:nvSpPr>
        <p:spPr/>
        <p:txBody>
          <a:bodyPr/>
          <a:lstStyle/>
          <a:p>
            <a:r>
              <a:rPr lang="es-ES" dirty="0"/>
              <a:t>BLOCKCHAIN III</a:t>
            </a:r>
          </a:p>
        </p:txBody>
      </p:sp>
      <p:sp>
        <p:nvSpPr>
          <p:cNvPr id="3" name="Marcador de contenido 2">
            <a:extLst>
              <a:ext uri="{FF2B5EF4-FFF2-40B4-BE49-F238E27FC236}">
                <a16:creationId xmlns="" xmlns:a16="http://schemas.microsoft.com/office/drawing/2014/main" id="{52D19F08-32EC-4C14-A6C3-B567503BF91D}"/>
              </a:ext>
            </a:extLst>
          </p:cNvPr>
          <p:cNvSpPr>
            <a:spLocks noGrp="1"/>
          </p:cNvSpPr>
          <p:nvPr>
            <p:ph idx="1"/>
          </p:nvPr>
        </p:nvSpPr>
        <p:spPr>
          <a:xfrm>
            <a:off x="1990211" y="2369193"/>
            <a:ext cx="8525389" cy="4268673"/>
          </a:xfrm>
        </p:spPr>
        <p:txBody>
          <a:bodyPr>
            <a:normAutofit lnSpcReduction="10000"/>
          </a:bodyPr>
          <a:lstStyle/>
          <a:p>
            <a:r>
              <a:rPr lang="es-ES" sz="2400" dirty="0"/>
              <a:t>Escuela de BlockChain “</a:t>
            </a:r>
            <a:r>
              <a:rPr lang="es-ES" sz="2400" dirty="0" err="1"/>
              <a:t>KSchool</a:t>
            </a:r>
            <a:r>
              <a:rPr lang="es-ES" sz="2400" dirty="0"/>
              <a:t>”</a:t>
            </a:r>
          </a:p>
          <a:p>
            <a:r>
              <a:rPr lang="es-ES" sz="2400" dirty="0"/>
              <a:t>Objetivo: explicar la tecnología BlockChain y sus múltiples usos (no solo criptomonedas)</a:t>
            </a:r>
          </a:p>
          <a:p>
            <a:r>
              <a:rPr lang="es-ES_tradnl" sz="2400" b="1" dirty="0"/>
              <a:t>Curso de Desarrollo de Aplicaciones </a:t>
            </a:r>
            <a:r>
              <a:rPr lang="es-ES_tradnl" sz="2400" b="1" dirty="0" err="1"/>
              <a:t>Ethereum</a:t>
            </a:r>
            <a:r>
              <a:rPr lang="es-ES_tradnl" sz="2400" b="1" dirty="0"/>
              <a:t> 2 ed.: </a:t>
            </a:r>
            <a:r>
              <a:rPr lang="es-ES_tradnl" sz="2400" dirty="0"/>
              <a:t>495€ en Madrid. Duración: 3 semanas</a:t>
            </a:r>
            <a:endParaRPr lang="es-ES" sz="2400" dirty="0"/>
          </a:p>
          <a:p>
            <a:r>
              <a:rPr lang="es-ES_tradnl" sz="2400" b="1" dirty="0"/>
              <a:t>Curso de Introducción a la Tecnología </a:t>
            </a:r>
            <a:r>
              <a:rPr lang="es-ES_tradnl" sz="2400" b="1" dirty="0" err="1"/>
              <a:t>Blockchain</a:t>
            </a:r>
            <a:r>
              <a:rPr lang="es-ES_tradnl" sz="2400" b="1" dirty="0"/>
              <a:t> 3a. </a:t>
            </a:r>
            <a:r>
              <a:rPr lang="es-ES_tradnl" sz="2400" b="1" dirty="0" err="1"/>
              <a:t>ed</a:t>
            </a:r>
            <a:r>
              <a:rPr lang="es-ES_tradnl" sz="2400" b="1" dirty="0"/>
              <a:t>:</a:t>
            </a:r>
            <a:r>
              <a:rPr lang="es-ES_tradnl" sz="2400" dirty="0"/>
              <a:t> </a:t>
            </a:r>
            <a:r>
              <a:rPr lang="es-ES" sz="2400" dirty="0"/>
              <a:t>395€ en Madrid. Duración: 3 semanas</a:t>
            </a:r>
          </a:p>
          <a:p>
            <a:r>
              <a:rPr lang="es-ES" sz="2400" b="1" dirty="0"/>
              <a:t>Curso de Introducción a la Tecnología </a:t>
            </a:r>
            <a:r>
              <a:rPr lang="es-ES" sz="2400" b="1" dirty="0" err="1"/>
              <a:t>Blockchain</a:t>
            </a:r>
            <a:r>
              <a:rPr lang="es-ES" sz="2400" b="1" dirty="0"/>
              <a:t>: </a:t>
            </a:r>
            <a:r>
              <a:rPr lang="es-ES" sz="2400" dirty="0"/>
              <a:t>395€ en Barcelona. Duración: 3 sesiones</a:t>
            </a:r>
          </a:p>
          <a:p>
            <a:r>
              <a:rPr lang="es-ES" sz="2400" dirty="0"/>
              <a:t>Enlace: </a:t>
            </a:r>
            <a:r>
              <a:rPr lang="es-ES" sz="2000" u="sng" dirty="0">
                <a:hlinkClick r:id="rId2"/>
              </a:rPr>
              <a:t>https://kschool.com/comunidad-kschool/escuela-de-blockchain/</a:t>
            </a:r>
            <a:endParaRPr lang="es-ES" sz="2000" dirty="0"/>
          </a:p>
        </p:txBody>
      </p:sp>
    </p:spTree>
    <p:extLst>
      <p:ext uri="{BB962C8B-B14F-4D97-AF65-F5344CB8AC3E}">
        <p14:creationId xmlns:p14="http://schemas.microsoft.com/office/powerpoint/2010/main" val="1318544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82B2275-66BD-40DD-9AC1-B1F44513F940}"/>
              </a:ext>
            </a:extLst>
          </p:cNvPr>
          <p:cNvSpPr>
            <a:spLocks noGrp="1"/>
          </p:cNvSpPr>
          <p:nvPr>
            <p:ph type="title"/>
          </p:nvPr>
        </p:nvSpPr>
        <p:spPr>
          <a:xfrm>
            <a:off x="2231136" y="644652"/>
            <a:ext cx="7729728" cy="1188720"/>
          </a:xfrm>
        </p:spPr>
        <p:txBody>
          <a:bodyPr/>
          <a:lstStyle/>
          <a:p>
            <a:r>
              <a:rPr lang="es-ES" dirty="0"/>
              <a:t>MULTICHAIN I</a:t>
            </a:r>
          </a:p>
        </p:txBody>
      </p:sp>
      <p:sp>
        <p:nvSpPr>
          <p:cNvPr id="3" name="Marcador de contenido 2">
            <a:extLst>
              <a:ext uri="{FF2B5EF4-FFF2-40B4-BE49-F238E27FC236}">
                <a16:creationId xmlns="" xmlns:a16="http://schemas.microsoft.com/office/drawing/2014/main" id="{136F0500-332E-431A-B920-8F042680FF7E}"/>
              </a:ext>
            </a:extLst>
          </p:cNvPr>
          <p:cNvSpPr>
            <a:spLocks noGrp="1"/>
          </p:cNvSpPr>
          <p:nvPr>
            <p:ph idx="1"/>
          </p:nvPr>
        </p:nvSpPr>
        <p:spPr>
          <a:xfrm>
            <a:off x="1164335" y="1974426"/>
            <a:ext cx="9863329" cy="4697308"/>
          </a:xfrm>
        </p:spPr>
        <p:txBody>
          <a:bodyPr>
            <a:normAutofit fontScale="92500" lnSpcReduction="10000"/>
          </a:bodyPr>
          <a:lstStyle/>
          <a:p>
            <a:pPr marL="0" indent="0" algn="ctr">
              <a:buNone/>
            </a:pPr>
            <a:r>
              <a:rPr lang="es-ES" sz="2400" b="1" dirty="0"/>
              <a:t>MULTICHAIN BLOCKCHAIN CLASSROOM </a:t>
            </a:r>
            <a:r>
              <a:rPr lang="es-ES" sz="2400" dirty="0"/>
              <a:t>o</a:t>
            </a:r>
            <a:r>
              <a:rPr lang="es-ES" sz="2400" b="1" dirty="0"/>
              <a:t> </a:t>
            </a:r>
          </a:p>
          <a:p>
            <a:pPr marL="0" indent="0" algn="ctr">
              <a:buNone/>
            </a:pPr>
            <a:r>
              <a:rPr lang="es-ES" sz="2400" b="1" dirty="0"/>
              <a:t>ENTRENAMIENTO EN EL AULA MULTICHAIN BLOCKCHAIN</a:t>
            </a:r>
          </a:p>
          <a:p>
            <a:r>
              <a:rPr lang="es-ES" sz="2400" dirty="0"/>
              <a:t>Realizado por </a:t>
            </a:r>
            <a:r>
              <a:rPr lang="es-ES" sz="2400" dirty="0" err="1"/>
              <a:t>Toshblacks</a:t>
            </a:r>
            <a:endParaRPr lang="es-ES" sz="2400" dirty="0"/>
          </a:p>
          <a:p>
            <a:r>
              <a:rPr lang="es-ES" sz="2400" dirty="0"/>
              <a:t>2 módulos de 3 horas cada uno:</a:t>
            </a:r>
          </a:p>
          <a:p>
            <a:pPr lvl="1"/>
            <a:r>
              <a:rPr lang="es-ES" sz="2200" dirty="0"/>
              <a:t>Módulo 1: Introducción A </a:t>
            </a:r>
            <a:r>
              <a:rPr lang="es-ES" sz="2200" dirty="0" err="1"/>
              <a:t>Blockchain</a:t>
            </a:r>
            <a:r>
              <a:rPr lang="es-ES" sz="2200" dirty="0"/>
              <a:t> – Un enfoque práctico</a:t>
            </a:r>
          </a:p>
          <a:p>
            <a:pPr lvl="1"/>
            <a:r>
              <a:rPr lang="es-ES" sz="2200" dirty="0"/>
              <a:t>Módulo 2: </a:t>
            </a:r>
            <a:r>
              <a:rPr lang="es-ES" sz="2200" dirty="0" err="1"/>
              <a:t>MultiChain</a:t>
            </a:r>
            <a:r>
              <a:rPr lang="es-ES" sz="2200" dirty="0"/>
              <a:t> – Configuración de Private </a:t>
            </a:r>
            <a:r>
              <a:rPr lang="es-ES" sz="2200" dirty="0" err="1"/>
              <a:t>Blockchain</a:t>
            </a:r>
            <a:r>
              <a:rPr lang="es-ES" sz="2200" dirty="0"/>
              <a:t> en AWS Cloud</a:t>
            </a:r>
          </a:p>
          <a:p>
            <a:r>
              <a:rPr lang="es-ES" sz="2400" dirty="0"/>
              <a:t>Conocimiento previos en criptomonedas, experiencia en lenguaje de programación y comandos básicos de cualquier sistema operativo basado en Linux </a:t>
            </a:r>
          </a:p>
          <a:p>
            <a:r>
              <a:rPr lang="es-ES" sz="2400" dirty="0"/>
              <a:t>Precio accesible</a:t>
            </a:r>
          </a:p>
          <a:p>
            <a:r>
              <a:rPr lang="es-ES" sz="2400" dirty="0"/>
              <a:t>Enlace: </a:t>
            </a:r>
            <a:r>
              <a:rPr lang="es-ES" sz="2200" u="sng" dirty="0">
                <a:hlinkClick r:id="rId2"/>
              </a:rPr>
              <a:t>https://www.toshblocks.com/blockchain-handson-training/multichain-blockchain-class-room-training/</a:t>
            </a:r>
            <a:endParaRPr lang="es-ES" sz="2200" dirty="0"/>
          </a:p>
        </p:txBody>
      </p:sp>
    </p:spTree>
    <p:extLst>
      <p:ext uri="{BB962C8B-B14F-4D97-AF65-F5344CB8AC3E}">
        <p14:creationId xmlns:p14="http://schemas.microsoft.com/office/powerpoint/2010/main" val="1927085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FDE666A-9198-46F6-A130-8983EDFC4C27}"/>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 xmlns:a16="http://schemas.microsoft.com/office/drawing/2014/main" id="{61127166-1B7E-4DF3-8372-CD358CC7CF7A}"/>
              </a:ext>
            </a:extLst>
          </p:cNvPr>
          <p:cNvSpPr>
            <a:spLocks noGrp="1"/>
          </p:cNvSpPr>
          <p:nvPr>
            <p:ph idx="1"/>
          </p:nvPr>
        </p:nvSpPr>
        <p:spPr>
          <a:xfrm>
            <a:off x="1427014" y="2153412"/>
            <a:ext cx="9337971" cy="4704588"/>
          </a:xfrm>
        </p:spPr>
        <p:txBody>
          <a:bodyPr>
            <a:normAutofit fontScale="92500"/>
          </a:bodyPr>
          <a:lstStyle/>
          <a:p>
            <a:pPr marL="0" indent="0" algn="ctr">
              <a:buNone/>
            </a:pPr>
            <a:r>
              <a:rPr lang="es-ES" sz="2400" b="1" dirty="0"/>
              <a:t>MULTICHAIN: CÓMO CONFIGURAR UNA CADENA DE BLOQUES PRIVADA CON AWS EC2</a:t>
            </a:r>
          </a:p>
          <a:p>
            <a:r>
              <a:rPr lang="es-ES" sz="2400" dirty="0"/>
              <a:t>Realizado por </a:t>
            </a:r>
            <a:r>
              <a:rPr lang="es-ES" sz="2400" dirty="0" err="1"/>
              <a:t>Udemy</a:t>
            </a:r>
            <a:r>
              <a:rPr lang="es-ES" sz="2400" dirty="0"/>
              <a:t>, se actualizó en diciembre de 2016</a:t>
            </a:r>
          </a:p>
          <a:p>
            <a:r>
              <a:rPr lang="es-ES" sz="2400" dirty="0"/>
              <a:t>Incluye: 2h de videos bajo demanda, 13 recursos suplementarios, acceso de por vida, acceso por móvil y TV y certificado de finalización.</a:t>
            </a:r>
          </a:p>
          <a:p>
            <a:r>
              <a:rPr lang="es-ES" sz="2400" dirty="0"/>
              <a:t>Requiere de unos conocimientos previos</a:t>
            </a:r>
          </a:p>
          <a:p>
            <a:r>
              <a:rPr lang="es-ES" sz="2400" dirty="0"/>
              <a:t>Dirigido a: interesados, estudiantes, profesores, empleados y empresarios.</a:t>
            </a:r>
          </a:p>
          <a:p>
            <a:r>
              <a:rPr lang="es-ES" sz="2400" dirty="0"/>
              <a:t>Precio: 54,99€.  actualmente tiene descuento </a:t>
            </a:r>
            <a:r>
              <a:rPr lang="es-ES" sz="2400" dirty="0">
                <a:sym typeface="Wingdings" panose="05000000000000000000" pitchFamily="2" charset="2"/>
              </a:rPr>
              <a:t>(11,99€) y garantía de reembolso de 30 días</a:t>
            </a:r>
            <a:endParaRPr lang="es-ES" sz="2400" dirty="0"/>
          </a:p>
          <a:p>
            <a:r>
              <a:rPr lang="es-ES" sz="2400" dirty="0"/>
              <a:t>Enlace: </a:t>
            </a:r>
            <a:r>
              <a:rPr lang="es-ES" sz="2200" u="sng" dirty="0">
                <a:hlinkClick r:id="rId2"/>
              </a:rPr>
              <a:t>https://www.udemy.com/multichain-how-to-setup-private-blockchain-using-aws-ec2/</a:t>
            </a:r>
            <a:endParaRPr lang="es-ES" sz="2200" dirty="0"/>
          </a:p>
        </p:txBody>
      </p:sp>
    </p:spTree>
    <p:extLst>
      <p:ext uri="{BB962C8B-B14F-4D97-AF65-F5344CB8AC3E}">
        <p14:creationId xmlns:p14="http://schemas.microsoft.com/office/powerpoint/2010/main" val="144722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A70BE50-2014-499B-948B-85FF8F53D929}"/>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 xmlns:a16="http://schemas.microsoft.com/office/drawing/2014/main" id="{BA6BE5DC-648B-49CF-AF9C-4F914DE21DCF}"/>
              </a:ext>
            </a:extLst>
          </p:cNvPr>
          <p:cNvSpPr>
            <a:spLocks noGrp="1"/>
          </p:cNvSpPr>
          <p:nvPr>
            <p:ph idx="1"/>
          </p:nvPr>
        </p:nvSpPr>
        <p:spPr>
          <a:xfrm>
            <a:off x="1372065" y="2324777"/>
            <a:ext cx="9447869" cy="4533223"/>
          </a:xfrm>
        </p:spPr>
        <p:txBody>
          <a:bodyPr>
            <a:normAutofit fontScale="92500" lnSpcReduction="10000"/>
          </a:bodyPr>
          <a:lstStyle/>
          <a:p>
            <a:pPr marL="0" indent="0" algn="ctr">
              <a:buNone/>
            </a:pPr>
            <a:r>
              <a:rPr lang="es-ES" sz="2000" b="1" dirty="0"/>
              <a:t>MULTICHAIN: CONFIGURAR UNA BLOCKCHAIN PRIVADA</a:t>
            </a:r>
          </a:p>
          <a:p>
            <a:r>
              <a:rPr lang="es-ES" sz="2400" dirty="0"/>
              <a:t>Curso ofrecido por </a:t>
            </a:r>
            <a:r>
              <a:rPr lang="es-ES" sz="2400" dirty="0" err="1"/>
              <a:t>NobleProg</a:t>
            </a:r>
            <a:endParaRPr lang="es-ES" sz="2400" dirty="0"/>
          </a:p>
          <a:p>
            <a:r>
              <a:rPr lang="es-ES" sz="2400" dirty="0"/>
              <a:t>Se ofrece en AWS, Microsoft Azur u otros</a:t>
            </a:r>
          </a:p>
          <a:p>
            <a:r>
              <a:rPr lang="es-ES" sz="2400" dirty="0"/>
              <a:t>14 horas: 7 horas cada día</a:t>
            </a:r>
          </a:p>
          <a:p>
            <a:r>
              <a:rPr lang="es-ES" sz="2400" dirty="0"/>
              <a:t>Formato: conferencia, discusión, ejercicios y practica</a:t>
            </a:r>
          </a:p>
          <a:p>
            <a:r>
              <a:rPr lang="es-ES" sz="2400" dirty="0"/>
              <a:t>Conocimientos previos</a:t>
            </a:r>
          </a:p>
          <a:p>
            <a:r>
              <a:rPr lang="es-ES" sz="2400" dirty="0"/>
              <a:t>Dirigido a desarrolladores y delegados, máx. 8</a:t>
            </a:r>
          </a:p>
          <a:p>
            <a:r>
              <a:rPr lang="es-ES" sz="2400" dirty="0"/>
              <a:t>Precio </a:t>
            </a:r>
            <a:r>
              <a:rPr lang="es-ES" sz="2400" dirty="0" err="1"/>
              <a:t>máx</a:t>
            </a:r>
            <a:r>
              <a:rPr lang="es-ES" sz="2400" dirty="0"/>
              <a:t> 3840€, precio de cada delegado adicional 163€.</a:t>
            </a:r>
          </a:p>
          <a:p>
            <a:r>
              <a:rPr lang="es-ES" sz="2400" dirty="0"/>
              <a:t>Pago con tarjeta o transferencia bancaria antes del inicio del curso </a:t>
            </a:r>
          </a:p>
          <a:p>
            <a:r>
              <a:rPr lang="es-ES" sz="2400" dirty="0"/>
              <a:t>Enlace: </a:t>
            </a:r>
            <a:r>
              <a:rPr lang="es-ES" sz="2200" u="sng" dirty="0">
                <a:hlinkClick r:id="rId2"/>
              </a:rPr>
              <a:t>https://www.nobleprog.es/curso-multichain-configurar-una-blockchain-privada</a:t>
            </a:r>
            <a:endParaRPr lang="es-ES" sz="2200" dirty="0"/>
          </a:p>
        </p:txBody>
      </p:sp>
    </p:spTree>
    <p:extLst>
      <p:ext uri="{BB962C8B-B14F-4D97-AF65-F5344CB8AC3E}">
        <p14:creationId xmlns:p14="http://schemas.microsoft.com/office/powerpoint/2010/main" val="3227751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C77B6BE-151D-446A-99A6-80E3049EED0C}"/>
              </a:ext>
            </a:extLst>
          </p:cNvPr>
          <p:cNvSpPr>
            <a:spLocks noGrp="1"/>
          </p:cNvSpPr>
          <p:nvPr>
            <p:ph type="title"/>
          </p:nvPr>
        </p:nvSpPr>
        <p:spPr/>
        <p:txBody>
          <a:bodyPr/>
          <a:lstStyle/>
          <a:p>
            <a:r>
              <a:rPr lang="es-ES" dirty="0" err="1"/>
              <a:t>Monax</a:t>
            </a:r>
            <a:r>
              <a:rPr lang="es-ES" dirty="0"/>
              <a:t>/</a:t>
            </a:r>
            <a:r>
              <a:rPr lang="es-ES" dirty="0" err="1"/>
              <a:t>eris</a:t>
            </a:r>
            <a:r>
              <a:rPr lang="es-ES" dirty="0"/>
              <a:t> i</a:t>
            </a:r>
          </a:p>
        </p:txBody>
      </p:sp>
      <p:sp>
        <p:nvSpPr>
          <p:cNvPr id="3" name="Marcador de contenido 2">
            <a:extLst>
              <a:ext uri="{FF2B5EF4-FFF2-40B4-BE49-F238E27FC236}">
                <a16:creationId xmlns="" xmlns:a16="http://schemas.microsoft.com/office/drawing/2014/main" id="{3529C08B-604F-43D0-8E67-572053815C50}"/>
              </a:ext>
            </a:extLst>
          </p:cNvPr>
          <p:cNvSpPr>
            <a:spLocks noGrp="1"/>
          </p:cNvSpPr>
          <p:nvPr>
            <p:ph idx="1"/>
          </p:nvPr>
        </p:nvSpPr>
        <p:spPr>
          <a:xfrm>
            <a:off x="2231136" y="2305812"/>
            <a:ext cx="8934365" cy="4704588"/>
          </a:xfrm>
        </p:spPr>
        <p:txBody>
          <a:bodyPr>
            <a:noAutofit/>
          </a:bodyPr>
          <a:lstStyle/>
          <a:p>
            <a:r>
              <a:rPr lang="es-ES" sz="2000" b="1" dirty="0"/>
              <a:t>Duración</a:t>
            </a:r>
            <a:r>
              <a:rPr lang="es-ES" sz="2000" dirty="0"/>
              <a:t>: 7 horas en un único día</a:t>
            </a:r>
          </a:p>
          <a:p>
            <a:r>
              <a:rPr lang="es-ES" sz="2000" b="1" dirty="0"/>
              <a:t>Enfocado</a:t>
            </a:r>
            <a:r>
              <a:rPr lang="es-ES" sz="2000" dirty="0"/>
              <a:t> a desarrolladores</a:t>
            </a:r>
          </a:p>
          <a:p>
            <a:r>
              <a:rPr lang="es-ES" sz="2000" b="1" dirty="0"/>
              <a:t>Basado en </a:t>
            </a:r>
            <a:r>
              <a:rPr lang="es-ES" sz="2000" dirty="0"/>
              <a:t>conferencias, discusiones, ejercicios y práctica</a:t>
            </a:r>
          </a:p>
          <a:p>
            <a:r>
              <a:rPr lang="es-ES" sz="2000" b="1" dirty="0"/>
              <a:t>Adquisición</a:t>
            </a:r>
            <a:r>
              <a:rPr lang="es-ES" sz="2000" dirty="0"/>
              <a:t> de conocimientos tras el curso:</a:t>
            </a:r>
          </a:p>
          <a:p>
            <a:pPr lvl="1">
              <a:buFont typeface="Courier New" panose="02070309020205020404" pitchFamily="49" charset="0"/>
              <a:buChar char="o"/>
            </a:pPr>
            <a:r>
              <a:rPr lang="es-ES" sz="2000" dirty="0"/>
              <a:t>Desarrollar y desplegar una aplicación distribuida utilizando </a:t>
            </a:r>
            <a:r>
              <a:rPr lang="es-ES" sz="2000" dirty="0" err="1"/>
              <a:t>blockchain</a:t>
            </a:r>
            <a:r>
              <a:rPr lang="es-ES" sz="2000" dirty="0"/>
              <a:t> y tecnología de contrato inteligente</a:t>
            </a:r>
          </a:p>
          <a:p>
            <a:pPr lvl="1">
              <a:buFont typeface="Courier New" panose="02070309020205020404" pitchFamily="49" charset="0"/>
              <a:buChar char="o"/>
            </a:pPr>
            <a:r>
              <a:rPr lang="es-ES" sz="2000" dirty="0"/>
              <a:t>Comprensión del diseño y la funcionalidad de los 'contratos inteligentes' </a:t>
            </a:r>
          </a:p>
          <a:p>
            <a:pPr lvl="1">
              <a:buFont typeface="Courier New" panose="02070309020205020404" pitchFamily="49" charset="0"/>
              <a:buChar char="o"/>
            </a:pPr>
            <a:r>
              <a:rPr lang="es-ES" sz="2000" dirty="0"/>
              <a:t>Como crear un diseño de los ‘contratos inteligentes’</a:t>
            </a:r>
          </a:p>
          <a:p>
            <a:r>
              <a:rPr lang="es-ES" sz="2000" b="1" dirty="0"/>
              <a:t>Petición de curso </a:t>
            </a:r>
            <a:r>
              <a:rPr lang="es-ES" sz="2000" dirty="0"/>
              <a:t>a través de un cuestionario</a:t>
            </a:r>
          </a:p>
          <a:p>
            <a:r>
              <a:rPr lang="es-ES" sz="2000" b="1" dirty="0"/>
              <a:t>PRECIO</a:t>
            </a:r>
            <a:r>
              <a:rPr lang="es-ES" sz="2000" dirty="0"/>
              <a:t>: 2376€ por primer delegado y 150 por delegado adicional</a:t>
            </a:r>
            <a:endParaRPr lang="es-ES" sz="2000" dirty="0"/>
          </a:p>
        </p:txBody>
      </p:sp>
    </p:spTree>
    <p:extLst>
      <p:ext uri="{BB962C8B-B14F-4D97-AF65-F5344CB8AC3E}">
        <p14:creationId xmlns:p14="http://schemas.microsoft.com/office/powerpoint/2010/main" val="1096463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Monax</a:t>
            </a:r>
            <a:r>
              <a:rPr lang="es-ES" dirty="0"/>
              <a:t>/</a:t>
            </a:r>
            <a:r>
              <a:rPr lang="es-ES" dirty="0" err="1"/>
              <a:t>eris</a:t>
            </a:r>
            <a:r>
              <a:rPr lang="es-ES" dirty="0"/>
              <a:t> i</a:t>
            </a:r>
            <a:endParaRPr lang="es-ES_tradnl" dirty="0"/>
          </a:p>
        </p:txBody>
      </p:sp>
      <p:sp>
        <p:nvSpPr>
          <p:cNvPr id="3" name="Marcador de contenido 2"/>
          <p:cNvSpPr>
            <a:spLocks noGrp="1"/>
          </p:cNvSpPr>
          <p:nvPr>
            <p:ph idx="1"/>
          </p:nvPr>
        </p:nvSpPr>
        <p:spPr>
          <a:xfrm>
            <a:off x="2231136" y="2400978"/>
            <a:ext cx="7894997" cy="4219956"/>
          </a:xfrm>
        </p:spPr>
        <p:txBody>
          <a:bodyPr>
            <a:normAutofit fontScale="85000" lnSpcReduction="10000"/>
          </a:bodyPr>
          <a:lstStyle/>
          <a:p>
            <a:r>
              <a:rPr lang="es-ES" sz="2800" b="1" dirty="0"/>
              <a:t>Pago</a:t>
            </a:r>
            <a:r>
              <a:rPr lang="es-ES" sz="2800" dirty="0"/>
              <a:t> a través de tarjeta de crédito, débito o </a:t>
            </a:r>
            <a:r>
              <a:rPr lang="es-ES" sz="2800" dirty="0" err="1"/>
              <a:t>transf</a:t>
            </a:r>
            <a:r>
              <a:rPr lang="es-ES" sz="2800" dirty="0"/>
              <a:t>. Bancaria</a:t>
            </a:r>
          </a:p>
          <a:p>
            <a:r>
              <a:rPr lang="es-ES" sz="2800" b="1" dirty="0"/>
              <a:t>Incluye</a:t>
            </a:r>
            <a:r>
              <a:rPr lang="es-ES" sz="2800" dirty="0"/>
              <a:t> entrega del curso y certificado electrónico</a:t>
            </a:r>
          </a:p>
          <a:p>
            <a:r>
              <a:rPr lang="es-ES" sz="2800" b="1" dirty="0"/>
              <a:t>Aconsejable cumplir</a:t>
            </a:r>
            <a:r>
              <a:rPr lang="es-ES" sz="2800" dirty="0"/>
              <a:t> algunos requisitos para realizar el curso:</a:t>
            </a:r>
          </a:p>
          <a:p>
            <a:pPr lvl="1">
              <a:buFont typeface="Courier New" panose="02070309020205020404" pitchFamily="49" charset="0"/>
              <a:buChar char="o"/>
            </a:pPr>
            <a:r>
              <a:rPr lang="es-ES" sz="2400" dirty="0"/>
              <a:t>Una comprensión de la tecnología </a:t>
            </a:r>
            <a:r>
              <a:rPr lang="es-ES" sz="2400" dirty="0" err="1"/>
              <a:t>Blockchain</a:t>
            </a:r>
            <a:endParaRPr lang="es-ES" sz="2400" dirty="0"/>
          </a:p>
          <a:p>
            <a:pPr lvl="1">
              <a:buFont typeface="Courier New" panose="02070309020205020404" pitchFamily="49" charset="0"/>
              <a:buChar char="o"/>
            </a:pPr>
            <a:r>
              <a:rPr lang="es-ES" sz="2400" dirty="0"/>
              <a:t>Una comprensión de </a:t>
            </a:r>
            <a:r>
              <a:rPr lang="es-ES" sz="2400" dirty="0" err="1"/>
              <a:t>Bitcoin</a:t>
            </a:r>
            <a:r>
              <a:rPr lang="es-ES" sz="2400" dirty="0"/>
              <a:t> y la criptografía</a:t>
            </a:r>
          </a:p>
          <a:p>
            <a:pPr lvl="1">
              <a:buFont typeface="Courier New" panose="02070309020205020404" pitchFamily="49" charset="0"/>
              <a:buChar char="o"/>
            </a:pPr>
            <a:r>
              <a:rPr lang="es-ES" sz="2400" dirty="0"/>
              <a:t>Experiencia de programación de </a:t>
            </a:r>
            <a:r>
              <a:rPr lang="es-ES" sz="2400" dirty="0" err="1"/>
              <a:t>Javascript</a:t>
            </a:r>
            <a:endParaRPr lang="es-ES" sz="2400" dirty="0"/>
          </a:p>
          <a:p>
            <a:pPr lvl="1">
              <a:buFont typeface="Courier New" panose="02070309020205020404" pitchFamily="49" charset="0"/>
              <a:buChar char="o"/>
            </a:pPr>
            <a:r>
              <a:rPr lang="es-ES" sz="2400" dirty="0"/>
              <a:t>Experiencia con la línea de comando de Linux</a:t>
            </a:r>
          </a:p>
          <a:p>
            <a:r>
              <a:rPr lang="es-ES" sz="2800" b="1" dirty="0"/>
              <a:t>Enlace</a:t>
            </a:r>
            <a:r>
              <a:rPr lang="es-ES" sz="2800" dirty="0" smtClean="0"/>
              <a:t>: </a:t>
            </a:r>
            <a:r>
              <a:rPr lang="es-ES" sz="2400" u="sng" dirty="0" smtClean="0">
                <a:hlinkClick r:id="rId2"/>
              </a:rPr>
              <a:t>https</a:t>
            </a:r>
            <a:r>
              <a:rPr lang="es-ES" sz="2400" u="sng" dirty="0">
                <a:hlinkClick r:id="rId2"/>
              </a:rPr>
              <a:t>://www.nobleprog.es/curso-monax-crea-una-aplicacion-de-contrato-inteligente</a:t>
            </a:r>
            <a:endParaRPr lang="es-ES" sz="2400" dirty="0"/>
          </a:p>
          <a:p>
            <a:endParaRPr lang="es-ES_tradnl" dirty="0"/>
          </a:p>
        </p:txBody>
      </p:sp>
    </p:spTree>
    <p:extLst>
      <p:ext uri="{BB962C8B-B14F-4D97-AF65-F5344CB8AC3E}">
        <p14:creationId xmlns:p14="http://schemas.microsoft.com/office/powerpoint/2010/main" val="668350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EF50DAF-83C4-4AB3-BE57-3AE1B746FA75}"/>
              </a:ext>
            </a:extLst>
          </p:cNvPr>
          <p:cNvSpPr>
            <a:spLocks noGrp="1"/>
          </p:cNvSpPr>
          <p:nvPr>
            <p:ph type="title"/>
          </p:nvPr>
        </p:nvSpPr>
        <p:spPr/>
        <p:txBody>
          <a:bodyPr/>
          <a:lstStyle/>
          <a:p>
            <a:r>
              <a:rPr lang="es-ES" dirty="0" err="1"/>
              <a:t>Monax</a:t>
            </a:r>
            <a:r>
              <a:rPr lang="es-ES" dirty="0"/>
              <a:t>/</a:t>
            </a:r>
            <a:r>
              <a:rPr lang="es-ES" dirty="0" err="1"/>
              <a:t>eris</a:t>
            </a:r>
            <a:r>
              <a:rPr lang="es-ES" dirty="0"/>
              <a:t> ii</a:t>
            </a:r>
          </a:p>
        </p:txBody>
      </p:sp>
      <p:sp>
        <p:nvSpPr>
          <p:cNvPr id="3" name="Marcador de contenido 2">
            <a:extLst>
              <a:ext uri="{FF2B5EF4-FFF2-40B4-BE49-F238E27FC236}">
                <a16:creationId xmlns="" xmlns:a16="http://schemas.microsoft.com/office/drawing/2014/main" id="{2C166FBD-53AC-43CB-9F0E-338AB1C17E0F}"/>
              </a:ext>
            </a:extLst>
          </p:cNvPr>
          <p:cNvSpPr>
            <a:spLocks noGrp="1"/>
          </p:cNvSpPr>
          <p:nvPr>
            <p:ph idx="1"/>
          </p:nvPr>
        </p:nvSpPr>
        <p:spPr>
          <a:xfrm>
            <a:off x="1666494" y="2378964"/>
            <a:ext cx="8859012" cy="4235196"/>
          </a:xfrm>
        </p:spPr>
        <p:txBody>
          <a:bodyPr>
            <a:normAutofit/>
          </a:bodyPr>
          <a:lstStyle/>
          <a:p>
            <a:r>
              <a:rPr lang="es-ES" sz="2400" dirty="0"/>
              <a:t>Curso </a:t>
            </a:r>
            <a:r>
              <a:rPr lang="es-ES" sz="2400" dirty="0" err="1"/>
              <a:t>Fintech</a:t>
            </a:r>
            <a:r>
              <a:rPr lang="es-ES" sz="2400" dirty="0"/>
              <a:t> </a:t>
            </a:r>
            <a:r>
              <a:rPr lang="es-ES" sz="2400" dirty="0" err="1"/>
              <a:t>Inmersive</a:t>
            </a:r>
            <a:r>
              <a:rPr lang="es-ES" sz="2400" dirty="0"/>
              <a:t> proporcionado por Byte </a:t>
            </a:r>
            <a:r>
              <a:rPr lang="es-ES" sz="2400" dirty="0" err="1"/>
              <a:t>Academy</a:t>
            </a:r>
            <a:endParaRPr lang="es-ES" sz="2400" dirty="0"/>
          </a:p>
          <a:p>
            <a:r>
              <a:rPr lang="es-ES" sz="2400" b="1" dirty="0"/>
              <a:t>Presencial</a:t>
            </a:r>
            <a:r>
              <a:rPr lang="es-ES" sz="2400" dirty="0"/>
              <a:t> en </a:t>
            </a:r>
            <a:r>
              <a:rPr lang="es-ES" sz="2400" b="1" dirty="0"/>
              <a:t>múltiples sesiones </a:t>
            </a:r>
            <a:r>
              <a:rPr lang="es-ES" sz="2400" dirty="0"/>
              <a:t>(L-V)</a:t>
            </a:r>
          </a:p>
          <a:p>
            <a:r>
              <a:rPr lang="es-ES" sz="2400" b="1" dirty="0"/>
              <a:t>Adquisición</a:t>
            </a:r>
            <a:r>
              <a:rPr lang="es-ES" sz="2400" dirty="0"/>
              <a:t> de conocimientos tras el curso:</a:t>
            </a:r>
          </a:p>
          <a:p>
            <a:pPr lvl="1" algn="just">
              <a:buFont typeface="Courier New" panose="02070309020205020404" pitchFamily="49" charset="0"/>
              <a:buChar char="o"/>
            </a:pPr>
            <a:r>
              <a:rPr lang="es-ES" sz="2000" dirty="0"/>
              <a:t>Descripción conceptual de </a:t>
            </a:r>
            <a:r>
              <a:rPr lang="es-ES" sz="2000" dirty="0" err="1"/>
              <a:t>FinTech</a:t>
            </a:r>
            <a:r>
              <a:rPr lang="es-ES" sz="2000" dirty="0"/>
              <a:t> y áreas dentro de ella, incluyendo préstamos, pagos, </a:t>
            </a:r>
            <a:r>
              <a:rPr lang="es-ES" sz="2000" dirty="0" err="1"/>
              <a:t>criptomonedas</a:t>
            </a:r>
            <a:r>
              <a:rPr lang="es-ES" sz="2000" dirty="0"/>
              <a:t> / </a:t>
            </a:r>
            <a:r>
              <a:rPr lang="es-ES" sz="2000" b="1" dirty="0" err="1"/>
              <a:t>blockchain</a:t>
            </a:r>
            <a:r>
              <a:rPr lang="es-ES" sz="2000" dirty="0"/>
              <a:t>, KYC, seguros (</a:t>
            </a:r>
            <a:r>
              <a:rPr lang="es-ES" sz="2000" dirty="0" err="1"/>
              <a:t>InsurTech</a:t>
            </a:r>
            <a:r>
              <a:rPr lang="es-ES" sz="2000" dirty="0"/>
              <a:t>), robo </a:t>
            </a:r>
            <a:r>
              <a:rPr lang="es-ES" sz="2000" dirty="0" err="1"/>
              <a:t>advisory</a:t>
            </a:r>
            <a:r>
              <a:rPr lang="es-ES" sz="2000" dirty="0"/>
              <a:t>, tecnología regulatoria (</a:t>
            </a:r>
            <a:r>
              <a:rPr lang="es-ES" sz="2000" dirty="0" err="1"/>
              <a:t>RegTech</a:t>
            </a:r>
            <a:r>
              <a:rPr lang="es-ES" sz="2000" dirty="0"/>
              <a:t>) y más.</a:t>
            </a:r>
          </a:p>
          <a:p>
            <a:pPr lvl="1" algn="just">
              <a:buFont typeface="Courier New" panose="02070309020205020404" pitchFamily="49" charset="0"/>
              <a:buChar char="o"/>
            </a:pPr>
            <a:r>
              <a:rPr lang="es-ES" sz="2000" dirty="0"/>
              <a:t>Las tendencias tecnológicas de </a:t>
            </a:r>
            <a:r>
              <a:rPr lang="es-ES" sz="2000" dirty="0" err="1"/>
              <a:t>FinTech</a:t>
            </a:r>
            <a:r>
              <a:rPr lang="es-ES" sz="2000" dirty="0"/>
              <a:t> y sus aplicaciones. Presentación de plataformas y algunas API ampliamente utilizadas dentro de la industria. Las API incluyen a </a:t>
            </a:r>
            <a:r>
              <a:rPr lang="es-ES" sz="2000" dirty="0" err="1"/>
              <a:t>Xignite</a:t>
            </a:r>
            <a:r>
              <a:rPr lang="es-ES" sz="2000" dirty="0"/>
              <a:t>, </a:t>
            </a:r>
            <a:r>
              <a:rPr lang="es-ES" sz="2000" dirty="0" err="1"/>
              <a:t>Yoodle</a:t>
            </a:r>
            <a:r>
              <a:rPr lang="es-ES" sz="2000" dirty="0"/>
              <a:t>, </a:t>
            </a:r>
            <a:r>
              <a:rPr lang="es-ES" sz="2000" dirty="0" err="1"/>
              <a:t>Bloomberg</a:t>
            </a:r>
            <a:r>
              <a:rPr lang="es-ES" sz="2000" dirty="0"/>
              <a:t>, IBM, </a:t>
            </a:r>
            <a:r>
              <a:rPr lang="es-ES" sz="2000" b="1" dirty="0" err="1"/>
              <a:t>Monax</a:t>
            </a:r>
            <a:r>
              <a:rPr lang="es-ES" sz="2000" dirty="0"/>
              <a:t> entre otros.</a:t>
            </a:r>
          </a:p>
          <a:p>
            <a:endParaRPr lang="es-ES" dirty="0"/>
          </a:p>
        </p:txBody>
      </p:sp>
    </p:spTree>
    <p:extLst>
      <p:ext uri="{BB962C8B-B14F-4D97-AF65-F5344CB8AC3E}">
        <p14:creationId xmlns:p14="http://schemas.microsoft.com/office/powerpoint/2010/main" val="1554943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1129C677-1FF1-4451-8766-530CAEB9694E}"/>
              </a:ext>
            </a:extLst>
          </p:cNvPr>
          <p:cNvSpPr>
            <a:spLocks noGrp="1"/>
          </p:cNvSpPr>
          <p:nvPr>
            <p:ph type="title"/>
          </p:nvPr>
        </p:nvSpPr>
        <p:spPr/>
        <p:txBody>
          <a:bodyPr>
            <a:normAutofit fontScale="90000"/>
          </a:bodyPr>
          <a:lstStyle/>
          <a:p>
            <a:r>
              <a:rPr lang="es-ES" dirty="0"/>
              <a:t>Descripción de BlockChain y de las open </a:t>
            </a:r>
            <a:r>
              <a:rPr lang="es-ES" dirty="0" err="1"/>
              <a:t>sources</a:t>
            </a:r>
            <a:r>
              <a:rPr lang="es-ES" dirty="0"/>
              <a:t> seleccionadas</a:t>
            </a:r>
          </a:p>
        </p:txBody>
      </p:sp>
    </p:spTree>
    <p:extLst>
      <p:ext uri="{BB962C8B-B14F-4D97-AF65-F5344CB8AC3E}">
        <p14:creationId xmlns:p14="http://schemas.microsoft.com/office/powerpoint/2010/main" val="2537691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B83C6B4-FA9C-49EA-A389-88EEEC061FC0}"/>
              </a:ext>
            </a:extLst>
          </p:cNvPr>
          <p:cNvSpPr>
            <a:spLocks noGrp="1"/>
          </p:cNvSpPr>
          <p:nvPr>
            <p:ph type="title"/>
          </p:nvPr>
        </p:nvSpPr>
        <p:spPr/>
        <p:txBody>
          <a:bodyPr/>
          <a:lstStyle/>
          <a:p>
            <a:r>
              <a:rPr lang="es-ES" dirty="0" err="1"/>
              <a:t>Monax</a:t>
            </a:r>
            <a:r>
              <a:rPr lang="es-ES" dirty="0"/>
              <a:t>/</a:t>
            </a:r>
            <a:r>
              <a:rPr lang="es-ES" dirty="0" err="1"/>
              <a:t>eris</a:t>
            </a:r>
            <a:r>
              <a:rPr lang="es-ES" dirty="0"/>
              <a:t> </a:t>
            </a:r>
            <a:r>
              <a:rPr lang="es-ES" dirty="0" smtClean="0"/>
              <a:t>ii</a:t>
            </a:r>
            <a:endParaRPr lang="es-ES" dirty="0"/>
          </a:p>
        </p:txBody>
      </p:sp>
      <p:sp>
        <p:nvSpPr>
          <p:cNvPr id="3" name="Marcador de contenido 2">
            <a:extLst>
              <a:ext uri="{FF2B5EF4-FFF2-40B4-BE49-F238E27FC236}">
                <a16:creationId xmlns="" xmlns:a16="http://schemas.microsoft.com/office/drawing/2014/main" id="{38B73613-EEAE-4E7F-8FF8-9EC02D3F645E}"/>
              </a:ext>
            </a:extLst>
          </p:cNvPr>
          <p:cNvSpPr>
            <a:spLocks noGrp="1"/>
          </p:cNvSpPr>
          <p:nvPr>
            <p:ph idx="1"/>
          </p:nvPr>
        </p:nvSpPr>
        <p:spPr/>
        <p:txBody>
          <a:bodyPr>
            <a:normAutofit lnSpcReduction="10000"/>
          </a:bodyPr>
          <a:lstStyle/>
          <a:p>
            <a:pPr>
              <a:lnSpc>
                <a:spcPct val="200000"/>
              </a:lnSpc>
            </a:pPr>
            <a:r>
              <a:rPr lang="es-ES" sz="2000" b="1" dirty="0"/>
              <a:t>PRECIO</a:t>
            </a:r>
            <a:r>
              <a:rPr lang="es-ES" dirty="0"/>
              <a:t>: </a:t>
            </a:r>
            <a:r>
              <a:rPr lang="es-ES" sz="2000" dirty="0"/>
              <a:t>12.059</a:t>
            </a:r>
            <a:r>
              <a:rPr lang="es-ES" dirty="0"/>
              <a:t>€</a:t>
            </a:r>
          </a:p>
          <a:p>
            <a:pPr>
              <a:lnSpc>
                <a:spcPct val="200000"/>
              </a:lnSpc>
            </a:pPr>
            <a:r>
              <a:rPr lang="es-ES" dirty="0" err="1"/>
              <a:t>Enlace:</a:t>
            </a:r>
            <a:r>
              <a:rPr lang="es-ES" u="sng" dirty="0" err="1">
                <a:hlinkClick r:id="rId2"/>
              </a:rPr>
              <a:t>https</a:t>
            </a:r>
            <a:r>
              <a:rPr lang="es-ES" u="sng" dirty="0">
                <a:hlinkClick r:id="rId2"/>
              </a:rPr>
              <a:t>://coursehorse.com/nyc/classes/professional/business/finance/fintech-immersive#/class-description</a:t>
            </a:r>
            <a:r>
              <a:rPr lang="es-ES" dirty="0"/>
              <a:t> </a:t>
            </a:r>
          </a:p>
          <a:p>
            <a:pPr>
              <a:lnSpc>
                <a:spcPct val="200000"/>
              </a:lnSpc>
            </a:pPr>
            <a:r>
              <a:rPr lang="es-ES" dirty="0"/>
              <a:t>Enlace del plan de estudios: </a:t>
            </a:r>
            <a:r>
              <a:rPr lang="es-ES" u="sng" dirty="0">
                <a:hlinkClick r:id="rId3"/>
              </a:rPr>
              <a:t>http://byteacademy.co/wp-content/uploads/2017/06/Fintech.pdf</a:t>
            </a:r>
            <a:r>
              <a:rPr lang="es-ES" dirty="0"/>
              <a:t> </a:t>
            </a:r>
          </a:p>
          <a:p>
            <a:endParaRPr lang="es-ES" dirty="0"/>
          </a:p>
        </p:txBody>
      </p:sp>
    </p:spTree>
    <p:extLst>
      <p:ext uri="{BB962C8B-B14F-4D97-AF65-F5344CB8AC3E}">
        <p14:creationId xmlns:p14="http://schemas.microsoft.com/office/powerpoint/2010/main" val="695056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77DB138B-5F33-4304-9CD1-46D32D9FA6F2}"/>
              </a:ext>
            </a:extLst>
          </p:cNvPr>
          <p:cNvSpPr>
            <a:spLocks noGrp="1"/>
          </p:cNvSpPr>
          <p:nvPr>
            <p:ph type="title"/>
          </p:nvPr>
        </p:nvSpPr>
        <p:spPr/>
        <p:txBody>
          <a:bodyPr/>
          <a:lstStyle/>
          <a:p>
            <a:r>
              <a:rPr lang="es-ES" dirty="0"/>
              <a:t>Fuentes de información</a:t>
            </a:r>
          </a:p>
        </p:txBody>
      </p:sp>
      <p:sp>
        <p:nvSpPr>
          <p:cNvPr id="5" name="Marcador de texto 4">
            <a:extLst>
              <a:ext uri="{FF2B5EF4-FFF2-40B4-BE49-F238E27FC236}">
                <a16:creationId xmlns="" xmlns:a16="http://schemas.microsoft.com/office/drawing/2014/main" id="{A685D6AE-EA89-40F9-A52A-811EBA36112C}"/>
              </a:ext>
            </a:extLst>
          </p:cNvPr>
          <p:cNvSpPr>
            <a:spLocks noGrp="1"/>
          </p:cNvSpPr>
          <p:nvPr>
            <p:ph type="body" idx="1"/>
          </p:nvPr>
        </p:nvSpPr>
        <p:spPr/>
        <p:txBody>
          <a:bodyPr>
            <a:normAutofit/>
          </a:bodyPr>
          <a:lstStyle/>
          <a:p>
            <a:r>
              <a:rPr lang="es-ES" sz="2800" dirty="0"/>
              <a:t>CURSOS GRATUITOS</a:t>
            </a:r>
          </a:p>
        </p:txBody>
      </p:sp>
    </p:spTree>
    <p:extLst>
      <p:ext uri="{BB962C8B-B14F-4D97-AF65-F5344CB8AC3E}">
        <p14:creationId xmlns:p14="http://schemas.microsoft.com/office/powerpoint/2010/main" val="857720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835ECA3-527D-420A-A442-EE9982EC42B9}"/>
              </a:ext>
            </a:extLst>
          </p:cNvPr>
          <p:cNvSpPr>
            <a:spLocks noGrp="1"/>
          </p:cNvSpPr>
          <p:nvPr>
            <p:ph type="title"/>
          </p:nvPr>
        </p:nvSpPr>
        <p:spPr/>
        <p:txBody>
          <a:bodyPr/>
          <a:lstStyle/>
          <a:p>
            <a:r>
              <a:rPr lang="es-ES" dirty="0" err="1"/>
              <a:t>Blockchain</a:t>
            </a:r>
            <a:r>
              <a:rPr lang="es-ES" dirty="0"/>
              <a:t> I</a:t>
            </a:r>
          </a:p>
        </p:txBody>
      </p:sp>
      <p:sp>
        <p:nvSpPr>
          <p:cNvPr id="3" name="Marcador de contenido 2">
            <a:extLst>
              <a:ext uri="{FF2B5EF4-FFF2-40B4-BE49-F238E27FC236}">
                <a16:creationId xmlns="" xmlns:a16="http://schemas.microsoft.com/office/drawing/2014/main" id="{6E3B5235-D122-4CC3-B6C6-3ECA61AA65A6}"/>
              </a:ext>
            </a:extLst>
          </p:cNvPr>
          <p:cNvSpPr>
            <a:spLocks noGrp="1"/>
          </p:cNvSpPr>
          <p:nvPr>
            <p:ph idx="1"/>
          </p:nvPr>
        </p:nvSpPr>
        <p:spPr>
          <a:xfrm>
            <a:off x="1501050" y="2293172"/>
            <a:ext cx="9639390" cy="4412428"/>
          </a:xfrm>
        </p:spPr>
        <p:txBody>
          <a:bodyPr>
            <a:normAutofit fontScale="92500" lnSpcReduction="20000"/>
          </a:bodyPr>
          <a:lstStyle/>
          <a:p>
            <a:pPr marL="1084263" lvl="5" indent="0">
              <a:buNone/>
            </a:pPr>
            <a:r>
              <a:rPr lang="es-ES" sz="2000" b="1" dirty="0" smtClean="0"/>
              <a:t>BITCOIN: CONCEPTO, TECNOLOGÍA Y USOS</a:t>
            </a:r>
          </a:p>
          <a:p>
            <a:r>
              <a:rPr lang="es-ES" sz="2400" dirty="0" smtClean="0"/>
              <a:t>Contenido del curso: </a:t>
            </a:r>
          </a:p>
          <a:p>
            <a:pPr lvl="2"/>
            <a:r>
              <a:rPr lang="es-ES" sz="2100" dirty="0" smtClean="0"/>
              <a:t>Módulo </a:t>
            </a:r>
            <a:r>
              <a:rPr lang="es-ES" sz="2100" dirty="0"/>
              <a:t>1: Concepto de </a:t>
            </a:r>
            <a:r>
              <a:rPr lang="es-ES" sz="2100" dirty="0" err="1" smtClean="0"/>
              <a:t>Bitcoin</a:t>
            </a:r>
            <a:endParaRPr lang="es-ES_tradnl" sz="2100" dirty="0" smtClean="0"/>
          </a:p>
          <a:p>
            <a:pPr lvl="2"/>
            <a:r>
              <a:rPr lang="es-ES_tradnl" sz="2100" dirty="0" smtClean="0"/>
              <a:t>Módulo 2: Funcionamiento de </a:t>
            </a:r>
            <a:r>
              <a:rPr lang="es-ES_tradnl" sz="2100" dirty="0" err="1" smtClean="0"/>
              <a:t>Bitcoin</a:t>
            </a:r>
            <a:endParaRPr lang="es-ES_tradnl" sz="2100" dirty="0" smtClean="0"/>
          </a:p>
          <a:p>
            <a:pPr lvl="2"/>
            <a:r>
              <a:rPr lang="es-ES_tradnl" sz="2100" dirty="0" smtClean="0"/>
              <a:t>Módulo </a:t>
            </a:r>
            <a:r>
              <a:rPr lang="es-ES_tradnl" sz="2100" dirty="0"/>
              <a:t>3: Nuevas oportunidades de negocio </a:t>
            </a:r>
          </a:p>
          <a:p>
            <a:pPr lvl="2"/>
            <a:r>
              <a:rPr lang="es-ES_tradnl" sz="2100" dirty="0" smtClean="0"/>
              <a:t>Módulo </a:t>
            </a:r>
            <a:r>
              <a:rPr lang="es-ES_tradnl" sz="2100" dirty="0"/>
              <a:t>4: Perspectivas a largo </a:t>
            </a:r>
            <a:r>
              <a:rPr lang="es-ES_tradnl" sz="2100" dirty="0" smtClean="0"/>
              <a:t>plazo</a:t>
            </a:r>
          </a:p>
          <a:p>
            <a:pPr lvl="2"/>
            <a:r>
              <a:rPr lang="es-ES_tradnl" sz="2100" dirty="0" smtClean="0"/>
              <a:t>Módulo </a:t>
            </a:r>
            <a:r>
              <a:rPr lang="es-ES_tradnl" sz="2100" dirty="0"/>
              <a:t>5: Caso práctico. Caso </a:t>
            </a:r>
            <a:r>
              <a:rPr lang="es-ES_tradnl" sz="2100" dirty="0" err="1"/>
              <a:t>One-Shot</a:t>
            </a:r>
            <a:r>
              <a:rPr lang="es-ES_tradnl" sz="2100" dirty="0"/>
              <a:t> </a:t>
            </a:r>
            <a:r>
              <a:rPr lang="es-ES_tradnl" sz="2100" dirty="0" smtClean="0"/>
              <a:t>Hoteles</a:t>
            </a:r>
          </a:p>
          <a:p>
            <a:pPr lvl="2"/>
            <a:r>
              <a:rPr lang="es-ES_tradnl" sz="2100" dirty="0" smtClean="0"/>
              <a:t>Módulo </a:t>
            </a:r>
            <a:r>
              <a:rPr lang="es-ES_tradnl" sz="2100" dirty="0"/>
              <a:t>6: </a:t>
            </a:r>
            <a:r>
              <a:rPr lang="es-ES_tradnl" sz="2100" dirty="0" err="1"/>
              <a:t>Bitcoin</a:t>
            </a:r>
            <a:r>
              <a:rPr lang="es-ES_tradnl" sz="2100" dirty="0"/>
              <a:t> como </a:t>
            </a:r>
            <a:r>
              <a:rPr lang="es-ES_tradnl" sz="2100" dirty="0" smtClean="0"/>
              <a:t>moneda</a:t>
            </a:r>
          </a:p>
          <a:p>
            <a:r>
              <a:rPr lang="es-ES" sz="2400" dirty="0" smtClean="0"/>
              <a:t>Descripción</a:t>
            </a:r>
            <a:r>
              <a:rPr lang="es-ES" sz="2400" dirty="0"/>
              <a:t>: </a:t>
            </a:r>
            <a:r>
              <a:rPr lang="es-ES_tradnl" sz="2400" dirty="0"/>
              <a:t>te enseña las herramientas y utilidades que esta nueva moneda virtual puede ofrecerte, ya seas emprendedor o cliente; y que es </a:t>
            </a:r>
            <a:r>
              <a:rPr lang="es-ES_tradnl" sz="2400" dirty="0" err="1"/>
              <a:t>Bitcoin</a:t>
            </a:r>
            <a:r>
              <a:rPr lang="es-ES_tradnl" sz="2400" dirty="0" smtClean="0"/>
              <a:t>. Dura 20 horas.</a:t>
            </a:r>
            <a:endParaRPr lang="es-ES_tradnl" sz="2400" dirty="0"/>
          </a:p>
          <a:p>
            <a:r>
              <a:rPr lang="es-ES" sz="2400" dirty="0"/>
              <a:t>Enlace: </a:t>
            </a:r>
            <a:r>
              <a:rPr lang="es-ES" sz="2400" u="sng" dirty="0">
                <a:hlinkClick r:id="rId2"/>
              </a:rPr>
              <a:t>https://unimooc.com/course/bitcoin-la-moneda-virtual/</a:t>
            </a:r>
            <a:endParaRPr lang="es-ES_tradnl" sz="2400" dirty="0"/>
          </a:p>
          <a:p>
            <a:endParaRPr lang="es-ES" dirty="0"/>
          </a:p>
        </p:txBody>
      </p:sp>
    </p:spTree>
    <p:extLst>
      <p:ext uri="{BB962C8B-B14F-4D97-AF65-F5344CB8AC3E}">
        <p14:creationId xmlns:p14="http://schemas.microsoft.com/office/powerpoint/2010/main" val="1707053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FC95F75-671C-4F77-8B39-ECFCEC753D1C}"/>
              </a:ext>
            </a:extLst>
          </p:cNvPr>
          <p:cNvSpPr>
            <a:spLocks noGrp="1"/>
          </p:cNvSpPr>
          <p:nvPr>
            <p:ph type="title"/>
          </p:nvPr>
        </p:nvSpPr>
        <p:spPr/>
        <p:txBody>
          <a:bodyPr/>
          <a:lstStyle/>
          <a:p>
            <a:r>
              <a:rPr lang="es-ES" dirty="0" err="1"/>
              <a:t>Blockchain</a:t>
            </a:r>
            <a:r>
              <a:rPr lang="es-ES" dirty="0"/>
              <a:t> II</a:t>
            </a:r>
          </a:p>
        </p:txBody>
      </p:sp>
      <p:sp>
        <p:nvSpPr>
          <p:cNvPr id="3" name="Marcador de contenido 2">
            <a:extLst>
              <a:ext uri="{FF2B5EF4-FFF2-40B4-BE49-F238E27FC236}">
                <a16:creationId xmlns="" xmlns:a16="http://schemas.microsoft.com/office/drawing/2014/main" id="{DD012F25-7982-40BC-9338-D677E38A134F}"/>
              </a:ext>
            </a:extLst>
          </p:cNvPr>
          <p:cNvSpPr>
            <a:spLocks noGrp="1"/>
          </p:cNvSpPr>
          <p:nvPr>
            <p:ph idx="1"/>
          </p:nvPr>
        </p:nvSpPr>
        <p:spPr/>
        <p:txBody>
          <a:bodyPr>
            <a:normAutofit lnSpcReduction="10000"/>
          </a:bodyPr>
          <a:lstStyle/>
          <a:p>
            <a:pPr marL="1654175" lvl="8" indent="0">
              <a:buNone/>
            </a:pPr>
            <a:r>
              <a:rPr lang="es-ES" sz="2200" b="1" dirty="0" smtClean="0"/>
              <a:t>LA DISRUPCIÓN DEL BLOCKCHAIN</a:t>
            </a:r>
            <a:endParaRPr lang="es-ES" sz="2200" b="1" dirty="0"/>
          </a:p>
          <a:p>
            <a:r>
              <a:rPr lang="es-ES" sz="2400" dirty="0" smtClean="0"/>
              <a:t>Ofrece un amplio panorama teórico y práctico del </a:t>
            </a:r>
            <a:r>
              <a:rPr lang="es-ES" sz="2400" dirty="0" err="1" smtClean="0"/>
              <a:t>blockchain</a:t>
            </a:r>
            <a:r>
              <a:rPr lang="es-ES" sz="2400" dirty="0" smtClean="0"/>
              <a:t> en el ámbito económico, tecnológico y socia</a:t>
            </a:r>
          </a:p>
          <a:p>
            <a:r>
              <a:rPr lang="es-ES" sz="2400" dirty="0" smtClean="0"/>
              <a:t>Dirigido a toda clase de público. </a:t>
            </a:r>
          </a:p>
          <a:p>
            <a:r>
              <a:rPr lang="es-ES" sz="2400" dirty="0" smtClean="0"/>
              <a:t>Duración: 5 semanas</a:t>
            </a:r>
          </a:p>
          <a:p>
            <a:r>
              <a:rPr lang="es-ES" sz="2400" dirty="0" smtClean="0"/>
              <a:t>Horas semanales: 4 horas</a:t>
            </a:r>
          </a:p>
          <a:p>
            <a:r>
              <a:rPr lang="es-ES" sz="2400" dirty="0"/>
              <a:t>Enlace: </a:t>
            </a:r>
            <a:r>
              <a:rPr lang="es-ES" sz="2000" u="sng" dirty="0">
                <a:hlinkClick r:id="rId2"/>
              </a:rPr>
              <a:t>https://es.coursera.org/learn/blockchain-espanol</a:t>
            </a:r>
            <a:endParaRPr lang="es-ES_tradnl" sz="2000" dirty="0"/>
          </a:p>
          <a:p>
            <a:endParaRPr lang="es-ES" b="1" dirty="0" smtClean="0"/>
          </a:p>
        </p:txBody>
      </p:sp>
    </p:spTree>
    <p:extLst>
      <p:ext uri="{BB962C8B-B14F-4D97-AF65-F5344CB8AC3E}">
        <p14:creationId xmlns:p14="http://schemas.microsoft.com/office/powerpoint/2010/main" val="3483434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0C3CFF-0ECC-4656-A827-BDF20B30677E}"/>
              </a:ext>
            </a:extLst>
          </p:cNvPr>
          <p:cNvSpPr>
            <a:spLocks noGrp="1"/>
          </p:cNvSpPr>
          <p:nvPr>
            <p:ph type="title"/>
          </p:nvPr>
        </p:nvSpPr>
        <p:spPr/>
        <p:txBody>
          <a:bodyPr/>
          <a:lstStyle/>
          <a:p>
            <a:r>
              <a:rPr lang="es-ES" dirty="0" err="1"/>
              <a:t>Blockchain</a:t>
            </a:r>
            <a:r>
              <a:rPr lang="es-ES" dirty="0"/>
              <a:t> III</a:t>
            </a:r>
          </a:p>
        </p:txBody>
      </p:sp>
      <p:sp>
        <p:nvSpPr>
          <p:cNvPr id="3" name="Marcador de contenido 2">
            <a:extLst>
              <a:ext uri="{FF2B5EF4-FFF2-40B4-BE49-F238E27FC236}">
                <a16:creationId xmlns="" xmlns:a16="http://schemas.microsoft.com/office/drawing/2014/main" id="{02BA8A8E-DFB2-47A8-8307-7E1479823AC4}"/>
              </a:ext>
            </a:extLst>
          </p:cNvPr>
          <p:cNvSpPr>
            <a:spLocks noGrp="1"/>
          </p:cNvSpPr>
          <p:nvPr>
            <p:ph idx="1"/>
          </p:nvPr>
        </p:nvSpPr>
        <p:spPr>
          <a:xfrm>
            <a:off x="2079812" y="2510118"/>
            <a:ext cx="8100508" cy="3494442"/>
          </a:xfrm>
        </p:spPr>
        <p:txBody>
          <a:bodyPr>
            <a:normAutofit lnSpcReduction="10000"/>
          </a:bodyPr>
          <a:lstStyle/>
          <a:p>
            <a:pPr marL="1255713" lvl="6" indent="0">
              <a:buNone/>
            </a:pPr>
            <a:r>
              <a:rPr lang="es-ES_tradnl" sz="2000" b="1" dirty="0" smtClean="0"/>
              <a:t>BLOCKCHAIN IN THE ENERGY SECTOR</a:t>
            </a:r>
          </a:p>
          <a:p>
            <a:r>
              <a:rPr lang="es-ES" sz="2400" dirty="0"/>
              <a:t>Ofrece una descripción clara de cómo y por qué </a:t>
            </a:r>
            <a:r>
              <a:rPr lang="es-ES" sz="2400" dirty="0" err="1"/>
              <a:t>blockchain</a:t>
            </a:r>
            <a:r>
              <a:rPr lang="es-ES" sz="2400" dirty="0"/>
              <a:t> se hará cargo del sector de la </a:t>
            </a:r>
            <a:r>
              <a:rPr lang="es-ES" sz="2400" dirty="0" smtClean="0"/>
              <a:t>energía</a:t>
            </a:r>
            <a:r>
              <a:rPr lang="es-ES_tradnl" sz="2400" dirty="0" smtClean="0"/>
              <a:t>.</a:t>
            </a:r>
          </a:p>
          <a:p>
            <a:r>
              <a:rPr lang="es-ES_tradnl" sz="2400" dirty="0" smtClean="0"/>
              <a:t>Dirigido a toda clase de público. </a:t>
            </a:r>
          </a:p>
          <a:p>
            <a:r>
              <a:rPr lang="es-ES" sz="2400" dirty="0"/>
              <a:t>Duración: 4 semanas</a:t>
            </a:r>
            <a:endParaRPr lang="es-ES_tradnl" sz="2400" dirty="0"/>
          </a:p>
          <a:p>
            <a:r>
              <a:rPr lang="es-ES" sz="2400" dirty="0"/>
              <a:t>Horas a la semana: 3 horas  </a:t>
            </a:r>
            <a:endParaRPr lang="es-ES_tradnl" sz="2400" dirty="0"/>
          </a:p>
          <a:p>
            <a:r>
              <a:rPr lang="es-ES" sz="2400" dirty="0" smtClean="0"/>
              <a:t>Enlace:</a:t>
            </a:r>
            <a:r>
              <a:rPr lang="es-ES_tradnl" sz="2400" dirty="0"/>
              <a:t> </a:t>
            </a:r>
            <a:r>
              <a:rPr lang="es-ES" sz="2200" u="sng" dirty="0" smtClean="0">
                <a:hlinkClick r:id="rId2"/>
              </a:rPr>
              <a:t>https</a:t>
            </a:r>
            <a:r>
              <a:rPr lang="es-ES" sz="2200" u="sng" dirty="0">
                <a:hlinkClick r:id="rId2"/>
              </a:rPr>
              <a:t>://www.class-central.com/course/futurelearn-blockchain-in-the-energy-sector-9526</a:t>
            </a:r>
            <a:endParaRPr lang="es-ES_tradnl" sz="2200" dirty="0"/>
          </a:p>
          <a:p>
            <a:endParaRPr lang="es-ES_tradnl" dirty="0"/>
          </a:p>
          <a:p>
            <a:endParaRPr lang="es-ES" dirty="0"/>
          </a:p>
        </p:txBody>
      </p:sp>
    </p:spTree>
    <p:extLst>
      <p:ext uri="{BB962C8B-B14F-4D97-AF65-F5344CB8AC3E}">
        <p14:creationId xmlns:p14="http://schemas.microsoft.com/office/powerpoint/2010/main" val="1813144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0C0992B-9379-4C98-8DDD-8410B2169C6D}"/>
              </a:ext>
            </a:extLst>
          </p:cNvPr>
          <p:cNvSpPr>
            <a:spLocks noGrp="1"/>
          </p:cNvSpPr>
          <p:nvPr>
            <p:ph type="title"/>
          </p:nvPr>
        </p:nvSpPr>
        <p:spPr/>
        <p:txBody>
          <a:bodyPr/>
          <a:lstStyle/>
          <a:p>
            <a:r>
              <a:rPr lang="es-ES" dirty="0"/>
              <a:t>MULTICHAIN I</a:t>
            </a:r>
          </a:p>
        </p:txBody>
      </p:sp>
      <p:sp>
        <p:nvSpPr>
          <p:cNvPr id="3" name="Marcador de contenido 2">
            <a:extLst>
              <a:ext uri="{FF2B5EF4-FFF2-40B4-BE49-F238E27FC236}">
                <a16:creationId xmlns="" xmlns:a16="http://schemas.microsoft.com/office/drawing/2014/main" id="{44BAACDD-671A-4B04-9713-68CE1CC38E8A}"/>
              </a:ext>
            </a:extLst>
          </p:cNvPr>
          <p:cNvSpPr>
            <a:spLocks noGrp="1"/>
          </p:cNvSpPr>
          <p:nvPr>
            <p:ph idx="1"/>
          </p:nvPr>
        </p:nvSpPr>
        <p:spPr/>
        <p:txBody>
          <a:bodyPr/>
          <a:lstStyle/>
          <a:p>
            <a:r>
              <a:rPr lang="es-ES" sz="2400" dirty="0" smtClean="0"/>
              <a:t>Video de </a:t>
            </a:r>
            <a:r>
              <a:rPr lang="es-ES" sz="2400" dirty="0" err="1" smtClean="0"/>
              <a:t>Youtube</a:t>
            </a:r>
            <a:r>
              <a:rPr lang="es-ES" sz="2400" dirty="0" smtClean="0"/>
              <a:t>.</a:t>
            </a:r>
          </a:p>
          <a:p>
            <a:r>
              <a:rPr lang="es-ES" sz="2400" dirty="0" smtClean="0"/>
              <a:t>Enseña a como crear tu propia </a:t>
            </a:r>
            <a:r>
              <a:rPr lang="es-ES" sz="2400" dirty="0" err="1" smtClean="0"/>
              <a:t>blockchain</a:t>
            </a:r>
            <a:r>
              <a:rPr lang="es-ES" sz="2400" dirty="0" smtClean="0"/>
              <a:t> usando </a:t>
            </a:r>
            <a:r>
              <a:rPr lang="es-ES" sz="2400" dirty="0" err="1" smtClean="0"/>
              <a:t>MultiChain</a:t>
            </a:r>
            <a:r>
              <a:rPr lang="es-ES" sz="2400" dirty="0" smtClean="0"/>
              <a:t>.</a:t>
            </a:r>
          </a:p>
          <a:p>
            <a:r>
              <a:rPr lang="es-ES" sz="2400" dirty="0" smtClean="0"/>
              <a:t>Enlace: </a:t>
            </a:r>
            <a:r>
              <a:rPr lang="es-ES" sz="2000" u="sng" dirty="0">
                <a:hlinkClick r:id="rId2"/>
              </a:rPr>
              <a:t>https://</a:t>
            </a:r>
            <a:r>
              <a:rPr lang="es-ES" sz="2000" u="sng" dirty="0" smtClean="0">
                <a:hlinkClick r:id="rId2"/>
              </a:rPr>
              <a:t>www.youtube.com/watch?v=3Jp65Uq_U30</a:t>
            </a:r>
            <a:endParaRPr lang="es-ES_tradnl" sz="2000" dirty="0"/>
          </a:p>
        </p:txBody>
      </p:sp>
    </p:spTree>
    <p:extLst>
      <p:ext uri="{BB962C8B-B14F-4D97-AF65-F5344CB8AC3E}">
        <p14:creationId xmlns:p14="http://schemas.microsoft.com/office/powerpoint/2010/main" val="2099129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193697D-673C-4E0B-8126-5BAF94861939}"/>
              </a:ext>
            </a:extLst>
          </p:cNvPr>
          <p:cNvSpPr>
            <a:spLocks noGrp="1"/>
          </p:cNvSpPr>
          <p:nvPr>
            <p:ph type="title"/>
          </p:nvPr>
        </p:nvSpPr>
        <p:spPr/>
        <p:txBody>
          <a:bodyPr/>
          <a:lstStyle/>
          <a:p>
            <a:r>
              <a:rPr lang="es-ES" dirty="0"/>
              <a:t>MULTICHAIN II</a:t>
            </a:r>
          </a:p>
        </p:txBody>
      </p:sp>
      <p:sp>
        <p:nvSpPr>
          <p:cNvPr id="3" name="Marcador de contenido 2">
            <a:extLst>
              <a:ext uri="{FF2B5EF4-FFF2-40B4-BE49-F238E27FC236}">
                <a16:creationId xmlns="" xmlns:a16="http://schemas.microsoft.com/office/drawing/2014/main" id="{0DE6DD4C-1968-4A08-BA4A-3418E67CD0F5}"/>
              </a:ext>
            </a:extLst>
          </p:cNvPr>
          <p:cNvSpPr>
            <a:spLocks noGrp="1"/>
          </p:cNvSpPr>
          <p:nvPr>
            <p:ph idx="1"/>
          </p:nvPr>
        </p:nvSpPr>
        <p:spPr>
          <a:xfrm>
            <a:off x="2231136" y="2423160"/>
            <a:ext cx="8497824" cy="3870960"/>
          </a:xfrm>
        </p:spPr>
        <p:txBody>
          <a:bodyPr>
            <a:normAutofit/>
          </a:bodyPr>
          <a:lstStyle/>
          <a:p>
            <a:r>
              <a:rPr lang="es-ES" sz="2400" dirty="0" smtClean="0"/>
              <a:t>Curso proporcionado por la propia página de </a:t>
            </a:r>
            <a:r>
              <a:rPr lang="es-ES" sz="2400" dirty="0" err="1" smtClean="0"/>
              <a:t>MultiChain</a:t>
            </a:r>
            <a:r>
              <a:rPr lang="es-ES" sz="2400" dirty="0" smtClean="0"/>
              <a:t>.</a:t>
            </a:r>
          </a:p>
          <a:p>
            <a:r>
              <a:rPr lang="es-ES" sz="2400" dirty="0" smtClean="0"/>
              <a:t>Dos opciones: </a:t>
            </a:r>
          </a:p>
          <a:p>
            <a:pPr lvl="1"/>
            <a:r>
              <a:rPr lang="es-ES" sz="2000" dirty="0" smtClean="0"/>
              <a:t>Inicio rápido para desarrolladores</a:t>
            </a:r>
          </a:p>
          <a:p>
            <a:pPr lvl="1"/>
            <a:r>
              <a:rPr lang="es-ES" sz="2000" dirty="0" smtClean="0"/>
              <a:t>Realización de una serie de tutoriales en línea</a:t>
            </a:r>
          </a:p>
          <a:p>
            <a:r>
              <a:rPr lang="es-ES" sz="2400" dirty="0" smtClean="0"/>
              <a:t>Enlace primera opción: </a:t>
            </a:r>
            <a:r>
              <a:rPr lang="es-ES" sz="2000" dirty="0">
                <a:hlinkClick r:id="rId2"/>
              </a:rPr>
              <a:t>https://www.multichain.com/getting-started</a:t>
            </a:r>
            <a:r>
              <a:rPr lang="es-ES" sz="2000" dirty="0" smtClean="0">
                <a:hlinkClick r:id="rId2"/>
              </a:rPr>
              <a:t>/</a:t>
            </a:r>
            <a:endParaRPr lang="es-ES" sz="2000" dirty="0" smtClean="0"/>
          </a:p>
          <a:p>
            <a:r>
              <a:rPr lang="es-ES" sz="2400" dirty="0" smtClean="0"/>
              <a:t>Enlace </a:t>
            </a:r>
            <a:r>
              <a:rPr lang="es-ES" sz="2400" dirty="0"/>
              <a:t>segunda </a:t>
            </a:r>
            <a:r>
              <a:rPr lang="es-ES" sz="2400" dirty="0" smtClean="0"/>
              <a:t>opción: </a:t>
            </a:r>
            <a:r>
              <a:rPr lang="es-ES" sz="2000" dirty="0" smtClean="0">
                <a:hlinkClick r:id="rId3"/>
              </a:rPr>
              <a:t>https</a:t>
            </a:r>
            <a:r>
              <a:rPr lang="es-ES" sz="2000" dirty="0">
                <a:hlinkClick r:id="rId3"/>
              </a:rPr>
              <a:t>://www.multichain.com/developers/permissions-consensus/</a:t>
            </a:r>
            <a:endParaRPr lang="es-ES" sz="2000" dirty="0"/>
          </a:p>
        </p:txBody>
      </p:sp>
    </p:spTree>
    <p:extLst>
      <p:ext uri="{BB962C8B-B14F-4D97-AF65-F5344CB8AC3E}">
        <p14:creationId xmlns:p14="http://schemas.microsoft.com/office/powerpoint/2010/main" val="1912487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8F0D372-1BD9-47DA-8E9B-4DC8BF2E52E7}"/>
              </a:ext>
            </a:extLst>
          </p:cNvPr>
          <p:cNvSpPr>
            <a:spLocks noGrp="1"/>
          </p:cNvSpPr>
          <p:nvPr>
            <p:ph type="title"/>
          </p:nvPr>
        </p:nvSpPr>
        <p:spPr/>
        <p:txBody>
          <a:bodyPr/>
          <a:lstStyle/>
          <a:p>
            <a:r>
              <a:rPr lang="es-ES" dirty="0"/>
              <a:t>MULTICHAIN III</a:t>
            </a:r>
          </a:p>
        </p:txBody>
      </p:sp>
      <p:sp>
        <p:nvSpPr>
          <p:cNvPr id="3" name="Marcador de contenido 2">
            <a:extLst>
              <a:ext uri="{FF2B5EF4-FFF2-40B4-BE49-F238E27FC236}">
                <a16:creationId xmlns="" xmlns:a16="http://schemas.microsoft.com/office/drawing/2014/main" id="{06657D3B-5556-4BA0-8B66-5A250E1517F5}"/>
              </a:ext>
            </a:extLst>
          </p:cNvPr>
          <p:cNvSpPr>
            <a:spLocks noGrp="1"/>
          </p:cNvSpPr>
          <p:nvPr>
            <p:ph idx="1"/>
          </p:nvPr>
        </p:nvSpPr>
        <p:spPr>
          <a:xfrm>
            <a:off x="1915668" y="2561844"/>
            <a:ext cx="8360664" cy="3549396"/>
          </a:xfrm>
        </p:spPr>
        <p:txBody>
          <a:bodyPr>
            <a:normAutofit lnSpcReduction="10000"/>
          </a:bodyPr>
          <a:lstStyle/>
          <a:p>
            <a:r>
              <a:rPr lang="es-ES" sz="2600" dirty="0" smtClean="0"/>
              <a:t>En l</a:t>
            </a:r>
            <a:r>
              <a:rPr lang="es-ES" sz="2600" dirty="0" smtClean="0"/>
              <a:t>a propia página oficial de </a:t>
            </a:r>
            <a:r>
              <a:rPr lang="es-ES" sz="2600" dirty="0" err="1" smtClean="0"/>
              <a:t>MultiChain</a:t>
            </a:r>
            <a:r>
              <a:rPr lang="es-ES" sz="2600" dirty="0" smtClean="0"/>
              <a:t> se puede encontrar un enlace </a:t>
            </a:r>
            <a:r>
              <a:rPr lang="es-ES" sz="2600" dirty="0"/>
              <a:t>a material de aprendizaje ajeno a su </a:t>
            </a:r>
            <a:r>
              <a:rPr lang="es-ES" sz="2600" dirty="0" smtClean="0"/>
              <a:t>página</a:t>
            </a:r>
            <a:r>
              <a:rPr lang="es-ES_tradnl" sz="2600" dirty="0" smtClean="0"/>
              <a:t>.</a:t>
            </a:r>
          </a:p>
          <a:p>
            <a:r>
              <a:rPr lang="es-ES_tradnl" sz="2600" dirty="0" smtClean="0"/>
              <a:t>Dicho enlace nos lleva a </a:t>
            </a:r>
            <a:r>
              <a:rPr lang="es-ES_tradnl" sz="2600" dirty="0" err="1" smtClean="0"/>
              <a:t>Blockmate</a:t>
            </a:r>
            <a:r>
              <a:rPr lang="es-ES_tradnl" sz="2600" dirty="0" smtClean="0"/>
              <a:t>.</a:t>
            </a:r>
          </a:p>
          <a:p>
            <a:r>
              <a:rPr lang="es-ES" sz="2600" dirty="0" smtClean="0"/>
              <a:t>En este </a:t>
            </a:r>
            <a:r>
              <a:rPr lang="es-ES" sz="2600" dirty="0"/>
              <a:t>curso se puede aprender de manera interactiva a realizar un </a:t>
            </a:r>
            <a:r>
              <a:rPr lang="es-ES" sz="2600" dirty="0" err="1"/>
              <a:t>blockchain</a:t>
            </a:r>
            <a:r>
              <a:rPr lang="es-ES" sz="2600" dirty="0"/>
              <a:t> y también a realizar algunas aplicaciones con el mismo. </a:t>
            </a:r>
            <a:endParaRPr lang="es-ES_tradnl" sz="2600" dirty="0"/>
          </a:p>
          <a:p>
            <a:r>
              <a:rPr lang="es-ES" sz="2600" dirty="0" smtClean="0"/>
              <a:t>Enlace: </a:t>
            </a:r>
            <a:r>
              <a:rPr lang="de-DE" sz="2200" dirty="0">
                <a:hlinkClick r:id="rId2"/>
              </a:rPr>
              <a:t>http://54.194.114.215/</a:t>
            </a:r>
            <a:r>
              <a:rPr lang="de-DE" sz="2200" dirty="0" err="1">
                <a:hlinkClick r:id="rId2"/>
              </a:rPr>
              <a:t>blockmate</a:t>
            </a:r>
            <a:r>
              <a:rPr lang="de-DE" sz="2200" dirty="0">
                <a:hlinkClick r:id="rId2"/>
              </a:rPr>
              <a:t>/</a:t>
            </a:r>
            <a:r>
              <a:rPr lang="de-DE" sz="2200" dirty="0" err="1">
                <a:hlinkClick r:id="rId2"/>
              </a:rPr>
              <a:t>desktop</a:t>
            </a:r>
            <a:r>
              <a:rPr lang="de-DE" sz="2200" dirty="0">
                <a:hlinkClick r:id="rId2"/>
              </a:rPr>
              <a:t>/</a:t>
            </a:r>
            <a:endParaRPr lang="es-ES" sz="2200" dirty="0"/>
          </a:p>
        </p:txBody>
      </p:sp>
    </p:spTree>
    <p:extLst>
      <p:ext uri="{BB962C8B-B14F-4D97-AF65-F5344CB8AC3E}">
        <p14:creationId xmlns:p14="http://schemas.microsoft.com/office/powerpoint/2010/main" val="1627264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A46A31C-9A85-4370-A261-16977D310243}"/>
              </a:ext>
            </a:extLst>
          </p:cNvPr>
          <p:cNvSpPr>
            <a:spLocks noGrp="1"/>
          </p:cNvSpPr>
          <p:nvPr>
            <p:ph type="title"/>
          </p:nvPr>
        </p:nvSpPr>
        <p:spPr/>
        <p:txBody>
          <a:bodyPr/>
          <a:lstStyle/>
          <a:p>
            <a:r>
              <a:rPr lang="es-ES" dirty="0"/>
              <a:t>MONAX/ERIS I</a:t>
            </a:r>
          </a:p>
        </p:txBody>
      </p:sp>
      <p:sp>
        <p:nvSpPr>
          <p:cNvPr id="3" name="Marcador de contenido 2">
            <a:extLst>
              <a:ext uri="{FF2B5EF4-FFF2-40B4-BE49-F238E27FC236}">
                <a16:creationId xmlns="" xmlns:a16="http://schemas.microsoft.com/office/drawing/2014/main" id="{79005CC8-7E98-4ACB-9B9B-86940333D264}"/>
              </a:ext>
            </a:extLst>
          </p:cNvPr>
          <p:cNvSpPr>
            <a:spLocks noGrp="1"/>
          </p:cNvSpPr>
          <p:nvPr>
            <p:ph idx="1"/>
          </p:nvPr>
        </p:nvSpPr>
        <p:spPr>
          <a:xfrm>
            <a:off x="1732788" y="2378964"/>
            <a:ext cx="8935212" cy="4219956"/>
          </a:xfrm>
        </p:spPr>
        <p:txBody>
          <a:bodyPr>
            <a:noAutofit/>
          </a:bodyPr>
          <a:lstStyle/>
          <a:p>
            <a:r>
              <a:rPr lang="es-ES" sz="2400" dirty="0" smtClean="0"/>
              <a:t>Videos de </a:t>
            </a:r>
            <a:r>
              <a:rPr lang="es-ES" sz="2400" dirty="0" err="1" smtClean="0"/>
              <a:t>Youtube</a:t>
            </a:r>
            <a:endParaRPr lang="es-ES" sz="2400" dirty="0"/>
          </a:p>
          <a:p>
            <a:r>
              <a:rPr lang="es-ES" sz="2400" dirty="0" smtClean="0"/>
              <a:t>Este </a:t>
            </a:r>
            <a:r>
              <a:rPr lang="es-ES" sz="2400" dirty="0"/>
              <a:t>video pertenece al canal de </a:t>
            </a:r>
            <a:r>
              <a:rPr lang="es-ES" sz="2400" dirty="0" err="1"/>
              <a:t>Blockchain</a:t>
            </a:r>
            <a:r>
              <a:rPr lang="es-ES" sz="2400" dirty="0"/>
              <a:t> </a:t>
            </a:r>
            <a:r>
              <a:rPr lang="es-ES" sz="2400" dirty="0" err="1" smtClean="0"/>
              <a:t>University</a:t>
            </a:r>
            <a:r>
              <a:rPr lang="es-ES" sz="2400" dirty="0"/>
              <a:t> </a:t>
            </a:r>
            <a:r>
              <a:rPr lang="es-ES" sz="2400" dirty="0" smtClean="0"/>
              <a:t>: </a:t>
            </a:r>
            <a:r>
              <a:rPr lang="es-ES" sz="2400" dirty="0" err="1"/>
              <a:t>Eris</a:t>
            </a:r>
            <a:r>
              <a:rPr lang="es-ES" sz="2400" dirty="0"/>
              <a:t> Industries </a:t>
            </a:r>
            <a:r>
              <a:rPr lang="es-ES" sz="2400" dirty="0" err="1"/>
              <a:t>Part</a:t>
            </a:r>
            <a:r>
              <a:rPr lang="es-ES" sz="2400" dirty="0"/>
              <a:t> 1: </a:t>
            </a:r>
            <a:r>
              <a:rPr lang="es-ES" sz="2000" b="1" u="sng" dirty="0">
                <a:hlinkClick r:id="rId2"/>
              </a:rPr>
              <a:t>https://www.youtube.com/watch?v=_</a:t>
            </a:r>
            <a:r>
              <a:rPr lang="es-ES" sz="2000" b="1" u="sng" dirty="0" smtClean="0">
                <a:hlinkClick r:id="rId2"/>
              </a:rPr>
              <a:t>80R-wqttRk</a:t>
            </a:r>
            <a:endParaRPr lang="es-ES_tradnl" sz="2000" dirty="0"/>
          </a:p>
          <a:p>
            <a:pPr lvl="0"/>
            <a:r>
              <a:rPr lang="es-ES" sz="2400" dirty="0" err="1"/>
              <a:t>Eris</a:t>
            </a:r>
            <a:r>
              <a:rPr lang="es-ES" sz="2400" dirty="0"/>
              <a:t> </a:t>
            </a:r>
            <a:r>
              <a:rPr lang="es-ES" sz="2400" dirty="0" err="1"/>
              <a:t>Blockchain</a:t>
            </a:r>
            <a:r>
              <a:rPr lang="es-ES" sz="2400" dirty="0"/>
              <a:t> </a:t>
            </a:r>
            <a:r>
              <a:rPr lang="es-ES" sz="2400" dirty="0" err="1"/>
              <a:t>Application</a:t>
            </a:r>
            <a:r>
              <a:rPr lang="es-ES" sz="2400" dirty="0"/>
              <a:t> </a:t>
            </a:r>
            <a:r>
              <a:rPr lang="es-ES" sz="2400" dirty="0" err="1"/>
              <a:t>Platform</a:t>
            </a:r>
            <a:r>
              <a:rPr lang="es-ES" sz="2400" dirty="0"/>
              <a:t> </a:t>
            </a:r>
            <a:r>
              <a:rPr lang="es-ES" sz="2400" dirty="0" err="1" smtClean="0"/>
              <a:t>Walkabout</a:t>
            </a:r>
            <a:r>
              <a:rPr lang="es-ES" sz="2400" dirty="0" smtClean="0"/>
              <a:t>: </a:t>
            </a:r>
            <a:r>
              <a:rPr lang="es-ES" sz="2000" u="sng" dirty="0" smtClean="0">
                <a:hlinkClick r:id="rId3"/>
              </a:rPr>
              <a:t>https</a:t>
            </a:r>
            <a:r>
              <a:rPr lang="es-ES" sz="2000" u="sng" dirty="0">
                <a:hlinkClick r:id="rId3"/>
              </a:rPr>
              <a:t>://www.youtube.com/watch?v=S7uXHD2KgtU, este video pertenece al canal de Monax Industries. </a:t>
            </a:r>
            <a:endParaRPr lang="es-ES_tradnl" sz="2000" dirty="0"/>
          </a:p>
          <a:p>
            <a:r>
              <a:rPr lang="es-ES" sz="2400" dirty="0" smtClean="0"/>
              <a:t>Ambos videos explican la </a:t>
            </a:r>
            <a:r>
              <a:rPr lang="es-ES" sz="2400" dirty="0"/>
              <a:t>construcción de una aplicación </a:t>
            </a:r>
            <a:r>
              <a:rPr lang="es-ES" sz="2400" dirty="0" err="1"/>
              <a:t>blockchain</a:t>
            </a:r>
            <a:r>
              <a:rPr lang="es-ES" sz="2400" dirty="0"/>
              <a:t> utilizando </a:t>
            </a:r>
            <a:r>
              <a:rPr lang="es-ES" sz="2400" dirty="0" smtClean="0"/>
              <a:t>MONAX.</a:t>
            </a:r>
            <a:endParaRPr lang="es-ES_tradnl" sz="2400" dirty="0"/>
          </a:p>
        </p:txBody>
      </p:sp>
    </p:spTree>
    <p:extLst>
      <p:ext uri="{BB962C8B-B14F-4D97-AF65-F5344CB8AC3E}">
        <p14:creationId xmlns:p14="http://schemas.microsoft.com/office/powerpoint/2010/main" val="2629174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4F19BA53-BBDE-4DD8-A5C8-68D65BC4A6C4}"/>
              </a:ext>
            </a:extLst>
          </p:cNvPr>
          <p:cNvSpPr>
            <a:spLocks noGrp="1"/>
          </p:cNvSpPr>
          <p:nvPr>
            <p:ph type="title"/>
          </p:nvPr>
        </p:nvSpPr>
        <p:spPr>
          <a:xfrm>
            <a:off x="1600200" y="2386744"/>
            <a:ext cx="8991600" cy="1645920"/>
          </a:xfrm>
        </p:spPr>
        <p:txBody>
          <a:bodyPr/>
          <a:lstStyle/>
          <a:p>
            <a:r>
              <a:rPr lang="es-ES" dirty="0"/>
              <a:t>AYUDAS ECONÓMICAS PARA ESTUDIAR BLOCKCHAIN</a:t>
            </a:r>
          </a:p>
        </p:txBody>
      </p:sp>
    </p:spTree>
    <p:extLst>
      <p:ext uri="{BB962C8B-B14F-4D97-AF65-F5344CB8AC3E}">
        <p14:creationId xmlns:p14="http://schemas.microsoft.com/office/powerpoint/2010/main" val="391646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0EBD004-22E9-4F5A-A734-449D67286D6D}"/>
              </a:ext>
            </a:extLst>
          </p:cNvPr>
          <p:cNvSpPr>
            <a:spLocks noGrp="1"/>
          </p:cNvSpPr>
          <p:nvPr>
            <p:ph type="title"/>
          </p:nvPr>
        </p:nvSpPr>
        <p:spPr>
          <a:xfrm>
            <a:off x="2231136" y="592216"/>
            <a:ext cx="7729728" cy="1188720"/>
          </a:xfrm>
        </p:spPr>
        <p:txBody>
          <a:bodyPr/>
          <a:lstStyle/>
          <a:p>
            <a:r>
              <a:rPr lang="es-ES" dirty="0"/>
              <a:t>¿QUÉ ES BLOCKCHAIN y Cómo funciona?</a:t>
            </a:r>
          </a:p>
        </p:txBody>
      </p:sp>
      <p:sp>
        <p:nvSpPr>
          <p:cNvPr id="3" name="Marcador de contenido 2">
            <a:extLst>
              <a:ext uri="{FF2B5EF4-FFF2-40B4-BE49-F238E27FC236}">
                <a16:creationId xmlns="" xmlns:a16="http://schemas.microsoft.com/office/drawing/2014/main" id="{41CA65DE-48E1-4753-9533-7CB4BD7AB7BA}"/>
              </a:ext>
            </a:extLst>
          </p:cNvPr>
          <p:cNvSpPr>
            <a:spLocks noGrp="1"/>
          </p:cNvSpPr>
          <p:nvPr>
            <p:ph idx="1"/>
          </p:nvPr>
        </p:nvSpPr>
        <p:spPr>
          <a:xfrm>
            <a:off x="2231136" y="1817739"/>
            <a:ext cx="7729728" cy="3101983"/>
          </a:xfrm>
        </p:spPr>
        <p:txBody>
          <a:bodyPr>
            <a:normAutofit/>
          </a:bodyPr>
          <a:lstStyle/>
          <a:p>
            <a:pPr algn="just"/>
            <a:r>
              <a:rPr lang="es-ES" sz="2400" dirty="0"/>
              <a:t>BlockChain permite la transferencia de datos digitales que están enlazados mediante punteros hash y cifrados para proteger la seguridad y privacidad de las transacciones.</a:t>
            </a:r>
          </a:p>
        </p:txBody>
      </p:sp>
      <p:pic>
        <p:nvPicPr>
          <p:cNvPr id="4" name="Imagen 3">
            <a:extLst>
              <a:ext uri="{FF2B5EF4-FFF2-40B4-BE49-F238E27FC236}">
                <a16:creationId xmlns="" xmlns:a16="http://schemas.microsoft.com/office/drawing/2014/main" id="{6D6A5D98-40FA-4083-BCD3-5AFD5780A09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932411" y="3167985"/>
            <a:ext cx="5791199" cy="3429868"/>
          </a:xfrm>
          <a:prstGeom prst="rect">
            <a:avLst/>
          </a:prstGeom>
        </p:spPr>
      </p:pic>
    </p:spTree>
    <p:extLst>
      <p:ext uri="{BB962C8B-B14F-4D97-AF65-F5344CB8AC3E}">
        <p14:creationId xmlns:p14="http://schemas.microsoft.com/office/powerpoint/2010/main" val="2144707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C4390CC0-F047-402D-A4DA-4337F4707D8E}"/>
              </a:ext>
            </a:extLst>
          </p:cNvPr>
          <p:cNvSpPr>
            <a:spLocks noGrp="1"/>
          </p:cNvSpPr>
          <p:nvPr>
            <p:ph type="title"/>
          </p:nvPr>
        </p:nvSpPr>
        <p:spPr>
          <a:xfrm>
            <a:off x="2391156" y="716280"/>
            <a:ext cx="7729728" cy="1188720"/>
          </a:xfrm>
        </p:spPr>
        <p:txBody>
          <a:bodyPr/>
          <a:lstStyle/>
          <a:p>
            <a:r>
              <a:rPr lang="es-ES" dirty="0"/>
              <a:t>AYUDAS ECONÓMICAS PARA ESTUDIAR BLOCKCHAIN</a:t>
            </a:r>
          </a:p>
        </p:txBody>
      </p:sp>
      <p:sp>
        <p:nvSpPr>
          <p:cNvPr id="5" name="Marcador de contenido 4">
            <a:extLst>
              <a:ext uri="{FF2B5EF4-FFF2-40B4-BE49-F238E27FC236}">
                <a16:creationId xmlns="" xmlns:a16="http://schemas.microsoft.com/office/drawing/2014/main" id="{B39FED89-81AE-46F6-9F6C-99724E18F36A}"/>
              </a:ext>
            </a:extLst>
          </p:cNvPr>
          <p:cNvSpPr>
            <a:spLocks noGrp="1"/>
          </p:cNvSpPr>
          <p:nvPr>
            <p:ph idx="1"/>
          </p:nvPr>
        </p:nvSpPr>
        <p:spPr>
          <a:xfrm>
            <a:off x="804672" y="2171700"/>
            <a:ext cx="10902696" cy="4244340"/>
          </a:xfrm>
        </p:spPr>
        <p:txBody>
          <a:bodyPr>
            <a:noAutofit/>
          </a:bodyPr>
          <a:lstStyle/>
          <a:p>
            <a:r>
              <a:rPr lang="es-ES" sz="2400" dirty="0"/>
              <a:t>Beca como desarrollador en BlockChain</a:t>
            </a:r>
          </a:p>
          <a:p>
            <a:pPr lvl="1"/>
            <a:r>
              <a:rPr lang="es-ES" sz="2000" dirty="0"/>
              <a:t>Tener estudios mínimos de Ingeniería Superior-Ingeniería Informática</a:t>
            </a:r>
          </a:p>
          <a:p>
            <a:pPr lvl="1"/>
            <a:r>
              <a:rPr lang="es-ES" sz="2000" dirty="0"/>
              <a:t>NO es necesario tener experiencia mínima</a:t>
            </a:r>
          </a:p>
          <a:p>
            <a:pPr lvl="1"/>
            <a:r>
              <a:rPr lang="es-ES" sz="2000" dirty="0"/>
              <a:t>Conocimientos en: Api </a:t>
            </a:r>
            <a:r>
              <a:rPr lang="es-ES" sz="2000" dirty="0" err="1"/>
              <a:t>Rest</a:t>
            </a:r>
            <a:r>
              <a:rPr lang="es-ES" sz="2000" dirty="0"/>
              <a:t>, Python y PHP</a:t>
            </a:r>
          </a:p>
          <a:p>
            <a:r>
              <a:rPr lang="es-ES" sz="2400" dirty="0"/>
              <a:t>Beca del Ministerio de Educación para los estudio de postgrado en </a:t>
            </a:r>
            <a:r>
              <a:rPr lang="es-ES" sz="2400" dirty="0" err="1"/>
              <a:t>BlackChain</a:t>
            </a:r>
            <a:r>
              <a:rPr lang="es-ES" sz="2400" dirty="0"/>
              <a:t> que ofrece la Universidad</a:t>
            </a:r>
          </a:p>
          <a:p>
            <a:r>
              <a:rPr lang="es-ES" sz="2400" dirty="0"/>
              <a:t>Becas de trabajo remuneradas en empresas</a:t>
            </a:r>
          </a:p>
          <a:p>
            <a:r>
              <a:rPr lang="es-ES" sz="2400" dirty="0"/>
              <a:t>Beca para el curso sobre BlockChain que ofrece la Universidad Europea de Madrid</a:t>
            </a:r>
          </a:p>
          <a:p>
            <a:r>
              <a:rPr lang="es-ES" sz="2400" dirty="0"/>
              <a:t>La página oficial de </a:t>
            </a:r>
            <a:r>
              <a:rPr lang="es-ES" sz="2400" dirty="0" err="1"/>
              <a:t>MultiChain</a:t>
            </a:r>
            <a:r>
              <a:rPr lang="es-ES" sz="2400" dirty="0"/>
              <a:t> proporciona descuentos para un curso de BlockChain</a:t>
            </a:r>
          </a:p>
        </p:txBody>
      </p:sp>
    </p:spTree>
    <p:extLst>
      <p:ext uri="{BB962C8B-B14F-4D97-AF65-F5344CB8AC3E}">
        <p14:creationId xmlns:p14="http://schemas.microsoft.com/office/powerpoint/2010/main" val="665784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EAF48F86-9C78-42F9-A114-FCE61174FE2C}"/>
              </a:ext>
            </a:extLst>
          </p:cNvPr>
          <p:cNvSpPr>
            <a:spLocks noGrp="1"/>
          </p:cNvSpPr>
          <p:nvPr>
            <p:ph type="title"/>
          </p:nvPr>
        </p:nvSpPr>
        <p:spPr/>
        <p:txBody>
          <a:bodyPr/>
          <a:lstStyle/>
          <a:p>
            <a:r>
              <a:rPr lang="es-ES" dirty="0"/>
              <a:t>Recursos para implementar las tecnologías</a:t>
            </a:r>
          </a:p>
        </p:txBody>
      </p:sp>
    </p:spTree>
    <p:extLst>
      <p:ext uri="{BB962C8B-B14F-4D97-AF65-F5344CB8AC3E}">
        <p14:creationId xmlns:p14="http://schemas.microsoft.com/office/powerpoint/2010/main" val="971717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43F8FA5-6E5A-4196-9E27-EFB4506B3803}"/>
              </a:ext>
            </a:extLst>
          </p:cNvPr>
          <p:cNvSpPr>
            <a:spLocks noGrp="1"/>
          </p:cNvSpPr>
          <p:nvPr>
            <p:ph type="title"/>
          </p:nvPr>
        </p:nvSpPr>
        <p:spPr/>
        <p:txBody>
          <a:bodyPr/>
          <a:lstStyle/>
          <a:p>
            <a:r>
              <a:rPr lang="es-ES" dirty="0"/>
              <a:t>MULTICHAIN</a:t>
            </a:r>
          </a:p>
        </p:txBody>
      </p:sp>
      <p:sp>
        <p:nvSpPr>
          <p:cNvPr id="3" name="Marcador de contenido 2">
            <a:extLst>
              <a:ext uri="{FF2B5EF4-FFF2-40B4-BE49-F238E27FC236}">
                <a16:creationId xmlns="" xmlns:a16="http://schemas.microsoft.com/office/drawing/2014/main" id="{D5FABA4C-3738-4CDA-937B-E726D55AB2B4}"/>
              </a:ext>
            </a:extLst>
          </p:cNvPr>
          <p:cNvSpPr>
            <a:spLocks noGrp="1"/>
          </p:cNvSpPr>
          <p:nvPr>
            <p:ph idx="1"/>
          </p:nvPr>
        </p:nvSpPr>
        <p:spPr>
          <a:xfrm>
            <a:off x="1359408" y="2401129"/>
            <a:ext cx="9473184" cy="4213031"/>
          </a:xfrm>
        </p:spPr>
        <p:txBody>
          <a:bodyPr/>
          <a:lstStyle/>
          <a:p>
            <a:r>
              <a:rPr lang="es-ES" b="1" dirty="0"/>
              <a:t>GRATUTITO</a:t>
            </a:r>
          </a:p>
          <a:p>
            <a:pPr lvl="1"/>
            <a:r>
              <a:rPr lang="es-ES" sz="1800" dirty="0"/>
              <a:t>Descarga del software en la página oficial de </a:t>
            </a:r>
            <a:r>
              <a:rPr lang="es-ES" sz="1800" dirty="0" err="1"/>
              <a:t>MultiChain</a:t>
            </a:r>
            <a:endParaRPr lang="es-ES" sz="1800" dirty="0"/>
          </a:p>
          <a:p>
            <a:pPr marL="228600" lvl="1" indent="0" algn="ctr">
              <a:buNone/>
            </a:pPr>
            <a:r>
              <a:rPr lang="es-ES" sz="1800" u="sng" dirty="0">
                <a:hlinkClick r:id="rId2"/>
              </a:rPr>
              <a:t>https://www.multichain.com/</a:t>
            </a:r>
            <a:endParaRPr lang="es-ES" sz="1800" dirty="0"/>
          </a:p>
          <a:p>
            <a:pPr lvl="1"/>
            <a:r>
              <a:rPr lang="es-ES" sz="1800" dirty="0"/>
              <a:t>Maquinas virtuales de Linux gratuitas. Por ejemplo:</a:t>
            </a:r>
          </a:p>
          <a:p>
            <a:pPr marL="228600" lvl="1" indent="0" algn="ctr">
              <a:buNone/>
            </a:pPr>
            <a:r>
              <a:rPr lang="es-ES" sz="1800" u="sng" dirty="0">
                <a:hlinkClick r:id="rId3"/>
              </a:rPr>
              <a:t>https://www.virtualbox.org/</a:t>
            </a:r>
            <a:r>
              <a:rPr lang="es-ES" sz="1800" dirty="0"/>
              <a:t> </a:t>
            </a:r>
          </a:p>
          <a:p>
            <a:r>
              <a:rPr lang="es-ES" b="1" dirty="0"/>
              <a:t>NO GRATUITO</a:t>
            </a:r>
          </a:p>
          <a:p>
            <a:pPr lvl="1"/>
            <a:r>
              <a:rPr lang="es-ES" sz="1800" dirty="0"/>
              <a:t>En caso de que la máquina virtual sea de Windows habrá que pagar la licencia correspondiente.</a:t>
            </a:r>
          </a:p>
          <a:p>
            <a:pPr lvl="1"/>
            <a:r>
              <a:rPr lang="es-ES" sz="1800" dirty="0"/>
              <a:t>136€ + 3,95€ de gatos de envío</a:t>
            </a:r>
          </a:p>
          <a:p>
            <a:pPr marL="228600" lvl="1" indent="0" algn="ctr">
              <a:buNone/>
            </a:pPr>
            <a:r>
              <a:rPr lang="es-ES" sz="1800" u="sng" dirty="0">
                <a:hlinkClick r:id="rId4"/>
              </a:rPr>
              <a:t>https://www.pccomponentes.com/microsoft-windows-10-pro-64bits-oem</a:t>
            </a:r>
            <a:endParaRPr lang="es-ES" sz="1800" dirty="0"/>
          </a:p>
          <a:p>
            <a:pPr marL="228600" lvl="1" indent="0">
              <a:buNone/>
            </a:pPr>
            <a:endParaRPr lang="es-ES" dirty="0"/>
          </a:p>
        </p:txBody>
      </p:sp>
    </p:spTree>
    <p:extLst>
      <p:ext uri="{BB962C8B-B14F-4D97-AF65-F5344CB8AC3E}">
        <p14:creationId xmlns:p14="http://schemas.microsoft.com/office/powerpoint/2010/main" val="85718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2AA7E46-37C2-43CD-8795-6BAF81D2EEDD}"/>
              </a:ext>
            </a:extLst>
          </p:cNvPr>
          <p:cNvSpPr>
            <a:spLocks noGrp="1"/>
          </p:cNvSpPr>
          <p:nvPr>
            <p:ph type="title"/>
          </p:nvPr>
        </p:nvSpPr>
        <p:spPr/>
        <p:txBody>
          <a:bodyPr/>
          <a:lstStyle/>
          <a:p>
            <a:r>
              <a:rPr lang="es-ES" dirty="0"/>
              <a:t>MONAX/ERIS</a:t>
            </a:r>
          </a:p>
        </p:txBody>
      </p:sp>
      <p:sp>
        <p:nvSpPr>
          <p:cNvPr id="3" name="Marcador de contenido 2">
            <a:extLst>
              <a:ext uri="{FF2B5EF4-FFF2-40B4-BE49-F238E27FC236}">
                <a16:creationId xmlns="" xmlns:a16="http://schemas.microsoft.com/office/drawing/2014/main" id="{318CE4CC-6E73-4DA5-917A-996B0F1B9B58}"/>
              </a:ext>
            </a:extLst>
          </p:cNvPr>
          <p:cNvSpPr>
            <a:spLocks noGrp="1"/>
          </p:cNvSpPr>
          <p:nvPr>
            <p:ph idx="1"/>
          </p:nvPr>
        </p:nvSpPr>
        <p:spPr/>
        <p:txBody>
          <a:bodyPr/>
          <a:lstStyle/>
          <a:p>
            <a:endParaRPr lang="es-ES"/>
          </a:p>
        </p:txBody>
      </p:sp>
    </p:spTree>
    <p:extLst>
      <p:ext uri="{BB962C8B-B14F-4D97-AF65-F5344CB8AC3E}">
        <p14:creationId xmlns:p14="http://schemas.microsoft.com/office/powerpoint/2010/main" val="13398463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77F0510F-1690-4E9B-803E-EEBCA3E7BE8C}"/>
              </a:ext>
            </a:extLst>
          </p:cNvPr>
          <p:cNvSpPr>
            <a:spLocks noGrp="1"/>
          </p:cNvSpPr>
          <p:nvPr>
            <p:ph type="title"/>
          </p:nvPr>
        </p:nvSpPr>
        <p:spPr/>
        <p:txBody>
          <a:bodyPr/>
          <a:lstStyle/>
          <a:p>
            <a:r>
              <a:rPr lang="es-ES" dirty="0"/>
              <a:t>Conclusión</a:t>
            </a:r>
          </a:p>
        </p:txBody>
      </p:sp>
    </p:spTree>
    <p:extLst>
      <p:ext uri="{BB962C8B-B14F-4D97-AF65-F5344CB8AC3E}">
        <p14:creationId xmlns:p14="http://schemas.microsoft.com/office/powerpoint/2010/main" val="2015698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9C74637-4EEA-4B53-AF47-C36EEB8EE74D}"/>
              </a:ext>
            </a:extLst>
          </p:cNvPr>
          <p:cNvSpPr>
            <a:spLocks noGrp="1"/>
          </p:cNvSpPr>
          <p:nvPr>
            <p:ph type="title"/>
          </p:nvPr>
        </p:nvSpPr>
        <p:spPr/>
        <p:txBody>
          <a:bodyPr/>
          <a:lstStyle/>
          <a:p>
            <a:r>
              <a:rPr lang="es-ES" dirty="0"/>
              <a:t>Conclusión</a:t>
            </a:r>
          </a:p>
        </p:txBody>
      </p:sp>
      <p:sp>
        <p:nvSpPr>
          <p:cNvPr id="3" name="Marcador de contenido 2">
            <a:extLst>
              <a:ext uri="{FF2B5EF4-FFF2-40B4-BE49-F238E27FC236}">
                <a16:creationId xmlns="" xmlns:a16="http://schemas.microsoft.com/office/drawing/2014/main" id="{1C723918-1AC6-47D1-A2B9-160BBD882434}"/>
              </a:ext>
            </a:extLst>
          </p:cNvPr>
          <p:cNvSpPr>
            <a:spLocks noGrp="1"/>
          </p:cNvSpPr>
          <p:nvPr>
            <p:ph idx="1"/>
          </p:nvPr>
        </p:nvSpPr>
        <p:spPr>
          <a:xfrm>
            <a:off x="1519428" y="2500884"/>
            <a:ext cx="9153144" cy="3549396"/>
          </a:xfrm>
        </p:spPr>
        <p:txBody>
          <a:bodyPr>
            <a:noAutofit/>
          </a:bodyPr>
          <a:lstStyle/>
          <a:p>
            <a:pPr algn="just"/>
            <a:r>
              <a:rPr lang="es-ES" sz="2400" dirty="0"/>
              <a:t>BlockChain es una tecnología emergente, su explosión ha sido en este último año. Es fácil obtener información del mismo pero si hablamos de plataformas para implementarlo, entonces es algo más complicado </a:t>
            </a:r>
          </a:p>
          <a:p>
            <a:pPr algn="just"/>
            <a:endParaRPr lang="es-ES" sz="2400" dirty="0"/>
          </a:p>
          <a:p>
            <a:pPr algn="just"/>
            <a:r>
              <a:rPr lang="es-ES" sz="2400" dirty="0"/>
              <a:t>Nosotros hemos elegido </a:t>
            </a:r>
            <a:r>
              <a:rPr lang="es-ES" sz="2400" dirty="0" err="1"/>
              <a:t>MultiChain</a:t>
            </a:r>
            <a:r>
              <a:rPr lang="es-ES" sz="2400" dirty="0"/>
              <a:t> y </a:t>
            </a:r>
            <a:r>
              <a:rPr lang="es-ES" sz="2400" dirty="0" err="1"/>
              <a:t>Monax</a:t>
            </a:r>
            <a:r>
              <a:rPr lang="es-ES" sz="2400" dirty="0"/>
              <a:t>, y hemos comprobado hay poca información gratuita a excepción de las páginas oficiales que tienen tutoriales guiados para implementar BlockChain y empezar a crear aplicaciones con ese BlockChain</a:t>
            </a:r>
          </a:p>
        </p:txBody>
      </p:sp>
    </p:spTree>
    <p:extLst>
      <p:ext uri="{BB962C8B-B14F-4D97-AF65-F5344CB8AC3E}">
        <p14:creationId xmlns:p14="http://schemas.microsoft.com/office/powerpoint/2010/main" val="3230293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E6FA695A-2317-4AC0-A2FB-B15983D0BF4B}"/>
              </a:ext>
            </a:extLst>
          </p:cNvPr>
          <p:cNvSpPr>
            <a:spLocks noGrp="1"/>
          </p:cNvSpPr>
          <p:nvPr>
            <p:ph type="title"/>
          </p:nvPr>
        </p:nvSpPr>
        <p:spPr/>
        <p:txBody>
          <a:bodyPr/>
          <a:lstStyle/>
          <a:p>
            <a:r>
              <a:rPr lang="es-ES" dirty="0"/>
              <a:t>¿DUDAS?¿PREGUNTAS?</a:t>
            </a:r>
          </a:p>
        </p:txBody>
      </p:sp>
      <p:sp>
        <p:nvSpPr>
          <p:cNvPr id="5" name="Marcador de texto 4">
            <a:extLst>
              <a:ext uri="{FF2B5EF4-FFF2-40B4-BE49-F238E27FC236}">
                <a16:creationId xmlns="" xmlns:a16="http://schemas.microsoft.com/office/drawing/2014/main" id="{4F10E350-2C8A-4623-BD19-91D11EA6F3D7}"/>
              </a:ext>
            </a:extLst>
          </p:cNvPr>
          <p:cNvSpPr>
            <a:spLocks noGrp="1"/>
          </p:cNvSpPr>
          <p:nvPr>
            <p:ph type="body" idx="1"/>
          </p:nvPr>
        </p:nvSpPr>
        <p:spPr/>
        <p:txBody>
          <a:bodyPr/>
          <a:lstStyle/>
          <a:p>
            <a:r>
              <a:rPr lang="es-ES" dirty="0"/>
              <a:t>¡GRACIAS!</a:t>
            </a:r>
          </a:p>
        </p:txBody>
      </p:sp>
    </p:spTree>
    <p:extLst>
      <p:ext uri="{BB962C8B-B14F-4D97-AF65-F5344CB8AC3E}">
        <p14:creationId xmlns:p14="http://schemas.microsoft.com/office/powerpoint/2010/main" val="91779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B5A4990-7609-4835-B9FE-51AFA38158E7}"/>
              </a:ext>
            </a:extLst>
          </p:cNvPr>
          <p:cNvSpPr>
            <a:spLocks noGrp="1"/>
          </p:cNvSpPr>
          <p:nvPr>
            <p:ph type="title"/>
          </p:nvPr>
        </p:nvSpPr>
        <p:spPr/>
        <p:txBody>
          <a:bodyPr/>
          <a:lstStyle/>
          <a:p>
            <a:r>
              <a:rPr lang="es-ES" dirty="0"/>
              <a:t>I Open </a:t>
            </a:r>
            <a:r>
              <a:rPr lang="es-ES" dirty="0" err="1"/>
              <a:t>source</a:t>
            </a:r>
            <a:r>
              <a:rPr lang="es-ES" dirty="0"/>
              <a:t>: </a:t>
            </a:r>
            <a:r>
              <a:rPr lang="es-ES" dirty="0" err="1"/>
              <a:t>MULtichain</a:t>
            </a:r>
            <a:endParaRPr lang="es-ES" dirty="0"/>
          </a:p>
        </p:txBody>
      </p:sp>
      <p:sp>
        <p:nvSpPr>
          <p:cNvPr id="3" name="Marcador de contenido 2">
            <a:extLst>
              <a:ext uri="{FF2B5EF4-FFF2-40B4-BE49-F238E27FC236}">
                <a16:creationId xmlns="" xmlns:a16="http://schemas.microsoft.com/office/drawing/2014/main" id="{16622626-0752-4C7A-8B8A-FA0B7769E073}"/>
              </a:ext>
            </a:extLst>
          </p:cNvPr>
          <p:cNvSpPr>
            <a:spLocks noGrp="1"/>
          </p:cNvSpPr>
          <p:nvPr>
            <p:ph idx="1"/>
          </p:nvPr>
        </p:nvSpPr>
        <p:spPr>
          <a:xfrm>
            <a:off x="2231136" y="2368005"/>
            <a:ext cx="7729728" cy="3101983"/>
          </a:xfrm>
        </p:spPr>
        <p:txBody>
          <a:bodyPr>
            <a:noAutofit/>
          </a:bodyPr>
          <a:lstStyle/>
          <a:p>
            <a:pPr algn="just"/>
            <a:r>
              <a:rPr lang="es-ES" sz="2400" dirty="0" err="1"/>
              <a:t>MultiChain</a:t>
            </a:r>
            <a:r>
              <a:rPr lang="es-ES" sz="2400" dirty="0"/>
              <a:t> es un software de acceso gratuito que permite la creación y puesta en marcha de aplicaciones BlockChain</a:t>
            </a:r>
          </a:p>
          <a:p>
            <a:pPr algn="just"/>
            <a:r>
              <a:rPr lang="es-ES" sz="2400" dirty="0"/>
              <a:t>Características:</a:t>
            </a:r>
          </a:p>
          <a:p>
            <a:pPr lvl="1" algn="just"/>
            <a:r>
              <a:rPr lang="es-ES" sz="2400" dirty="0"/>
              <a:t>Rápida puesta en marcha</a:t>
            </a:r>
          </a:p>
          <a:p>
            <a:pPr lvl="1" algn="just"/>
            <a:r>
              <a:rPr lang="es-ES" sz="2400" dirty="0"/>
              <a:t>Facilidad de creación y conexión</a:t>
            </a:r>
          </a:p>
          <a:p>
            <a:pPr lvl="1" algn="just"/>
            <a:r>
              <a:rPr lang="es-ES" sz="2400" dirty="0"/>
              <a:t>Control del acceso</a:t>
            </a:r>
          </a:p>
          <a:p>
            <a:pPr lvl="1" algn="just"/>
            <a:r>
              <a:rPr lang="es-ES" sz="2400" dirty="0"/>
              <a:t>Personalización de la aplicación</a:t>
            </a:r>
          </a:p>
          <a:p>
            <a:pPr lvl="1" algn="just"/>
            <a:r>
              <a:rPr lang="es-ES" sz="2400" dirty="0"/>
              <a:t>64MB de datos de almacenamiento por transacción</a:t>
            </a:r>
          </a:p>
        </p:txBody>
      </p:sp>
      <p:pic>
        <p:nvPicPr>
          <p:cNvPr id="1026" name="Picture 2" descr="Resultado de imagen de multichain logo">
            <a:extLst>
              <a:ext uri="{FF2B5EF4-FFF2-40B4-BE49-F238E27FC236}">
                <a16:creationId xmlns="" xmlns:a16="http://schemas.microsoft.com/office/drawing/2014/main" id="{D5FD7242-DB5C-48EB-8B11-5A53998A3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876" y="3429000"/>
            <a:ext cx="2040988" cy="2040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33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4612616-85FD-495B-91EC-2488C5F8607A}"/>
              </a:ext>
            </a:extLst>
          </p:cNvPr>
          <p:cNvSpPr>
            <a:spLocks noGrp="1"/>
          </p:cNvSpPr>
          <p:nvPr>
            <p:ph type="title"/>
          </p:nvPr>
        </p:nvSpPr>
        <p:spPr/>
        <p:txBody>
          <a:bodyPr/>
          <a:lstStyle/>
          <a:p>
            <a:r>
              <a:rPr lang="es-ES" dirty="0" err="1"/>
              <a:t>Ii</a:t>
            </a:r>
            <a:r>
              <a:rPr lang="es-ES" dirty="0"/>
              <a:t> open </a:t>
            </a:r>
            <a:r>
              <a:rPr lang="es-ES" dirty="0" err="1"/>
              <a:t>source</a:t>
            </a:r>
            <a:r>
              <a:rPr lang="es-ES" dirty="0"/>
              <a:t>: </a:t>
            </a:r>
            <a:r>
              <a:rPr lang="es-ES" dirty="0" err="1"/>
              <a:t>Monax</a:t>
            </a:r>
            <a:endParaRPr lang="es-ES" dirty="0"/>
          </a:p>
        </p:txBody>
      </p:sp>
      <p:sp>
        <p:nvSpPr>
          <p:cNvPr id="3" name="Marcador de contenido 2">
            <a:extLst>
              <a:ext uri="{FF2B5EF4-FFF2-40B4-BE49-F238E27FC236}">
                <a16:creationId xmlns="" xmlns:a16="http://schemas.microsoft.com/office/drawing/2014/main" id="{010AF7B8-990B-410A-A1F9-172C799F41A5}"/>
              </a:ext>
            </a:extLst>
          </p:cNvPr>
          <p:cNvSpPr>
            <a:spLocks noGrp="1"/>
          </p:cNvSpPr>
          <p:nvPr>
            <p:ph idx="1"/>
          </p:nvPr>
        </p:nvSpPr>
        <p:spPr>
          <a:xfrm>
            <a:off x="2231135" y="2300215"/>
            <a:ext cx="8453797" cy="3101983"/>
          </a:xfrm>
        </p:spPr>
        <p:txBody>
          <a:bodyPr>
            <a:noAutofit/>
          </a:bodyPr>
          <a:lstStyle/>
          <a:p>
            <a:pPr algn="just"/>
            <a:r>
              <a:rPr lang="es-ES" sz="2400" dirty="0"/>
              <a:t>MONAX es un software libre de código abierto para construir, enviar y ejecutar aplicaciones basadas en BlockChain para ecosistemas de negocios</a:t>
            </a:r>
            <a:r>
              <a:rPr lang="es-ES" sz="2400" dirty="0" smtClean="0"/>
              <a:t>.</a:t>
            </a:r>
            <a:endParaRPr lang="es-ES" sz="2400" dirty="0"/>
          </a:p>
        </p:txBody>
      </p:sp>
      <p:pic>
        <p:nvPicPr>
          <p:cNvPr id="8" name="Imagen 7">
            <a:extLst>
              <a:ext uri="{FF2B5EF4-FFF2-40B4-BE49-F238E27FC236}">
                <a16:creationId xmlns="" xmlns:a16="http://schemas.microsoft.com/office/drawing/2014/main" id="{D8735804-869E-4819-88E2-E233FC93F6D2}"/>
              </a:ext>
            </a:extLst>
          </p:cNvPr>
          <p:cNvPicPr>
            <a:picLocks noChangeAspect="1"/>
          </p:cNvPicPr>
          <p:nvPr/>
        </p:nvPicPr>
        <p:blipFill>
          <a:blip r:embed="rId2"/>
          <a:stretch>
            <a:fillRect/>
          </a:stretch>
        </p:blipFill>
        <p:spPr>
          <a:xfrm>
            <a:off x="4487291" y="4200769"/>
            <a:ext cx="3217418" cy="675658"/>
          </a:xfrm>
          <a:prstGeom prst="rect">
            <a:avLst/>
          </a:prstGeom>
        </p:spPr>
      </p:pic>
    </p:spTree>
    <p:extLst>
      <p:ext uri="{BB962C8B-B14F-4D97-AF65-F5344CB8AC3E}">
        <p14:creationId xmlns:p14="http://schemas.microsoft.com/office/powerpoint/2010/main" val="23699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Ii</a:t>
            </a:r>
            <a:r>
              <a:rPr lang="es-ES" dirty="0"/>
              <a:t> open </a:t>
            </a:r>
            <a:r>
              <a:rPr lang="es-ES" dirty="0" err="1"/>
              <a:t>source</a:t>
            </a:r>
            <a:r>
              <a:rPr lang="es-ES" dirty="0"/>
              <a:t>: </a:t>
            </a:r>
            <a:r>
              <a:rPr lang="es-ES" dirty="0" err="1"/>
              <a:t>Monax</a:t>
            </a:r>
            <a:endParaRPr lang="es-ES_tradnl" dirty="0"/>
          </a:p>
        </p:txBody>
      </p:sp>
      <p:sp>
        <p:nvSpPr>
          <p:cNvPr id="3" name="Marcador de contenido 2"/>
          <p:cNvSpPr>
            <a:spLocks noGrp="1"/>
          </p:cNvSpPr>
          <p:nvPr>
            <p:ph idx="1"/>
          </p:nvPr>
        </p:nvSpPr>
        <p:spPr/>
        <p:txBody>
          <a:bodyPr>
            <a:normAutofit lnSpcReduction="10000"/>
          </a:bodyPr>
          <a:lstStyle/>
          <a:p>
            <a:pPr algn="just"/>
            <a:r>
              <a:rPr lang="es-ES" sz="2400" dirty="0"/>
              <a:t>Características:</a:t>
            </a:r>
          </a:p>
          <a:p>
            <a:pPr lvl="1" algn="just"/>
            <a:r>
              <a:rPr lang="es-ES" sz="2000" dirty="0"/>
              <a:t>Diseñada para soportar múltiples nodos conectados a múltiples redes de </a:t>
            </a:r>
            <a:r>
              <a:rPr lang="es-ES" sz="2000" dirty="0" err="1"/>
              <a:t>BlockChain</a:t>
            </a:r>
            <a:endParaRPr lang="es-ES" sz="2000" dirty="0"/>
          </a:p>
          <a:p>
            <a:pPr lvl="1" algn="just"/>
            <a:r>
              <a:rPr lang="es-ES" sz="2000" dirty="0"/>
              <a:t>Permite construir </a:t>
            </a:r>
            <a:r>
              <a:rPr lang="es-ES" sz="2000" dirty="0" err="1"/>
              <a:t>BlockChain</a:t>
            </a:r>
            <a:r>
              <a:rPr lang="es-ES" sz="2000" dirty="0"/>
              <a:t> de uso exclusivamente corporativo</a:t>
            </a:r>
          </a:p>
          <a:p>
            <a:pPr lvl="1" algn="just"/>
            <a:r>
              <a:rPr lang="es-ES" sz="2000" dirty="0"/>
              <a:t>Permite la configuración de los </a:t>
            </a:r>
            <a:r>
              <a:rPr lang="es-ES" sz="2000" dirty="0" err="1"/>
              <a:t>tokens</a:t>
            </a:r>
            <a:r>
              <a:rPr lang="es-ES" sz="2000" dirty="0"/>
              <a:t> asociados y dotarles de valor económico</a:t>
            </a:r>
          </a:p>
          <a:p>
            <a:pPr lvl="1" algn="just"/>
            <a:r>
              <a:rPr lang="es-ES" sz="2000" dirty="0"/>
              <a:t>Mecanismo de consenso: </a:t>
            </a:r>
            <a:r>
              <a:rPr lang="es-ES" sz="2000" dirty="0" err="1"/>
              <a:t>Tendermint</a:t>
            </a:r>
            <a:endParaRPr lang="es-ES" sz="2000" dirty="0"/>
          </a:p>
          <a:p>
            <a:pPr lvl="1" algn="just"/>
            <a:r>
              <a:rPr lang="es-ES" sz="2000" dirty="0"/>
              <a:t>Protocolo: </a:t>
            </a:r>
            <a:r>
              <a:rPr lang="es-ES" sz="2000" dirty="0" err="1"/>
              <a:t>Proof</a:t>
            </a:r>
            <a:r>
              <a:rPr lang="es-ES" sz="2000" dirty="0"/>
              <a:t> of </a:t>
            </a:r>
            <a:r>
              <a:rPr lang="es-ES" sz="2000" dirty="0" err="1"/>
              <a:t>Stake</a:t>
            </a:r>
            <a:endParaRPr lang="es-ES" sz="2000" dirty="0"/>
          </a:p>
          <a:p>
            <a:endParaRPr lang="es-ES_tradnl" dirty="0"/>
          </a:p>
        </p:txBody>
      </p:sp>
    </p:spTree>
    <p:extLst>
      <p:ext uri="{BB962C8B-B14F-4D97-AF65-F5344CB8AC3E}">
        <p14:creationId xmlns:p14="http://schemas.microsoft.com/office/powerpoint/2010/main" val="105863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F6A579B-8BC3-4417-90F3-C3094E0F5F69}"/>
              </a:ext>
            </a:extLst>
          </p:cNvPr>
          <p:cNvSpPr>
            <a:spLocks noGrp="1"/>
          </p:cNvSpPr>
          <p:nvPr>
            <p:ph type="title"/>
          </p:nvPr>
        </p:nvSpPr>
        <p:spPr/>
        <p:txBody>
          <a:bodyPr/>
          <a:lstStyle/>
          <a:p>
            <a:r>
              <a:rPr lang="es-ES" dirty="0"/>
              <a:t>Fuentes de información</a:t>
            </a:r>
          </a:p>
        </p:txBody>
      </p:sp>
      <p:sp>
        <p:nvSpPr>
          <p:cNvPr id="3" name="Marcador de texto 2">
            <a:extLst>
              <a:ext uri="{FF2B5EF4-FFF2-40B4-BE49-F238E27FC236}">
                <a16:creationId xmlns="" xmlns:a16="http://schemas.microsoft.com/office/drawing/2014/main" id="{27B2DA19-A6E7-46EC-A4C3-A15699C59C43}"/>
              </a:ext>
            </a:extLst>
          </p:cNvPr>
          <p:cNvSpPr>
            <a:spLocks noGrp="1"/>
          </p:cNvSpPr>
          <p:nvPr>
            <p:ph type="body" idx="1"/>
          </p:nvPr>
        </p:nvSpPr>
        <p:spPr/>
        <p:txBody>
          <a:bodyPr>
            <a:normAutofit/>
          </a:bodyPr>
          <a:lstStyle/>
          <a:p>
            <a:r>
              <a:rPr lang="es-ES" sz="2800" dirty="0"/>
              <a:t>DOCUMENTOS</a:t>
            </a:r>
          </a:p>
        </p:txBody>
      </p:sp>
    </p:spTree>
    <p:extLst>
      <p:ext uri="{BB962C8B-B14F-4D97-AF65-F5344CB8AC3E}">
        <p14:creationId xmlns:p14="http://schemas.microsoft.com/office/powerpoint/2010/main" val="85812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 xmlns:a16="http://schemas.microsoft.com/office/drawing/2014/main" id="{6C7F1755-7B9A-48F5-A62E-151533245192}"/>
              </a:ext>
            </a:extLst>
          </p:cNvPr>
          <p:cNvSpPr>
            <a:spLocks noGrp="1"/>
          </p:cNvSpPr>
          <p:nvPr>
            <p:ph type="title"/>
          </p:nvPr>
        </p:nvSpPr>
        <p:spPr/>
        <p:txBody>
          <a:bodyPr/>
          <a:lstStyle/>
          <a:p>
            <a:r>
              <a:rPr lang="es-ES" dirty="0" err="1"/>
              <a:t>Blockchain</a:t>
            </a:r>
            <a:r>
              <a:rPr lang="es-ES" dirty="0"/>
              <a:t> i</a:t>
            </a:r>
          </a:p>
        </p:txBody>
      </p:sp>
      <p:sp>
        <p:nvSpPr>
          <p:cNvPr id="5" name="Marcador de contenido 4">
            <a:extLst>
              <a:ext uri="{FF2B5EF4-FFF2-40B4-BE49-F238E27FC236}">
                <a16:creationId xmlns="" xmlns:a16="http://schemas.microsoft.com/office/drawing/2014/main" id="{1A79E638-DF89-4AC9-A6EC-69058039B38F}"/>
              </a:ext>
            </a:extLst>
          </p:cNvPr>
          <p:cNvSpPr>
            <a:spLocks noGrp="1"/>
          </p:cNvSpPr>
          <p:nvPr>
            <p:ph idx="1"/>
          </p:nvPr>
        </p:nvSpPr>
        <p:spPr>
          <a:xfrm>
            <a:off x="2231136" y="2427501"/>
            <a:ext cx="8284641" cy="3956366"/>
          </a:xfrm>
        </p:spPr>
        <p:txBody>
          <a:bodyPr>
            <a:normAutofit fontScale="70000" lnSpcReduction="20000"/>
          </a:bodyPr>
          <a:lstStyle/>
          <a:p>
            <a:pPr marL="0" indent="0" algn="ctr">
              <a:buNone/>
            </a:pPr>
            <a:r>
              <a:rPr lang="es-ES" sz="3200" b="1" dirty="0"/>
              <a:t>BLOCKCHAIN TECHNOLOGY: BEYOND BITCOIN</a:t>
            </a:r>
          </a:p>
          <a:p>
            <a:r>
              <a:rPr lang="es-ES" sz="3400" dirty="0"/>
              <a:t>Tecnología troncal de Bitcoin</a:t>
            </a:r>
          </a:p>
          <a:p>
            <a:r>
              <a:rPr lang="es-ES" sz="3400" dirty="0"/>
              <a:t>La funcionalidad del libro mayor distribuido y la seguridad hacen que sea un tecnología muy llamativa</a:t>
            </a:r>
          </a:p>
          <a:p>
            <a:r>
              <a:rPr lang="es-ES" sz="3400" dirty="0"/>
              <a:t>Muchos interés en las aplicaciones basadas en BlockChain</a:t>
            </a:r>
          </a:p>
          <a:p>
            <a:r>
              <a:rPr lang="es-ES" sz="3400" dirty="0"/>
              <a:t>Gran cantidad de empresas empiezan a utilizar esta tecnología</a:t>
            </a:r>
          </a:p>
          <a:p>
            <a:r>
              <a:rPr lang="es-ES" sz="3400" dirty="0" err="1"/>
              <a:t>Start</a:t>
            </a:r>
            <a:r>
              <a:rPr lang="es-ES" sz="3400" dirty="0"/>
              <a:t>-up del futuro</a:t>
            </a:r>
          </a:p>
          <a:p>
            <a:r>
              <a:rPr lang="en-US" sz="3400" dirty="0"/>
              <a:t>Enlace: </a:t>
            </a:r>
            <a:r>
              <a:rPr lang="en-US" sz="3400" u="sng" dirty="0">
                <a:hlinkClick r:id="rId2"/>
              </a:rPr>
              <a:t>http://scet.berkeley.edu/wp-content/uploads/AIR-2016-Blockchain.pdf</a:t>
            </a:r>
            <a:endParaRPr lang="es-ES" sz="3400" dirty="0"/>
          </a:p>
          <a:p>
            <a:endParaRPr lang="es-ES" sz="3400" b="1" dirty="0"/>
          </a:p>
        </p:txBody>
      </p:sp>
    </p:spTree>
    <p:extLst>
      <p:ext uri="{BB962C8B-B14F-4D97-AF65-F5344CB8AC3E}">
        <p14:creationId xmlns:p14="http://schemas.microsoft.com/office/powerpoint/2010/main" val="333807663"/>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TM10001115[[fn=Paquete]]</Template>
  <TotalTime>249</TotalTime>
  <Words>2028</Words>
  <Application>Microsoft Macintosh PowerPoint</Application>
  <PresentationFormat>Panorámica</PresentationFormat>
  <Paragraphs>280</Paragraphs>
  <Slides>46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46</vt:i4>
      </vt:variant>
    </vt:vector>
  </HeadingPairs>
  <TitlesOfParts>
    <vt:vector size="51" baseType="lpstr">
      <vt:lpstr>Courier New</vt:lpstr>
      <vt:lpstr>Gill Sans MT</vt:lpstr>
      <vt:lpstr>Wingdings</vt:lpstr>
      <vt:lpstr>Arial</vt:lpstr>
      <vt:lpstr>Paquete</vt:lpstr>
      <vt:lpstr>OPEN SOURCE BLOCKCHAIN</vt:lpstr>
      <vt:lpstr>Planificación https://app.ganttpro.com/#!/app/home</vt:lpstr>
      <vt:lpstr>Descripción de BlockChain y de las open sources seleccionadas</vt:lpstr>
      <vt:lpstr>¿QUÉ ES BLOCKCHAIN y Cómo funciona?</vt:lpstr>
      <vt:lpstr>I Open source: MULtichain</vt:lpstr>
      <vt:lpstr>Ii open source: Monax</vt:lpstr>
      <vt:lpstr>Ii open source: Monax</vt:lpstr>
      <vt:lpstr>Fuentes de información</vt:lpstr>
      <vt:lpstr>Blockchain i</vt:lpstr>
      <vt:lpstr>Blockchain ii</vt:lpstr>
      <vt:lpstr>Blockchain iii</vt:lpstr>
      <vt:lpstr>MULTICHAIN i</vt:lpstr>
      <vt:lpstr>MULTICHAIN ii</vt:lpstr>
      <vt:lpstr>muLTICHAIN III</vt:lpstr>
      <vt:lpstr>muLTICHAIN Iv</vt:lpstr>
      <vt:lpstr>MONAX/ERIS i</vt:lpstr>
      <vt:lpstr>MONAX/ERIS ii</vt:lpstr>
      <vt:lpstr>MONAX/ERIS iii</vt:lpstr>
      <vt:lpstr>MONAX/ERIS iv</vt:lpstr>
      <vt:lpstr>FUENTES DE INFORMACIÓN</vt:lpstr>
      <vt:lpstr>Blockchain I</vt:lpstr>
      <vt:lpstr>BLOCKCHAIN II</vt:lpstr>
      <vt:lpstr>BLOCKCHAIN III</vt:lpstr>
      <vt:lpstr>MULTICHAIN I</vt:lpstr>
      <vt:lpstr>MULTICHAIN ii</vt:lpstr>
      <vt:lpstr>MULTICHAIN III</vt:lpstr>
      <vt:lpstr>Monax/eris i</vt:lpstr>
      <vt:lpstr>Monax/eris i</vt:lpstr>
      <vt:lpstr>Monax/eris ii</vt:lpstr>
      <vt:lpstr>Monax/eris ii</vt:lpstr>
      <vt:lpstr>Fuentes de información</vt:lpstr>
      <vt:lpstr>Blockchain I</vt:lpstr>
      <vt:lpstr>Blockchain II</vt:lpstr>
      <vt:lpstr>Blockchain III</vt:lpstr>
      <vt:lpstr>MULTICHAIN I</vt:lpstr>
      <vt:lpstr>MULTICHAIN II</vt:lpstr>
      <vt:lpstr>MULTICHAIN III</vt:lpstr>
      <vt:lpstr>MONAX/ERIS I</vt:lpstr>
      <vt:lpstr>AYUDAS ECONÓMICAS PARA ESTUDIAR BLOCKCHAIN</vt:lpstr>
      <vt:lpstr>AYUDAS ECONÓMICAS PARA ESTUDIAR BLOCKCHAIN</vt:lpstr>
      <vt:lpstr>Recursos para implementar las tecnologías</vt:lpstr>
      <vt:lpstr>MULTICHAIN</vt:lpstr>
      <vt:lpstr>MONAX/ERIS</vt:lpstr>
      <vt:lpstr>Conclusión</vt:lpstr>
      <vt:lpstr>Conclusión</vt:lpstr>
      <vt:lpstr>¿DUDAS?¿PREGUNTAS?</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BLOCKCHAIN</dc:title>
  <dc:creator>Castro Vaquerizo María</dc:creator>
  <cp:lastModifiedBy>Daniela Guzman</cp:lastModifiedBy>
  <cp:revision>71</cp:revision>
  <dcterms:created xsi:type="dcterms:W3CDTF">2018-03-18T09:51:08Z</dcterms:created>
  <dcterms:modified xsi:type="dcterms:W3CDTF">2018-03-18T22:11:14Z</dcterms:modified>
</cp:coreProperties>
</file>