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310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77" r:id="rId17"/>
    <p:sldId id="311" r:id="rId18"/>
    <p:sldId id="320" r:id="rId19"/>
    <p:sldId id="323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287" r:id="rId28"/>
    <p:sldId id="288" r:id="rId29"/>
    <p:sldId id="312" r:id="rId30"/>
    <p:sldId id="313" r:id="rId31"/>
    <p:sldId id="315" r:id="rId32"/>
    <p:sldId id="316" r:id="rId33"/>
    <p:sldId id="295" r:id="rId34"/>
    <p:sldId id="296" r:id="rId35"/>
    <p:sldId id="318" r:id="rId36"/>
    <p:sldId id="329" r:id="rId37"/>
    <p:sldId id="330" r:id="rId38"/>
    <p:sldId id="317" r:id="rId39"/>
    <p:sldId id="319" r:id="rId40"/>
    <p:sldId id="331" r:id="rId41"/>
    <p:sldId id="332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#!/app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02A16-0ED5-4F42-95AF-ADA63B84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OPEN SOURCE BLOCKCHAIN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484D0-FF41-47BD-BA94-B35F15D88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5735"/>
            <a:ext cx="6801612" cy="1239894"/>
          </a:xfrm>
        </p:spPr>
        <p:txBody>
          <a:bodyPr/>
          <a:lstStyle/>
          <a:p>
            <a:r>
              <a:rPr lang="es-ES" dirty="0"/>
              <a:t>Desarrollo de Tecnologías Emergentes T2-TG2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4B3A2E-FA5E-4F75-8F56-2EE199D9DD4A}"/>
              </a:ext>
            </a:extLst>
          </p:cNvPr>
          <p:cNvSpPr txBox="1">
            <a:spLocks/>
          </p:cNvSpPr>
          <p:nvPr/>
        </p:nvSpPr>
        <p:spPr>
          <a:xfrm>
            <a:off x="748118" y="4377971"/>
            <a:ext cx="6801612" cy="26400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Alejandro Díaz Moreno (Coordinador)</a:t>
            </a:r>
          </a:p>
          <a:p>
            <a:pPr algn="l"/>
            <a:r>
              <a:rPr lang="es-ES" dirty="0"/>
              <a:t>Daniel Ortega Expósito</a:t>
            </a:r>
          </a:p>
          <a:p>
            <a:pPr algn="l"/>
            <a:r>
              <a:rPr lang="es-ES" dirty="0"/>
              <a:t>Daniela Guzmán Pisfil</a:t>
            </a:r>
          </a:p>
          <a:p>
            <a:pPr algn="l"/>
            <a:r>
              <a:rPr lang="es-ES" dirty="0"/>
              <a:t>María Castro Vaquerizo</a:t>
            </a:r>
          </a:p>
          <a:p>
            <a:pPr algn="l"/>
            <a:r>
              <a:rPr lang="es-ES" dirty="0"/>
              <a:t>Paula Hernández Jordá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51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IMPLEMENTACIÓN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328058" y="2082218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SISTEMAS OPERATIVOS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Sistemas operativos que se pueden utilizar para implementar la plataforma.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98774" y="2082218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LENGUAJE DE PROGRAMACIÓN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Necesidad de programación para implementar la plataforma.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CAPACIDAD DE TRANSACCIÓN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Cantidad de datos que se pueden almacenar por cada una de las transacciones.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VERSIONES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versiones existentes del producto.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MECANISMO DE CONSENSO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Mecanismo que utiliza la propia tecnología para crear un consenso entre los mineros en caso de que dos de los bloques apunten al mismo bloque precedente.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Texto libre 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6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PROTOCOLO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protocolo utilizado por la tecnología en la validación.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TIEMPO DE CONFIRMACIÓN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Tiempo que tarda la tecnología en confirmar cada una de las transacciones.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MADUREZ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Existencia de una mayor modificación de cambios corrigiendo los fallos. 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de 1-5 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CALIDAD Y PRIVACIDAD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FIABILIDAD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Confianza en las empresas desarrolladoras de estas tecnologías.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PRIVACIDAD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 se permite la visibilidad de transacciones a todo el público o no.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 DE COMUNIDAD Y RESPALDO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Se tiene en cuenta el valor de la empresa y el volumen de esta que utiliza la tecnología en cuestión.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VERSATILIDAD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LENGUAJE DE PROGRAMACIÓN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Compatibilidad entre varios lenguajes de programación.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USOS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aplicaciones que se podrían desarrollar con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45956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300" b="1" dirty="0">
                <a:solidFill>
                  <a:schemeClr val="tx1"/>
                </a:solidFill>
              </a:rPr>
              <a:t>CARÁCTER PRIVADO/PÚBLICO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Posibilidad de colaboración con otras redes BlockChain.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libre.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8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SOPORTE Y MANTENIMIENTO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03514" y="2082217"/>
            <a:ext cx="4871355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MANTENIMIENTO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mantenimiento adicional al adquirir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17130" y="2082217"/>
            <a:ext cx="4871356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3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SOPORTE/FORMACIÓN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soporte o cursos de formación adicionales para el uso de la tecnología al adquirirla.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6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F67693-18B0-4A78-A632-9635EA9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por tecnología</a:t>
            </a:r>
          </a:p>
        </p:txBody>
      </p:sp>
    </p:spTree>
    <p:extLst>
      <p:ext uri="{BB962C8B-B14F-4D97-AF65-F5344CB8AC3E}">
        <p14:creationId xmlns:p14="http://schemas.microsoft.com/office/powerpoint/2010/main" val="18726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8BCB422-3A74-44D7-B06C-286A4FFF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85" t="29573" r="29113" b="40966"/>
          <a:stretch/>
        </p:blipFill>
        <p:spPr>
          <a:xfrm>
            <a:off x="1992439" y="2902226"/>
            <a:ext cx="8252340" cy="330960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</p:spTree>
    <p:extLst>
      <p:ext uri="{BB962C8B-B14F-4D97-AF65-F5344CB8AC3E}">
        <p14:creationId xmlns:p14="http://schemas.microsoft.com/office/powerpoint/2010/main" val="359621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B7990A-CCB4-4183-A936-03F8B71C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58" t="59043" r="29050" b="35371"/>
          <a:stretch/>
        </p:blipFill>
        <p:spPr>
          <a:xfrm>
            <a:off x="1338470" y="3045850"/>
            <a:ext cx="9329530" cy="70785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9D5C7523-3811-4186-A3D4-0BB866571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8" t="64334" r="29050" b="30080"/>
          <a:stretch/>
        </p:blipFill>
        <p:spPr>
          <a:xfrm>
            <a:off x="1338470" y="4947181"/>
            <a:ext cx="9329530" cy="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6C3C479-2E47-4238-95FC-B35E48F7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7BAF6-100D-49E9-8CBF-8593BD5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107" y="530352"/>
            <a:ext cx="8177784" cy="1504188"/>
          </a:xfrm>
        </p:spPr>
        <p:txBody>
          <a:bodyPr>
            <a:normAutofit fontScale="90000"/>
          </a:bodyPr>
          <a:lstStyle/>
          <a:p>
            <a:r>
              <a:rPr lang="es-ES" dirty="0"/>
              <a:t>Planificación [</a:t>
            </a:r>
            <a:r>
              <a:rPr lang="es-ES" u="sng" dirty="0">
                <a:hlinkClick r:id="rId2"/>
              </a:rPr>
              <a:t>https://app.ganttpro.com/#!/app/home</a:t>
            </a:r>
            <a:r>
              <a:rPr lang="es-ES" dirty="0"/>
              <a:t>]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3595D7-1F4F-4162-BAE0-B2BB2168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6" y="2336291"/>
            <a:ext cx="10192486" cy="6675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7E7D04-D1C1-43FB-ABDF-E6D82ECB3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107" y="3305620"/>
            <a:ext cx="8177784" cy="34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0824C61-CAFD-480B-A9BA-2DEF9387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7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4456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6" y="2079372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7FE17FC-1E2E-4D38-81A0-A6F2EFDAB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73" t="76436" r="29100" b="18100"/>
          <a:stretch/>
        </p:blipFill>
        <p:spPr>
          <a:xfrm>
            <a:off x="1583634" y="5412724"/>
            <a:ext cx="9024730" cy="6708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771131" y="4926897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4AF1D23-EA43-4196-9C20-ABA6CBF9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25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178416-E7D4-4270-81A2-5B410B950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46" t="25382" r="29174" b="45421"/>
          <a:stretch/>
        </p:blipFill>
        <p:spPr>
          <a:xfrm>
            <a:off x="1908275" y="2998991"/>
            <a:ext cx="8375450" cy="33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03F58DF-1462-4A91-AA28-4F686A2E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05" t="54447" r="29090" b="40372"/>
          <a:stretch/>
        </p:blipFill>
        <p:spPr>
          <a:xfrm>
            <a:off x="1341303" y="3096111"/>
            <a:ext cx="9207427" cy="6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EECC712-7EC3-4953-8B9F-7DDA3086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5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E1A41E9-CC55-4D63-9715-0C6823FA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06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967642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5" y="2241910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576941" y="4259829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C9686E2-7C63-40FA-954A-89570D85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35" t="62480" r="29085" b="27342"/>
          <a:stretch/>
        </p:blipFill>
        <p:spPr>
          <a:xfrm>
            <a:off x="2231135" y="2902105"/>
            <a:ext cx="7729728" cy="1068915"/>
          </a:xfrm>
          <a:prstGeom prst="rect">
            <a:avLst/>
          </a:prstGeom>
        </p:spPr>
      </p:pic>
      <p:pic>
        <p:nvPicPr>
          <p:cNvPr id="10" name="Marcador de contenido 8">
            <a:extLst>
              <a:ext uri="{FF2B5EF4-FFF2-40B4-BE49-F238E27FC236}">
                <a16:creationId xmlns:a16="http://schemas.microsoft.com/office/drawing/2014/main" id="{3B2DF729-A48F-417F-A7FD-67FC3FC1F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5" t="72408" r="29085" b="21925"/>
          <a:stretch/>
        </p:blipFill>
        <p:spPr>
          <a:xfrm>
            <a:off x="2231134" y="4917970"/>
            <a:ext cx="7729728" cy="5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DB138B-5F33-4304-9CD1-46D32D9F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85772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2D942E-1B65-433B-80E6-FAD82A00A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" t="588" r="1" b="21308"/>
          <a:stretch/>
        </p:blipFill>
        <p:spPr>
          <a:xfrm>
            <a:off x="730794" y="1784481"/>
            <a:ext cx="10730412" cy="45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3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560DC2-AC3A-40D0-8E2B-FFCEE631F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" r="743" b="2230"/>
          <a:stretch/>
        </p:blipFill>
        <p:spPr>
          <a:xfrm>
            <a:off x="243066" y="2361171"/>
            <a:ext cx="11705867" cy="21356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0248A4-D22A-4B8F-96D4-C67AD3E97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" t="4110" r="184" b="5056"/>
          <a:stretch/>
        </p:blipFill>
        <p:spPr>
          <a:xfrm>
            <a:off x="243066" y="4496829"/>
            <a:ext cx="11705867" cy="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29C677-1FF1-4451-8766-530CAEB9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Descripción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537691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iii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0143D-2D32-482B-8192-40E59C74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"/>
          <a:stretch/>
        </p:blipFill>
        <p:spPr>
          <a:xfrm>
            <a:off x="335773" y="1896832"/>
            <a:ext cx="11520453" cy="40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vi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C35217-CD01-48EF-882B-0BDAFB7AE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" t="589" r="145" b="1053"/>
          <a:stretch/>
        </p:blipFill>
        <p:spPr>
          <a:xfrm>
            <a:off x="723527" y="2183283"/>
            <a:ext cx="10744946" cy="3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71801A-40CB-417C-A252-A7CB986B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7" y="1802947"/>
            <a:ext cx="11551705" cy="42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19BA53-BBDE-4DD8-A5C8-68D65BC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9164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nomina online">
            <a:extLst>
              <a:ext uri="{FF2B5EF4-FFF2-40B4-BE49-F238E27FC236}">
                <a16:creationId xmlns:a16="http://schemas.microsoft.com/office/drawing/2014/main" id="{B6B5BAC6-994D-428C-A20A-AC0A0934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2778369"/>
            <a:ext cx="3341077" cy="2408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066"/>
            <a:ext cx="7729728" cy="1188720"/>
          </a:xfrm>
        </p:spPr>
        <p:txBody>
          <a:bodyPr/>
          <a:lstStyle/>
          <a:p>
            <a:r>
              <a:rPr lang="es-ES" dirty="0"/>
              <a:t>Gestión de nómina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335" y="2225458"/>
            <a:ext cx="5925547" cy="37852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500" dirty="0"/>
              <a:t>La situación ideada ha sido la creación de una nómina con un contrato inteligente (</a:t>
            </a:r>
            <a:r>
              <a:rPr lang="es-ES" sz="2500" dirty="0" err="1"/>
              <a:t>smart</a:t>
            </a:r>
            <a:r>
              <a:rPr lang="es-ES" sz="2500" dirty="0"/>
              <a:t> </a:t>
            </a:r>
            <a:r>
              <a:rPr lang="es-ES" sz="2500" dirty="0" err="1"/>
              <a:t>contract</a:t>
            </a:r>
            <a:r>
              <a:rPr lang="es-ES" sz="2500" dirty="0"/>
              <a:t>). </a:t>
            </a:r>
          </a:p>
          <a:p>
            <a:pPr algn="just"/>
            <a:r>
              <a:rPr lang="es-ES" sz="2500" dirty="0"/>
              <a:t>Se ingresará el día 1 de cada mes la nómina en la cuenta del cliente sin intermediarios. </a:t>
            </a:r>
          </a:p>
          <a:p>
            <a:pPr algn="just"/>
            <a:r>
              <a:rPr lang="es-ES" sz="2500" dirty="0"/>
              <a:t>El contrato deberá detectar variaciones en el pago como dietas, horas extra o incluso sanciones económicas. </a:t>
            </a:r>
          </a:p>
          <a:p>
            <a:pPr algn="just"/>
            <a:r>
              <a:rPr lang="es-ES" sz="2500" dirty="0"/>
              <a:t>La idea es que la empresa que posee el blockchain pueda prescindir de tener un banco.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578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93D41-912E-480E-B653-FA66CA49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25302" r="28997" b="33980"/>
          <a:stretch/>
        </p:blipFill>
        <p:spPr>
          <a:xfrm>
            <a:off x="2476499" y="2385392"/>
            <a:ext cx="7239001" cy="39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93C55B-4357-44B7-843C-B4519AD0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7" t="34500" r="28914" b="20179"/>
          <a:stretch/>
        </p:blipFill>
        <p:spPr>
          <a:xfrm>
            <a:off x="2724690" y="2358888"/>
            <a:ext cx="6742619" cy="41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8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la gestión de nómina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601BD7-16C8-4294-B621-CA2F182C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334" y="3244644"/>
            <a:ext cx="8525783" cy="1645476"/>
          </a:xfrm>
        </p:spPr>
      </p:pic>
    </p:spTree>
    <p:extLst>
      <p:ext uri="{BB962C8B-B14F-4D97-AF65-F5344CB8AC3E}">
        <p14:creationId xmlns:p14="http://schemas.microsoft.com/office/powerpoint/2010/main" val="2640712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votacion online">
            <a:extLst>
              <a:ext uri="{FF2B5EF4-FFF2-40B4-BE49-F238E27FC236}">
                <a16:creationId xmlns:a16="http://schemas.microsoft.com/office/drawing/2014/main" id="{BE1F5B9F-A1F2-4F17-BE2B-AFA9F3E2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18" y="2690672"/>
            <a:ext cx="3293160" cy="25495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9258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Sistema de votación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85" y="2254971"/>
            <a:ext cx="5706999" cy="4251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sz="2500" dirty="0"/>
              <a:t>La situación ideada ha sido la creación de un sistema de votación que proporcione un nivel óptimo de privacidad y funcionalidad a través del blockchain.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Según vayan llegando transacciones (votos) se irá realizando el escrutinio por los “mineros”.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Tras la validación de la transacción, esta se unirá a la cadena de bloques.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La idea es prescindir de colegios electorales y mejorar la privacidad y seguridad del sistema de votación.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71249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A4286-A1EC-43C4-8AB2-51D6F1154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35549" r="29130" b="24045"/>
          <a:stretch/>
        </p:blipFill>
        <p:spPr>
          <a:xfrm>
            <a:off x="2530816" y="2425147"/>
            <a:ext cx="7130367" cy="39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4990-7609-4835-B9FE-51AFA38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MULtichain</a:t>
            </a:r>
            <a:r>
              <a:rPr lang="es-ES" dirty="0"/>
              <a:t> 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22626-0752-4C7A-8B8A-FA0B7769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MultiChain</a:t>
            </a:r>
            <a:r>
              <a:rPr lang="es-ES" dirty="0"/>
              <a:t> es un software de acceso gratuito que permite la creación y puesta en marcha de aplicaciones BlockChain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Rápida puesta en marcha</a:t>
            </a:r>
          </a:p>
          <a:p>
            <a:pPr lvl="1" algn="just"/>
            <a:r>
              <a:rPr lang="es-ES" dirty="0"/>
              <a:t>Facilidad de creación y conexión</a:t>
            </a:r>
          </a:p>
          <a:p>
            <a:pPr lvl="1" algn="just"/>
            <a:r>
              <a:rPr lang="es-ES" dirty="0"/>
              <a:t>Control del acceso</a:t>
            </a:r>
          </a:p>
          <a:p>
            <a:pPr lvl="1" algn="just"/>
            <a:r>
              <a:rPr lang="es-ES" dirty="0"/>
              <a:t>Personalización de la aplicación</a:t>
            </a:r>
          </a:p>
          <a:p>
            <a:pPr lvl="1" algn="just"/>
            <a:r>
              <a:rPr lang="es-ES" dirty="0"/>
              <a:t>Seguridad flexible</a:t>
            </a:r>
          </a:p>
        </p:txBody>
      </p:sp>
      <p:pic>
        <p:nvPicPr>
          <p:cNvPr id="1026" name="Picture 2" descr="Resultado de imagen de multichain logo">
            <a:extLst>
              <a:ext uri="{FF2B5EF4-FFF2-40B4-BE49-F238E27FC236}">
                <a16:creationId xmlns:a16="http://schemas.microsoft.com/office/drawing/2014/main" id="{D5FD7242-DB5C-48EB-8B11-5A53998A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76" y="3429000"/>
            <a:ext cx="2040988" cy="20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32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CBE201-2E63-4F67-8EFB-34216DE2F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5" t="33615" r="29022" b="21339"/>
          <a:stretch/>
        </p:blipFill>
        <p:spPr>
          <a:xfrm>
            <a:off x="2663686" y="2372138"/>
            <a:ext cx="6864628" cy="41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el sistema de votación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91BCEE3-D066-461B-BD64-2ACC0F5B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989" y="3309729"/>
            <a:ext cx="7336021" cy="15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4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F48F86-9C78-42F9-A114-FCE6117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97171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F8FA5-6E5A-4196-9E27-EFB4506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7370"/>
            <a:ext cx="7729728" cy="1188720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ABA4C-3738-4CDA-937B-E726D55A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9934"/>
            <a:ext cx="7729728" cy="4240696"/>
          </a:xfrm>
        </p:spPr>
        <p:txBody>
          <a:bodyPr/>
          <a:lstStyle/>
          <a:p>
            <a:pPr marL="2286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7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2616-85FD-495B-91EC-2488C5F8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Monax</a:t>
            </a:r>
            <a:r>
              <a:rPr lang="es-ES" dirty="0"/>
              <a:t>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AF7B8-990B-410A-A1F9-172C799F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MONAX es un software libre de código abierto para construir, enviar y ejecutar aplicaciones basadas en BlockChain para ecosistemas de negocios.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Diseñada para soportar múltiples nodos conectados a múltiples redes de BlockChain</a:t>
            </a:r>
          </a:p>
          <a:p>
            <a:pPr lvl="1" algn="just"/>
            <a:r>
              <a:rPr lang="es-ES" dirty="0"/>
              <a:t>Permite construir BlockChain de uso exclusivamente corporativo</a:t>
            </a:r>
          </a:p>
          <a:p>
            <a:pPr lvl="1" algn="just"/>
            <a:r>
              <a:rPr lang="es-ES" dirty="0"/>
              <a:t>Permite la configuración de los tokens asociados y dotarles de valor económico</a:t>
            </a:r>
          </a:p>
          <a:p>
            <a:pPr lvl="1" algn="just"/>
            <a:r>
              <a:rPr lang="es-ES" dirty="0"/>
              <a:t>Mecanismo de consenso: </a:t>
            </a:r>
            <a:r>
              <a:rPr lang="es-ES" dirty="0" err="1"/>
              <a:t>Tendermint</a:t>
            </a:r>
            <a:endParaRPr lang="es-ES" dirty="0"/>
          </a:p>
          <a:p>
            <a:pPr lvl="1" algn="just"/>
            <a:r>
              <a:rPr lang="es-ES" dirty="0"/>
              <a:t>Protocolo: </a:t>
            </a:r>
            <a:r>
              <a:rPr lang="es-ES" dirty="0" err="1"/>
              <a:t>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Stake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735804-869E-4819-88E2-E233FC93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46" y="5064369"/>
            <a:ext cx="3217418" cy="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579B-8BC3-4417-90F3-C3094E0F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85812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90600" y="2053481"/>
            <a:ext cx="4827813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endParaRPr lang="es-ES" sz="9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Coste monetario de la adquisición de la tecnología.</a:t>
            </a:r>
          </a:p>
          <a:p>
            <a:pPr algn="ctr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373586" y="2053481"/>
            <a:ext cx="482781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Tamaño de la tecnología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SECTOR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Sector y mercado al que va dirigido el producto o servicio.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COMODIDAD DE DESARROLLO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Facilidad en la implementación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 DE 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Coste monetario de la adquisición de la formación necesaria para implementar de manera óptima la tecnología.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1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HARDWARE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275304" y="2082216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MEMORIA RAM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memoria necesario para implementar la solución.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551525" y="2082216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ALMACENAMIENTO EXTERNO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Espacio mínimo necesario en el ordenador para poder implementar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691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383</TotalTime>
  <Words>1034</Words>
  <Application>Microsoft Office PowerPoint</Application>
  <PresentationFormat>Panorámica</PresentationFormat>
  <Paragraphs>418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Paquete</vt:lpstr>
      <vt:lpstr>OPEN SOURCE BLOCKCHAIN</vt:lpstr>
      <vt:lpstr>Planificación [https://app.ganttpro.com/#!/app/home]</vt:lpstr>
      <vt:lpstr>Descripción de LAS tecnologías</vt:lpstr>
      <vt:lpstr>MULtichain [completar]</vt:lpstr>
      <vt:lpstr>Monax[completar]</vt:lpstr>
      <vt:lpstr>Criterios de comparación</vt:lpstr>
      <vt:lpstr>generales</vt:lpstr>
      <vt:lpstr>generales</vt:lpstr>
      <vt:lpstr>HARDWARE</vt:lpstr>
      <vt:lpstr>SOFTWARE DE IMPLEMENTACIÓN</vt:lpstr>
      <vt:lpstr>SOFTWARE DE LA TECNOLOGÍA BLOCKCHAIN</vt:lpstr>
      <vt:lpstr>SOFTWARE DE LA TECNOLOGÍA BLOCKCHAIN</vt:lpstr>
      <vt:lpstr>CALIDAD Y PRIVACIDAD</vt:lpstr>
      <vt:lpstr>VERSATILIDAD</vt:lpstr>
      <vt:lpstr>SOPORTE Y MANTENIMIENTO</vt:lpstr>
      <vt:lpstr>Evaluación de los criterios por tecnología</vt:lpstr>
      <vt:lpstr>Evaluación de los criterios para mUltichain I</vt:lpstr>
      <vt:lpstr>Evaluación de los criterios para multichain II</vt:lpstr>
      <vt:lpstr>Evaluación de los criterios para mUltichain iii</vt:lpstr>
      <vt:lpstr>Evaluación de los criterios para mUltichain IV</vt:lpstr>
      <vt:lpstr>Evaluación de los criterios para mUltichain v</vt:lpstr>
      <vt:lpstr>Evaluación de los criterios para monax I</vt:lpstr>
      <vt:lpstr>Evaluación de los criterios para monax II</vt:lpstr>
      <vt:lpstr>Evaluación de los criterios para mUltichain iii</vt:lpstr>
      <vt:lpstr>Evaluación de los criterios para mUltichain IV</vt:lpstr>
      <vt:lpstr>Evaluación de los criterios para monax v</vt:lpstr>
      <vt:lpstr>Comparación de las tecnologías</vt:lpstr>
      <vt:lpstr>Tabla resumen i</vt:lpstr>
      <vt:lpstr>Tabla resumen ii</vt:lpstr>
      <vt:lpstr>Tabla resumen iii</vt:lpstr>
      <vt:lpstr>Tabla resumen vi</vt:lpstr>
      <vt:lpstr>Tabla resumen v</vt:lpstr>
      <vt:lpstr>recomendaciones</vt:lpstr>
      <vt:lpstr>Gestión de nómina</vt:lpstr>
      <vt:lpstr>Tabla resumen i</vt:lpstr>
      <vt:lpstr>Tabla resumen ii</vt:lpstr>
      <vt:lpstr>Elección para la gestión de nómina</vt:lpstr>
      <vt:lpstr>Sistema de votación</vt:lpstr>
      <vt:lpstr>Tabla resumen i</vt:lpstr>
      <vt:lpstr>Tabla resumen ii</vt:lpstr>
      <vt:lpstr>Elección para el sistema de votación</vt:lpstr>
      <vt:lpstr>conclusión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BLOCKCHAIN</dc:title>
  <dc:creator>Castro Vaquerizo María</dc:creator>
  <cp:lastModifiedBy>Alejandro Díaz Moreno</cp:lastModifiedBy>
  <cp:revision>46</cp:revision>
  <dcterms:created xsi:type="dcterms:W3CDTF">2018-03-18T09:51:08Z</dcterms:created>
  <dcterms:modified xsi:type="dcterms:W3CDTF">2018-04-07T21:22:44Z</dcterms:modified>
</cp:coreProperties>
</file>