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310" r:id="rId9"/>
    <p:sldId id="303" r:id="rId10"/>
    <p:sldId id="304" r:id="rId11"/>
    <p:sldId id="305" r:id="rId12"/>
    <p:sldId id="306" r:id="rId13"/>
    <p:sldId id="307" r:id="rId14"/>
    <p:sldId id="308" r:id="rId15"/>
    <p:sldId id="309" r:id="rId16"/>
    <p:sldId id="277" r:id="rId17"/>
    <p:sldId id="311" r:id="rId18"/>
    <p:sldId id="320" r:id="rId19"/>
    <p:sldId id="323" r:id="rId20"/>
    <p:sldId id="321" r:id="rId21"/>
    <p:sldId id="322" r:id="rId22"/>
    <p:sldId id="324" r:id="rId23"/>
    <p:sldId id="325" r:id="rId24"/>
    <p:sldId id="326" r:id="rId25"/>
    <p:sldId id="327" r:id="rId26"/>
    <p:sldId id="328" r:id="rId27"/>
    <p:sldId id="287" r:id="rId28"/>
    <p:sldId id="288" r:id="rId29"/>
    <p:sldId id="312" r:id="rId30"/>
    <p:sldId id="313" r:id="rId31"/>
    <p:sldId id="315" r:id="rId32"/>
    <p:sldId id="316" r:id="rId33"/>
    <p:sldId id="295" r:id="rId34"/>
    <p:sldId id="296" r:id="rId35"/>
    <p:sldId id="318" r:id="rId36"/>
    <p:sldId id="329" r:id="rId37"/>
    <p:sldId id="330" r:id="rId38"/>
    <p:sldId id="317" r:id="rId39"/>
    <p:sldId id="319" r:id="rId40"/>
    <p:sldId id="331" r:id="rId41"/>
    <p:sldId id="332" r:id="rId42"/>
    <p:sldId id="297" r:id="rId43"/>
    <p:sldId id="298" r:id="rId4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059" autoAdjust="0"/>
    <p:restoredTop sz="94660"/>
  </p:normalViewPr>
  <p:slideViewPr>
    <p:cSldViewPr snapToGrid="0">
      <p:cViewPr varScale="1">
        <p:scale>
          <a:sx n="72" d="100"/>
          <a:sy n="72" d="100"/>
        </p:scale>
        <p:origin x="98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4/9/2018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4/9/2018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4/9/2018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4/9/2018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4/9/2018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4/9/2018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4/9/2018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4/9/2018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4/9/2018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4/9/2018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4/9/2018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4/9/2018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app.ganttpro.com/#!/app/hom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002A16-0ED5-4F42-95AF-ADA63B8469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OPEN SOURCE BLOCKCHAIN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30484D0-FF41-47BD-BA94-B35F15D887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5194" y="325735"/>
            <a:ext cx="6801612" cy="1239894"/>
          </a:xfrm>
        </p:spPr>
        <p:txBody>
          <a:bodyPr/>
          <a:lstStyle/>
          <a:p>
            <a:r>
              <a:rPr lang="es-ES" dirty="0"/>
              <a:t>Desarrollo de Tecnologías Emergentes T1-TG2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5E4B3A2E-FA5E-4F75-8F56-2EE199D9DD4A}"/>
              </a:ext>
            </a:extLst>
          </p:cNvPr>
          <p:cNvSpPr txBox="1">
            <a:spLocks/>
          </p:cNvSpPr>
          <p:nvPr/>
        </p:nvSpPr>
        <p:spPr>
          <a:xfrm>
            <a:off x="748118" y="4377971"/>
            <a:ext cx="6801612" cy="2640049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ES" dirty="0"/>
              <a:t>Alejandro Díaz Moreno (Coordinador)</a:t>
            </a:r>
          </a:p>
          <a:p>
            <a:pPr algn="l"/>
            <a:r>
              <a:rPr lang="es-ES" dirty="0"/>
              <a:t>Daniel Ortega Expósito</a:t>
            </a:r>
          </a:p>
          <a:p>
            <a:pPr algn="l"/>
            <a:r>
              <a:rPr lang="es-ES" dirty="0"/>
              <a:t>Daniela Guzmán Pisfil</a:t>
            </a:r>
          </a:p>
          <a:p>
            <a:pPr algn="l"/>
            <a:r>
              <a:rPr lang="es-ES" dirty="0"/>
              <a:t>María Castro Vaquerizo</a:t>
            </a:r>
          </a:p>
          <a:p>
            <a:pPr algn="l"/>
            <a:r>
              <a:rPr lang="es-ES" dirty="0"/>
              <a:t>Paula Hernández Jordá</a:t>
            </a:r>
          </a:p>
          <a:p>
            <a:pPr algn="l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125104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6C7F1755-7B9A-48F5-A62E-151533245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10105"/>
            <a:ext cx="7729728" cy="1188720"/>
          </a:xfrm>
        </p:spPr>
        <p:txBody>
          <a:bodyPr/>
          <a:lstStyle/>
          <a:p>
            <a:r>
              <a:rPr lang="es-ES" dirty="0"/>
              <a:t>SOFTWARE DE IMPLEMENTACIÓN</a:t>
            </a:r>
          </a:p>
        </p:txBody>
      </p:sp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2CA5DC37-2617-4C18-BEB0-58F3D0405FBD}"/>
              </a:ext>
            </a:extLst>
          </p:cNvPr>
          <p:cNvSpPr/>
          <p:nvPr/>
        </p:nvSpPr>
        <p:spPr>
          <a:xfrm>
            <a:off x="1328058" y="2082218"/>
            <a:ext cx="4365170" cy="4425043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b="1" dirty="0">
                <a:solidFill>
                  <a:schemeClr val="tx1"/>
                </a:solidFill>
              </a:rPr>
              <a:t>SISTEMAS OPERATIVOS</a:t>
            </a:r>
            <a:endParaRPr lang="es-ES" sz="3200" b="1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r>
              <a:rPr lang="es-ES" sz="2400" dirty="0">
                <a:solidFill>
                  <a:schemeClr val="tx1"/>
                </a:solidFill>
              </a:rPr>
              <a:t>Sistemas operativos que se pueden utilizar para implementar la plataforma.</a:t>
            </a: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just"/>
            <a:r>
              <a:rPr lang="es-ES" sz="2400" dirty="0">
                <a:solidFill>
                  <a:schemeClr val="tx1"/>
                </a:solidFill>
              </a:rPr>
              <a:t>Tipo de valor:  Texto libre</a:t>
            </a: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E68D4A0F-EA89-43B1-91CC-CE7FA2E82A9D}"/>
              </a:ext>
            </a:extLst>
          </p:cNvPr>
          <p:cNvSpPr/>
          <p:nvPr/>
        </p:nvSpPr>
        <p:spPr>
          <a:xfrm>
            <a:off x="6498774" y="2082218"/>
            <a:ext cx="4365171" cy="4425043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b="1" dirty="0">
                <a:solidFill>
                  <a:schemeClr val="tx1"/>
                </a:solidFill>
              </a:rPr>
              <a:t>LENGUAJE DE PROGRAMACIÓN</a:t>
            </a:r>
            <a:endParaRPr lang="es-ES" sz="3200" b="1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r>
              <a:rPr lang="es-ES" sz="2400" dirty="0">
                <a:solidFill>
                  <a:schemeClr val="tx1"/>
                </a:solidFill>
              </a:rPr>
              <a:t>Necesidad de programación para implementar la plataforma.</a:t>
            </a:r>
          </a:p>
          <a:p>
            <a:pPr algn="just"/>
            <a:endParaRPr lang="es-ES" sz="2400" dirty="0">
              <a:solidFill>
                <a:schemeClr val="tx1"/>
              </a:solidFill>
            </a:endParaRPr>
          </a:p>
          <a:p>
            <a:pPr algn="just"/>
            <a:r>
              <a:rPr lang="es-ES" sz="2400" dirty="0">
                <a:solidFill>
                  <a:schemeClr val="tx1"/>
                </a:solidFill>
              </a:rPr>
              <a:t>Tipo de valor: Booleano (Si/No)</a:t>
            </a:r>
          </a:p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86745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6C7F1755-7B9A-48F5-A62E-151533245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10105"/>
            <a:ext cx="7729728" cy="1188720"/>
          </a:xfrm>
        </p:spPr>
        <p:txBody>
          <a:bodyPr/>
          <a:lstStyle/>
          <a:p>
            <a:r>
              <a:rPr lang="es-ES" dirty="0"/>
              <a:t>SOFTWARE DE LA TECNOLOGÍA BLOCKCHAIN</a:t>
            </a:r>
          </a:p>
        </p:txBody>
      </p:sp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2CA5DC37-2617-4C18-BEB0-58F3D0405FBD}"/>
              </a:ext>
            </a:extLst>
          </p:cNvPr>
          <p:cNvSpPr/>
          <p:nvPr/>
        </p:nvSpPr>
        <p:spPr>
          <a:xfrm>
            <a:off x="767444" y="2053481"/>
            <a:ext cx="3331028" cy="4425043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800" b="1" dirty="0">
              <a:solidFill>
                <a:schemeClr val="tx1"/>
              </a:solidFill>
            </a:endParaRPr>
          </a:p>
          <a:p>
            <a:pPr algn="ctr"/>
            <a:endParaRPr lang="es-ES" sz="2800" b="1" dirty="0">
              <a:solidFill>
                <a:schemeClr val="tx1"/>
              </a:solidFill>
            </a:endParaRPr>
          </a:p>
          <a:p>
            <a:pPr algn="ctr"/>
            <a:endParaRPr lang="es-ES" sz="2800" b="1" dirty="0">
              <a:solidFill>
                <a:schemeClr val="tx1"/>
              </a:solidFill>
            </a:endParaRPr>
          </a:p>
          <a:p>
            <a:pPr algn="ctr"/>
            <a:endParaRPr lang="es-ES" sz="2800" b="1" dirty="0">
              <a:solidFill>
                <a:schemeClr val="tx1"/>
              </a:solidFill>
            </a:endParaRPr>
          </a:p>
          <a:p>
            <a:pPr algn="ctr"/>
            <a:r>
              <a:rPr lang="es-ES" sz="2400" b="1" dirty="0">
                <a:solidFill>
                  <a:schemeClr val="tx1"/>
                </a:solidFill>
              </a:rPr>
              <a:t>CAPACIDAD DE TRANSACCIÓN</a:t>
            </a:r>
            <a:endParaRPr lang="es-ES" sz="2800" b="1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just"/>
            <a:r>
              <a:rPr lang="es-ES" sz="2400" dirty="0">
                <a:solidFill>
                  <a:schemeClr val="tx1"/>
                </a:solidFill>
              </a:rPr>
              <a:t>Cantidad de datos que se pueden almacenar por cada una de las transacciones.</a:t>
            </a:r>
          </a:p>
          <a:p>
            <a:pPr algn="just"/>
            <a:endParaRPr lang="es-ES" sz="2400" dirty="0">
              <a:solidFill>
                <a:schemeClr val="tx1"/>
              </a:solidFill>
            </a:endParaRPr>
          </a:p>
          <a:p>
            <a:r>
              <a:rPr lang="es-ES" sz="2400" dirty="0">
                <a:solidFill>
                  <a:schemeClr val="tx1"/>
                </a:solidFill>
              </a:rPr>
              <a:t>Tipo de valor: Numérico (MB)</a:t>
            </a: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E68D4A0F-EA89-43B1-91CC-CE7FA2E82A9D}"/>
              </a:ext>
            </a:extLst>
          </p:cNvPr>
          <p:cNvSpPr/>
          <p:nvPr/>
        </p:nvSpPr>
        <p:spPr>
          <a:xfrm>
            <a:off x="4430486" y="2053481"/>
            <a:ext cx="3331028" cy="4425043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100" b="1" dirty="0">
              <a:solidFill>
                <a:schemeClr val="tx1"/>
              </a:solidFill>
            </a:endParaRPr>
          </a:p>
          <a:p>
            <a:pPr algn="ctr"/>
            <a:endParaRPr lang="es-ES" sz="1100" b="1" dirty="0">
              <a:solidFill>
                <a:schemeClr val="tx1"/>
              </a:solidFill>
            </a:endParaRPr>
          </a:p>
          <a:p>
            <a:pPr algn="ctr"/>
            <a:endParaRPr lang="es-ES" sz="1100" b="1" dirty="0">
              <a:solidFill>
                <a:schemeClr val="tx1"/>
              </a:solidFill>
            </a:endParaRPr>
          </a:p>
          <a:p>
            <a:pPr algn="ctr"/>
            <a:endParaRPr lang="es-ES" sz="1100" b="1" dirty="0">
              <a:solidFill>
                <a:schemeClr val="tx1"/>
              </a:solidFill>
            </a:endParaRPr>
          </a:p>
          <a:p>
            <a:pPr algn="ctr"/>
            <a:endParaRPr lang="es-ES" sz="1100" b="1" dirty="0">
              <a:solidFill>
                <a:schemeClr val="tx1"/>
              </a:solidFill>
            </a:endParaRPr>
          </a:p>
          <a:p>
            <a:pPr algn="ctr"/>
            <a:endParaRPr lang="es-ES" sz="1100" b="1" dirty="0">
              <a:solidFill>
                <a:schemeClr val="tx1"/>
              </a:solidFill>
            </a:endParaRPr>
          </a:p>
          <a:p>
            <a:pPr algn="ctr"/>
            <a:r>
              <a:rPr lang="es-ES" sz="2800" b="1" dirty="0">
                <a:solidFill>
                  <a:schemeClr val="tx1"/>
                </a:solidFill>
              </a:rPr>
              <a:t>VERSIONES</a:t>
            </a:r>
            <a:endParaRPr lang="es-ES" sz="3200" b="1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r>
              <a:rPr lang="es-ES" sz="2400" dirty="0">
                <a:solidFill>
                  <a:schemeClr val="tx1"/>
                </a:solidFill>
              </a:rPr>
              <a:t>Cantidad de versiones existentes del producto.</a:t>
            </a:r>
          </a:p>
          <a:p>
            <a:pPr algn="just"/>
            <a:endParaRPr lang="es-ES" sz="2400" dirty="0">
              <a:solidFill>
                <a:schemeClr val="tx1"/>
              </a:solidFill>
            </a:endParaRPr>
          </a:p>
          <a:p>
            <a:r>
              <a:rPr lang="es-ES" sz="2400" dirty="0">
                <a:solidFill>
                  <a:schemeClr val="tx1"/>
                </a:solidFill>
              </a:rPr>
              <a:t>Tipo de valor: Numérico.</a:t>
            </a: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9A92B560-01B8-475B-B676-482DC94797DC}"/>
              </a:ext>
            </a:extLst>
          </p:cNvPr>
          <p:cNvSpPr/>
          <p:nvPr/>
        </p:nvSpPr>
        <p:spPr>
          <a:xfrm>
            <a:off x="8093528" y="2053481"/>
            <a:ext cx="3331028" cy="4425043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800" b="1" dirty="0">
              <a:solidFill>
                <a:schemeClr val="tx1"/>
              </a:solidFill>
            </a:endParaRPr>
          </a:p>
          <a:p>
            <a:pPr algn="ctr"/>
            <a:endParaRPr lang="es-ES" sz="2800" b="1" dirty="0">
              <a:solidFill>
                <a:schemeClr val="tx1"/>
              </a:solidFill>
            </a:endParaRPr>
          </a:p>
          <a:p>
            <a:pPr algn="ctr"/>
            <a:endParaRPr lang="es-ES" sz="2800" b="1" dirty="0">
              <a:solidFill>
                <a:schemeClr val="tx1"/>
              </a:solidFill>
            </a:endParaRPr>
          </a:p>
          <a:p>
            <a:pPr algn="ctr"/>
            <a:endParaRPr lang="es-ES" sz="2400" b="1" dirty="0">
              <a:solidFill>
                <a:schemeClr val="tx1"/>
              </a:solidFill>
            </a:endParaRPr>
          </a:p>
          <a:p>
            <a:pPr algn="ctr"/>
            <a:r>
              <a:rPr lang="es-ES" sz="2800" b="1" dirty="0">
                <a:solidFill>
                  <a:schemeClr val="tx1"/>
                </a:solidFill>
              </a:rPr>
              <a:t>MECANISMO DE CONSENSO</a:t>
            </a:r>
            <a:endParaRPr lang="es-ES" sz="3200" b="1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r>
              <a:rPr lang="es-ES" sz="2000" dirty="0">
                <a:solidFill>
                  <a:schemeClr val="tx1"/>
                </a:solidFill>
              </a:rPr>
              <a:t>Mecanismo que utiliza la propia tecnología para crear un consenso entre los mineros en caso de que dos de los bloques apunten al mismo bloque precedente.</a:t>
            </a:r>
          </a:p>
          <a:p>
            <a:pPr algn="just"/>
            <a:endParaRPr lang="es-ES" sz="2000" dirty="0">
              <a:solidFill>
                <a:schemeClr val="tx1"/>
              </a:solidFill>
            </a:endParaRPr>
          </a:p>
          <a:p>
            <a:pPr algn="just"/>
            <a:r>
              <a:rPr lang="es-ES" sz="2000" dirty="0">
                <a:solidFill>
                  <a:schemeClr val="tx1"/>
                </a:solidFill>
              </a:rPr>
              <a:t>Tipo de valor: Texto libre </a:t>
            </a:r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49626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6C7F1755-7B9A-48F5-A62E-151533245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10105"/>
            <a:ext cx="7729728" cy="1188720"/>
          </a:xfrm>
        </p:spPr>
        <p:txBody>
          <a:bodyPr/>
          <a:lstStyle/>
          <a:p>
            <a:r>
              <a:rPr lang="es-ES" dirty="0"/>
              <a:t>SOFTWARE DE LA TECNOLOGÍA BLOCKCHAIN</a:t>
            </a:r>
          </a:p>
        </p:txBody>
      </p:sp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2CA5DC37-2617-4C18-BEB0-58F3D0405FBD}"/>
              </a:ext>
            </a:extLst>
          </p:cNvPr>
          <p:cNvSpPr/>
          <p:nvPr/>
        </p:nvSpPr>
        <p:spPr>
          <a:xfrm>
            <a:off x="767444" y="2053481"/>
            <a:ext cx="3331028" cy="4425043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800" b="1" dirty="0">
              <a:solidFill>
                <a:schemeClr val="tx1"/>
              </a:solidFill>
            </a:endParaRPr>
          </a:p>
          <a:p>
            <a:pPr algn="ctr"/>
            <a:endParaRPr lang="es-ES" sz="2800" b="1" dirty="0">
              <a:solidFill>
                <a:schemeClr val="tx1"/>
              </a:solidFill>
            </a:endParaRPr>
          </a:p>
          <a:p>
            <a:pPr algn="ctr"/>
            <a:endParaRPr lang="es-ES" sz="2800" b="1" dirty="0">
              <a:solidFill>
                <a:schemeClr val="tx1"/>
              </a:solidFill>
            </a:endParaRPr>
          </a:p>
          <a:p>
            <a:pPr algn="ctr"/>
            <a:endParaRPr lang="es-ES" sz="2800" b="1" dirty="0">
              <a:solidFill>
                <a:schemeClr val="tx1"/>
              </a:solidFill>
            </a:endParaRPr>
          </a:p>
          <a:p>
            <a:pPr algn="ctr"/>
            <a:r>
              <a:rPr lang="es-ES" sz="2800" b="1" dirty="0">
                <a:solidFill>
                  <a:schemeClr val="tx1"/>
                </a:solidFill>
              </a:rPr>
              <a:t>PROTOCOLO</a:t>
            </a: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r>
              <a:rPr lang="es-ES" sz="2400" dirty="0">
                <a:solidFill>
                  <a:schemeClr val="tx1"/>
                </a:solidFill>
              </a:rPr>
              <a:t>Tipo de protocolo utilizado por la tecnología en la validación.</a:t>
            </a:r>
          </a:p>
          <a:p>
            <a:pPr algn="just"/>
            <a:endParaRPr lang="es-ES" sz="2400" dirty="0">
              <a:solidFill>
                <a:schemeClr val="tx1"/>
              </a:solidFill>
            </a:endParaRPr>
          </a:p>
          <a:p>
            <a:pPr algn="just"/>
            <a:r>
              <a:rPr lang="es-ES" sz="2400" dirty="0">
                <a:solidFill>
                  <a:schemeClr val="tx1"/>
                </a:solidFill>
              </a:rPr>
              <a:t>Tipo de valor: Texto libre</a:t>
            </a: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E68D4A0F-EA89-43B1-91CC-CE7FA2E82A9D}"/>
              </a:ext>
            </a:extLst>
          </p:cNvPr>
          <p:cNvSpPr/>
          <p:nvPr/>
        </p:nvSpPr>
        <p:spPr>
          <a:xfrm>
            <a:off x="4430486" y="2053481"/>
            <a:ext cx="3331028" cy="4425043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100" b="1" dirty="0">
              <a:solidFill>
                <a:schemeClr val="tx1"/>
              </a:solidFill>
            </a:endParaRPr>
          </a:p>
          <a:p>
            <a:pPr algn="ctr"/>
            <a:endParaRPr lang="es-ES" sz="1100" b="1" dirty="0">
              <a:solidFill>
                <a:schemeClr val="tx1"/>
              </a:solidFill>
            </a:endParaRPr>
          </a:p>
          <a:p>
            <a:pPr algn="ctr"/>
            <a:endParaRPr lang="es-ES" sz="1100" b="1" dirty="0">
              <a:solidFill>
                <a:schemeClr val="tx1"/>
              </a:solidFill>
            </a:endParaRPr>
          </a:p>
          <a:p>
            <a:pPr algn="ctr"/>
            <a:endParaRPr lang="es-ES" sz="1100" b="1" dirty="0">
              <a:solidFill>
                <a:schemeClr val="tx1"/>
              </a:solidFill>
            </a:endParaRPr>
          </a:p>
          <a:p>
            <a:pPr algn="ctr"/>
            <a:endParaRPr lang="es-ES" sz="1100" b="1" dirty="0">
              <a:solidFill>
                <a:schemeClr val="tx1"/>
              </a:solidFill>
            </a:endParaRPr>
          </a:p>
          <a:p>
            <a:pPr algn="ctr"/>
            <a:endParaRPr lang="es-ES" sz="1100" b="1" dirty="0">
              <a:solidFill>
                <a:schemeClr val="tx1"/>
              </a:solidFill>
            </a:endParaRPr>
          </a:p>
          <a:p>
            <a:pPr algn="ctr"/>
            <a:endParaRPr lang="es-ES" sz="1100" b="1" dirty="0">
              <a:solidFill>
                <a:schemeClr val="tx1"/>
              </a:solidFill>
            </a:endParaRPr>
          </a:p>
          <a:p>
            <a:pPr algn="ctr"/>
            <a:endParaRPr lang="es-ES" sz="1100" b="1" dirty="0">
              <a:solidFill>
                <a:schemeClr val="tx1"/>
              </a:solidFill>
            </a:endParaRPr>
          </a:p>
          <a:p>
            <a:pPr algn="ctr"/>
            <a:endParaRPr lang="es-ES" sz="1100" b="1" dirty="0">
              <a:solidFill>
                <a:schemeClr val="tx1"/>
              </a:solidFill>
            </a:endParaRPr>
          </a:p>
          <a:p>
            <a:pPr algn="ctr"/>
            <a:r>
              <a:rPr lang="es-ES" sz="2400" b="1" dirty="0">
                <a:solidFill>
                  <a:schemeClr val="tx1"/>
                </a:solidFill>
              </a:rPr>
              <a:t>TIEMPO DE CONFIRMACIÓN</a:t>
            </a:r>
            <a:endParaRPr lang="es-ES" sz="2800" b="1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r>
              <a:rPr lang="es-ES" sz="2400" dirty="0">
                <a:solidFill>
                  <a:schemeClr val="tx1"/>
                </a:solidFill>
              </a:rPr>
              <a:t>Tiempo que tarda la tecnología en confirmar cada una de las transacciones.</a:t>
            </a:r>
          </a:p>
          <a:p>
            <a:endParaRPr lang="es-ES" sz="2400" dirty="0">
              <a:solidFill>
                <a:schemeClr val="tx1"/>
              </a:solidFill>
            </a:endParaRPr>
          </a:p>
          <a:p>
            <a:r>
              <a:rPr lang="es-ES" sz="2400" dirty="0">
                <a:solidFill>
                  <a:schemeClr val="tx1"/>
                </a:solidFill>
              </a:rPr>
              <a:t>Tipo de valor: Numérico</a:t>
            </a: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9A92B560-01B8-475B-B676-482DC94797DC}"/>
              </a:ext>
            </a:extLst>
          </p:cNvPr>
          <p:cNvSpPr/>
          <p:nvPr/>
        </p:nvSpPr>
        <p:spPr>
          <a:xfrm>
            <a:off x="8093528" y="2053481"/>
            <a:ext cx="3331028" cy="4425043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800" b="1" dirty="0">
              <a:solidFill>
                <a:schemeClr val="tx1"/>
              </a:solidFill>
            </a:endParaRPr>
          </a:p>
          <a:p>
            <a:pPr algn="ctr"/>
            <a:endParaRPr lang="es-ES" sz="2800" b="1" dirty="0">
              <a:solidFill>
                <a:schemeClr val="tx1"/>
              </a:solidFill>
            </a:endParaRPr>
          </a:p>
          <a:p>
            <a:pPr algn="ctr"/>
            <a:endParaRPr lang="es-ES" sz="2400" b="1" dirty="0">
              <a:solidFill>
                <a:schemeClr val="tx1"/>
              </a:solidFill>
            </a:endParaRPr>
          </a:p>
          <a:p>
            <a:pPr algn="ctr"/>
            <a:r>
              <a:rPr lang="es-ES" sz="2800" b="1" dirty="0">
                <a:solidFill>
                  <a:schemeClr val="tx1"/>
                </a:solidFill>
              </a:rPr>
              <a:t>MADUREZ</a:t>
            </a:r>
            <a:endParaRPr lang="es-ES" sz="3200" b="1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just"/>
            <a:r>
              <a:rPr lang="es-ES" sz="2400" dirty="0">
                <a:solidFill>
                  <a:schemeClr val="tx1"/>
                </a:solidFill>
              </a:rPr>
              <a:t>Existencia de una mayor modificación de cambios corrigiendo los fallos. </a:t>
            </a:r>
          </a:p>
          <a:p>
            <a:pPr algn="just"/>
            <a:endParaRPr lang="es-ES" sz="2400" dirty="0">
              <a:solidFill>
                <a:schemeClr val="tx1"/>
              </a:solidFill>
            </a:endParaRPr>
          </a:p>
          <a:p>
            <a:pPr algn="just"/>
            <a:r>
              <a:rPr lang="es-ES" sz="2400" dirty="0">
                <a:solidFill>
                  <a:schemeClr val="tx1"/>
                </a:solidFill>
              </a:rPr>
              <a:t>Tipo de valor: Escala de 1-5 </a:t>
            </a: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68893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6C7F1755-7B9A-48F5-A62E-151533245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10105"/>
            <a:ext cx="7729728" cy="1188720"/>
          </a:xfrm>
        </p:spPr>
        <p:txBody>
          <a:bodyPr/>
          <a:lstStyle/>
          <a:p>
            <a:r>
              <a:rPr lang="es-ES" dirty="0"/>
              <a:t>CALIDAD Y PRIVACIDAD</a:t>
            </a:r>
          </a:p>
        </p:txBody>
      </p:sp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2CA5DC37-2617-4C18-BEB0-58F3D0405FBD}"/>
              </a:ext>
            </a:extLst>
          </p:cNvPr>
          <p:cNvSpPr/>
          <p:nvPr/>
        </p:nvSpPr>
        <p:spPr>
          <a:xfrm>
            <a:off x="767444" y="2053481"/>
            <a:ext cx="3331028" cy="4425043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800" b="1" dirty="0">
              <a:solidFill>
                <a:schemeClr val="tx1"/>
              </a:solidFill>
            </a:endParaRPr>
          </a:p>
          <a:p>
            <a:pPr algn="ctr"/>
            <a:endParaRPr lang="es-ES" sz="2800" b="1" dirty="0">
              <a:solidFill>
                <a:schemeClr val="tx1"/>
              </a:solidFill>
            </a:endParaRPr>
          </a:p>
          <a:p>
            <a:pPr algn="ctr"/>
            <a:endParaRPr lang="es-ES" sz="2800" b="1" dirty="0">
              <a:solidFill>
                <a:schemeClr val="tx1"/>
              </a:solidFill>
            </a:endParaRPr>
          </a:p>
          <a:p>
            <a:pPr algn="ctr"/>
            <a:endParaRPr lang="es-ES" sz="2800" b="1" dirty="0">
              <a:solidFill>
                <a:schemeClr val="tx1"/>
              </a:solidFill>
            </a:endParaRPr>
          </a:p>
          <a:p>
            <a:pPr algn="ctr"/>
            <a:r>
              <a:rPr lang="es-ES" sz="2800" b="1" dirty="0">
                <a:solidFill>
                  <a:schemeClr val="tx1"/>
                </a:solidFill>
              </a:rPr>
              <a:t>FIABILIDAD</a:t>
            </a: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r>
              <a:rPr lang="es-ES" sz="2400" dirty="0">
                <a:solidFill>
                  <a:schemeClr val="tx1"/>
                </a:solidFill>
              </a:rPr>
              <a:t>Confianza en las empresas desarrolladoras de estas tecnologías.</a:t>
            </a:r>
          </a:p>
          <a:p>
            <a:pPr algn="just"/>
            <a:endParaRPr lang="es-ES" sz="2400" dirty="0">
              <a:solidFill>
                <a:schemeClr val="tx1"/>
              </a:solidFill>
            </a:endParaRPr>
          </a:p>
          <a:p>
            <a:r>
              <a:rPr lang="es-ES" sz="2400" dirty="0">
                <a:solidFill>
                  <a:schemeClr val="tx1"/>
                </a:solidFill>
              </a:rPr>
              <a:t>Tipo de valor: Booleano (Si/No)</a:t>
            </a: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E68D4A0F-EA89-43B1-91CC-CE7FA2E82A9D}"/>
              </a:ext>
            </a:extLst>
          </p:cNvPr>
          <p:cNvSpPr/>
          <p:nvPr/>
        </p:nvSpPr>
        <p:spPr>
          <a:xfrm>
            <a:off x="4430486" y="2053481"/>
            <a:ext cx="3331028" cy="4425043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100" b="1" dirty="0">
              <a:solidFill>
                <a:schemeClr val="tx1"/>
              </a:solidFill>
            </a:endParaRPr>
          </a:p>
          <a:p>
            <a:pPr algn="ctr"/>
            <a:endParaRPr lang="es-ES" sz="1100" b="1" dirty="0">
              <a:solidFill>
                <a:schemeClr val="tx1"/>
              </a:solidFill>
            </a:endParaRPr>
          </a:p>
          <a:p>
            <a:pPr algn="ctr"/>
            <a:endParaRPr lang="es-ES" sz="1100" b="1" dirty="0">
              <a:solidFill>
                <a:schemeClr val="tx1"/>
              </a:solidFill>
            </a:endParaRPr>
          </a:p>
          <a:p>
            <a:pPr algn="ctr"/>
            <a:endParaRPr lang="es-ES" sz="1100" b="1" dirty="0">
              <a:solidFill>
                <a:schemeClr val="tx1"/>
              </a:solidFill>
            </a:endParaRPr>
          </a:p>
          <a:p>
            <a:pPr algn="ctr"/>
            <a:endParaRPr lang="es-ES" sz="1100" b="1" dirty="0">
              <a:solidFill>
                <a:schemeClr val="tx1"/>
              </a:solidFill>
            </a:endParaRPr>
          </a:p>
          <a:p>
            <a:pPr algn="ctr"/>
            <a:endParaRPr lang="es-ES" sz="1100" b="1" dirty="0">
              <a:solidFill>
                <a:schemeClr val="tx1"/>
              </a:solidFill>
            </a:endParaRPr>
          </a:p>
          <a:p>
            <a:pPr algn="ctr"/>
            <a:endParaRPr lang="es-ES" sz="1100" b="1" dirty="0">
              <a:solidFill>
                <a:schemeClr val="tx1"/>
              </a:solidFill>
            </a:endParaRPr>
          </a:p>
          <a:p>
            <a:pPr algn="ctr"/>
            <a:endParaRPr lang="es-ES" sz="1100" b="1" dirty="0">
              <a:solidFill>
                <a:schemeClr val="tx1"/>
              </a:solidFill>
            </a:endParaRPr>
          </a:p>
          <a:p>
            <a:pPr algn="ctr"/>
            <a:r>
              <a:rPr lang="es-ES" sz="2800" b="1" dirty="0">
                <a:solidFill>
                  <a:schemeClr val="tx1"/>
                </a:solidFill>
              </a:rPr>
              <a:t>PRIVACIDAD</a:t>
            </a: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r>
              <a:rPr lang="es-ES" sz="2400" dirty="0">
                <a:solidFill>
                  <a:schemeClr val="tx1"/>
                </a:solidFill>
              </a:rPr>
              <a:t>Si se permite la visibilidad de transacciones a todo el público o no.</a:t>
            </a:r>
          </a:p>
          <a:p>
            <a:pPr algn="just"/>
            <a:endParaRPr lang="es-ES" sz="2400" dirty="0">
              <a:solidFill>
                <a:schemeClr val="tx1"/>
              </a:solidFill>
            </a:endParaRPr>
          </a:p>
          <a:p>
            <a:r>
              <a:rPr lang="es-ES" sz="2400" dirty="0">
                <a:solidFill>
                  <a:schemeClr val="tx1"/>
                </a:solidFill>
              </a:rPr>
              <a:t>Tipo de valor: Booleano (Si/No)</a:t>
            </a: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0E833AD4-0719-47E8-96BB-EB8CC453DCA1}"/>
              </a:ext>
            </a:extLst>
          </p:cNvPr>
          <p:cNvSpPr/>
          <p:nvPr/>
        </p:nvSpPr>
        <p:spPr>
          <a:xfrm>
            <a:off x="8093528" y="2053481"/>
            <a:ext cx="3331028" cy="4425043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800" b="1" dirty="0">
              <a:solidFill>
                <a:schemeClr val="tx1"/>
              </a:solidFill>
            </a:endParaRPr>
          </a:p>
          <a:p>
            <a:pPr algn="ctr"/>
            <a:endParaRPr lang="es-ES" sz="2800" b="1" dirty="0">
              <a:solidFill>
                <a:schemeClr val="tx1"/>
              </a:solidFill>
            </a:endParaRPr>
          </a:p>
          <a:p>
            <a:pPr algn="ctr"/>
            <a:endParaRPr lang="es-ES" sz="2800" b="1" dirty="0">
              <a:solidFill>
                <a:schemeClr val="tx1"/>
              </a:solidFill>
            </a:endParaRPr>
          </a:p>
          <a:p>
            <a:pPr algn="ctr"/>
            <a:endParaRPr lang="es-ES" sz="2800" b="1" dirty="0">
              <a:solidFill>
                <a:schemeClr val="tx1"/>
              </a:solidFill>
            </a:endParaRPr>
          </a:p>
          <a:p>
            <a:pPr algn="ctr"/>
            <a:endParaRPr lang="es-ES" sz="2400" b="1" dirty="0">
              <a:solidFill>
                <a:schemeClr val="tx1"/>
              </a:solidFill>
            </a:endParaRPr>
          </a:p>
          <a:p>
            <a:pPr algn="ctr"/>
            <a:r>
              <a:rPr lang="es-ES" sz="2800" b="1" dirty="0">
                <a:solidFill>
                  <a:schemeClr val="tx1"/>
                </a:solidFill>
              </a:rPr>
              <a:t>TAMAÑO DE COMUNIDAD Y RESPALDO</a:t>
            </a:r>
            <a:endParaRPr lang="es-ES" sz="3200" b="1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just"/>
            <a:r>
              <a:rPr lang="es-ES" sz="2000" dirty="0">
                <a:solidFill>
                  <a:schemeClr val="tx1"/>
                </a:solidFill>
              </a:rPr>
              <a:t>Se tiene en cuenta el valor de la empresa y el volumen de esta que utiliza la tecnología en cuestión.</a:t>
            </a:r>
          </a:p>
          <a:p>
            <a:pPr algn="just"/>
            <a:endParaRPr lang="es-ES" sz="2000" dirty="0">
              <a:solidFill>
                <a:schemeClr val="tx1"/>
              </a:solidFill>
            </a:endParaRPr>
          </a:p>
          <a:p>
            <a:pPr algn="just"/>
            <a:r>
              <a:rPr lang="es-ES" sz="2000" dirty="0">
                <a:solidFill>
                  <a:schemeClr val="tx1"/>
                </a:solidFill>
              </a:rPr>
              <a:t>Tipo de valor: Escala (1-5)</a:t>
            </a: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7375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6C7F1755-7B9A-48F5-A62E-151533245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10105"/>
            <a:ext cx="7729728" cy="1188720"/>
          </a:xfrm>
        </p:spPr>
        <p:txBody>
          <a:bodyPr/>
          <a:lstStyle/>
          <a:p>
            <a:r>
              <a:rPr lang="es-ES" dirty="0"/>
              <a:t>VERSATILIDAD</a:t>
            </a:r>
          </a:p>
        </p:txBody>
      </p:sp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2CA5DC37-2617-4C18-BEB0-58F3D0405FBD}"/>
              </a:ext>
            </a:extLst>
          </p:cNvPr>
          <p:cNvSpPr/>
          <p:nvPr/>
        </p:nvSpPr>
        <p:spPr>
          <a:xfrm>
            <a:off x="767444" y="2053481"/>
            <a:ext cx="3331028" cy="4425043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800" b="1" dirty="0">
              <a:solidFill>
                <a:schemeClr val="tx1"/>
              </a:solidFill>
            </a:endParaRPr>
          </a:p>
          <a:p>
            <a:pPr algn="ctr"/>
            <a:endParaRPr lang="es-ES" sz="2800" b="1" dirty="0">
              <a:solidFill>
                <a:schemeClr val="tx1"/>
              </a:solidFill>
            </a:endParaRPr>
          </a:p>
          <a:p>
            <a:pPr algn="ctr"/>
            <a:endParaRPr lang="es-ES" sz="2800" b="1" dirty="0">
              <a:solidFill>
                <a:schemeClr val="tx1"/>
              </a:solidFill>
            </a:endParaRPr>
          </a:p>
          <a:p>
            <a:pPr algn="ctr"/>
            <a:endParaRPr lang="es-ES" sz="2800" b="1" dirty="0">
              <a:solidFill>
                <a:schemeClr val="tx1"/>
              </a:solidFill>
            </a:endParaRPr>
          </a:p>
          <a:p>
            <a:pPr algn="ctr"/>
            <a:r>
              <a:rPr lang="es-ES" sz="2400" b="1" dirty="0">
                <a:solidFill>
                  <a:schemeClr val="tx1"/>
                </a:solidFill>
              </a:rPr>
              <a:t>LENGUAJE DE PROGRAMACIÓN</a:t>
            </a: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just"/>
            <a:r>
              <a:rPr lang="es-ES" sz="2400" dirty="0">
                <a:solidFill>
                  <a:schemeClr val="tx1"/>
                </a:solidFill>
              </a:rPr>
              <a:t>Compatibilidad entre varios lenguajes de programación.</a:t>
            </a:r>
          </a:p>
          <a:p>
            <a:pPr algn="just"/>
            <a:endParaRPr lang="es-ES" sz="2400" dirty="0">
              <a:solidFill>
                <a:schemeClr val="tx1"/>
              </a:solidFill>
            </a:endParaRPr>
          </a:p>
          <a:p>
            <a:r>
              <a:rPr lang="es-ES" sz="2400" dirty="0">
                <a:solidFill>
                  <a:schemeClr val="tx1"/>
                </a:solidFill>
              </a:rPr>
              <a:t>Tipo de valor: Booleano (Si/No)</a:t>
            </a: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E68D4A0F-EA89-43B1-91CC-CE7FA2E82A9D}"/>
              </a:ext>
            </a:extLst>
          </p:cNvPr>
          <p:cNvSpPr/>
          <p:nvPr/>
        </p:nvSpPr>
        <p:spPr>
          <a:xfrm>
            <a:off x="4430486" y="2053481"/>
            <a:ext cx="3331028" cy="4425043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100" b="1" dirty="0">
              <a:solidFill>
                <a:schemeClr val="tx1"/>
              </a:solidFill>
            </a:endParaRPr>
          </a:p>
          <a:p>
            <a:pPr algn="ctr"/>
            <a:endParaRPr lang="es-ES" sz="1100" b="1" dirty="0">
              <a:solidFill>
                <a:schemeClr val="tx1"/>
              </a:solidFill>
            </a:endParaRPr>
          </a:p>
          <a:p>
            <a:pPr algn="ctr"/>
            <a:endParaRPr lang="es-ES" sz="1100" b="1" dirty="0">
              <a:solidFill>
                <a:schemeClr val="tx1"/>
              </a:solidFill>
            </a:endParaRPr>
          </a:p>
          <a:p>
            <a:pPr algn="ctr"/>
            <a:endParaRPr lang="es-ES" sz="1100" b="1" dirty="0">
              <a:solidFill>
                <a:schemeClr val="tx1"/>
              </a:solidFill>
            </a:endParaRPr>
          </a:p>
          <a:p>
            <a:pPr algn="ctr"/>
            <a:endParaRPr lang="es-ES" sz="1100" b="1" dirty="0">
              <a:solidFill>
                <a:schemeClr val="tx1"/>
              </a:solidFill>
            </a:endParaRPr>
          </a:p>
          <a:p>
            <a:pPr algn="ctr"/>
            <a:endParaRPr lang="es-ES" sz="1100" b="1" dirty="0">
              <a:solidFill>
                <a:schemeClr val="tx1"/>
              </a:solidFill>
            </a:endParaRPr>
          </a:p>
          <a:p>
            <a:pPr algn="ctr"/>
            <a:endParaRPr lang="es-ES" sz="1100" b="1" dirty="0">
              <a:solidFill>
                <a:schemeClr val="tx1"/>
              </a:solidFill>
            </a:endParaRPr>
          </a:p>
          <a:p>
            <a:pPr algn="ctr"/>
            <a:endParaRPr lang="es-ES" sz="1100" b="1" dirty="0">
              <a:solidFill>
                <a:schemeClr val="tx1"/>
              </a:solidFill>
            </a:endParaRPr>
          </a:p>
          <a:p>
            <a:pPr algn="ctr"/>
            <a:r>
              <a:rPr lang="es-ES" sz="2800" b="1" dirty="0">
                <a:solidFill>
                  <a:schemeClr val="tx1"/>
                </a:solidFill>
              </a:rPr>
              <a:t>USOS</a:t>
            </a: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r>
              <a:rPr lang="es-ES" sz="2400" dirty="0">
                <a:solidFill>
                  <a:schemeClr val="tx1"/>
                </a:solidFill>
              </a:rPr>
              <a:t>Cantidad de aplicaciones que se podrían desarrollar con la tecnología.</a:t>
            </a:r>
          </a:p>
          <a:p>
            <a:pPr algn="just"/>
            <a:endParaRPr lang="es-ES" sz="2400" dirty="0">
              <a:solidFill>
                <a:schemeClr val="tx1"/>
              </a:solidFill>
            </a:endParaRPr>
          </a:p>
          <a:p>
            <a:pPr algn="just"/>
            <a:r>
              <a:rPr lang="es-ES" sz="2400" dirty="0">
                <a:solidFill>
                  <a:schemeClr val="tx1"/>
                </a:solidFill>
              </a:rPr>
              <a:t>Tipo de valor: Escala (1-5)</a:t>
            </a: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0E833AD4-0719-47E8-96BB-EB8CC453DCA1}"/>
              </a:ext>
            </a:extLst>
          </p:cNvPr>
          <p:cNvSpPr/>
          <p:nvPr/>
        </p:nvSpPr>
        <p:spPr>
          <a:xfrm>
            <a:off x="8093528" y="2053481"/>
            <a:ext cx="3459564" cy="4425043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800" b="1" dirty="0">
              <a:solidFill>
                <a:schemeClr val="tx1"/>
              </a:solidFill>
            </a:endParaRPr>
          </a:p>
          <a:p>
            <a:pPr algn="ctr"/>
            <a:endParaRPr lang="es-ES" sz="2800" b="1" dirty="0">
              <a:solidFill>
                <a:schemeClr val="tx1"/>
              </a:solidFill>
            </a:endParaRPr>
          </a:p>
          <a:p>
            <a:pPr algn="ctr"/>
            <a:endParaRPr lang="es-ES" sz="2400" b="1" dirty="0">
              <a:solidFill>
                <a:schemeClr val="tx1"/>
              </a:solidFill>
            </a:endParaRPr>
          </a:p>
          <a:p>
            <a:pPr algn="ctr"/>
            <a:r>
              <a:rPr lang="es-ES" sz="2300" b="1" dirty="0">
                <a:solidFill>
                  <a:schemeClr val="tx1"/>
                </a:solidFill>
              </a:rPr>
              <a:t>CARÁCTER PRIVADO/PÚBLICO</a:t>
            </a: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r>
              <a:rPr lang="es-ES" sz="2400" dirty="0">
                <a:solidFill>
                  <a:schemeClr val="tx1"/>
                </a:solidFill>
              </a:rPr>
              <a:t>Posibilidad de colaboración con otras redes BlockChain.</a:t>
            </a:r>
          </a:p>
          <a:p>
            <a:pPr algn="just"/>
            <a:endParaRPr lang="es-ES" sz="2400" dirty="0">
              <a:solidFill>
                <a:schemeClr val="tx1"/>
              </a:solidFill>
            </a:endParaRPr>
          </a:p>
          <a:p>
            <a:pPr algn="just"/>
            <a:r>
              <a:rPr lang="es-ES" sz="2400" dirty="0">
                <a:solidFill>
                  <a:schemeClr val="tx1"/>
                </a:solidFill>
              </a:rPr>
              <a:t>Tipo de valor: Texto libre.</a:t>
            </a:r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44855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6C7F1755-7B9A-48F5-A62E-151533245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10105"/>
            <a:ext cx="7729728" cy="1188720"/>
          </a:xfrm>
        </p:spPr>
        <p:txBody>
          <a:bodyPr/>
          <a:lstStyle/>
          <a:p>
            <a:r>
              <a:rPr lang="es-ES" dirty="0"/>
              <a:t>SOPORTE Y MANTENIMIENTO</a:t>
            </a:r>
          </a:p>
        </p:txBody>
      </p:sp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2CA5DC37-2617-4C18-BEB0-58F3D0405FBD}"/>
              </a:ext>
            </a:extLst>
          </p:cNvPr>
          <p:cNvSpPr/>
          <p:nvPr/>
        </p:nvSpPr>
        <p:spPr>
          <a:xfrm>
            <a:off x="903514" y="2082217"/>
            <a:ext cx="4871355" cy="4425043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800" b="1" dirty="0">
              <a:solidFill>
                <a:schemeClr val="tx1"/>
              </a:solidFill>
            </a:endParaRPr>
          </a:p>
          <a:p>
            <a:pPr algn="ctr"/>
            <a:r>
              <a:rPr lang="es-ES" sz="2800" b="1" dirty="0">
                <a:solidFill>
                  <a:schemeClr val="tx1"/>
                </a:solidFill>
              </a:rPr>
              <a:t>MANTENIMIENTO</a:t>
            </a:r>
            <a:endParaRPr lang="es-ES" sz="3200" b="1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just"/>
            <a:r>
              <a:rPr lang="es-ES" sz="2400" dirty="0">
                <a:solidFill>
                  <a:schemeClr val="tx1"/>
                </a:solidFill>
              </a:rPr>
              <a:t>Si la empresa desarrolladora ofrece mantenimiento adicional al adquirir la tecnología.</a:t>
            </a:r>
          </a:p>
          <a:p>
            <a:pPr algn="just"/>
            <a:endParaRPr lang="es-ES" sz="2400" dirty="0">
              <a:solidFill>
                <a:schemeClr val="tx1"/>
              </a:solidFill>
            </a:endParaRPr>
          </a:p>
          <a:p>
            <a:pPr algn="just"/>
            <a:r>
              <a:rPr lang="es-ES" sz="2400" dirty="0">
                <a:solidFill>
                  <a:schemeClr val="tx1"/>
                </a:solidFill>
              </a:rPr>
              <a:t>Tipo de valor: Booleano (SI/NO).</a:t>
            </a: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E68D4A0F-EA89-43B1-91CC-CE7FA2E82A9D}"/>
              </a:ext>
            </a:extLst>
          </p:cNvPr>
          <p:cNvSpPr/>
          <p:nvPr/>
        </p:nvSpPr>
        <p:spPr>
          <a:xfrm>
            <a:off x="6417130" y="2082217"/>
            <a:ext cx="4871356" cy="4425043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800" b="1" dirty="0">
              <a:solidFill>
                <a:schemeClr val="tx1"/>
              </a:solidFill>
            </a:endParaRPr>
          </a:p>
          <a:p>
            <a:pPr algn="ctr"/>
            <a:endParaRPr lang="es-ES" sz="3200" b="1" dirty="0">
              <a:solidFill>
                <a:schemeClr val="tx1"/>
              </a:solidFill>
            </a:endParaRPr>
          </a:p>
          <a:p>
            <a:pPr algn="ctr"/>
            <a:r>
              <a:rPr lang="es-ES" sz="2800" b="1" dirty="0">
                <a:solidFill>
                  <a:schemeClr val="tx1"/>
                </a:solidFill>
              </a:rPr>
              <a:t>SOPORTE/FORMACIÓN</a:t>
            </a:r>
            <a:endParaRPr lang="es-ES" sz="3200" b="1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just"/>
            <a:r>
              <a:rPr lang="es-ES" sz="2400" dirty="0">
                <a:solidFill>
                  <a:schemeClr val="tx1"/>
                </a:solidFill>
              </a:rPr>
              <a:t>Si la empresa desarrolladora ofrece soporte o cursos de formación adicionales para el uso de la tecnología al adquirirla.</a:t>
            </a: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just"/>
            <a:r>
              <a:rPr lang="es-ES" sz="2400" dirty="0">
                <a:solidFill>
                  <a:schemeClr val="tx1"/>
                </a:solidFill>
              </a:rPr>
              <a:t>Tipo de valor: Booleano (SI/NO)</a:t>
            </a: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82685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81F67693-18B0-4A78-A632-9635EA939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Evaluación de los criterios por tecnología</a:t>
            </a:r>
          </a:p>
        </p:txBody>
      </p:sp>
    </p:spTree>
    <p:extLst>
      <p:ext uri="{BB962C8B-B14F-4D97-AF65-F5344CB8AC3E}">
        <p14:creationId xmlns:p14="http://schemas.microsoft.com/office/powerpoint/2010/main" val="1872685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F60B10-1812-421A-8D1A-21969B178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Evaluación de los criterios para </a:t>
            </a:r>
            <a:r>
              <a:rPr lang="es-ES" dirty="0" err="1"/>
              <a:t>mUltichain</a:t>
            </a:r>
            <a:r>
              <a:rPr lang="es-ES" dirty="0"/>
              <a:t> I</a:t>
            </a:r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38BCB422-3A74-44D7-B06C-286A4FFFB6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9585" t="29573" r="29113" b="40966"/>
          <a:stretch/>
        </p:blipFill>
        <p:spPr>
          <a:xfrm>
            <a:off x="1992439" y="2902226"/>
            <a:ext cx="8252340" cy="3309606"/>
          </a:xfr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19A15C66-EBB2-4C33-AD5C-28E62A5740C4}"/>
              </a:ext>
            </a:extLst>
          </p:cNvPr>
          <p:cNvSpPr txBox="1"/>
          <p:nvPr/>
        </p:nvSpPr>
        <p:spPr>
          <a:xfrm>
            <a:off x="4873406" y="2343153"/>
            <a:ext cx="2445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Criterio A - Generales</a:t>
            </a:r>
          </a:p>
        </p:txBody>
      </p:sp>
    </p:spTree>
    <p:extLst>
      <p:ext uri="{BB962C8B-B14F-4D97-AF65-F5344CB8AC3E}">
        <p14:creationId xmlns:p14="http://schemas.microsoft.com/office/powerpoint/2010/main" val="35962118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5325E8-6391-4EBB-A71B-9A53B2167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Evaluación de los criterios para </a:t>
            </a:r>
            <a:r>
              <a:rPr lang="es-ES" dirty="0" err="1"/>
              <a:t>multichain</a:t>
            </a:r>
            <a:r>
              <a:rPr lang="es-ES" dirty="0"/>
              <a:t> II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33B7990A-CCB4-4183-A936-03F8B71CE1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9558" t="59043" r="29050" b="35371"/>
          <a:stretch/>
        </p:blipFill>
        <p:spPr>
          <a:xfrm>
            <a:off x="1338470" y="3045850"/>
            <a:ext cx="9329530" cy="707859"/>
          </a:xfr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95171695-EC69-42A7-AA41-00BC51C3D3AF}"/>
              </a:ext>
            </a:extLst>
          </p:cNvPr>
          <p:cNvSpPr txBox="1"/>
          <p:nvPr/>
        </p:nvSpPr>
        <p:spPr>
          <a:xfrm>
            <a:off x="4873406" y="2343153"/>
            <a:ext cx="2445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Criterio B - Hardware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9594767-2B09-4701-A7BA-D67366BF4F6A}"/>
              </a:ext>
            </a:extLst>
          </p:cNvPr>
          <p:cNvSpPr txBox="1"/>
          <p:nvPr/>
        </p:nvSpPr>
        <p:spPr>
          <a:xfrm>
            <a:off x="3431182" y="4217147"/>
            <a:ext cx="5144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Criterio C - Software de implementación </a:t>
            </a:r>
          </a:p>
        </p:txBody>
      </p:sp>
      <p:pic>
        <p:nvPicPr>
          <p:cNvPr id="8" name="Marcador de contenido 4">
            <a:extLst>
              <a:ext uri="{FF2B5EF4-FFF2-40B4-BE49-F238E27FC236}">
                <a16:creationId xmlns:a16="http://schemas.microsoft.com/office/drawing/2014/main" id="{9D5C7523-3811-4186-A3D4-0BB8665716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558" t="64334" r="29050" b="30080"/>
          <a:stretch/>
        </p:blipFill>
        <p:spPr>
          <a:xfrm>
            <a:off x="1338470" y="4947181"/>
            <a:ext cx="9329530" cy="707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4687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13A29E-C46E-448E-888D-834BAFC0D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Evaluación de los criterios para </a:t>
            </a:r>
            <a:r>
              <a:rPr lang="es-ES" dirty="0" err="1"/>
              <a:t>mUltichain</a:t>
            </a:r>
            <a:r>
              <a:rPr lang="es-ES" dirty="0"/>
              <a:t> iii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5A922258-B729-4666-924A-C4E13D66A1D6}"/>
              </a:ext>
            </a:extLst>
          </p:cNvPr>
          <p:cNvSpPr txBox="1"/>
          <p:nvPr/>
        </p:nvSpPr>
        <p:spPr>
          <a:xfrm>
            <a:off x="3379142" y="2493198"/>
            <a:ext cx="5087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Criterio D – Software de la tecnología BlockChain</a:t>
            </a:r>
          </a:p>
        </p:txBody>
      </p:sp>
      <p:pic>
        <p:nvPicPr>
          <p:cNvPr id="3" name="Marcador de contenido 2">
            <a:extLst>
              <a:ext uri="{FF2B5EF4-FFF2-40B4-BE49-F238E27FC236}">
                <a16:creationId xmlns:a16="http://schemas.microsoft.com/office/drawing/2014/main" id="{D0B6E21E-2D59-4CA5-BEA7-EBB131B11A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6117" y="3202316"/>
            <a:ext cx="8639765" cy="263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611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D7BAF6-100D-49E9-8CBF-8593BD531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7107" y="530352"/>
            <a:ext cx="8177784" cy="1504188"/>
          </a:xfrm>
        </p:spPr>
        <p:txBody>
          <a:bodyPr>
            <a:normAutofit fontScale="90000"/>
          </a:bodyPr>
          <a:lstStyle/>
          <a:p>
            <a:r>
              <a:rPr lang="es-ES" dirty="0"/>
              <a:t>Planificación [</a:t>
            </a:r>
            <a:r>
              <a:rPr lang="es-ES" u="sng" dirty="0">
                <a:hlinkClick r:id="rId2"/>
              </a:rPr>
              <a:t>https://app.ganttpro.com/#!/app/home</a:t>
            </a:r>
            <a:r>
              <a:rPr lang="es-ES" dirty="0"/>
              <a:t>]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373595D7-1F4F-4162-BAE0-B2BB216876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756" y="2336291"/>
            <a:ext cx="10192486" cy="667578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6B7E7D04-D1C1-43FB-ABDF-E6D82ECB39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7107" y="3305620"/>
            <a:ext cx="8177784" cy="3406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7793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E07B4F-D745-4F04-806A-89AD9B565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Evaluación de los criterios para </a:t>
            </a:r>
            <a:r>
              <a:rPr lang="es-ES" dirty="0" err="1"/>
              <a:t>mUltichain</a:t>
            </a:r>
            <a:r>
              <a:rPr lang="es-ES" dirty="0"/>
              <a:t> IV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F9A84F0E-6309-48E9-AF97-04025B660538}"/>
              </a:ext>
            </a:extLst>
          </p:cNvPr>
          <p:cNvSpPr txBox="1"/>
          <p:nvPr/>
        </p:nvSpPr>
        <p:spPr>
          <a:xfrm>
            <a:off x="3971854" y="2492083"/>
            <a:ext cx="4248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Criterio E - Calidad y privacidad</a:t>
            </a:r>
          </a:p>
        </p:txBody>
      </p:sp>
      <p:pic>
        <p:nvPicPr>
          <p:cNvPr id="3" name="Marcador de contenido 2">
            <a:extLst>
              <a:ext uri="{FF2B5EF4-FFF2-40B4-BE49-F238E27FC236}">
                <a16:creationId xmlns:a16="http://schemas.microsoft.com/office/drawing/2014/main" id="{FE77CEB3-AC7D-4CC5-945B-773BBE8225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7630" y="3032746"/>
            <a:ext cx="8596740" cy="2860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787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B97C8C-54A7-4C7E-AADE-7E3BA44D1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774456"/>
            <a:ext cx="7729728" cy="1188720"/>
          </a:xfrm>
        </p:spPr>
        <p:txBody>
          <a:bodyPr/>
          <a:lstStyle/>
          <a:p>
            <a:r>
              <a:rPr lang="es-ES" dirty="0"/>
              <a:t>Evaluación de los criterios para </a:t>
            </a:r>
            <a:r>
              <a:rPr lang="es-ES" dirty="0" err="1"/>
              <a:t>mUltichain</a:t>
            </a:r>
            <a:r>
              <a:rPr lang="es-ES" dirty="0"/>
              <a:t> v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F86F517-4B88-4399-9DB0-BE707B70014A}"/>
              </a:ext>
            </a:extLst>
          </p:cNvPr>
          <p:cNvSpPr txBox="1"/>
          <p:nvPr/>
        </p:nvSpPr>
        <p:spPr>
          <a:xfrm>
            <a:off x="4873406" y="2079372"/>
            <a:ext cx="2445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Criterio F - Versatilidad</a:t>
            </a:r>
          </a:p>
        </p:txBody>
      </p:sp>
      <p:pic>
        <p:nvPicPr>
          <p:cNvPr id="6" name="Marcador de contenido 3">
            <a:extLst>
              <a:ext uri="{FF2B5EF4-FFF2-40B4-BE49-F238E27FC236}">
                <a16:creationId xmlns:a16="http://schemas.microsoft.com/office/drawing/2014/main" id="{47FE17FC-1E2E-4D38-81A0-A6F2EFDAB5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573" t="76436" r="29100" b="18100"/>
          <a:stretch/>
        </p:blipFill>
        <p:spPr>
          <a:xfrm>
            <a:off x="1583634" y="5412724"/>
            <a:ext cx="9024730" cy="670820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17A09DCD-E1DD-4FBF-982A-6DB3461775FC}"/>
              </a:ext>
            </a:extLst>
          </p:cNvPr>
          <p:cNvSpPr txBox="1"/>
          <p:nvPr/>
        </p:nvSpPr>
        <p:spPr>
          <a:xfrm>
            <a:off x="3771131" y="4926897"/>
            <a:ext cx="4649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Criterio G - Soporte y mantenimiento</a:t>
            </a:r>
          </a:p>
        </p:txBody>
      </p:sp>
      <p:pic>
        <p:nvPicPr>
          <p:cNvPr id="3" name="Marcador de contenido 2">
            <a:extLst>
              <a:ext uri="{FF2B5EF4-FFF2-40B4-BE49-F238E27FC236}">
                <a16:creationId xmlns:a16="http://schemas.microsoft.com/office/drawing/2014/main" id="{4D07932F-BEE8-4B8D-87E8-965BDB122B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020956" y="2562028"/>
            <a:ext cx="8150087" cy="2119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2517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F60B10-1812-421A-8D1A-21969B178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Evaluación de los criterios para </a:t>
            </a:r>
            <a:r>
              <a:rPr lang="es-ES" dirty="0" err="1"/>
              <a:t>monax</a:t>
            </a:r>
            <a:r>
              <a:rPr lang="es-ES" dirty="0"/>
              <a:t> I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19A15C66-EBB2-4C33-AD5C-28E62A5740C4}"/>
              </a:ext>
            </a:extLst>
          </p:cNvPr>
          <p:cNvSpPr txBox="1"/>
          <p:nvPr/>
        </p:nvSpPr>
        <p:spPr>
          <a:xfrm>
            <a:off x="4873406" y="2343153"/>
            <a:ext cx="2445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Criterio A - Generales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76178416-E7D4-4270-81A2-5B410B9505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9546" t="25382" r="29174" b="45421"/>
          <a:stretch/>
        </p:blipFill>
        <p:spPr>
          <a:xfrm>
            <a:off x="1908274" y="2902226"/>
            <a:ext cx="8375450" cy="3330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2891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5325E8-6391-4EBB-A71B-9A53B2167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Evaluación de los criterios para </a:t>
            </a:r>
            <a:r>
              <a:rPr lang="es-ES" dirty="0" err="1"/>
              <a:t>monax</a:t>
            </a:r>
            <a:r>
              <a:rPr lang="es-ES" dirty="0"/>
              <a:t> II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95171695-EC69-42A7-AA41-00BC51C3D3AF}"/>
              </a:ext>
            </a:extLst>
          </p:cNvPr>
          <p:cNvSpPr txBox="1"/>
          <p:nvPr/>
        </p:nvSpPr>
        <p:spPr>
          <a:xfrm>
            <a:off x="4873406" y="2343153"/>
            <a:ext cx="2445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Criterio B - Hardware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9594767-2B09-4701-A7BA-D67366BF4F6A}"/>
              </a:ext>
            </a:extLst>
          </p:cNvPr>
          <p:cNvSpPr txBox="1"/>
          <p:nvPr/>
        </p:nvSpPr>
        <p:spPr>
          <a:xfrm>
            <a:off x="3431182" y="4217147"/>
            <a:ext cx="5144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Criterio C - Software de implementación </a:t>
            </a:r>
          </a:p>
        </p:txBody>
      </p:sp>
      <p:pic>
        <p:nvPicPr>
          <p:cNvPr id="9" name="Marcador de contenido 8">
            <a:extLst>
              <a:ext uri="{FF2B5EF4-FFF2-40B4-BE49-F238E27FC236}">
                <a16:creationId xmlns:a16="http://schemas.microsoft.com/office/drawing/2014/main" id="{503F58DF-1462-4A91-AA28-4F686A2E9D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9605" t="54447" r="29090" b="40372"/>
          <a:stretch/>
        </p:blipFill>
        <p:spPr>
          <a:xfrm>
            <a:off x="1492285" y="3104321"/>
            <a:ext cx="9207427" cy="649357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3ED7D078-041B-4321-A753-E1935FFE72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2284" y="4945425"/>
            <a:ext cx="9207427" cy="726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247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13A29E-C46E-448E-888D-834BAFC0D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Evaluación de los criterios para </a:t>
            </a:r>
            <a:r>
              <a:rPr lang="es-ES" dirty="0" err="1"/>
              <a:t>mUltichain</a:t>
            </a:r>
            <a:r>
              <a:rPr lang="es-ES" dirty="0"/>
              <a:t> iii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5A922258-B729-4666-924A-C4E13D66A1D6}"/>
              </a:ext>
            </a:extLst>
          </p:cNvPr>
          <p:cNvSpPr txBox="1"/>
          <p:nvPr/>
        </p:nvSpPr>
        <p:spPr>
          <a:xfrm>
            <a:off x="3379142" y="2493198"/>
            <a:ext cx="5087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Criterio D – Software de la tecnología BlockChain</a:t>
            </a:r>
          </a:p>
        </p:txBody>
      </p:sp>
      <p:pic>
        <p:nvPicPr>
          <p:cNvPr id="3" name="Marcador de contenido 2">
            <a:extLst>
              <a:ext uri="{FF2B5EF4-FFF2-40B4-BE49-F238E27FC236}">
                <a16:creationId xmlns:a16="http://schemas.microsoft.com/office/drawing/2014/main" id="{2A9505BA-9CE4-4363-99FB-2F4C5A6A1D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9652" y="3150251"/>
            <a:ext cx="9046054" cy="2548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8569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E07B4F-D745-4F04-806A-89AD9B565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Evaluación de los criterios para </a:t>
            </a:r>
            <a:r>
              <a:rPr lang="es-ES" dirty="0" err="1"/>
              <a:t>mUltichain</a:t>
            </a:r>
            <a:r>
              <a:rPr lang="es-ES" dirty="0"/>
              <a:t> IV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F9A84F0E-6309-48E9-AF97-04025B660538}"/>
              </a:ext>
            </a:extLst>
          </p:cNvPr>
          <p:cNvSpPr txBox="1"/>
          <p:nvPr/>
        </p:nvSpPr>
        <p:spPr>
          <a:xfrm>
            <a:off x="3971854" y="2492083"/>
            <a:ext cx="4248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Criterio E - Calidad y privacidad</a:t>
            </a:r>
          </a:p>
        </p:txBody>
      </p:sp>
      <p:pic>
        <p:nvPicPr>
          <p:cNvPr id="3" name="Marcador de contenido 2">
            <a:extLst>
              <a:ext uri="{FF2B5EF4-FFF2-40B4-BE49-F238E27FC236}">
                <a16:creationId xmlns:a16="http://schemas.microsoft.com/office/drawing/2014/main" id="{FC8100EA-6352-4139-A64A-99ABFF2AC7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4769" y="3200086"/>
            <a:ext cx="8542151" cy="2421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0643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B97C8C-54A7-4C7E-AADE-7E3BA44D1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4" y="967642"/>
            <a:ext cx="7729728" cy="1188720"/>
          </a:xfrm>
        </p:spPr>
        <p:txBody>
          <a:bodyPr/>
          <a:lstStyle/>
          <a:p>
            <a:r>
              <a:rPr lang="es-ES" dirty="0"/>
              <a:t>Evaluación de los criterios para </a:t>
            </a:r>
            <a:r>
              <a:rPr lang="es-ES" dirty="0" err="1"/>
              <a:t>monax</a:t>
            </a:r>
            <a:r>
              <a:rPr lang="es-ES" dirty="0"/>
              <a:t> v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F86F517-4B88-4399-9DB0-BE707B70014A}"/>
              </a:ext>
            </a:extLst>
          </p:cNvPr>
          <p:cNvSpPr txBox="1"/>
          <p:nvPr/>
        </p:nvSpPr>
        <p:spPr>
          <a:xfrm>
            <a:off x="4873405" y="2241910"/>
            <a:ext cx="2445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Criterio F - Versatilidad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17A09DCD-E1DD-4FBF-982A-6DB3461775FC}"/>
              </a:ext>
            </a:extLst>
          </p:cNvPr>
          <p:cNvSpPr txBox="1"/>
          <p:nvPr/>
        </p:nvSpPr>
        <p:spPr>
          <a:xfrm>
            <a:off x="3576941" y="4259829"/>
            <a:ext cx="4649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Criterio G - Soporte y mantenimiento</a:t>
            </a:r>
          </a:p>
        </p:txBody>
      </p:sp>
      <p:pic>
        <p:nvPicPr>
          <p:cNvPr id="9" name="Marcador de contenido 8">
            <a:extLst>
              <a:ext uri="{FF2B5EF4-FFF2-40B4-BE49-F238E27FC236}">
                <a16:creationId xmlns:a16="http://schemas.microsoft.com/office/drawing/2014/main" id="{6C9686E2-7C63-40FA-954A-89570D8588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9535" t="62480" r="29085" b="27342"/>
          <a:stretch/>
        </p:blipFill>
        <p:spPr>
          <a:xfrm>
            <a:off x="2231135" y="2902105"/>
            <a:ext cx="7729728" cy="1068915"/>
          </a:xfrm>
          <a:prstGeom prst="rect">
            <a:avLst/>
          </a:prstGeom>
        </p:spPr>
      </p:pic>
      <p:pic>
        <p:nvPicPr>
          <p:cNvPr id="10" name="Marcador de contenido 8">
            <a:extLst>
              <a:ext uri="{FF2B5EF4-FFF2-40B4-BE49-F238E27FC236}">
                <a16:creationId xmlns:a16="http://schemas.microsoft.com/office/drawing/2014/main" id="{3B2DF729-A48F-417F-A7FD-67FC3FC1FE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535" t="72408" r="29085" b="21925"/>
          <a:stretch/>
        </p:blipFill>
        <p:spPr>
          <a:xfrm>
            <a:off x="2231134" y="4917970"/>
            <a:ext cx="7729728" cy="595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5268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77DB138B-5F33-4304-9CD1-46D32D9FA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Comparación de las tecnologías</a:t>
            </a:r>
          </a:p>
        </p:txBody>
      </p:sp>
    </p:spTree>
    <p:extLst>
      <p:ext uri="{BB962C8B-B14F-4D97-AF65-F5344CB8AC3E}">
        <p14:creationId xmlns:p14="http://schemas.microsoft.com/office/powerpoint/2010/main" val="8577205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35ECA3-527D-420A-A442-EE9982EC4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40179"/>
            <a:ext cx="7729728" cy="1188720"/>
          </a:xfrm>
        </p:spPr>
        <p:txBody>
          <a:bodyPr/>
          <a:lstStyle/>
          <a:p>
            <a:r>
              <a:rPr lang="es-ES" dirty="0"/>
              <a:t>Tabla resumen i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B2D942E-1B65-433B-80E6-FAD82A00AA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2" t="588" r="1" b="21308"/>
          <a:stretch/>
        </p:blipFill>
        <p:spPr>
          <a:xfrm>
            <a:off x="730794" y="1784481"/>
            <a:ext cx="10730412" cy="4556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0533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35ECA3-527D-420A-A442-EE9982EC4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5" y="633567"/>
            <a:ext cx="7729728" cy="1188720"/>
          </a:xfrm>
        </p:spPr>
        <p:txBody>
          <a:bodyPr/>
          <a:lstStyle/>
          <a:p>
            <a:r>
              <a:rPr lang="es-ES" dirty="0"/>
              <a:t>Tabla resumen ii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D560DC2-AC3A-40D0-8E2B-FFCEE631F06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96" r="743" b="2230"/>
          <a:stretch/>
        </p:blipFill>
        <p:spPr>
          <a:xfrm>
            <a:off x="243066" y="2361171"/>
            <a:ext cx="11705867" cy="2135658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250248A4-D22A-4B8F-96D4-C67AD3E977D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8" t="4110" r="184" b="5056"/>
          <a:stretch/>
        </p:blipFill>
        <p:spPr>
          <a:xfrm>
            <a:off x="243066" y="4496829"/>
            <a:ext cx="11705867" cy="684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18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1129C677-1FF1-4451-8766-530CAEB96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Descripción de LAS tecnologías</a:t>
            </a:r>
          </a:p>
        </p:txBody>
      </p:sp>
    </p:spTree>
    <p:extLst>
      <p:ext uri="{BB962C8B-B14F-4D97-AF65-F5344CB8AC3E}">
        <p14:creationId xmlns:p14="http://schemas.microsoft.com/office/powerpoint/2010/main" val="25376911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35ECA3-527D-420A-A442-EE9982EC4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40179"/>
            <a:ext cx="7729728" cy="1188720"/>
          </a:xfrm>
        </p:spPr>
        <p:txBody>
          <a:bodyPr/>
          <a:lstStyle/>
          <a:p>
            <a:r>
              <a:rPr lang="es-ES" dirty="0"/>
              <a:t>Tabla resumen iii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150143D-2D32-482B-8192-40E59C74EC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26"/>
          <a:stretch/>
        </p:blipFill>
        <p:spPr>
          <a:xfrm>
            <a:off x="335773" y="1896832"/>
            <a:ext cx="11520453" cy="4039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555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35ECA3-527D-420A-A442-EE9982EC4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5" y="633567"/>
            <a:ext cx="7729728" cy="1188720"/>
          </a:xfrm>
        </p:spPr>
        <p:txBody>
          <a:bodyPr/>
          <a:lstStyle/>
          <a:p>
            <a:r>
              <a:rPr lang="es-ES" dirty="0"/>
              <a:t>Tabla resumen vi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DC35217-CD01-48EF-882B-0BDAFB7AE6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1" t="589" r="145" b="1053"/>
          <a:stretch/>
        </p:blipFill>
        <p:spPr>
          <a:xfrm>
            <a:off x="723527" y="2183283"/>
            <a:ext cx="10744946" cy="3642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49646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35ECA3-527D-420A-A442-EE9982EC4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40179"/>
            <a:ext cx="7729728" cy="1188720"/>
          </a:xfrm>
        </p:spPr>
        <p:txBody>
          <a:bodyPr/>
          <a:lstStyle/>
          <a:p>
            <a:r>
              <a:rPr lang="es-ES" dirty="0"/>
              <a:t>Tabla resumen v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F71801A-40CB-417C-A252-A7CB986BB2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147" y="1802947"/>
            <a:ext cx="11551705" cy="4205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889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4F19BA53-BBDE-4DD8-A5C8-68D65BC4A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</p:spPr>
        <p:txBody>
          <a:bodyPr/>
          <a:lstStyle/>
          <a:p>
            <a:r>
              <a:rPr lang="es-ES" dirty="0"/>
              <a:t>recomendaciones</a:t>
            </a:r>
          </a:p>
        </p:txBody>
      </p:sp>
    </p:spTree>
    <p:extLst>
      <p:ext uri="{BB962C8B-B14F-4D97-AF65-F5344CB8AC3E}">
        <p14:creationId xmlns:p14="http://schemas.microsoft.com/office/powerpoint/2010/main" val="391646936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Resultado de imagen de nomina online">
            <a:extLst>
              <a:ext uri="{FF2B5EF4-FFF2-40B4-BE49-F238E27FC236}">
                <a16:creationId xmlns:a16="http://schemas.microsoft.com/office/drawing/2014/main" id="{B6B5BAC6-994D-428C-A20A-AC0A093453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6892" y="2778369"/>
            <a:ext cx="3341077" cy="240807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ítulo 3">
            <a:extLst>
              <a:ext uri="{FF2B5EF4-FFF2-40B4-BE49-F238E27FC236}">
                <a16:creationId xmlns:a16="http://schemas.microsoft.com/office/drawing/2014/main" id="{C4390CC0-F047-402D-A4DA-4337F4707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689066"/>
            <a:ext cx="7729728" cy="1188720"/>
          </a:xfrm>
        </p:spPr>
        <p:txBody>
          <a:bodyPr/>
          <a:lstStyle/>
          <a:p>
            <a:r>
              <a:rPr lang="es-ES" dirty="0"/>
              <a:t>Gestión de nómina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B39FED89-81AE-46F6-9F6C-99724E18F3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2335" y="2225458"/>
            <a:ext cx="5925547" cy="3785214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s-ES" sz="2500" dirty="0"/>
              <a:t>La situación ideada ha sido la creación de una nómina con un contrato inteligente (</a:t>
            </a:r>
            <a:r>
              <a:rPr lang="es-ES" sz="2500" dirty="0" err="1"/>
              <a:t>smart</a:t>
            </a:r>
            <a:r>
              <a:rPr lang="es-ES" sz="2500" dirty="0"/>
              <a:t> </a:t>
            </a:r>
            <a:r>
              <a:rPr lang="es-ES" sz="2500" dirty="0" err="1"/>
              <a:t>contract</a:t>
            </a:r>
            <a:r>
              <a:rPr lang="es-ES" sz="2500" dirty="0"/>
              <a:t>). </a:t>
            </a:r>
          </a:p>
          <a:p>
            <a:pPr algn="just"/>
            <a:r>
              <a:rPr lang="es-ES" sz="2500" dirty="0"/>
              <a:t>Se ingresará el día 1 de cada mes la nómina en la cuenta del cliente sin intermediarios. </a:t>
            </a:r>
          </a:p>
          <a:p>
            <a:pPr algn="just"/>
            <a:r>
              <a:rPr lang="es-ES" sz="2500" dirty="0"/>
              <a:t>El contrato deberá detectar variaciones en el pago como dietas, horas extra o incluso sanciones económicas. </a:t>
            </a:r>
          </a:p>
          <a:p>
            <a:pPr algn="just"/>
            <a:r>
              <a:rPr lang="es-ES" sz="2500" dirty="0"/>
              <a:t>La idea es que la empresa que posee el blockchain pueda prescindir de tener un banco.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6578472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3D2788-6146-45DE-A313-09FC54669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Tabla resumen i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F1393D41-912E-480E-B653-FA66CA4938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456" t="25302" r="28997" b="33980"/>
          <a:stretch/>
        </p:blipFill>
        <p:spPr>
          <a:xfrm>
            <a:off x="2476499" y="2385392"/>
            <a:ext cx="7239001" cy="3988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11026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3D2788-6146-45DE-A313-09FC54669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Tabla resumen ii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293C55B-4357-44B7-843C-B4519AD011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347" t="34500" r="28914" b="20179"/>
          <a:stretch/>
        </p:blipFill>
        <p:spPr>
          <a:xfrm>
            <a:off x="2724690" y="2358888"/>
            <a:ext cx="6742619" cy="4116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23867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E35794-03C6-4C6C-8686-3587EF6A9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5" y="1229736"/>
            <a:ext cx="7729728" cy="1188720"/>
          </a:xfrm>
        </p:spPr>
        <p:txBody>
          <a:bodyPr/>
          <a:lstStyle/>
          <a:p>
            <a:r>
              <a:rPr lang="es-ES" dirty="0"/>
              <a:t>Elección para la gestión de nómina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E8601BD7-16C8-4294-B621-CA2F182CBB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7334" y="3244644"/>
            <a:ext cx="8525783" cy="1645476"/>
          </a:xfrm>
        </p:spPr>
      </p:pic>
    </p:spTree>
    <p:extLst>
      <p:ext uri="{BB962C8B-B14F-4D97-AF65-F5344CB8AC3E}">
        <p14:creationId xmlns:p14="http://schemas.microsoft.com/office/powerpoint/2010/main" val="264071289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n de votacion online">
            <a:extLst>
              <a:ext uri="{FF2B5EF4-FFF2-40B4-BE49-F238E27FC236}">
                <a16:creationId xmlns:a16="http://schemas.microsoft.com/office/drawing/2014/main" id="{BE1F5B9F-A1F2-4F17-BE2B-AFA9F3E2E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1718" y="2690672"/>
            <a:ext cx="3293160" cy="254954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ítulo 3">
            <a:extLst>
              <a:ext uri="{FF2B5EF4-FFF2-40B4-BE49-F238E27FC236}">
                <a16:creationId xmlns:a16="http://schemas.microsoft.com/office/drawing/2014/main" id="{C4390CC0-F047-402D-A4DA-4337F4707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629258"/>
            <a:ext cx="7729728" cy="1188720"/>
          </a:xfrm>
        </p:spPr>
        <p:txBody>
          <a:bodyPr>
            <a:normAutofit/>
          </a:bodyPr>
          <a:lstStyle/>
          <a:p>
            <a:r>
              <a:rPr lang="es-ES" dirty="0"/>
              <a:t>Sistema de votación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B39FED89-81AE-46F6-9F6C-99724E18F3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7785" y="2254971"/>
            <a:ext cx="5706999" cy="4251337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90000"/>
              </a:lnSpc>
            </a:pPr>
            <a:r>
              <a:rPr lang="es-ES" sz="2500" dirty="0"/>
              <a:t>La situación ideada ha sido la creación de un sistema de votación que proporcione un nivel óptimo de privacidad y funcionalidad a través del blockchain. </a:t>
            </a:r>
          </a:p>
          <a:p>
            <a:pPr algn="just">
              <a:lnSpc>
                <a:spcPct val="90000"/>
              </a:lnSpc>
            </a:pPr>
            <a:r>
              <a:rPr lang="es-ES" sz="2500" dirty="0"/>
              <a:t>Según vayan llegando transacciones (votos) se irá realizando el escrutinio por los “mineros”. </a:t>
            </a:r>
          </a:p>
          <a:p>
            <a:pPr algn="just">
              <a:lnSpc>
                <a:spcPct val="90000"/>
              </a:lnSpc>
            </a:pPr>
            <a:r>
              <a:rPr lang="es-ES" sz="2500" dirty="0"/>
              <a:t>Tras la validación de la transacción, esta se unirá a la cadena de bloques. </a:t>
            </a:r>
          </a:p>
          <a:p>
            <a:pPr algn="just">
              <a:lnSpc>
                <a:spcPct val="90000"/>
              </a:lnSpc>
            </a:pPr>
            <a:r>
              <a:rPr lang="es-ES" sz="2500" dirty="0"/>
              <a:t>La idea es prescindir de colegios electorales y mejorar la privacidad y seguridad del sistema de votación.</a:t>
            </a:r>
          </a:p>
          <a:p>
            <a:pPr>
              <a:lnSpc>
                <a:spcPct val="90000"/>
              </a:lnSpc>
            </a:pPr>
            <a:endParaRPr lang="es-ES" sz="1700" dirty="0"/>
          </a:p>
        </p:txBody>
      </p:sp>
    </p:spTree>
    <p:extLst>
      <p:ext uri="{BB962C8B-B14F-4D97-AF65-F5344CB8AC3E}">
        <p14:creationId xmlns:p14="http://schemas.microsoft.com/office/powerpoint/2010/main" val="271249970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3D2788-6146-45DE-A313-09FC54669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Tabla resumen i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F13A4286-A1EC-43C4-8AB2-51D6F11549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456" t="35549" r="29130" b="24045"/>
          <a:stretch/>
        </p:blipFill>
        <p:spPr>
          <a:xfrm>
            <a:off x="2530816" y="2425147"/>
            <a:ext cx="7130367" cy="3911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091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5A4990-7609-4835-B9FE-51AFA3815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MULtichain</a:t>
            </a:r>
            <a:r>
              <a:rPr lang="es-ES" dirty="0"/>
              <a:t> [completar]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6622626-0752-4C7A-8B8A-FA0B7769E0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ES" dirty="0" err="1"/>
              <a:t>MultiChain</a:t>
            </a:r>
            <a:r>
              <a:rPr lang="es-ES" dirty="0"/>
              <a:t> es un software de acceso gratuito que permite la creación y puesta en marcha de aplicaciones BlockChain</a:t>
            </a:r>
          </a:p>
          <a:p>
            <a:pPr algn="just"/>
            <a:r>
              <a:rPr lang="es-ES" dirty="0"/>
              <a:t>Características:</a:t>
            </a:r>
          </a:p>
          <a:p>
            <a:pPr lvl="1" algn="just"/>
            <a:r>
              <a:rPr lang="es-ES" dirty="0"/>
              <a:t>Rápida puesta en marcha</a:t>
            </a:r>
          </a:p>
          <a:p>
            <a:pPr lvl="1" algn="just"/>
            <a:r>
              <a:rPr lang="es-ES" dirty="0"/>
              <a:t>Facilidad de creación y conexión</a:t>
            </a:r>
          </a:p>
          <a:p>
            <a:pPr lvl="1" algn="just"/>
            <a:r>
              <a:rPr lang="es-ES" dirty="0"/>
              <a:t>Control del acceso</a:t>
            </a:r>
          </a:p>
          <a:p>
            <a:pPr lvl="1" algn="just"/>
            <a:r>
              <a:rPr lang="es-ES" dirty="0"/>
              <a:t>Personalización de la aplicación</a:t>
            </a:r>
          </a:p>
          <a:p>
            <a:pPr lvl="1" algn="just"/>
            <a:r>
              <a:rPr lang="es-ES" dirty="0"/>
              <a:t>Seguridad flexible</a:t>
            </a:r>
          </a:p>
        </p:txBody>
      </p:sp>
      <p:pic>
        <p:nvPicPr>
          <p:cNvPr id="1026" name="Picture 2" descr="Resultado de imagen de multichain logo">
            <a:extLst>
              <a:ext uri="{FF2B5EF4-FFF2-40B4-BE49-F238E27FC236}">
                <a16:creationId xmlns:a16="http://schemas.microsoft.com/office/drawing/2014/main" id="{D5FD7242-DB5C-48EB-8B11-5A53998A30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9876" y="3429000"/>
            <a:ext cx="2040988" cy="2040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233264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3D2788-6146-45DE-A313-09FC54669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Tabla resumen ii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68CBE201-2E63-4F67-8EFB-34216DE2F7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565" t="33615" r="29022" b="21339"/>
          <a:stretch/>
        </p:blipFill>
        <p:spPr>
          <a:xfrm>
            <a:off x="2663686" y="2372138"/>
            <a:ext cx="6864628" cy="4198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11827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E35794-03C6-4C6C-8686-3587EF6A9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5" y="1229736"/>
            <a:ext cx="7729728" cy="1188720"/>
          </a:xfrm>
        </p:spPr>
        <p:txBody>
          <a:bodyPr/>
          <a:lstStyle/>
          <a:p>
            <a:r>
              <a:rPr lang="es-ES" dirty="0"/>
              <a:t>Elección para el sistema de votación</a:t>
            </a:r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791BCEE3-D066-461B-BD64-2ACC0F5BCB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27989" y="3309729"/>
            <a:ext cx="7336021" cy="1540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68464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EAF48F86-9C78-42F9-A114-FCE61174F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conclusión</a:t>
            </a:r>
          </a:p>
        </p:txBody>
      </p:sp>
    </p:spTree>
    <p:extLst>
      <p:ext uri="{BB962C8B-B14F-4D97-AF65-F5344CB8AC3E}">
        <p14:creationId xmlns:p14="http://schemas.microsoft.com/office/powerpoint/2010/main" val="97171740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3F8FA5-6E5A-4196-9E27-EFB4506B3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27370"/>
            <a:ext cx="7729728" cy="1188720"/>
          </a:xfrm>
        </p:spPr>
        <p:txBody>
          <a:bodyPr/>
          <a:lstStyle/>
          <a:p>
            <a:r>
              <a:rPr lang="es-ES" dirty="0"/>
              <a:t>conclusión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5FABA4C-3738-4CDA-937B-E726D55AB2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447742"/>
            <a:ext cx="7729728" cy="3436223"/>
          </a:xfrm>
        </p:spPr>
        <p:txBody>
          <a:bodyPr>
            <a:normAutofit/>
          </a:bodyPr>
          <a:lstStyle/>
          <a:p>
            <a:pPr marL="228600" lvl="1" indent="0">
              <a:buNone/>
            </a:pPr>
            <a:r>
              <a:rPr lang="es-ES" sz="2400" b="1" dirty="0"/>
              <a:t>Podemos llegar a la conclusión de que ambas tecnologías son eficaces, pero cada una tiene distintos puntos fuertes y débiles. Ambas son gratuitas y no podemos afirmar que una sea mejor que otra.</a:t>
            </a:r>
          </a:p>
          <a:p>
            <a:pPr marL="228600" lvl="1" indent="0">
              <a:buNone/>
            </a:pPr>
            <a:r>
              <a:rPr lang="es-ES" sz="2400" b="1" dirty="0"/>
              <a:t>En definitiva se utilizaría una de estas dos tecnologías en función de su adaptación al proyecto que se </a:t>
            </a:r>
            <a:r>
              <a:rPr lang="es-ES" sz="2400" b="1"/>
              <a:t>quisiera realizar.</a:t>
            </a:r>
            <a:endParaRPr lang="es-ES" sz="2400" b="1" dirty="0"/>
          </a:p>
        </p:txBody>
      </p:sp>
    </p:spTree>
    <p:extLst>
      <p:ext uri="{BB962C8B-B14F-4D97-AF65-F5344CB8AC3E}">
        <p14:creationId xmlns:p14="http://schemas.microsoft.com/office/powerpoint/2010/main" val="85718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612616-85FD-495B-91EC-2488C5F86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Monax</a:t>
            </a:r>
            <a:r>
              <a:rPr lang="es-ES" dirty="0"/>
              <a:t>[completar]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10AF7B8-990B-410A-A1F9-172C799F41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ES" dirty="0"/>
              <a:t>MONAX es un software libre de código abierto para construir, enviar y ejecutar aplicaciones basadas en BlockChain para ecosistemas de negocios.</a:t>
            </a:r>
          </a:p>
          <a:p>
            <a:pPr algn="just"/>
            <a:r>
              <a:rPr lang="es-ES" dirty="0"/>
              <a:t>Características:</a:t>
            </a:r>
          </a:p>
          <a:p>
            <a:pPr lvl="1" algn="just"/>
            <a:r>
              <a:rPr lang="es-ES" dirty="0"/>
              <a:t>Diseñada para soportar múltiples nodos conectados a múltiples redes de BlockChain</a:t>
            </a:r>
          </a:p>
          <a:p>
            <a:pPr lvl="1" algn="just"/>
            <a:r>
              <a:rPr lang="es-ES" dirty="0"/>
              <a:t>Permite construir BlockChain de uso exclusivamente corporativo</a:t>
            </a:r>
          </a:p>
          <a:p>
            <a:pPr lvl="1" algn="just"/>
            <a:r>
              <a:rPr lang="es-ES" dirty="0"/>
              <a:t>Permite la configuración de los tokens asociados y dotarles de valor económico</a:t>
            </a:r>
          </a:p>
          <a:p>
            <a:pPr lvl="1" algn="just"/>
            <a:r>
              <a:rPr lang="es-ES" dirty="0"/>
              <a:t>Mecanismo de consenso: </a:t>
            </a:r>
            <a:r>
              <a:rPr lang="es-ES" dirty="0" err="1"/>
              <a:t>Tendermint</a:t>
            </a:r>
            <a:endParaRPr lang="es-ES" dirty="0"/>
          </a:p>
          <a:p>
            <a:pPr lvl="1" algn="just"/>
            <a:r>
              <a:rPr lang="es-ES" dirty="0"/>
              <a:t>Protocolo: </a:t>
            </a:r>
            <a:r>
              <a:rPr lang="es-ES" dirty="0" err="1"/>
              <a:t>Proof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Stake</a:t>
            </a:r>
            <a:endParaRPr lang="es-ES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D8735804-869E-4819-88E2-E233FC93F6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3446" y="5064369"/>
            <a:ext cx="3217418" cy="675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98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6A579B-8BC3-4417-90F3-C3094E0F5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Criterios de comparación</a:t>
            </a:r>
          </a:p>
        </p:txBody>
      </p:sp>
    </p:spTree>
    <p:extLst>
      <p:ext uri="{BB962C8B-B14F-4D97-AF65-F5344CB8AC3E}">
        <p14:creationId xmlns:p14="http://schemas.microsoft.com/office/powerpoint/2010/main" val="8581298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6C7F1755-7B9A-48F5-A62E-151533245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10105"/>
            <a:ext cx="7729728" cy="1188720"/>
          </a:xfrm>
        </p:spPr>
        <p:txBody>
          <a:bodyPr/>
          <a:lstStyle/>
          <a:p>
            <a:r>
              <a:rPr lang="es-ES" dirty="0"/>
              <a:t>generales</a:t>
            </a:r>
          </a:p>
        </p:txBody>
      </p:sp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2CA5DC37-2617-4C18-BEB0-58F3D0405FBD}"/>
              </a:ext>
            </a:extLst>
          </p:cNvPr>
          <p:cNvSpPr/>
          <p:nvPr/>
        </p:nvSpPr>
        <p:spPr>
          <a:xfrm>
            <a:off x="990600" y="2053481"/>
            <a:ext cx="4827813" cy="4425043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800" b="1" dirty="0">
              <a:solidFill>
                <a:schemeClr val="tx1"/>
              </a:solidFill>
            </a:endParaRPr>
          </a:p>
          <a:p>
            <a:pPr algn="ctr"/>
            <a:endParaRPr lang="es-ES" b="1" dirty="0">
              <a:solidFill>
                <a:schemeClr val="tx1"/>
              </a:solidFill>
            </a:endParaRPr>
          </a:p>
          <a:p>
            <a:pPr algn="ctr"/>
            <a:endParaRPr lang="es-ES" sz="900" b="1" dirty="0">
              <a:solidFill>
                <a:schemeClr val="tx1"/>
              </a:solidFill>
            </a:endParaRPr>
          </a:p>
          <a:p>
            <a:pPr algn="ctr"/>
            <a:r>
              <a:rPr lang="es-ES" sz="2800" b="1" dirty="0">
                <a:solidFill>
                  <a:schemeClr val="tx1"/>
                </a:solidFill>
              </a:rPr>
              <a:t>PRECIO</a:t>
            </a:r>
            <a:endParaRPr lang="es-ES" sz="3200" b="1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r>
              <a:rPr lang="es-ES" sz="2400" dirty="0">
                <a:solidFill>
                  <a:schemeClr val="tx1"/>
                </a:solidFill>
              </a:rPr>
              <a:t>Coste monetario de la adquisición de la tecnología.</a:t>
            </a:r>
          </a:p>
          <a:p>
            <a:pPr algn="ctr"/>
            <a:endParaRPr lang="es-ES" sz="2000" dirty="0">
              <a:solidFill>
                <a:schemeClr val="tx1"/>
              </a:solidFill>
            </a:endParaRPr>
          </a:p>
          <a:p>
            <a:pPr algn="just"/>
            <a:r>
              <a:rPr lang="es-ES" sz="2400" dirty="0">
                <a:solidFill>
                  <a:schemeClr val="tx1"/>
                </a:solidFill>
              </a:rPr>
              <a:t>Tipo de valor: Numérico (€)</a:t>
            </a: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E68D4A0F-EA89-43B1-91CC-CE7FA2E82A9D}"/>
              </a:ext>
            </a:extLst>
          </p:cNvPr>
          <p:cNvSpPr/>
          <p:nvPr/>
        </p:nvSpPr>
        <p:spPr>
          <a:xfrm>
            <a:off x="6373586" y="2053481"/>
            <a:ext cx="4827814" cy="4425043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100" b="1" dirty="0">
              <a:solidFill>
                <a:schemeClr val="tx1"/>
              </a:solidFill>
            </a:endParaRPr>
          </a:p>
          <a:p>
            <a:pPr algn="ctr"/>
            <a:endParaRPr lang="es-ES" sz="1100" b="1" dirty="0">
              <a:solidFill>
                <a:schemeClr val="tx1"/>
              </a:solidFill>
            </a:endParaRPr>
          </a:p>
          <a:p>
            <a:pPr algn="ctr"/>
            <a:endParaRPr lang="es-ES" sz="1100" b="1" dirty="0">
              <a:solidFill>
                <a:schemeClr val="tx1"/>
              </a:solidFill>
            </a:endParaRPr>
          </a:p>
          <a:p>
            <a:pPr algn="ctr"/>
            <a:endParaRPr lang="es-ES" sz="1100" b="1" dirty="0">
              <a:solidFill>
                <a:schemeClr val="tx1"/>
              </a:solidFill>
            </a:endParaRPr>
          </a:p>
          <a:p>
            <a:pPr algn="ctr"/>
            <a:r>
              <a:rPr lang="es-ES" sz="2800" b="1" dirty="0">
                <a:solidFill>
                  <a:schemeClr val="tx1"/>
                </a:solidFill>
              </a:rPr>
              <a:t>TAMAÑO</a:t>
            </a:r>
            <a:endParaRPr lang="es-ES" sz="3200" b="1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just"/>
            <a:r>
              <a:rPr lang="es-ES" sz="2400" dirty="0">
                <a:solidFill>
                  <a:schemeClr val="tx1"/>
                </a:solidFill>
              </a:rPr>
              <a:t>Tamaño de la tecnología</a:t>
            </a:r>
          </a:p>
          <a:p>
            <a:pPr algn="ctr"/>
            <a:endParaRPr lang="es-ES" sz="2400" dirty="0">
              <a:solidFill>
                <a:schemeClr val="tx1"/>
              </a:solidFill>
            </a:endParaRPr>
          </a:p>
          <a:p>
            <a:pPr algn="just"/>
            <a:r>
              <a:rPr lang="es-ES" sz="2400" dirty="0">
                <a:solidFill>
                  <a:schemeClr val="tx1"/>
                </a:solidFill>
              </a:rPr>
              <a:t>Tipo de valor: Numérico (MB)</a:t>
            </a: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8076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6C7F1755-7B9A-48F5-A62E-151533245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10105"/>
            <a:ext cx="7729728" cy="1188720"/>
          </a:xfrm>
        </p:spPr>
        <p:txBody>
          <a:bodyPr/>
          <a:lstStyle/>
          <a:p>
            <a:r>
              <a:rPr lang="es-ES" dirty="0"/>
              <a:t>generales</a:t>
            </a:r>
          </a:p>
        </p:txBody>
      </p:sp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2CA5DC37-2617-4C18-BEB0-58F3D0405FBD}"/>
              </a:ext>
            </a:extLst>
          </p:cNvPr>
          <p:cNvSpPr/>
          <p:nvPr/>
        </p:nvSpPr>
        <p:spPr>
          <a:xfrm>
            <a:off x="767444" y="2053481"/>
            <a:ext cx="3331028" cy="4425043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800" b="1" dirty="0">
              <a:solidFill>
                <a:schemeClr val="tx1"/>
              </a:solidFill>
            </a:endParaRPr>
          </a:p>
          <a:p>
            <a:pPr algn="ctr"/>
            <a:endParaRPr lang="es-ES" sz="2800" b="1" dirty="0">
              <a:solidFill>
                <a:schemeClr val="tx1"/>
              </a:solidFill>
            </a:endParaRPr>
          </a:p>
          <a:p>
            <a:pPr algn="ctr"/>
            <a:endParaRPr lang="es-ES" sz="2800" b="1" dirty="0">
              <a:solidFill>
                <a:schemeClr val="tx1"/>
              </a:solidFill>
            </a:endParaRPr>
          </a:p>
          <a:p>
            <a:pPr algn="ctr"/>
            <a:endParaRPr lang="es-ES" sz="2800" b="1" dirty="0">
              <a:solidFill>
                <a:schemeClr val="tx1"/>
              </a:solidFill>
            </a:endParaRPr>
          </a:p>
          <a:p>
            <a:pPr algn="ctr"/>
            <a:r>
              <a:rPr lang="es-ES" sz="2800" b="1" dirty="0">
                <a:solidFill>
                  <a:schemeClr val="tx1"/>
                </a:solidFill>
              </a:rPr>
              <a:t>SECTOR</a:t>
            </a: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r>
              <a:rPr lang="es-ES" sz="2400" dirty="0">
                <a:solidFill>
                  <a:schemeClr val="tx1"/>
                </a:solidFill>
              </a:rPr>
              <a:t>Sector y mercado al que va dirigido el producto o servicio.</a:t>
            </a:r>
          </a:p>
          <a:p>
            <a:pPr algn="just"/>
            <a:endParaRPr lang="es-ES" sz="2000" dirty="0">
              <a:solidFill>
                <a:schemeClr val="tx1"/>
              </a:solidFill>
            </a:endParaRPr>
          </a:p>
          <a:p>
            <a:pPr algn="just"/>
            <a:r>
              <a:rPr lang="es-ES" sz="2400" dirty="0">
                <a:solidFill>
                  <a:schemeClr val="tx1"/>
                </a:solidFill>
              </a:rPr>
              <a:t>Tipo de valor: Texto libre</a:t>
            </a: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E68D4A0F-EA89-43B1-91CC-CE7FA2E82A9D}"/>
              </a:ext>
            </a:extLst>
          </p:cNvPr>
          <p:cNvSpPr/>
          <p:nvPr/>
        </p:nvSpPr>
        <p:spPr>
          <a:xfrm>
            <a:off x="4430486" y="2053481"/>
            <a:ext cx="3331028" cy="4425043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100" b="1" dirty="0">
              <a:solidFill>
                <a:schemeClr val="tx1"/>
              </a:solidFill>
            </a:endParaRPr>
          </a:p>
          <a:p>
            <a:pPr algn="ctr"/>
            <a:endParaRPr lang="es-ES" sz="1100" b="1" dirty="0">
              <a:solidFill>
                <a:schemeClr val="tx1"/>
              </a:solidFill>
            </a:endParaRPr>
          </a:p>
          <a:p>
            <a:pPr algn="ctr"/>
            <a:endParaRPr lang="es-ES" sz="1100" b="1" dirty="0">
              <a:solidFill>
                <a:schemeClr val="tx1"/>
              </a:solidFill>
            </a:endParaRPr>
          </a:p>
          <a:p>
            <a:pPr algn="ctr"/>
            <a:endParaRPr lang="es-ES" sz="1100" b="1" dirty="0">
              <a:solidFill>
                <a:schemeClr val="tx1"/>
              </a:solidFill>
            </a:endParaRPr>
          </a:p>
          <a:p>
            <a:pPr algn="ctr"/>
            <a:endParaRPr lang="es-ES" sz="1100" b="1" dirty="0">
              <a:solidFill>
                <a:schemeClr val="tx1"/>
              </a:solidFill>
            </a:endParaRPr>
          </a:p>
          <a:p>
            <a:pPr algn="ctr"/>
            <a:endParaRPr lang="es-ES" sz="1100" b="1" dirty="0">
              <a:solidFill>
                <a:schemeClr val="tx1"/>
              </a:solidFill>
            </a:endParaRPr>
          </a:p>
          <a:p>
            <a:pPr algn="ctr"/>
            <a:endParaRPr lang="es-ES" sz="1100" b="1" dirty="0">
              <a:solidFill>
                <a:schemeClr val="tx1"/>
              </a:solidFill>
            </a:endParaRPr>
          </a:p>
          <a:p>
            <a:pPr algn="ctr"/>
            <a:endParaRPr lang="es-ES" sz="1100" b="1" dirty="0">
              <a:solidFill>
                <a:schemeClr val="tx1"/>
              </a:solidFill>
            </a:endParaRPr>
          </a:p>
          <a:p>
            <a:pPr algn="ctr"/>
            <a:endParaRPr lang="es-ES" sz="1100" b="1" dirty="0">
              <a:solidFill>
                <a:schemeClr val="tx1"/>
              </a:solidFill>
            </a:endParaRPr>
          </a:p>
          <a:p>
            <a:pPr algn="ctr"/>
            <a:r>
              <a:rPr lang="es-ES" sz="2400" b="1" dirty="0">
                <a:solidFill>
                  <a:schemeClr val="tx1"/>
                </a:solidFill>
              </a:rPr>
              <a:t>COMODIDAD DE DESARROLLO</a:t>
            </a:r>
            <a:endParaRPr lang="es-ES" sz="2800" b="1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r>
              <a:rPr lang="es-ES" sz="2400" dirty="0">
                <a:solidFill>
                  <a:schemeClr val="tx1"/>
                </a:solidFill>
              </a:rPr>
              <a:t>Facilidad en la implementación</a:t>
            </a:r>
          </a:p>
          <a:p>
            <a:pPr algn="ctr"/>
            <a:endParaRPr lang="es-ES" sz="2400" dirty="0">
              <a:solidFill>
                <a:schemeClr val="tx1"/>
              </a:solidFill>
            </a:endParaRPr>
          </a:p>
          <a:p>
            <a:pPr algn="just"/>
            <a:r>
              <a:rPr lang="es-ES" sz="2400" dirty="0">
                <a:solidFill>
                  <a:schemeClr val="tx1"/>
                </a:solidFill>
              </a:rPr>
              <a:t>Tipo de valor: Escala (1-5)</a:t>
            </a: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9A92B560-01B8-475B-B676-482DC94797DC}"/>
              </a:ext>
            </a:extLst>
          </p:cNvPr>
          <p:cNvSpPr/>
          <p:nvPr/>
        </p:nvSpPr>
        <p:spPr>
          <a:xfrm>
            <a:off x="8093528" y="2053481"/>
            <a:ext cx="3331028" cy="4425043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800" b="1" dirty="0">
              <a:solidFill>
                <a:schemeClr val="tx1"/>
              </a:solidFill>
            </a:endParaRPr>
          </a:p>
          <a:p>
            <a:pPr algn="ctr"/>
            <a:endParaRPr lang="es-ES" sz="2800" b="1" dirty="0">
              <a:solidFill>
                <a:schemeClr val="tx1"/>
              </a:solidFill>
            </a:endParaRPr>
          </a:p>
          <a:p>
            <a:pPr algn="ctr"/>
            <a:endParaRPr lang="es-ES" sz="2400" b="1" dirty="0">
              <a:solidFill>
                <a:schemeClr val="tx1"/>
              </a:solidFill>
            </a:endParaRPr>
          </a:p>
          <a:p>
            <a:pPr algn="ctr"/>
            <a:endParaRPr lang="es-ES" sz="2800" b="1" dirty="0">
              <a:solidFill>
                <a:schemeClr val="tx1"/>
              </a:solidFill>
            </a:endParaRPr>
          </a:p>
          <a:p>
            <a:pPr algn="ctr"/>
            <a:endParaRPr lang="es-ES" sz="2800" b="1" dirty="0">
              <a:solidFill>
                <a:schemeClr val="tx1"/>
              </a:solidFill>
            </a:endParaRPr>
          </a:p>
          <a:p>
            <a:pPr algn="ctr"/>
            <a:r>
              <a:rPr lang="es-ES" sz="2800" b="1" dirty="0">
                <a:solidFill>
                  <a:schemeClr val="tx1"/>
                </a:solidFill>
              </a:rPr>
              <a:t>PRECIO DE FORMACIÓN</a:t>
            </a:r>
            <a:endParaRPr lang="es-ES" sz="3200" b="1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r>
              <a:rPr lang="es-ES" sz="2000" dirty="0">
                <a:solidFill>
                  <a:schemeClr val="tx1"/>
                </a:solidFill>
              </a:rPr>
              <a:t>Coste monetario de la adquisición de la formación necesaria para implementar de manera óptima la tecnología.</a:t>
            </a:r>
          </a:p>
          <a:p>
            <a:pPr algn="just"/>
            <a:endParaRPr lang="es-ES" sz="2000" dirty="0">
              <a:solidFill>
                <a:schemeClr val="tx1"/>
              </a:solidFill>
            </a:endParaRPr>
          </a:p>
          <a:p>
            <a:pPr algn="just"/>
            <a:r>
              <a:rPr lang="es-ES" sz="2000" dirty="0">
                <a:solidFill>
                  <a:schemeClr val="tx1"/>
                </a:solidFill>
              </a:rPr>
              <a:t>Tipo de valor: Numérico (€)</a:t>
            </a: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35120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6C7F1755-7B9A-48F5-A62E-151533245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10105"/>
            <a:ext cx="7729728" cy="1188720"/>
          </a:xfrm>
        </p:spPr>
        <p:txBody>
          <a:bodyPr/>
          <a:lstStyle/>
          <a:p>
            <a:r>
              <a:rPr lang="es-ES" dirty="0"/>
              <a:t>HARDWARE</a:t>
            </a:r>
          </a:p>
        </p:txBody>
      </p:sp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2CA5DC37-2617-4C18-BEB0-58F3D0405FBD}"/>
              </a:ext>
            </a:extLst>
          </p:cNvPr>
          <p:cNvSpPr/>
          <p:nvPr/>
        </p:nvSpPr>
        <p:spPr>
          <a:xfrm>
            <a:off x="1275304" y="2082216"/>
            <a:ext cx="4365170" cy="4425043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800" b="1" dirty="0">
              <a:solidFill>
                <a:schemeClr val="tx1"/>
              </a:solidFill>
            </a:endParaRPr>
          </a:p>
          <a:p>
            <a:pPr algn="ctr"/>
            <a:endParaRPr lang="es-ES" sz="2800" b="1" dirty="0">
              <a:solidFill>
                <a:schemeClr val="tx1"/>
              </a:solidFill>
            </a:endParaRPr>
          </a:p>
          <a:p>
            <a:pPr algn="ctr"/>
            <a:endParaRPr lang="es-ES" sz="2800" b="1" dirty="0">
              <a:solidFill>
                <a:schemeClr val="tx1"/>
              </a:solidFill>
            </a:endParaRPr>
          </a:p>
          <a:p>
            <a:pPr algn="ctr"/>
            <a:r>
              <a:rPr lang="es-ES" sz="2800" b="1" dirty="0">
                <a:solidFill>
                  <a:schemeClr val="tx1"/>
                </a:solidFill>
              </a:rPr>
              <a:t>MEMORIA RAM</a:t>
            </a:r>
            <a:endParaRPr lang="es-ES" sz="3200" b="1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r>
              <a:rPr lang="es-ES" sz="2400" dirty="0">
                <a:solidFill>
                  <a:schemeClr val="tx1"/>
                </a:solidFill>
              </a:rPr>
              <a:t>Cantidad de memoria necesario para implementar la solución.</a:t>
            </a:r>
          </a:p>
          <a:p>
            <a:pPr algn="just"/>
            <a:endParaRPr lang="es-ES" sz="2400" dirty="0">
              <a:solidFill>
                <a:schemeClr val="tx1"/>
              </a:solidFill>
            </a:endParaRPr>
          </a:p>
          <a:p>
            <a:pPr algn="just"/>
            <a:r>
              <a:rPr lang="es-ES" sz="2400" dirty="0">
                <a:solidFill>
                  <a:schemeClr val="tx1"/>
                </a:solidFill>
              </a:rPr>
              <a:t>Tipo de valor: Numérico (MB)</a:t>
            </a: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E68D4A0F-EA89-43B1-91CC-CE7FA2E82A9D}"/>
              </a:ext>
            </a:extLst>
          </p:cNvPr>
          <p:cNvSpPr/>
          <p:nvPr/>
        </p:nvSpPr>
        <p:spPr>
          <a:xfrm>
            <a:off x="6551525" y="2082216"/>
            <a:ext cx="4365171" cy="4425043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200" b="1" dirty="0">
              <a:solidFill>
                <a:schemeClr val="tx1"/>
              </a:solidFill>
            </a:endParaRPr>
          </a:p>
          <a:p>
            <a:pPr algn="ctr"/>
            <a:r>
              <a:rPr lang="es-ES" sz="2800" b="1" dirty="0">
                <a:solidFill>
                  <a:schemeClr val="tx1"/>
                </a:solidFill>
              </a:rPr>
              <a:t>ALMACENAMIENTO EXTERNO</a:t>
            </a:r>
            <a:endParaRPr lang="es-ES" sz="3200" b="1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r>
              <a:rPr lang="es-ES" sz="2400" dirty="0">
                <a:solidFill>
                  <a:schemeClr val="tx1"/>
                </a:solidFill>
              </a:rPr>
              <a:t>Espacio mínimo necesario en el ordenador para poder implementar la tecnología.</a:t>
            </a:r>
          </a:p>
          <a:p>
            <a:pPr algn="just"/>
            <a:endParaRPr lang="es-ES" sz="2400" dirty="0">
              <a:solidFill>
                <a:schemeClr val="tx1"/>
              </a:solidFill>
            </a:endParaRPr>
          </a:p>
          <a:p>
            <a:pPr algn="just"/>
            <a:r>
              <a:rPr lang="es-ES" sz="2400" dirty="0">
                <a:solidFill>
                  <a:schemeClr val="tx1"/>
                </a:solidFill>
              </a:rPr>
              <a:t>Tipo de valor: Numérico (MB)</a:t>
            </a: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0769165"/>
      </p:ext>
    </p:extLst>
  </p:cSld>
  <p:clrMapOvr>
    <a:masterClrMapping/>
  </p:clrMapOvr>
</p:sld>
</file>

<file path=ppt/theme/theme1.xml><?xml version="1.0" encoding="utf-8"?>
<a:theme xmlns:a="http://schemas.openxmlformats.org/drawingml/2006/main" name="Paquete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TM10001115[[fn=Paquete]]</Template>
  <TotalTime>420</TotalTime>
  <Words>1091</Words>
  <Application>Microsoft Office PowerPoint</Application>
  <PresentationFormat>Panorámica</PresentationFormat>
  <Paragraphs>420</Paragraphs>
  <Slides>43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43</vt:i4>
      </vt:variant>
    </vt:vector>
  </HeadingPairs>
  <TitlesOfParts>
    <vt:vector size="46" baseType="lpstr">
      <vt:lpstr>Arial</vt:lpstr>
      <vt:lpstr>Gill Sans MT</vt:lpstr>
      <vt:lpstr>Paquete</vt:lpstr>
      <vt:lpstr>OPEN SOURCE BLOCKCHAIN</vt:lpstr>
      <vt:lpstr>Planificación [https://app.ganttpro.com/#!/app/home]</vt:lpstr>
      <vt:lpstr>Descripción de LAS tecnologías</vt:lpstr>
      <vt:lpstr>MULtichain [completar]</vt:lpstr>
      <vt:lpstr>Monax[completar]</vt:lpstr>
      <vt:lpstr>Criterios de comparación</vt:lpstr>
      <vt:lpstr>generales</vt:lpstr>
      <vt:lpstr>generales</vt:lpstr>
      <vt:lpstr>HARDWARE</vt:lpstr>
      <vt:lpstr>SOFTWARE DE IMPLEMENTACIÓN</vt:lpstr>
      <vt:lpstr>SOFTWARE DE LA TECNOLOGÍA BLOCKCHAIN</vt:lpstr>
      <vt:lpstr>SOFTWARE DE LA TECNOLOGÍA BLOCKCHAIN</vt:lpstr>
      <vt:lpstr>CALIDAD Y PRIVACIDAD</vt:lpstr>
      <vt:lpstr>VERSATILIDAD</vt:lpstr>
      <vt:lpstr>SOPORTE Y MANTENIMIENTO</vt:lpstr>
      <vt:lpstr>Evaluación de los criterios por tecnología</vt:lpstr>
      <vt:lpstr>Evaluación de los criterios para mUltichain I</vt:lpstr>
      <vt:lpstr>Evaluación de los criterios para multichain II</vt:lpstr>
      <vt:lpstr>Evaluación de los criterios para mUltichain iii</vt:lpstr>
      <vt:lpstr>Evaluación de los criterios para mUltichain IV</vt:lpstr>
      <vt:lpstr>Evaluación de los criterios para mUltichain v</vt:lpstr>
      <vt:lpstr>Evaluación de los criterios para monax I</vt:lpstr>
      <vt:lpstr>Evaluación de los criterios para monax II</vt:lpstr>
      <vt:lpstr>Evaluación de los criterios para mUltichain iii</vt:lpstr>
      <vt:lpstr>Evaluación de los criterios para mUltichain IV</vt:lpstr>
      <vt:lpstr>Evaluación de los criterios para monax v</vt:lpstr>
      <vt:lpstr>Comparación de las tecnologías</vt:lpstr>
      <vt:lpstr>Tabla resumen i</vt:lpstr>
      <vt:lpstr>Tabla resumen ii</vt:lpstr>
      <vt:lpstr>Tabla resumen iii</vt:lpstr>
      <vt:lpstr>Tabla resumen vi</vt:lpstr>
      <vt:lpstr>Tabla resumen v</vt:lpstr>
      <vt:lpstr>recomendaciones</vt:lpstr>
      <vt:lpstr>Gestión de nómina</vt:lpstr>
      <vt:lpstr>Tabla resumen i</vt:lpstr>
      <vt:lpstr>Tabla resumen ii</vt:lpstr>
      <vt:lpstr>Elección para la gestión de nómina</vt:lpstr>
      <vt:lpstr>Sistema de votación</vt:lpstr>
      <vt:lpstr>Tabla resumen i</vt:lpstr>
      <vt:lpstr>Tabla resumen ii</vt:lpstr>
      <vt:lpstr>Elección para el sistema de votación</vt:lpstr>
      <vt:lpstr>conclusión</vt:lpstr>
      <vt:lpstr>conclusión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 SOURCE BLOCKCHAIN</dc:title>
  <dc:creator>Castro Vaquerizo María</dc:creator>
  <cp:lastModifiedBy>Alejandro Díaz Moreno</cp:lastModifiedBy>
  <cp:revision>49</cp:revision>
  <dcterms:created xsi:type="dcterms:W3CDTF">2018-03-18T09:51:08Z</dcterms:created>
  <dcterms:modified xsi:type="dcterms:W3CDTF">2018-04-09T19:56:32Z</dcterms:modified>
</cp:coreProperties>
</file>