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251936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>
      <p:cViewPr varScale="1">
        <p:scale>
          <a:sx n="122" d="100"/>
          <a:sy n="122" d="100"/>
        </p:scale>
        <p:origin x="115" y="893"/>
      </p:cViewPr>
      <p:guideLst>
        <p:guide orient="horz" pos="79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10101" y="782638"/>
            <a:ext cx="9181148" cy="540031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0211" y="1427641"/>
            <a:ext cx="7560945" cy="6438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81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42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830979" y="100895"/>
            <a:ext cx="2430304" cy="214962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40075" y="100895"/>
            <a:ext cx="7110889" cy="214962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4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21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3232" y="1618928"/>
            <a:ext cx="9181148" cy="50037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53232" y="1067815"/>
            <a:ext cx="9181148" cy="55111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0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59999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0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39999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79999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199998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6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40068" y="587854"/>
            <a:ext cx="4770596" cy="1662664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490686" y="587854"/>
            <a:ext cx="4770596" cy="1662664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96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0068" y="563941"/>
            <a:ext cx="4772472" cy="23502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00" indent="0">
              <a:buNone/>
              <a:defRPr sz="1750" b="1"/>
            </a:lvl2pPr>
            <a:lvl3pPr marL="800000" indent="0">
              <a:buNone/>
              <a:defRPr sz="1575" b="1"/>
            </a:lvl3pPr>
            <a:lvl4pPr marL="1200000" indent="0">
              <a:buNone/>
              <a:defRPr sz="1400" b="1"/>
            </a:lvl4pPr>
            <a:lvl5pPr marL="1599999" indent="0">
              <a:buNone/>
              <a:defRPr sz="1400" b="1"/>
            </a:lvl5pPr>
            <a:lvl6pPr marL="2000000" indent="0">
              <a:buNone/>
              <a:defRPr sz="1400" b="1"/>
            </a:lvl6pPr>
            <a:lvl7pPr marL="2399999" indent="0">
              <a:buNone/>
              <a:defRPr sz="1400" b="1"/>
            </a:lvl7pPr>
            <a:lvl8pPr marL="2799999" indent="0">
              <a:buNone/>
              <a:defRPr sz="1400" b="1"/>
            </a:lvl8pPr>
            <a:lvl9pPr marL="3199998" indent="0">
              <a:buNone/>
              <a:defRPr sz="14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40068" y="798966"/>
            <a:ext cx="4772472" cy="145155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486944" y="563941"/>
            <a:ext cx="4774347" cy="23502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00" indent="0">
              <a:buNone/>
              <a:defRPr sz="1750" b="1"/>
            </a:lvl2pPr>
            <a:lvl3pPr marL="800000" indent="0">
              <a:buNone/>
              <a:defRPr sz="1575" b="1"/>
            </a:lvl3pPr>
            <a:lvl4pPr marL="1200000" indent="0">
              <a:buNone/>
              <a:defRPr sz="1400" b="1"/>
            </a:lvl4pPr>
            <a:lvl5pPr marL="1599999" indent="0">
              <a:buNone/>
              <a:defRPr sz="1400" b="1"/>
            </a:lvl5pPr>
            <a:lvl6pPr marL="2000000" indent="0">
              <a:buNone/>
              <a:defRPr sz="1400" b="1"/>
            </a:lvl6pPr>
            <a:lvl7pPr marL="2399999" indent="0">
              <a:buNone/>
              <a:defRPr sz="1400" b="1"/>
            </a:lvl7pPr>
            <a:lvl8pPr marL="2799999" indent="0">
              <a:buNone/>
              <a:defRPr sz="1400" b="1"/>
            </a:lvl8pPr>
            <a:lvl9pPr marL="3199998" indent="0">
              <a:buNone/>
              <a:defRPr sz="14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486944" y="798966"/>
            <a:ext cx="4774347" cy="145155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79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9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11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0068" y="100310"/>
            <a:ext cx="3553570" cy="42689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23036" y="100311"/>
            <a:ext cx="6038255" cy="2150206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40068" y="527201"/>
            <a:ext cx="3553570" cy="1723314"/>
          </a:xfrm>
        </p:spPr>
        <p:txBody>
          <a:bodyPr/>
          <a:lstStyle>
            <a:lvl1pPr marL="0" indent="0">
              <a:buNone/>
              <a:defRPr sz="1225"/>
            </a:lvl1pPr>
            <a:lvl2pPr marL="400000" indent="0">
              <a:buNone/>
              <a:defRPr sz="1050"/>
            </a:lvl2pPr>
            <a:lvl3pPr marL="800000" indent="0">
              <a:buNone/>
              <a:defRPr sz="875"/>
            </a:lvl3pPr>
            <a:lvl4pPr marL="1200000" indent="0">
              <a:buNone/>
              <a:defRPr sz="787"/>
            </a:lvl4pPr>
            <a:lvl5pPr marL="1599999" indent="0">
              <a:buNone/>
              <a:defRPr sz="787"/>
            </a:lvl5pPr>
            <a:lvl6pPr marL="2000000" indent="0">
              <a:buNone/>
              <a:defRPr sz="787"/>
            </a:lvl6pPr>
            <a:lvl7pPr marL="2399999" indent="0">
              <a:buNone/>
              <a:defRPr sz="787"/>
            </a:lvl7pPr>
            <a:lvl8pPr marL="2799999" indent="0">
              <a:buNone/>
              <a:defRPr sz="787"/>
            </a:lvl8pPr>
            <a:lvl9pPr marL="3199998" indent="0">
              <a:buNone/>
              <a:defRPr sz="787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31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17140" y="1763557"/>
            <a:ext cx="6480810" cy="208197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117140" y="225112"/>
            <a:ext cx="6480810" cy="1511618"/>
          </a:xfrm>
        </p:spPr>
        <p:txBody>
          <a:bodyPr/>
          <a:lstStyle>
            <a:lvl1pPr marL="0" indent="0">
              <a:buNone/>
              <a:defRPr sz="2800"/>
            </a:lvl1pPr>
            <a:lvl2pPr marL="400000" indent="0">
              <a:buNone/>
              <a:defRPr sz="2450"/>
            </a:lvl2pPr>
            <a:lvl3pPr marL="800000" indent="0">
              <a:buNone/>
              <a:defRPr sz="2100"/>
            </a:lvl3pPr>
            <a:lvl4pPr marL="1200000" indent="0">
              <a:buNone/>
              <a:defRPr sz="1750"/>
            </a:lvl4pPr>
            <a:lvl5pPr marL="1599999" indent="0">
              <a:buNone/>
              <a:defRPr sz="1750"/>
            </a:lvl5pPr>
            <a:lvl6pPr marL="2000000" indent="0">
              <a:buNone/>
              <a:defRPr sz="1750"/>
            </a:lvl6pPr>
            <a:lvl7pPr marL="2399999" indent="0">
              <a:buNone/>
              <a:defRPr sz="1750"/>
            </a:lvl7pPr>
            <a:lvl8pPr marL="2799999" indent="0">
              <a:buNone/>
              <a:defRPr sz="1750"/>
            </a:lvl8pPr>
            <a:lvl9pPr marL="3199998" indent="0">
              <a:buNone/>
              <a:defRPr sz="175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117140" y="1971752"/>
            <a:ext cx="6480810" cy="295675"/>
          </a:xfrm>
        </p:spPr>
        <p:txBody>
          <a:bodyPr/>
          <a:lstStyle>
            <a:lvl1pPr marL="0" indent="0">
              <a:buNone/>
              <a:defRPr sz="1225"/>
            </a:lvl1pPr>
            <a:lvl2pPr marL="400000" indent="0">
              <a:buNone/>
              <a:defRPr sz="1050"/>
            </a:lvl2pPr>
            <a:lvl3pPr marL="800000" indent="0">
              <a:buNone/>
              <a:defRPr sz="875"/>
            </a:lvl3pPr>
            <a:lvl4pPr marL="1200000" indent="0">
              <a:buNone/>
              <a:defRPr sz="787"/>
            </a:lvl4pPr>
            <a:lvl5pPr marL="1599999" indent="0">
              <a:buNone/>
              <a:defRPr sz="787"/>
            </a:lvl5pPr>
            <a:lvl6pPr marL="2000000" indent="0">
              <a:buNone/>
              <a:defRPr sz="787"/>
            </a:lvl6pPr>
            <a:lvl7pPr marL="2399999" indent="0">
              <a:buNone/>
              <a:defRPr sz="787"/>
            </a:lvl7pPr>
            <a:lvl8pPr marL="2799999" indent="0">
              <a:buNone/>
              <a:defRPr sz="787"/>
            </a:lvl8pPr>
            <a:lvl9pPr marL="3199998" indent="0">
              <a:buNone/>
              <a:defRPr sz="787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5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40076" y="100892"/>
            <a:ext cx="9721215" cy="419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0076" y="587854"/>
            <a:ext cx="9721215" cy="166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40068" y="2335078"/>
            <a:ext cx="252031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6ECF-FDFA-4227-902C-EB805517742A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690461" y="2335078"/>
            <a:ext cx="342042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740976" y="2335078"/>
            <a:ext cx="252031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3048-19DF-4D64-A9E5-C7F64A49D8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7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00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01" indent="-300001" algn="l" defTabSz="80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00" indent="-250000" algn="l" defTabSz="80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999999" indent="-200000" algn="l" defTabSz="80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999" indent="-200000" algn="l" defTabSz="80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99999" indent="-200000" algn="l" defTabSz="800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199998" indent="-200000" algn="l" defTabSz="80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599999" indent="-200000" algn="l" defTabSz="80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2999999" indent="-200000" algn="l" defTabSz="80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399999" indent="-200000" algn="l" defTabSz="80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8000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00" algn="l" defTabSz="8000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00" algn="l" defTabSz="8000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algn="l" defTabSz="8000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999" algn="l" defTabSz="8000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000" algn="l" defTabSz="8000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999" algn="l" defTabSz="8000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999" algn="l" defTabSz="8000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998" algn="l" defTabSz="8000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17" y="35545"/>
            <a:ext cx="2237937" cy="13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arentesi graffa aperta 6"/>
          <p:cNvSpPr/>
          <p:nvPr/>
        </p:nvSpPr>
        <p:spPr>
          <a:xfrm>
            <a:off x="5970881" y="99513"/>
            <a:ext cx="401375" cy="1261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575"/>
          </a:p>
        </p:txBody>
      </p:sp>
      <p:sp>
        <p:nvSpPr>
          <p:cNvPr id="8" name="CasellaDiTesto 7"/>
          <p:cNvSpPr txBox="1"/>
          <p:nvPr/>
        </p:nvSpPr>
        <p:spPr>
          <a:xfrm>
            <a:off x="6311622" y="80452"/>
            <a:ext cx="3884399" cy="141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GoogLeNet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: Chesapeake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retriever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, Irish Terrier, Irish Setter</a:t>
            </a:r>
          </a:p>
          <a:p>
            <a:r>
              <a:rPr lang="it-IT" sz="12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DeepSentiBank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wet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 dog,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 dog, wild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goose</a:t>
            </a:r>
            <a:endParaRPr lang="it-IT" sz="122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25" b="1" dirty="0">
                <a:latin typeface="Courier New" panose="02070309020205020404" pitchFamily="49" charset="0"/>
                <a:cs typeface="Courier New" panose="02070309020205020404" pitchFamily="49" charset="0"/>
              </a:rPr>
              <a:t>Places205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coast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ocean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sandbar</a:t>
            </a:r>
            <a:endParaRPr lang="it-IT" sz="122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25" b="1" dirty="0">
                <a:latin typeface="Courier New" panose="02070309020205020404" pitchFamily="49" charset="0"/>
                <a:cs typeface="Courier New" panose="02070309020205020404" pitchFamily="49" charset="0"/>
              </a:rPr>
              <a:t>NeuralTalk2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: a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couple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 of dogs standing on top of a </a:t>
            </a:r>
            <a:r>
              <a:rPr lang="it-IT" sz="12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sandy</a:t>
            </a:r>
            <a:r>
              <a:rPr lang="it-IT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 beach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4770704" y="164373"/>
            <a:ext cx="1132030" cy="106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75" dirty="0" err="1"/>
              <a:t>Automatic</a:t>
            </a:r>
            <a:r>
              <a:rPr lang="it-IT" sz="1575" dirty="0"/>
              <a:t> text </a:t>
            </a:r>
            <a:r>
              <a:rPr lang="it-IT" sz="1575" dirty="0" err="1"/>
              <a:t>extraction</a:t>
            </a:r>
            <a:endParaRPr lang="it-IT" sz="1575" dirty="0"/>
          </a:p>
        </p:txBody>
      </p:sp>
      <p:sp>
        <p:nvSpPr>
          <p:cNvPr id="92" name="Freccia in giù 91"/>
          <p:cNvSpPr/>
          <p:nvPr/>
        </p:nvSpPr>
        <p:spPr>
          <a:xfrm rot="16200000">
            <a:off x="4112279" y="391870"/>
            <a:ext cx="377982" cy="61332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75"/>
          </a:p>
        </p:txBody>
      </p:sp>
      <p:sp>
        <p:nvSpPr>
          <p:cNvPr id="103" name="Rettangolo 102"/>
          <p:cNvSpPr/>
          <p:nvPr/>
        </p:nvSpPr>
        <p:spPr>
          <a:xfrm>
            <a:off x="1693773" y="1440774"/>
            <a:ext cx="8250255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050" b="1" dirty="0" err="1"/>
              <a:t>Flickr</a:t>
            </a:r>
            <a:r>
              <a:rPr lang="it-IT" sz="1050" b="1" dirty="0"/>
              <a:t> photo </a:t>
            </a:r>
            <a:r>
              <a:rPr lang="it-IT" sz="1050" b="1" dirty="0" err="1"/>
              <a:t>title</a:t>
            </a:r>
            <a:r>
              <a:rPr lang="it-IT" sz="1050" b="1" dirty="0"/>
              <a:t>: </a:t>
            </a:r>
            <a:r>
              <a:rPr lang="it-IT" sz="1050" dirty="0"/>
              <a:t>The Big Stare Down</a:t>
            </a:r>
          </a:p>
          <a:p>
            <a:pPr algn="just">
              <a:spcBef>
                <a:spcPts val="525"/>
              </a:spcBef>
            </a:pPr>
            <a:r>
              <a:rPr lang="it-IT" sz="1050" b="1" dirty="0" err="1"/>
              <a:t>Flickr</a:t>
            </a:r>
            <a:r>
              <a:rPr lang="it-IT" sz="1050" b="1" dirty="0"/>
              <a:t> photo </a:t>
            </a:r>
            <a:r>
              <a:rPr lang="it-IT" sz="1050" b="1" dirty="0" err="1"/>
              <a:t>description</a:t>
            </a:r>
            <a:r>
              <a:rPr lang="it-IT" sz="1050" b="1" dirty="0"/>
              <a:t>: </a:t>
            </a:r>
            <a:r>
              <a:rPr lang="en-US" sz="1050" dirty="0"/>
              <a:t>Ok you </a:t>
            </a:r>
            <a:r>
              <a:rPr lang="en-US" sz="1050" dirty="0">
                <a:solidFill>
                  <a:srgbClr val="00B050"/>
                </a:solidFill>
              </a:rPr>
              <a:t>dog</a:t>
            </a:r>
            <a:r>
              <a:rPr lang="en-US" sz="1050" dirty="0"/>
              <a:t> lovers could you please tag this photo with the breed of the black </a:t>
            </a:r>
            <a:r>
              <a:rPr lang="en-US" sz="1050" dirty="0">
                <a:solidFill>
                  <a:srgbClr val="00B050"/>
                </a:solidFill>
              </a:rPr>
              <a:t>dog</a:t>
            </a:r>
            <a:r>
              <a:rPr lang="en-US" sz="1050" dirty="0"/>
              <a:t>, thanks.</a:t>
            </a:r>
            <a:endParaRPr lang="it-IT" sz="1050" b="1" dirty="0"/>
          </a:p>
          <a:p>
            <a:pPr algn="just">
              <a:spcBef>
                <a:spcPts val="525"/>
              </a:spcBef>
            </a:pPr>
            <a:r>
              <a:rPr lang="it-IT" sz="1050" b="1" dirty="0" err="1"/>
              <a:t>Flickr</a:t>
            </a:r>
            <a:r>
              <a:rPr lang="it-IT" sz="1050" b="1" dirty="0"/>
              <a:t> </a:t>
            </a:r>
            <a:r>
              <a:rPr lang="it-IT" sz="1050" b="1" dirty="0" err="1"/>
              <a:t>tags</a:t>
            </a:r>
            <a:r>
              <a:rPr lang="it-IT" sz="1050" b="1" dirty="0"/>
              <a:t> </a:t>
            </a:r>
            <a:r>
              <a:rPr lang="it-IT" sz="1050" b="1" dirty="0" err="1"/>
              <a:t>given</a:t>
            </a:r>
            <a:r>
              <a:rPr lang="it-IT" sz="1050" b="1" dirty="0"/>
              <a:t> by the </a:t>
            </a:r>
            <a:r>
              <a:rPr lang="it-IT" sz="1050" b="1" dirty="0" err="1"/>
              <a:t>user</a:t>
            </a:r>
            <a:r>
              <a:rPr lang="it-IT" sz="1050" b="1" dirty="0"/>
              <a:t>: </a:t>
            </a:r>
            <a:r>
              <a:rPr lang="en-US" sz="1050" dirty="0">
                <a:solidFill>
                  <a:srgbClr val="00B050"/>
                </a:solidFill>
              </a:rPr>
              <a:t>dogs</a:t>
            </a:r>
            <a:r>
              <a:rPr lang="en-US" sz="1050" dirty="0"/>
              <a:t> playing, pets, boy and his </a:t>
            </a:r>
            <a:r>
              <a:rPr lang="en-US" sz="1050" dirty="0">
                <a:solidFill>
                  <a:srgbClr val="00B050"/>
                </a:solidFill>
              </a:rPr>
              <a:t>dog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FF0000"/>
                </a:solidFill>
              </a:rPr>
              <a:t>Washington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State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FF0000"/>
                </a:solidFill>
              </a:rPr>
              <a:t>Seattle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FF0000"/>
                </a:solidFill>
              </a:rPr>
              <a:t>stick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00B050"/>
                </a:solidFill>
              </a:rPr>
              <a:t>beach</a:t>
            </a:r>
            <a:r>
              <a:rPr lang="en-US" sz="1050" dirty="0"/>
              <a:t>, water, Golden </a:t>
            </a:r>
            <a:r>
              <a:rPr lang="en-US" sz="1050" dirty="0">
                <a:solidFill>
                  <a:srgbClr val="00B050"/>
                </a:solidFill>
              </a:rPr>
              <a:t>Retriever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00B050"/>
                </a:solidFill>
              </a:rPr>
              <a:t>dogs</a:t>
            </a:r>
            <a:r>
              <a:rPr lang="en-US" sz="1050" dirty="0"/>
              <a:t>, </a:t>
            </a:r>
            <a:r>
              <a:rPr lang="en-US" sz="1050" dirty="0" err="1"/>
              <a:t>puget</a:t>
            </a:r>
            <a:r>
              <a:rPr lang="en-US" sz="1050" dirty="0"/>
              <a:t> sound, Fetch, my new </a:t>
            </a:r>
            <a:r>
              <a:rPr lang="en-US" sz="1050" dirty="0">
                <a:solidFill>
                  <a:srgbClr val="FF0000"/>
                </a:solidFill>
              </a:rPr>
              <a:t>world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view</a:t>
            </a:r>
            <a:r>
              <a:rPr lang="en-US" sz="1050" dirty="0"/>
              <a:t>, red ball, sunset, Animals, play ball, blue water, fun, surf, playful, </a:t>
            </a:r>
            <a:r>
              <a:rPr lang="en-US" sz="1050" dirty="0">
                <a:solidFill>
                  <a:srgbClr val="FF0000"/>
                </a:solidFill>
              </a:rPr>
              <a:t>bitch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FF0000"/>
                </a:solidFill>
              </a:rPr>
              <a:t>Nikon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FF0000"/>
                </a:solidFill>
              </a:rPr>
              <a:t>D200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1699829" y="2259732"/>
            <a:ext cx="4784878" cy="2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19" b="1" dirty="0"/>
              <a:t>Source: </a:t>
            </a:r>
            <a:r>
              <a:rPr lang="en-US" sz="919" dirty="0"/>
              <a:t>https://www.flickr.com/photos/bewareofdog/2591207084/in/photolist-4WYBAd</a:t>
            </a:r>
            <a:endParaRPr lang="it-IT" sz="919" dirty="0">
              <a:solidFill>
                <a:srgbClr val="FF0000"/>
              </a:solidFill>
            </a:endParaRPr>
          </a:p>
        </p:txBody>
      </p:sp>
      <p:sp>
        <p:nvSpPr>
          <p:cNvPr id="3" name="Parentesi graffa aperta 2"/>
          <p:cNvSpPr/>
          <p:nvPr/>
        </p:nvSpPr>
        <p:spPr>
          <a:xfrm>
            <a:off x="1502420" y="1497453"/>
            <a:ext cx="251988" cy="76227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575"/>
          </a:p>
        </p:txBody>
      </p:sp>
      <p:sp>
        <p:nvSpPr>
          <p:cNvPr id="4" name="CasellaDiTesto 3"/>
          <p:cNvSpPr txBox="1"/>
          <p:nvPr/>
        </p:nvSpPr>
        <p:spPr>
          <a:xfrm>
            <a:off x="683458" y="1616836"/>
            <a:ext cx="881959" cy="76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94" dirty="0" err="1"/>
              <a:t>Textual</a:t>
            </a:r>
            <a:r>
              <a:rPr lang="it-IT" sz="1094" dirty="0"/>
              <a:t> information </a:t>
            </a:r>
            <a:r>
              <a:rPr lang="it-IT" sz="1094" dirty="0" err="1"/>
              <a:t>provided</a:t>
            </a:r>
            <a:r>
              <a:rPr lang="it-IT" sz="1094" dirty="0"/>
              <a:t> by the user</a:t>
            </a:r>
          </a:p>
        </p:txBody>
      </p:sp>
    </p:spTree>
    <p:extLst>
      <p:ext uri="{BB962C8B-B14F-4D97-AF65-F5344CB8AC3E}">
        <p14:creationId xmlns:p14="http://schemas.microsoft.com/office/powerpoint/2010/main" val="2759337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88</Words>
  <Application>Microsoft Office PowerPoint</Application>
  <PresentationFormat>Personalizzato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Ortis</dc:creator>
  <cp:lastModifiedBy>Alessandro Ortis</cp:lastModifiedBy>
  <cp:revision>26</cp:revision>
  <dcterms:created xsi:type="dcterms:W3CDTF">2017-03-03T15:15:29Z</dcterms:created>
  <dcterms:modified xsi:type="dcterms:W3CDTF">2018-04-26T10:35:04Z</dcterms:modified>
</cp:coreProperties>
</file>