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8" r:id="rId5"/>
    <p:sldId id="257" r:id="rId6"/>
    <p:sldId id="259" r:id="rId7"/>
    <p:sldId id="261" r:id="rId8"/>
    <p:sldId id="262" r:id="rId9"/>
    <p:sldId id="25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Avg'!$H$111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803140919026989E-2"/>
                  <c:y val="3.7424862957223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F9-4286-87C3-1340581DE11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F9-4286-87C3-1340581DE11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F9-4286-87C3-1340581DE11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F9-4286-87C3-1340581DE1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Avg'!$I$106:$M$106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Avg'!$I$111:$M$111</c:f>
              <c:numCache>
                <c:formatCode>0.0%</c:formatCode>
                <c:ptCount val="5"/>
                <c:pt idx="0">
                  <c:v>0.9185502727981294</c:v>
                </c:pt>
                <c:pt idx="1">
                  <c:v>0.90897858319604619</c:v>
                </c:pt>
                <c:pt idx="2">
                  <c:v>0.90644099670897982</c:v>
                </c:pt>
                <c:pt idx="3">
                  <c:v>0.89450441609420994</c:v>
                </c:pt>
                <c:pt idx="4">
                  <c:v>0.94212380473074986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286-87C3-1340581DE11C}"/>
            </c:ext>
          </c:extLst>
        </c:ser>
        <c:ser>
          <c:idx val="1"/>
          <c:order val="1"/>
          <c:tx>
            <c:strRef>
              <c:f>'FG % NYP vs All Poly Avg'!$H$112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Avg'!$I$106:$M$106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Avg'!$I$112:$M$112</c:f>
              <c:numCache>
                <c:formatCode>0.0%</c:formatCode>
                <c:ptCount val="5"/>
                <c:pt idx="0">
                  <c:v>0.93036713784270941</c:v>
                </c:pt>
                <c:pt idx="1">
                  <c:v>0.91567333267658357</c:v>
                </c:pt>
                <c:pt idx="2">
                  <c:v>0.90117899249732047</c:v>
                </c:pt>
                <c:pt idx="3">
                  <c:v>0.90523891767415088</c:v>
                </c:pt>
                <c:pt idx="4">
                  <c:v>0.92924211938296442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F9-4286-87C3-1340581DE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7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Avg'!$H$105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960767863362941E-2"/>
                  <c:y val="-2.11412795135175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7F-480A-9134-89350D6973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7F-480A-9134-89350D69731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7F-480A-9134-89350D69731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7F-480A-9134-89350D6973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Avg'!$I$100:$M$100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Avg'!$I$105:$M$105</c:f>
              <c:numCache>
                <c:formatCode>0.0%</c:formatCode>
                <c:ptCount val="5"/>
                <c:pt idx="0">
                  <c:v>0.91748099891422374</c:v>
                </c:pt>
                <c:pt idx="1">
                  <c:v>0.892461197339246</c:v>
                </c:pt>
                <c:pt idx="2">
                  <c:v>0.88914285714285712</c:v>
                </c:pt>
                <c:pt idx="3">
                  <c:v>0.86520076481835562</c:v>
                </c:pt>
                <c:pt idx="4">
                  <c:v>0.91077636152954811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7F-480A-9134-89350D697312}"/>
            </c:ext>
          </c:extLst>
        </c:ser>
        <c:ser>
          <c:idx val="1"/>
          <c:order val="1"/>
          <c:tx>
            <c:strRef>
              <c:f>'PNS % NYP vs All Poly Avg'!$H$106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Avg'!$I$100:$M$100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Avg'!$I$106:$M$106</c:f>
              <c:numCache>
                <c:formatCode>0.0%</c:formatCode>
                <c:ptCount val="5"/>
                <c:pt idx="0">
                  <c:v>0.91911476694085392</c:v>
                </c:pt>
                <c:pt idx="1">
                  <c:v>0.90999601752289916</c:v>
                </c:pt>
                <c:pt idx="2">
                  <c:v>0.89287608272936181</c:v>
                </c:pt>
                <c:pt idx="3">
                  <c:v>0.89187339606501292</c:v>
                </c:pt>
                <c:pt idx="4">
                  <c:v>0.9020325947628639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7F-480A-9134-89350D697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Avg'!$H$131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9803905551169174E-2"/>
                  <c:y val="1.063997643007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83-4FE1-B8EE-AEBBB13216A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83-4FE1-B8EE-AEBBB13216A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83-4FE1-B8EE-AEBBB13216A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83-4FE1-B8EE-AEBBB13216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Avg'!$I$126:$M$126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Avg'!$I$131:$M$131</c:f>
              <c:numCache>
                <c:formatCode>0.0%</c:formatCode>
                <c:ptCount val="5"/>
                <c:pt idx="0">
                  <c:v>0.95752143413873736</c:v>
                </c:pt>
                <c:pt idx="1">
                  <c:v>0.95551894563426687</c:v>
                </c:pt>
                <c:pt idx="2">
                  <c:v>0.96144804889515756</c:v>
                </c:pt>
                <c:pt idx="3">
                  <c:v>0.94995093228655536</c:v>
                </c:pt>
                <c:pt idx="4">
                  <c:v>0.96426774031202822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83-4FE1-B8EE-AEBBB13216A4}"/>
            </c:ext>
          </c:extLst>
        </c:ser>
        <c:ser>
          <c:idx val="1"/>
          <c:order val="1"/>
          <c:tx>
            <c:strRef>
              <c:f>'FG % NYP vs All Poly Avg'!$H$132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Avg'!$I$126:$M$126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Avg'!$I$132:$M$132</c:f>
              <c:numCache>
                <c:formatCode>0.0%</c:formatCode>
                <c:ptCount val="5"/>
                <c:pt idx="0">
                  <c:v>0.96622711317711785</c:v>
                </c:pt>
                <c:pt idx="1">
                  <c:v>0.96039799034577877</c:v>
                </c:pt>
                <c:pt idx="2">
                  <c:v>0.95777063236870319</c:v>
                </c:pt>
                <c:pt idx="3">
                  <c:v>0.95682210708117443</c:v>
                </c:pt>
                <c:pt idx="4">
                  <c:v>0.96635367762128321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83-4FE1-B8EE-AEBBB1321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Avg'!$H$135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3333318614587889E-2"/>
                  <c:y val="-3.1919929290235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6F-403C-AD2F-442EE617AB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6F-403C-AD2F-442EE617AB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6F-403C-AD2F-442EE617AB7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6F-403C-AD2F-442EE617AB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Avg'!$I$130:$M$130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Avg'!$I$135:$M$135</c:f>
              <c:numCache>
                <c:formatCode>0.0%</c:formatCode>
                <c:ptCount val="5"/>
                <c:pt idx="0">
                  <c:v>0.95114006514657978</c:v>
                </c:pt>
                <c:pt idx="1">
                  <c:v>0.92239467849223944</c:v>
                </c:pt>
                <c:pt idx="2">
                  <c:v>0.91999999999999993</c:v>
                </c:pt>
                <c:pt idx="3">
                  <c:v>0.91969407265774383</c:v>
                </c:pt>
                <c:pt idx="4">
                  <c:v>0.93626882966396296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6F-403C-AD2F-442EE617AB78}"/>
            </c:ext>
          </c:extLst>
        </c:ser>
        <c:ser>
          <c:idx val="1"/>
          <c:order val="1"/>
          <c:tx>
            <c:strRef>
              <c:f>'PNS % NYP vs All Poly Avg'!$H$136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Avg'!$I$130:$M$130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Avg'!$I$136:$M$136</c:f>
              <c:numCache>
                <c:formatCode>0.0%</c:formatCode>
                <c:ptCount val="5"/>
                <c:pt idx="0">
                  <c:v>0.95103799451625537</c:v>
                </c:pt>
                <c:pt idx="1">
                  <c:v>0.94225408203902838</c:v>
                </c:pt>
                <c:pt idx="2">
                  <c:v>0.92770019444935481</c:v>
                </c:pt>
                <c:pt idx="3">
                  <c:v>0.92335329341317363</c:v>
                </c:pt>
                <c:pt idx="4">
                  <c:v>0.93755722395165719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6F-403C-AD2F-442EE617A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Avg'!$H$115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45-4BDE-8B2B-6ECE6B29290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45-4BDE-8B2B-6ECE6B29290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45-4BDE-8B2B-6ECE6B2929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Avg'!$I$110:$M$110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Avg'!$I$115:$M$115</c:f>
              <c:numCache>
                <c:formatCode>0.0%</c:formatCode>
                <c:ptCount val="5"/>
                <c:pt idx="0">
                  <c:v>0.92725298588490768</c:v>
                </c:pt>
                <c:pt idx="1">
                  <c:v>0.86363636363636365</c:v>
                </c:pt>
                <c:pt idx="2">
                  <c:v>0.88571428571428579</c:v>
                </c:pt>
                <c:pt idx="3">
                  <c:v>0.88240917782026762</c:v>
                </c:pt>
                <c:pt idx="4">
                  <c:v>0.91309385863267667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5-4BDE-8B2B-6ECE6B29290A}"/>
            </c:ext>
          </c:extLst>
        </c:ser>
        <c:ser>
          <c:idx val="1"/>
          <c:order val="1"/>
          <c:tx>
            <c:strRef>
              <c:f>'PNS % NYP vs All Poly Avg'!$H$116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Avg'!$I$110:$M$110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Avg'!$I$116:$M$116</c:f>
              <c:numCache>
                <c:formatCode>0.0%</c:formatCode>
                <c:ptCount val="5"/>
                <c:pt idx="0">
                  <c:v>0.92381511946729344</c:v>
                </c:pt>
                <c:pt idx="1">
                  <c:v>0.90203106332138594</c:v>
                </c:pt>
                <c:pt idx="2">
                  <c:v>0.89252253844794072</c:v>
                </c:pt>
                <c:pt idx="3">
                  <c:v>0.89358426005132596</c:v>
                </c:pt>
                <c:pt idx="4">
                  <c:v>0.90990661051089539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45-4BDE-8B2B-6ECE6B292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Avg'!$H$121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6274492487750463E-3"/>
                  <c:y val="-3.6038715228315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66-4875-A369-9B83B6AF10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66-4875-A369-9B83B6AF10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66-4875-A369-9B83B6AF10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66-4875-A369-9B83B6AF1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Avg'!$I$116:$M$116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Avg'!$I$121:$M$121</c:f>
              <c:numCache>
                <c:formatCode>0.0%</c:formatCode>
                <c:ptCount val="5"/>
                <c:pt idx="0">
                  <c:v>0.86009353078721751</c:v>
                </c:pt>
                <c:pt idx="1">
                  <c:v>0.84719934102141692</c:v>
                </c:pt>
                <c:pt idx="2">
                  <c:v>0.83121767748001885</c:v>
                </c:pt>
                <c:pt idx="3">
                  <c:v>0.82286555446516196</c:v>
                </c:pt>
                <c:pt idx="4">
                  <c:v>0.88072471061902369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6-4875-A369-9B83B6AF10EF}"/>
            </c:ext>
          </c:extLst>
        </c:ser>
        <c:ser>
          <c:idx val="1"/>
          <c:order val="1"/>
          <c:tx>
            <c:strRef>
              <c:f>'FG % NYP vs All Poly Avg'!$H$122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Avg'!$I$116:$M$116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Avg'!$I$122:$M$122</c:f>
              <c:numCache>
                <c:formatCode>0.0%</c:formatCode>
                <c:ptCount val="5"/>
                <c:pt idx="0">
                  <c:v>0.83502513992979799</c:v>
                </c:pt>
                <c:pt idx="1">
                  <c:v>0.82454930548714411</c:v>
                </c:pt>
                <c:pt idx="2">
                  <c:v>0.81639871382636653</c:v>
                </c:pt>
                <c:pt idx="3">
                  <c:v>0.82417962003454226</c:v>
                </c:pt>
                <c:pt idx="4">
                  <c:v>0.86675609210820481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66-4875-A369-9B83B6AF1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88900000000000012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Avg'!$H$125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5B-4698-B999-6E83F748BD1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B-4698-B999-6E83F748BD1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B-4698-B999-6E83F748B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Avg'!$I$120:$M$120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Avg'!$I$125:$M$125</c:f>
              <c:numCache>
                <c:formatCode>0.0%</c:formatCode>
                <c:ptCount val="5"/>
                <c:pt idx="0">
                  <c:v>0.85450597176981546</c:v>
                </c:pt>
                <c:pt idx="1">
                  <c:v>0.80709534368070956</c:v>
                </c:pt>
                <c:pt idx="2">
                  <c:v>0.82400000000000007</c:v>
                </c:pt>
                <c:pt idx="3">
                  <c:v>0.83078393881453161</c:v>
                </c:pt>
                <c:pt idx="4">
                  <c:v>0.86558516801854002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5B-4698-B999-6E83F748BD1B}"/>
            </c:ext>
          </c:extLst>
        </c:ser>
        <c:ser>
          <c:idx val="1"/>
          <c:order val="1"/>
          <c:tx>
            <c:strRef>
              <c:f>'PNS % NYP vs All Poly Avg'!$H$126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Avg'!$I$120:$M$120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Avg'!$I$126:$M$126</c:f>
              <c:numCache>
                <c:formatCode>0.0%</c:formatCode>
                <c:ptCount val="5"/>
                <c:pt idx="0">
                  <c:v>0.84195064629847238</c:v>
                </c:pt>
                <c:pt idx="1">
                  <c:v>0.81700517722023103</c:v>
                </c:pt>
                <c:pt idx="2">
                  <c:v>0.82092982146013793</c:v>
                </c:pt>
                <c:pt idx="3">
                  <c:v>0.81933276304533786</c:v>
                </c:pt>
                <c:pt idx="4">
                  <c:v>0.85240798388573524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5B-4698-B999-6E83F748B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88900000000000012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Avg'!$H$141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019593990200398E-2"/>
                  <c:y val="2.6143168104982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55-40AE-98A4-30298C6FEE3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55-40AE-98A4-30298C6FEE3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55-40AE-98A4-30298C6FEE3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55-40AE-98A4-30298C6FEE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Avg'!$I$136:$M$136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Avg'!$I$141:$M$141</c:f>
              <c:numCache>
                <c:formatCode>0.0%</c:formatCode>
                <c:ptCount val="5"/>
                <c:pt idx="0">
                  <c:v>0.9197194076383477</c:v>
                </c:pt>
                <c:pt idx="1">
                  <c:v>0.91433278418451402</c:v>
                </c:pt>
                <c:pt idx="2">
                  <c:v>0.92477668077103903</c:v>
                </c:pt>
                <c:pt idx="3">
                  <c:v>0.91118743866535823</c:v>
                </c:pt>
                <c:pt idx="4">
                  <c:v>0.9431303472571716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55-40AE-98A4-30298C6FEE35}"/>
            </c:ext>
          </c:extLst>
        </c:ser>
        <c:ser>
          <c:idx val="1"/>
          <c:order val="1"/>
          <c:tx>
            <c:strRef>
              <c:f>'FG % NYP vs All Poly Avg'!$H$142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Avg'!$I$136:$M$136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Avg'!$I$142:$M$142</c:f>
              <c:numCache>
                <c:formatCode>0.0%</c:formatCode>
                <c:ptCount val="5"/>
                <c:pt idx="0">
                  <c:v>0.92078550422161087</c:v>
                </c:pt>
                <c:pt idx="1">
                  <c:v>0.91665845729484774</c:v>
                </c:pt>
                <c:pt idx="2">
                  <c:v>0.91800643086816724</c:v>
                </c:pt>
                <c:pt idx="3">
                  <c:v>0.9149107656879677</c:v>
                </c:pt>
                <c:pt idx="4">
                  <c:v>0.93170131902526265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5-40AE-98A4-30298C6FE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7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Avg'!$H$145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AD-49CE-BE9C-480658FC44B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AD-49CE-BE9C-480658FC44B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AD-49CE-BE9C-480658FC44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Avg'!$I$140:$M$140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Avg'!$I$145:$M$145</c:f>
              <c:numCache>
                <c:formatCode>0.0%</c:formatCode>
                <c:ptCount val="5"/>
                <c:pt idx="0">
                  <c:v>0.9066232356134637</c:v>
                </c:pt>
                <c:pt idx="1">
                  <c:v>0.85920177383592022</c:v>
                </c:pt>
                <c:pt idx="2">
                  <c:v>0.90057142857142858</c:v>
                </c:pt>
                <c:pt idx="3">
                  <c:v>0.88814531548757181</c:v>
                </c:pt>
                <c:pt idx="4">
                  <c:v>0.91772885283893391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AD-49CE-BE9C-480658FC44BD}"/>
            </c:ext>
          </c:extLst>
        </c:ser>
        <c:ser>
          <c:idx val="1"/>
          <c:order val="1"/>
          <c:tx>
            <c:strRef>
              <c:f>'PNS % NYP vs All Poly Avg'!$H$146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Avg'!$I$140:$M$140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Avg'!$I$146:$M$146</c:f>
              <c:numCache>
                <c:formatCode>0.0%</c:formatCode>
                <c:ptCount val="5"/>
                <c:pt idx="0">
                  <c:v>0.89717978848413626</c:v>
                </c:pt>
                <c:pt idx="1">
                  <c:v>0.88450816407805655</c:v>
                </c:pt>
                <c:pt idx="2">
                  <c:v>0.88156266572388198</c:v>
                </c:pt>
                <c:pt idx="3">
                  <c:v>0.87852865697177074</c:v>
                </c:pt>
                <c:pt idx="4">
                  <c:v>0.89507416224134773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AD-49CE-BE9C-480658FC4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Avg'!$H$151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84311560968807E-2"/>
                  <c:y val="-2.6105819307206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0-4DDF-B83C-7AFBBDA9E9B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0-4DDF-B83C-7AFBBDA9E9B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0-4DDF-B83C-7AFBBDA9E9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30-4DDF-B83C-7AFBBDA9E9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Avg'!$I$151:$M$151</c:f>
              <c:numCache>
                <c:formatCode>0.0%</c:formatCode>
                <c:ptCount val="5"/>
                <c:pt idx="0">
                  <c:v>0.95245518316445832</c:v>
                </c:pt>
                <c:pt idx="1">
                  <c:v>0.94110378912685333</c:v>
                </c:pt>
                <c:pt idx="2">
                  <c:v>0.95439586271744237</c:v>
                </c:pt>
                <c:pt idx="3">
                  <c:v>0.94602551521099121</c:v>
                </c:pt>
                <c:pt idx="4">
                  <c:v>0.96426774031202822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30-4DDF-B83C-7AFBBDA9E9B3}"/>
            </c:ext>
          </c:extLst>
        </c:ser>
        <c:ser>
          <c:idx val="1"/>
          <c:order val="1"/>
          <c:tx>
            <c:strRef>
              <c:f>'FG % NYP vs All Poly Avg'!$H$152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Avg'!$I$152:$M$152</c:f>
              <c:numCache>
                <c:formatCode>0.0%</c:formatCode>
                <c:ptCount val="5"/>
                <c:pt idx="0">
                  <c:v>0.94450241912532018</c:v>
                </c:pt>
                <c:pt idx="1">
                  <c:v>0.94020293567136237</c:v>
                </c:pt>
                <c:pt idx="2">
                  <c:v>0.94705251875669882</c:v>
                </c:pt>
                <c:pt idx="3">
                  <c:v>0.94680483592400688</c:v>
                </c:pt>
                <c:pt idx="4">
                  <c:v>0.95953498770400181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30-4DDF-B83C-7AFBBDA9E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7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 NYP vs All Poly Avg'!$H$155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C5-46AA-A064-A13D241D1C5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C5-46AA-A064-A13D241D1C5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C5-46AA-A064-A13D241D1C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 NYP vs All Poly Avg'!$I$150:$M$150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Avg'!$I$155:$M$155</c:f>
              <c:numCache>
                <c:formatCode>0.0%</c:formatCode>
                <c:ptCount val="5"/>
                <c:pt idx="0">
                  <c:v>0.9326818675352877</c:v>
                </c:pt>
                <c:pt idx="1">
                  <c:v>0.89246119733924612</c:v>
                </c:pt>
                <c:pt idx="2">
                  <c:v>0.90742857142857147</c:v>
                </c:pt>
                <c:pt idx="3">
                  <c:v>0.90917782026768645</c:v>
                </c:pt>
                <c:pt idx="4">
                  <c:v>0.92815758980301277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5-46AA-A064-A13D241D1C56}"/>
            </c:ext>
          </c:extLst>
        </c:ser>
        <c:ser>
          <c:idx val="1"/>
          <c:order val="1"/>
          <c:tx>
            <c:strRef>
              <c:f>'PNS % NYP vs All Poly Avg'!$H$156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 NYP vs All Poly Avg'!$I$150:$M$150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 NYP vs All Poly Avg'!$I$156:$M$156</c:f>
              <c:numCache>
                <c:formatCode>0.0%</c:formatCode>
                <c:ptCount val="5"/>
                <c:pt idx="0">
                  <c:v>0.92812377594986295</c:v>
                </c:pt>
                <c:pt idx="1">
                  <c:v>0.91278375149342894</c:v>
                </c:pt>
                <c:pt idx="2">
                  <c:v>0.91514937245890049</c:v>
                </c:pt>
                <c:pt idx="3">
                  <c:v>0.91086398631308807</c:v>
                </c:pt>
                <c:pt idx="4">
                  <c:v>0.92895074162241342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C5-46AA-A064-A13D241D1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 NYP vs All Poly Avg'!$H$101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137246243875231E-3"/>
                  <c:y val="-2.9798583863362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83-406C-A53E-DDE3804CCC0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83-406C-A53E-DDE3804CCC0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83-406C-A53E-DDE3804CCC0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83-406C-A53E-DDE3804CCC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 NYP vs All Poly Avg'!$I$96:$M$96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Avg'!$I$101:$M$101</c:f>
              <c:numCache>
                <c:formatCode>0.0%</c:formatCode>
                <c:ptCount val="5"/>
                <c:pt idx="0">
                  <c:v>0.92088854247856589</c:v>
                </c:pt>
                <c:pt idx="1">
                  <c:v>0.91721581548599673</c:v>
                </c:pt>
                <c:pt idx="2">
                  <c:v>0.90550070521861781</c:v>
                </c:pt>
                <c:pt idx="3">
                  <c:v>0.91020608439646722</c:v>
                </c:pt>
                <c:pt idx="4">
                  <c:v>0.91696024157020639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3-406C-A53E-DDE3804CCC0A}"/>
            </c:ext>
          </c:extLst>
        </c:ser>
        <c:ser>
          <c:idx val="1"/>
          <c:order val="1"/>
          <c:tx>
            <c:strRef>
              <c:f>'FG % NYP vs All Poly Avg'!$H$102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 NYP vs All Poly Avg'!$I$96:$M$96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 NYP vs All Poly Avg'!$I$102:$M$102</c:f>
              <c:numCache>
                <c:formatCode>0.0%</c:formatCode>
                <c:ptCount val="5"/>
                <c:pt idx="0">
                  <c:v>0.94051797742149701</c:v>
                </c:pt>
                <c:pt idx="1">
                  <c:v>0.93182937641611663</c:v>
                </c:pt>
                <c:pt idx="2">
                  <c:v>0.9171489817792069</c:v>
                </c:pt>
                <c:pt idx="3">
                  <c:v>0.9244674726540012</c:v>
                </c:pt>
                <c:pt idx="4">
                  <c:v>0.92566510172143979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3-406C-A53E-DDE3804CC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7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0379-B842-4F97-A604-CC490A27541D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8E82-6FB5-4ADB-9167-C4712F1F89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090-A1FD-4472-962A-81FE8F6A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CFAF-F1FB-4D44-B633-4285B17D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EDA1-4E6B-4313-880F-D592118B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E546-D25E-449D-A160-C0AAF6415758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1D12-1E8C-42BF-AE6E-36E3B06E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E5CF-C9EB-4E68-95FF-623D91F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Template6.jpg">
            <a:extLst>
              <a:ext uri="{FF2B5EF4-FFF2-40B4-BE49-F238E27FC236}">
                <a16:creationId xmlns:a16="http://schemas.microsoft.com/office/drawing/2014/main" id="{CF36B744-505E-4861-9842-C98F18EEB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BAD9-0831-483F-981A-77D2BB64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C65E-422D-4272-84AA-CE9218C6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63D3-B2D7-4B00-AE46-B1ED1C82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078-1F9F-4CE1-B36B-C7B64FBE0B71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38B4-9349-4053-BB8E-BD1E69A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73CC-D1DA-4F73-BBB1-9680A5A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5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2FC9D-CDD8-4C51-91CF-921505A8B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3E66-B0FB-41C0-A6DD-1DA953AF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3986-0173-474C-A880-AAB44135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8D7-A6E2-4793-B84F-65FA4BD18A9F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23C2-408C-43C5-9C03-A1C6B9BE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ACAE-E8DE-4AF5-BA50-8F441770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0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D3A-2731-46E2-A2BC-D4B65381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82D0-E112-49E3-8AF5-56563C33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3F26-87F4-45DF-9193-23B0F1B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BCA-1D95-4099-8FD3-D28403B9B067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880D-F61A-4626-96C1-ED69F47F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D903-C8F4-46AF-902B-28A9459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7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430F-3DDB-407B-A66A-B6ED89A3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80DF-E323-489C-AB5E-9AEEA395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6E7C-8514-461E-ACF2-A9A75291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65EE-A6FF-434A-81BB-0053408F83E9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B51C-539C-4220-AE8F-19F76674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6FC-EDB9-4337-B393-1D378FA6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5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032-5D44-46AD-902C-7DB9FAC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AE56-E3ED-415B-A18D-667D7D36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1B7F-6BFB-4CD0-A50E-079AA12D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082D-7368-4B9A-8503-7C034A0D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E85B-F150-42BD-85B3-E9A7BBF717A7}" type="datetime1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0730-14E1-498C-8271-98093AE5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E77C-1C87-4123-AB81-0E87E8E4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5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B1E7-DE48-42BB-893C-C038E54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BA05-8390-492B-876E-E3FA8AE7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773F-AF4F-4276-AA00-7A6B9E6A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FD43E-1A5D-40E6-8374-760FE919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7D18B-2302-4459-BF73-56286FA8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7FA8-6614-4DFF-83DE-F3481D2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F39-757B-48E3-BC38-0FA7549169AB}" type="datetime1">
              <a:rPr lang="en-SG" smtClean="0"/>
              <a:t>22/7/2021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51D42-AE85-4C56-92EC-C755E877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B0638-BFCC-4722-A8ED-5DE15615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6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2834-E4B7-4000-B210-19C17148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C772-C6F3-4D1E-AF97-63E9A32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5FBB-05CC-42D5-B2E5-F09843C805B6}" type="datetime1">
              <a:rPr lang="en-SG" smtClean="0"/>
              <a:t>22/7/2021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01CEF-675D-4607-AAAE-7FD799F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12795-808C-4709-BE2B-43448AAD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5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90279-9454-43F8-8FFF-5FD8D00D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466-4D62-4254-B699-7B594FB14CBF}" type="datetime1">
              <a:rPr lang="en-SG" smtClean="0"/>
              <a:t>22/7/2021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1E203-A0F7-42B2-826B-E5C29905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A7D5-5B6A-4651-9C5D-6392AC5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5600-CE16-425D-8488-6FB41349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F51F-880B-4239-90D5-E1F1581F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A337-D8B2-478A-A36D-512538B1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8276-AAB9-4998-B245-0ECF7EB1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F55-72E6-4535-BC18-386CF1DF98A7}" type="datetime1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17D9-A9A7-4996-9227-B4FF4749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3D01-8482-483E-85DE-242E9A9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35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11F7-6F98-49E0-9852-96C08D59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FD482-FAB4-45E2-9C68-CFDD444A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7472-34A0-48AE-922C-5DDE2A40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2016-DF2B-4FF5-8DC9-35697960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109C-5F44-4424-A099-DD2CBF871A04}" type="datetime1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7F97-DA40-42B7-9E77-2C5D4D15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3C5E-A7D9-449D-A974-2503243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2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189C2-D687-4260-B638-506BBEE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86D5-2993-4B73-8643-BDB57B2B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B5C2-84D2-4DB4-A881-7A10A8DCA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FFEA-E3EB-4DE5-A69C-24B5B72C08A1}" type="datetime1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906D-EA9E-4BF2-AEE9-0A3C4BB5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C295-3611-41F4-990E-A700C6622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7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40D7A-8A0A-4BC1-B530-427FF4E1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31" y="502279"/>
            <a:ext cx="6514686" cy="5762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08593D-F5F5-4319-B081-6293CF687861}"/>
              </a:ext>
            </a:extLst>
          </p:cNvPr>
          <p:cNvSpPr/>
          <p:nvPr/>
        </p:nvSpPr>
        <p:spPr>
          <a:xfrm>
            <a:off x="811118" y="449114"/>
            <a:ext cx="3256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Graduate Employment Survey (GES) – Feedback on </a:t>
            </a:r>
            <a:r>
              <a:rPr lang="en-SG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Lifeskills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A225-098B-4782-94A8-41433B44D936}"/>
              </a:ext>
            </a:extLst>
          </p:cNvPr>
          <p:cNvSpPr/>
          <p:nvPr/>
        </p:nvSpPr>
        <p:spPr>
          <a:xfrm>
            <a:off x="4907764" y="1948189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13911-C25F-4D8B-A9DC-AA6F3B357252}"/>
              </a:ext>
            </a:extLst>
          </p:cNvPr>
          <p:cNvSpPr/>
          <p:nvPr/>
        </p:nvSpPr>
        <p:spPr>
          <a:xfrm>
            <a:off x="4907764" y="2361629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42B1B-DA79-4887-B86C-F39CB1F4B9C2}"/>
              </a:ext>
            </a:extLst>
          </p:cNvPr>
          <p:cNvSpPr/>
          <p:nvPr/>
        </p:nvSpPr>
        <p:spPr>
          <a:xfrm>
            <a:off x="4907764" y="3614874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80EB8-0243-418B-BD57-056B3E92E86C}"/>
              </a:ext>
            </a:extLst>
          </p:cNvPr>
          <p:cNvSpPr/>
          <p:nvPr/>
        </p:nvSpPr>
        <p:spPr>
          <a:xfrm>
            <a:off x="4907764" y="4038871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7F023-10E0-4CB7-B958-C78F534B6F87}"/>
              </a:ext>
            </a:extLst>
          </p:cNvPr>
          <p:cNvSpPr/>
          <p:nvPr/>
        </p:nvSpPr>
        <p:spPr>
          <a:xfrm>
            <a:off x="4907764" y="4870271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E392B9-9161-485E-9567-9991BF12ADDE}"/>
              </a:ext>
            </a:extLst>
          </p:cNvPr>
          <p:cNvSpPr/>
          <p:nvPr/>
        </p:nvSpPr>
        <p:spPr>
          <a:xfrm>
            <a:off x="4520371" y="2020620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DE046-F26E-466B-AE4D-30C7A2A3621C}"/>
              </a:ext>
            </a:extLst>
          </p:cNvPr>
          <p:cNvSpPr/>
          <p:nvPr/>
        </p:nvSpPr>
        <p:spPr>
          <a:xfrm>
            <a:off x="4520371" y="2444626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5E1FB0-F159-43A1-92C3-D2D0E796EEAA}"/>
              </a:ext>
            </a:extLst>
          </p:cNvPr>
          <p:cNvSpPr/>
          <p:nvPr/>
        </p:nvSpPr>
        <p:spPr>
          <a:xfrm>
            <a:off x="4520371" y="3692495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978EAA-EB4B-4067-99F9-95AADF388A25}"/>
              </a:ext>
            </a:extLst>
          </p:cNvPr>
          <p:cNvSpPr/>
          <p:nvPr/>
        </p:nvSpPr>
        <p:spPr>
          <a:xfrm>
            <a:off x="4520371" y="4125550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3C694A-90DE-4C6F-9C25-72FC4AF6210B}"/>
              </a:ext>
            </a:extLst>
          </p:cNvPr>
          <p:cNvSpPr/>
          <p:nvPr/>
        </p:nvSpPr>
        <p:spPr>
          <a:xfrm>
            <a:off x="4520371" y="4956955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C4AD5D-38D4-4385-B95C-82D36828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1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AC006-75EE-487E-87FC-DC1ADBDACA82}"/>
              </a:ext>
            </a:extLst>
          </p:cNvPr>
          <p:cNvSpPr txBox="1"/>
          <p:nvPr/>
        </p:nvSpPr>
        <p:spPr>
          <a:xfrm>
            <a:off x="1710894" y="5582964"/>
            <a:ext cx="217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PRF2019 and PRF2020 data for MOE.  </a:t>
            </a:r>
          </a:p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Comparison of Poly results were shared at PRF2019.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3E2178-13A7-4381-A1DE-2551FB9C786E}"/>
              </a:ext>
            </a:extLst>
          </p:cNvPr>
          <p:cNvSpPr/>
          <p:nvPr/>
        </p:nvSpPr>
        <p:spPr>
          <a:xfrm>
            <a:off x="1434857" y="5573911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2A82-8A5C-41A8-AC1B-55AB97D80191}"/>
              </a:ext>
            </a:extLst>
          </p:cNvPr>
          <p:cNvSpPr txBox="1"/>
          <p:nvPr/>
        </p:nvSpPr>
        <p:spPr>
          <a:xfrm>
            <a:off x="832384" y="1627537"/>
            <a:ext cx="279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Common set answered by all Poly graduates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4A2C7-A9A7-42A9-9471-F26505C6B3BD}"/>
              </a:ext>
            </a:extLst>
          </p:cNvPr>
          <p:cNvSpPr/>
          <p:nvPr/>
        </p:nvSpPr>
        <p:spPr>
          <a:xfrm>
            <a:off x="4897207" y="4453816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79DECB-714F-4F12-9621-A9F4A468C9AF}"/>
              </a:ext>
            </a:extLst>
          </p:cNvPr>
          <p:cNvSpPr/>
          <p:nvPr/>
        </p:nvSpPr>
        <p:spPr>
          <a:xfrm>
            <a:off x="832384" y="2719227"/>
            <a:ext cx="2961018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NYP 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vs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All-Poly-</a:t>
            </a:r>
            <a:r>
              <a:rPr lang="en-SG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BE2D7-35CC-4007-A1FE-3D2F0DBBD2D9}"/>
              </a:ext>
            </a:extLst>
          </p:cNvPr>
          <p:cNvSpPr/>
          <p:nvPr/>
        </p:nvSpPr>
        <p:spPr>
          <a:xfrm>
            <a:off x="2513851" y="504494"/>
            <a:ext cx="799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Q23d_f  Critical Thinking and Problem Solving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apply skills and knowledge necessary to handle and solve problems.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FE658-8590-4071-9CD4-A119FDE18AF3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08127-DA35-43DE-89CC-0A53FBF87B07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0E65F2-558D-42A7-AA59-B479D25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2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CEF08-7A7D-4895-A132-775D5FAC5C80}"/>
              </a:ext>
            </a:extLst>
          </p:cNvPr>
          <p:cNvSpPr/>
          <p:nvPr/>
        </p:nvSpPr>
        <p:spPr>
          <a:xfrm>
            <a:off x="2544024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3725FEB-1768-4023-9CB6-F498582BD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665824"/>
              </p:ext>
            </p:extLst>
          </p:nvPr>
        </p:nvGraphicFramePr>
        <p:xfrm>
          <a:off x="394871" y="1484779"/>
          <a:ext cx="5815368" cy="339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470E14A-6276-4F47-95BB-CD77A84E5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589883"/>
              </p:ext>
            </p:extLst>
          </p:nvPr>
        </p:nvGraphicFramePr>
        <p:xfrm>
          <a:off x="6240412" y="1267485"/>
          <a:ext cx="5813400" cy="362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7FED85-5602-472E-B8B8-8328563C43BF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1FCF07-5608-4253-B81A-4084323D0CDD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5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8FE0DF-E5EB-4931-91C1-8FCD3327FF75}"/>
              </a:ext>
            </a:extLst>
          </p:cNvPr>
          <p:cNvSpPr/>
          <p:nvPr/>
        </p:nvSpPr>
        <p:spPr>
          <a:xfrm>
            <a:off x="1848418" y="503810"/>
            <a:ext cx="9151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Q23d_g  Creativity and Innovation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confident in my abilities to create new and original solutions that will help me succeed.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D3992-CB4A-418F-86A5-092675E22224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09795-D334-4DB6-8387-2FDBD96F1C1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A88C419-4B12-42E6-9CBD-1EA02641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3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E3109-A049-441C-A275-AC8FACC58917}"/>
              </a:ext>
            </a:extLst>
          </p:cNvPr>
          <p:cNvSpPr/>
          <p:nvPr/>
        </p:nvSpPr>
        <p:spPr>
          <a:xfrm>
            <a:off x="1874071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421CCB4-006F-408A-8999-5D96B8E1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659288"/>
              </p:ext>
            </p:extLst>
          </p:nvPr>
        </p:nvGraphicFramePr>
        <p:xfrm>
          <a:off x="390782" y="1234803"/>
          <a:ext cx="5888183" cy="352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45A628D-86B8-4DE2-B1CC-E834A0E51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780367"/>
              </p:ext>
            </p:extLst>
          </p:nvPr>
        </p:nvGraphicFramePr>
        <p:xfrm>
          <a:off x="6231402" y="1238745"/>
          <a:ext cx="5888183" cy="352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737ECF3-4143-4106-8917-3C89808E6519}"/>
              </a:ext>
            </a:extLst>
          </p:cNvPr>
          <p:cNvSpPr/>
          <p:nvPr/>
        </p:nvSpPr>
        <p:spPr>
          <a:xfrm>
            <a:off x="1169107" y="3973639"/>
            <a:ext cx="4969143" cy="20001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F8498-AACE-48BD-84A2-F5F4364EF031}"/>
              </a:ext>
            </a:extLst>
          </p:cNvPr>
          <p:cNvSpPr/>
          <p:nvPr/>
        </p:nvSpPr>
        <p:spPr>
          <a:xfrm>
            <a:off x="7017457" y="3973638"/>
            <a:ext cx="4961413" cy="20001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55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B6532A-AD68-4B37-9E10-CC3C9E245A26}"/>
              </a:ext>
            </a:extLst>
          </p:cNvPr>
          <p:cNvSpPr/>
          <p:nvPr/>
        </p:nvSpPr>
        <p:spPr>
          <a:xfrm>
            <a:off x="2346358" y="507333"/>
            <a:ext cx="839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Q23d_c  Multidisciplinary Knowledge and Skills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- I am able to apply knowledge and skills from different disciplines to solve problems.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91391-2231-4C98-9F2A-791EB2A0C064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86CBC-6AC8-4B5F-805F-59A20838A93D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D4F22B8-A060-41B3-9420-E4001B46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4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19B1E-7675-4EFB-BFD1-537D941E1602}"/>
              </a:ext>
            </a:extLst>
          </p:cNvPr>
          <p:cNvSpPr/>
          <p:nvPr/>
        </p:nvSpPr>
        <p:spPr>
          <a:xfrm>
            <a:off x="2417280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B125221-B820-4C51-92B0-B43E14C60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04385"/>
              </p:ext>
            </p:extLst>
          </p:nvPr>
        </p:nvGraphicFramePr>
        <p:xfrm>
          <a:off x="393750" y="1484768"/>
          <a:ext cx="5888183" cy="3400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8DE20D0-B30F-4378-87AC-4E029FBB3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47174"/>
              </p:ext>
            </p:extLst>
          </p:nvPr>
        </p:nvGraphicFramePr>
        <p:xfrm>
          <a:off x="6228780" y="1294646"/>
          <a:ext cx="5888183" cy="3591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90013E6-407E-43F9-ADFC-AFECF05D7A68}"/>
              </a:ext>
            </a:extLst>
          </p:cNvPr>
          <p:cNvSpPr/>
          <p:nvPr/>
        </p:nvSpPr>
        <p:spPr>
          <a:xfrm>
            <a:off x="1169107" y="4087938"/>
            <a:ext cx="4960089" cy="23056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859F8-CB06-45B7-96B7-4F74E04FAF6A}"/>
              </a:ext>
            </a:extLst>
          </p:cNvPr>
          <p:cNvSpPr/>
          <p:nvPr/>
        </p:nvSpPr>
        <p:spPr>
          <a:xfrm>
            <a:off x="7017457" y="4087938"/>
            <a:ext cx="4942171" cy="22151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3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054CC5-2911-48ED-9FDA-934CEFE9AED7}"/>
              </a:ext>
            </a:extLst>
          </p:cNvPr>
          <p:cNvSpPr/>
          <p:nvPr/>
        </p:nvSpPr>
        <p:spPr>
          <a:xfrm>
            <a:off x="3102315" y="506130"/>
            <a:ext cx="6530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Q23d_h  Ability to Learn Independently 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learn new knowledge and skills at my own initiative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8B714-89FD-44C5-8E4C-81149A942C9F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594BB-D945-4A56-8720-EB39185D06D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D7AAEB-4D7B-4C3F-AA69-9D3FD50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5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1DFD9-EBB6-4D3B-BDCE-D1E9A45F43CF}"/>
              </a:ext>
            </a:extLst>
          </p:cNvPr>
          <p:cNvSpPr/>
          <p:nvPr/>
        </p:nvSpPr>
        <p:spPr>
          <a:xfrm>
            <a:off x="3114394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5241729-32D6-4EEA-8372-486F8C86D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524641"/>
              </p:ext>
            </p:extLst>
          </p:nvPr>
        </p:nvGraphicFramePr>
        <p:xfrm>
          <a:off x="392312" y="1475715"/>
          <a:ext cx="5888183" cy="340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B6C4F32-3A13-4221-9787-5C2B25014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73597"/>
              </p:ext>
            </p:extLst>
          </p:nvPr>
        </p:nvGraphicFramePr>
        <p:xfrm>
          <a:off x="6229560" y="1294646"/>
          <a:ext cx="5888183" cy="359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D2C2BF0-4C2B-4581-8436-B59B247B2D40}"/>
              </a:ext>
            </a:extLst>
          </p:cNvPr>
          <p:cNvSpPr/>
          <p:nvPr/>
        </p:nvSpPr>
        <p:spPr>
          <a:xfrm>
            <a:off x="1169107" y="4087938"/>
            <a:ext cx="4960089" cy="20340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36949-F6C6-4FCE-BDBE-D374492F0C8A}"/>
              </a:ext>
            </a:extLst>
          </p:cNvPr>
          <p:cNvSpPr/>
          <p:nvPr/>
        </p:nvSpPr>
        <p:spPr>
          <a:xfrm>
            <a:off x="7017457" y="4087938"/>
            <a:ext cx="4960278" cy="23056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8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8486CC-BF3B-4DFC-BE70-2FEDFA5AB5DE}"/>
              </a:ext>
            </a:extLst>
          </p:cNvPr>
          <p:cNvSpPr/>
          <p:nvPr/>
        </p:nvSpPr>
        <p:spPr>
          <a:xfrm>
            <a:off x="3292438" y="506805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Q23d_b  Oral Communication and Presentation Skills 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listen and speak effectively.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03B51-23E4-4854-A401-5F5413DE55F7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FCC53-69A2-4395-90F6-F07051249663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C3903A2-9EBF-4777-9EE3-CD359C8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6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275C8-DE38-4423-9FED-0D89DC452BD0}"/>
              </a:ext>
            </a:extLst>
          </p:cNvPr>
          <p:cNvSpPr/>
          <p:nvPr/>
        </p:nvSpPr>
        <p:spPr>
          <a:xfrm>
            <a:off x="3313565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87D5E3B-24DD-4BE7-974D-36D61DEC8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933950"/>
              </p:ext>
            </p:extLst>
          </p:nvPr>
        </p:nvGraphicFramePr>
        <p:xfrm>
          <a:off x="389251" y="1475715"/>
          <a:ext cx="5888183" cy="340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EF8BBA-C832-4E0F-BD12-5BA014BB7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042248"/>
              </p:ext>
            </p:extLst>
          </p:nvPr>
        </p:nvGraphicFramePr>
        <p:xfrm>
          <a:off x="6229562" y="1276539"/>
          <a:ext cx="5888183" cy="360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87F3B05-BBF1-44C0-B9EE-7D440B36712E}"/>
              </a:ext>
            </a:extLst>
          </p:cNvPr>
          <p:cNvSpPr/>
          <p:nvPr/>
        </p:nvSpPr>
        <p:spPr>
          <a:xfrm>
            <a:off x="1169107" y="4087938"/>
            <a:ext cx="4960089" cy="212458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1B50E-7ADA-45A0-87BC-F7549A11CA85}"/>
              </a:ext>
            </a:extLst>
          </p:cNvPr>
          <p:cNvSpPr/>
          <p:nvPr/>
        </p:nvSpPr>
        <p:spPr>
          <a:xfrm>
            <a:off x="7017457" y="4087938"/>
            <a:ext cx="4951224" cy="20340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53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054CC5-2911-48ED-9FDA-934CEFE9AED7}"/>
              </a:ext>
            </a:extLst>
          </p:cNvPr>
          <p:cNvSpPr/>
          <p:nvPr/>
        </p:nvSpPr>
        <p:spPr>
          <a:xfrm>
            <a:off x="4659511" y="506130"/>
            <a:ext cx="3542922" cy="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Q23d_i  Interpersonal Effectiveness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can work effectively in teams.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8B714-89FD-44C5-8E4C-81149A942C9F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594BB-D945-4A56-8720-EB39185D06D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D7AAEB-4D7B-4C3F-AA69-9D3FD50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7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1DFD9-EBB6-4D3B-BDCE-D1E9A45F43CF}"/>
              </a:ext>
            </a:extLst>
          </p:cNvPr>
          <p:cNvSpPr/>
          <p:nvPr/>
        </p:nvSpPr>
        <p:spPr>
          <a:xfrm>
            <a:off x="4689691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2B0D162-D7B7-4F67-A49B-F916560A8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764655"/>
              </p:ext>
            </p:extLst>
          </p:nvPr>
        </p:nvGraphicFramePr>
        <p:xfrm>
          <a:off x="396282" y="1303699"/>
          <a:ext cx="5888183" cy="35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B6B6E8F-978E-4501-A44B-23BAE4DEE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376981"/>
              </p:ext>
            </p:extLst>
          </p:nvPr>
        </p:nvGraphicFramePr>
        <p:xfrm>
          <a:off x="6230280" y="1303103"/>
          <a:ext cx="5888183" cy="35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D2C2BF0-4C2B-4581-8436-B59B247B2D40}"/>
              </a:ext>
            </a:extLst>
          </p:cNvPr>
          <p:cNvSpPr/>
          <p:nvPr/>
        </p:nvSpPr>
        <p:spPr>
          <a:xfrm>
            <a:off x="1169107" y="4087938"/>
            <a:ext cx="4969143" cy="22151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36949-F6C6-4FCE-BDBE-D374492F0C8A}"/>
              </a:ext>
            </a:extLst>
          </p:cNvPr>
          <p:cNvSpPr/>
          <p:nvPr/>
        </p:nvSpPr>
        <p:spPr>
          <a:xfrm>
            <a:off x="7017457" y="4087938"/>
            <a:ext cx="4951224" cy="23056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18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1BCBF61AAB34DADB25CFD601AC18A" ma:contentTypeVersion="10" ma:contentTypeDescription="Create a new document." ma:contentTypeScope="" ma:versionID="e443068a19166c3d95f765a7203046b3">
  <xsd:schema xmlns:xsd="http://www.w3.org/2001/XMLSchema" xmlns:xs="http://www.w3.org/2001/XMLSchema" xmlns:p="http://schemas.microsoft.com/office/2006/metadata/properties" xmlns:ns2="787a0cc9-5e4b-4964-8840-7caf7a192f89" targetNamespace="http://schemas.microsoft.com/office/2006/metadata/properties" ma:root="true" ma:fieldsID="f86fcefbec2fa961263bf573d5345bb9" ns2:_="">
    <xsd:import namespace="787a0cc9-5e4b-4964-8840-7caf7a192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a0cc9-5e4b-4964-8840-7caf7a192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C016B-0418-4931-8DAA-395FD09BD0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F4653A-8E08-4DF9-B2D8-098258EAE4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a0cc9-5e4b-4964-8840-7caf7a192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CE0D9-F9F2-4DB7-8C61-20F4C4A80E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300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LIU (NYP)</dc:creator>
  <cp:lastModifiedBy>Alex TOH (NYP)</cp:lastModifiedBy>
  <cp:revision>34</cp:revision>
  <dcterms:created xsi:type="dcterms:W3CDTF">2021-04-24T14:14:46Z</dcterms:created>
  <dcterms:modified xsi:type="dcterms:W3CDTF">2021-07-22T05:50:42Z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0x010100EA81BCBF61AAB34DADB25CFD601AC18A</vt:lpwstr>
  </property>
</Properties>
</file>