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do Sigura" initials="AS" lastIdx="0" clrIdx="0">
    <p:extLst>
      <p:ext uri="{19B8F6BF-5375-455C-9EA6-DF929625EA0E}">
        <p15:presenceInfo xmlns:p15="http://schemas.microsoft.com/office/powerpoint/2012/main" userId="86ccc476a8c249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75E017-0404-4C9D-B22A-A9245B9D4C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B876E53-ADFB-43E1-A3E7-F74B7A83A44B}">
      <dgm:prSet phldrT="[Texto]"/>
      <dgm:spPr/>
      <dgm:t>
        <a:bodyPr/>
        <a:lstStyle/>
        <a:p>
          <a:r>
            <a:rPr lang="es-AR" spc="0" dirty="0" smtClean="0">
              <a:latin typeface="Times New Roman"/>
              <a:cs typeface="Times New Roman"/>
            </a:rPr>
            <a:t>Es</a:t>
          </a:r>
          <a:r>
            <a:rPr lang="es-AR" spc="194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un</a:t>
          </a:r>
          <a:r>
            <a:rPr lang="es-AR" spc="139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pa</a:t>
          </a:r>
          <a:r>
            <a:rPr lang="es-AR" spc="-10" dirty="0" smtClean="0">
              <a:latin typeface="Times New Roman"/>
              <a:cs typeface="Times New Roman"/>
            </a:rPr>
            <a:t>r</a:t>
          </a:r>
          <a:r>
            <a:rPr lang="es-AR" spc="0" dirty="0" smtClean="0">
              <a:latin typeface="Times New Roman"/>
              <a:cs typeface="Times New Roman"/>
            </a:rPr>
            <a:t>adigma</a:t>
          </a:r>
          <a:r>
            <a:rPr lang="es-AR" spc="31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(modelo </a:t>
          </a:r>
          <a:r>
            <a:rPr lang="es-AR" spc="11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de</a:t>
          </a:r>
          <a:r>
            <a:rPr lang="es-AR" spc="195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t</a:t>
          </a:r>
          <a:r>
            <a:rPr lang="es-AR" spc="-9" dirty="0" smtClean="0">
              <a:latin typeface="Times New Roman"/>
              <a:cs typeface="Times New Roman"/>
            </a:rPr>
            <a:t>r</a:t>
          </a:r>
          <a:r>
            <a:rPr lang="es-AR" spc="0" dirty="0" smtClean="0">
              <a:latin typeface="Times New Roman"/>
              <a:cs typeface="Times New Roman"/>
            </a:rPr>
            <a:t>abajo) </a:t>
          </a:r>
          <a:r>
            <a:rPr lang="es-AR" spc="22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de</a:t>
          </a:r>
          <a:r>
            <a:rPr lang="es-AR" spc="195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pro</a:t>
          </a:r>
          <a:r>
            <a:rPr lang="es-AR" spc="-9" dirty="0" smtClean="0">
              <a:latin typeface="Times New Roman"/>
              <a:cs typeface="Times New Roman"/>
            </a:rPr>
            <a:t>gr</a:t>
          </a:r>
          <a:r>
            <a:rPr lang="es-AR" spc="0" dirty="0" smtClean="0">
              <a:latin typeface="Times New Roman"/>
              <a:cs typeface="Times New Roman"/>
            </a:rPr>
            <a:t>amación</a:t>
          </a:r>
          <a:r>
            <a:rPr lang="es-AR" spc="84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que</a:t>
          </a:r>
          <a:r>
            <a:rPr lang="es-AR" spc="252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a</a:t>
          </a:r>
          <a:r>
            <a:rPr lang="es-AR" spc="-10" dirty="0" smtClean="0">
              <a:latin typeface="Times New Roman"/>
              <a:cs typeface="Times New Roman"/>
            </a:rPr>
            <a:t>g</a:t>
          </a:r>
          <a:r>
            <a:rPr lang="es-AR" spc="16" dirty="0" smtClean="0">
              <a:latin typeface="Times New Roman"/>
              <a:cs typeface="Times New Roman"/>
            </a:rPr>
            <a:t>r</a:t>
          </a:r>
          <a:r>
            <a:rPr lang="es-AR" spc="0" dirty="0" smtClean="0">
              <a:latin typeface="Times New Roman"/>
              <a:cs typeface="Times New Roman"/>
            </a:rPr>
            <a:t>upa</a:t>
          </a:r>
          <a:r>
            <a:rPr lang="es-AR" spc="87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los datos</a:t>
          </a:r>
          <a:r>
            <a:rPr lang="es-AR" spc="-11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y</a:t>
          </a:r>
          <a:r>
            <a:rPr lang="es-AR" spc="24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los</a:t>
          </a:r>
          <a:r>
            <a:rPr lang="es-AR" spc="132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procedimientos</a:t>
          </a:r>
          <a:r>
            <a:rPr lang="es-AR" spc="5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pa</a:t>
          </a:r>
          <a:r>
            <a:rPr lang="es-AR" spc="-9" dirty="0" smtClean="0">
              <a:latin typeface="Times New Roman"/>
              <a:cs typeface="Times New Roman"/>
            </a:rPr>
            <a:t>r</a:t>
          </a:r>
          <a:r>
            <a:rPr lang="es-AR" spc="0" dirty="0" smtClean="0">
              <a:latin typeface="Times New Roman"/>
              <a:cs typeface="Times New Roman"/>
            </a:rPr>
            <a:t>a </a:t>
          </a:r>
          <a:r>
            <a:rPr lang="es-AR" spc="40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maneja</a:t>
          </a:r>
          <a:r>
            <a:rPr lang="es-AR" spc="16" dirty="0" smtClean="0">
              <a:latin typeface="Times New Roman"/>
              <a:cs typeface="Times New Roman"/>
            </a:rPr>
            <a:t>r</a:t>
          </a:r>
          <a:r>
            <a:rPr lang="es-AR" spc="0" dirty="0" smtClean="0">
              <a:latin typeface="Times New Roman"/>
              <a:cs typeface="Times New Roman"/>
            </a:rPr>
            <a:t>los</a:t>
          </a:r>
          <a:r>
            <a:rPr lang="es-AR" spc="10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en</a:t>
          </a:r>
          <a:r>
            <a:rPr lang="es-AR" spc="195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una</a:t>
          </a:r>
          <a:r>
            <a:rPr lang="es-AR" spc="252" dirty="0" smtClean="0">
              <a:latin typeface="Times New Roman"/>
              <a:cs typeface="Times New Roman"/>
            </a:rPr>
            <a:t> ú</a:t>
          </a:r>
          <a:r>
            <a:rPr lang="es-AR" spc="0" dirty="0" smtClean="0">
              <a:latin typeface="Times New Roman"/>
              <a:cs typeface="Times New Roman"/>
            </a:rPr>
            <a:t>nica</a:t>
          </a:r>
          <a:r>
            <a:rPr lang="es-AR" spc="194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entidad: </a:t>
          </a:r>
          <a:r>
            <a:rPr lang="es-AR" spc="73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el objeto</a:t>
          </a:r>
          <a:endParaRPr lang="es-AR" dirty="0"/>
        </a:p>
      </dgm:t>
    </dgm:pt>
    <dgm:pt modelId="{3D92B9B2-4123-4891-9813-3F20983BFF91}" type="parTrans" cxnId="{7657843E-8803-4A65-830F-2D449CCCA504}">
      <dgm:prSet/>
      <dgm:spPr/>
      <dgm:t>
        <a:bodyPr/>
        <a:lstStyle/>
        <a:p>
          <a:endParaRPr lang="es-AR"/>
        </a:p>
      </dgm:t>
    </dgm:pt>
    <dgm:pt modelId="{6122076A-DA8D-43C9-9D4C-7047E46BB660}" type="sibTrans" cxnId="{7657843E-8803-4A65-830F-2D449CCCA504}">
      <dgm:prSet/>
      <dgm:spPr/>
      <dgm:t>
        <a:bodyPr/>
        <a:lstStyle/>
        <a:p>
          <a:endParaRPr lang="es-AR"/>
        </a:p>
      </dgm:t>
    </dgm:pt>
    <dgm:pt modelId="{EB2C0242-6B86-44FF-B1EB-E83B539F1A2B}">
      <dgm:prSet phldrT="[Texto]"/>
      <dgm:spPr/>
      <dgm:t>
        <a:bodyPr/>
        <a:lstStyle/>
        <a:p>
          <a:r>
            <a:rPr lang="es-AR" dirty="0" smtClean="0"/>
            <a:t>Objeto</a:t>
          </a:r>
          <a:endParaRPr lang="es-AR" dirty="0"/>
        </a:p>
      </dgm:t>
    </dgm:pt>
    <dgm:pt modelId="{C2225F85-B633-41C7-A3BA-3E9848F13C8D}" type="parTrans" cxnId="{467131E4-36A8-41FB-A4C4-56DD4D392C9E}">
      <dgm:prSet/>
      <dgm:spPr/>
      <dgm:t>
        <a:bodyPr/>
        <a:lstStyle/>
        <a:p>
          <a:endParaRPr lang="es-AR"/>
        </a:p>
      </dgm:t>
    </dgm:pt>
    <dgm:pt modelId="{6D19159B-A9C2-43E8-8B3A-1A7EBF57920B}" type="sibTrans" cxnId="{467131E4-36A8-41FB-A4C4-56DD4D392C9E}">
      <dgm:prSet/>
      <dgm:spPr/>
      <dgm:t>
        <a:bodyPr/>
        <a:lstStyle/>
        <a:p>
          <a:endParaRPr lang="es-AR"/>
        </a:p>
      </dgm:t>
    </dgm:pt>
    <dgm:pt modelId="{E4B5FE98-3174-4C89-A6CD-67B120C06489}">
      <dgm:prSet phldrT="[Texto]"/>
      <dgm:spPr/>
      <dgm:t>
        <a:bodyPr/>
        <a:lstStyle/>
        <a:p>
          <a:r>
            <a:rPr lang="es-AR" spc="0" dirty="0" smtClean="0">
              <a:latin typeface="Times New Roman"/>
              <a:cs typeface="Times New Roman"/>
            </a:rPr>
            <a:t>Un</a:t>
          </a:r>
          <a:r>
            <a:rPr lang="es-AR" spc="70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objeto</a:t>
          </a:r>
          <a:r>
            <a:rPr lang="es-AR" spc="249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es</a:t>
          </a:r>
          <a:r>
            <a:rPr lang="es-AR" spc="258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una</a:t>
          </a:r>
          <a:r>
            <a:rPr lang="es-AR" spc="252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unidad </a:t>
          </a:r>
          <a:r>
            <a:rPr lang="es-AR" spc="24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que</a:t>
          </a:r>
          <a:r>
            <a:rPr lang="es-AR" spc="252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engloba en</a:t>
          </a:r>
          <a:r>
            <a:rPr lang="es-AR" spc="195" dirty="0" smtClean="0">
              <a:latin typeface="Times New Roman"/>
              <a:cs typeface="Times New Roman"/>
            </a:rPr>
            <a:t> </a:t>
          </a:r>
          <a:r>
            <a:rPr lang="es-AR" spc="-29" dirty="0" smtClean="0">
              <a:latin typeface="Times New Roman"/>
              <a:cs typeface="Times New Roman"/>
            </a:rPr>
            <a:t>sí</a:t>
          </a:r>
          <a:r>
            <a:rPr lang="es-AR" spc="29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mismo</a:t>
          </a:r>
          <a:r>
            <a:rPr lang="es-AR" spc="239" dirty="0" smtClean="0">
              <a:latin typeface="Times New Roman"/>
              <a:cs typeface="Times New Roman"/>
            </a:rPr>
            <a:t> </a:t>
          </a:r>
          <a:r>
            <a:rPr lang="es-AR" spc="-25" dirty="0" smtClean="0">
              <a:latin typeface="Times New Roman"/>
              <a:cs typeface="Times New Roman"/>
            </a:rPr>
            <a:t>v</a:t>
          </a:r>
          <a:r>
            <a:rPr lang="es-AR" spc="0" dirty="0" smtClean="0">
              <a:latin typeface="Times New Roman"/>
              <a:cs typeface="Times New Roman"/>
            </a:rPr>
            <a:t>a</a:t>
          </a:r>
          <a:r>
            <a:rPr lang="es-AR" spc="14" dirty="0" smtClean="0">
              <a:latin typeface="Times New Roman"/>
              <a:cs typeface="Times New Roman"/>
            </a:rPr>
            <a:t>r</a:t>
          </a:r>
          <a:r>
            <a:rPr lang="es-AR" spc="0" dirty="0" smtClean="0">
              <a:latin typeface="Times New Roman"/>
              <a:cs typeface="Times New Roman"/>
            </a:rPr>
            <a:t>ia</a:t>
          </a:r>
          <a:r>
            <a:rPr lang="es-AR" spc="-19" dirty="0" smtClean="0">
              <a:latin typeface="Times New Roman"/>
              <a:cs typeface="Times New Roman"/>
            </a:rPr>
            <a:t>b</a:t>
          </a:r>
          <a:r>
            <a:rPr lang="es-AR" spc="0" dirty="0" smtClean="0">
              <a:latin typeface="Times New Roman"/>
              <a:cs typeface="Times New Roman"/>
            </a:rPr>
            <a:t>les</a:t>
          </a:r>
          <a:r>
            <a:rPr lang="es-AR" spc="29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y funciones</a:t>
          </a:r>
          <a:r>
            <a:rPr lang="es-AR" spc="-85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necesa</a:t>
          </a:r>
          <a:r>
            <a:rPr lang="es-AR" spc="16" dirty="0" smtClean="0">
              <a:latin typeface="Times New Roman"/>
              <a:cs typeface="Times New Roman"/>
            </a:rPr>
            <a:t>r</a:t>
          </a:r>
          <a:r>
            <a:rPr lang="es-AR" spc="0" dirty="0" smtClean="0">
              <a:latin typeface="Times New Roman"/>
              <a:cs typeface="Times New Roman"/>
            </a:rPr>
            <a:t>ios</a:t>
          </a:r>
          <a:r>
            <a:rPr lang="es-AR" spc="157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pa</a:t>
          </a:r>
          <a:r>
            <a:rPr lang="es-AR" spc="-9" dirty="0" smtClean="0">
              <a:latin typeface="Times New Roman"/>
              <a:cs typeface="Times New Roman"/>
            </a:rPr>
            <a:t>r</a:t>
          </a:r>
          <a:r>
            <a:rPr lang="es-AR" spc="0" dirty="0" smtClean="0">
              <a:latin typeface="Times New Roman"/>
              <a:cs typeface="Times New Roman"/>
            </a:rPr>
            <a:t>a </a:t>
          </a:r>
          <a:r>
            <a:rPr lang="es-AR" spc="40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el</a:t>
          </a:r>
          <a:r>
            <a:rPr lang="es-AR" spc="85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t</a:t>
          </a:r>
          <a:r>
            <a:rPr lang="es-AR" spc="-10" dirty="0" smtClean="0">
              <a:latin typeface="Times New Roman"/>
              <a:cs typeface="Times New Roman"/>
            </a:rPr>
            <a:t>r</a:t>
          </a:r>
          <a:r>
            <a:rPr lang="es-AR" spc="0" dirty="0" smtClean="0">
              <a:latin typeface="Times New Roman"/>
              <a:cs typeface="Times New Roman"/>
            </a:rPr>
            <a:t>atamiento</a:t>
          </a:r>
          <a:r>
            <a:rPr lang="es-AR" spc="34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de</a:t>
          </a:r>
          <a:r>
            <a:rPr lang="es-AR" spc="195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esos</a:t>
          </a:r>
          <a:r>
            <a:rPr lang="es-AR" spc="-27" dirty="0" smtClean="0">
              <a:latin typeface="Times New Roman"/>
              <a:cs typeface="Times New Roman"/>
            </a:rPr>
            <a:t> </a:t>
          </a:r>
          <a:r>
            <a:rPr lang="es-AR" spc="0" dirty="0" smtClean="0">
              <a:latin typeface="Times New Roman"/>
              <a:cs typeface="Times New Roman"/>
            </a:rPr>
            <a:t>dato</a:t>
          </a:r>
          <a:r>
            <a:rPr lang="es-AR" spc="-14" dirty="0" smtClean="0">
              <a:latin typeface="Times New Roman"/>
              <a:cs typeface="Times New Roman"/>
            </a:rPr>
            <a:t>s</a:t>
          </a:r>
          <a:r>
            <a:rPr lang="es-AR" spc="0" dirty="0" smtClean="0">
              <a:latin typeface="Times New Roman"/>
              <a:cs typeface="Times New Roman"/>
            </a:rPr>
            <a:t>.</a:t>
          </a:r>
          <a:endParaRPr lang="es-AR" dirty="0"/>
        </a:p>
      </dgm:t>
    </dgm:pt>
    <dgm:pt modelId="{A70BE6C8-CFC5-494F-AD9C-F8DAB5046378}" type="parTrans" cxnId="{22ED63F1-2180-47EB-ACFC-C49FC7EC49BC}">
      <dgm:prSet/>
      <dgm:spPr/>
      <dgm:t>
        <a:bodyPr/>
        <a:lstStyle/>
        <a:p>
          <a:endParaRPr lang="es-AR"/>
        </a:p>
      </dgm:t>
    </dgm:pt>
    <dgm:pt modelId="{C7517101-A426-4F34-940D-C0702612B2A9}" type="sibTrans" cxnId="{22ED63F1-2180-47EB-ACFC-C49FC7EC49BC}">
      <dgm:prSet/>
      <dgm:spPr/>
      <dgm:t>
        <a:bodyPr/>
        <a:lstStyle/>
        <a:p>
          <a:endParaRPr lang="es-AR"/>
        </a:p>
      </dgm:t>
    </dgm:pt>
    <dgm:pt modelId="{A7ED8AE6-A31F-4F30-BB13-C8A755EEFD12}">
      <dgm:prSet phldrT="[Texto]"/>
      <dgm:spPr/>
      <dgm:t>
        <a:bodyPr/>
        <a:lstStyle/>
        <a:p>
          <a:r>
            <a:rPr lang="pt-BR" dirty="0" err="1" smtClean="0"/>
            <a:t>Programación</a:t>
          </a:r>
          <a:r>
            <a:rPr lang="pt-BR" dirty="0" smtClean="0"/>
            <a:t> Orientada a Objetos (POO)</a:t>
          </a:r>
          <a:endParaRPr lang="es-AR" dirty="0"/>
        </a:p>
      </dgm:t>
    </dgm:pt>
    <dgm:pt modelId="{28146D6B-AE5B-4B63-8783-F91A300C5F05}" type="sibTrans" cxnId="{F02D8F47-5293-4946-BB5C-DA51B6ABE7E4}">
      <dgm:prSet/>
      <dgm:spPr/>
      <dgm:t>
        <a:bodyPr/>
        <a:lstStyle/>
        <a:p>
          <a:endParaRPr lang="es-AR"/>
        </a:p>
      </dgm:t>
    </dgm:pt>
    <dgm:pt modelId="{C4506821-0B2F-4B9D-9E35-B82EF8563414}" type="parTrans" cxnId="{F02D8F47-5293-4946-BB5C-DA51B6ABE7E4}">
      <dgm:prSet/>
      <dgm:spPr/>
      <dgm:t>
        <a:bodyPr/>
        <a:lstStyle/>
        <a:p>
          <a:endParaRPr lang="es-AR"/>
        </a:p>
      </dgm:t>
    </dgm:pt>
    <dgm:pt modelId="{7B63669B-3E98-4A93-9BAE-8F9C3ED7B972}" type="pres">
      <dgm:prSet presAssocID="{7B75E017-0404-4C9D-B22A-A9245B9D4C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5D7E86B-7171-4CDC-A99C-AB96D721B6D2}" type="pres">
      <dgm:prSet presAssocID="{A7ED8AE6-A31F-4F30-BB13-C8A755EEFD12}" presName="parentText" presStyleLbl="node1" presStyleIdx="0" presStyleCnt="2" custLinFactNeighborX="-2357" custLinFactNeighborY="1787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18A2D5A-0C4D-4BEF-B379-A0F57EA29FC4}" type="pres">
      <dgm:prSet presAssocID="{A7ED8AE6-A31F-4F30-BB13-C8A755EEFD1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9A52849-352D-44AC-B269-5615A14ECDB3}" type="pres">
      <dgm:prSet presAssocID="{EB2C0242-6B86-44FF-B1EB-E83B539F1A2B}" presName="parentText" presStyleLbl="node1" presStyleIdx="1" presStyleCnt="2" custLinFactNeighborX="3" custLinFactNeighborY="128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B398CAA-6E4C-40E3-B15F-0693C3127DB9}" type="pres">
      <dgm:prSet presAssocID="{EB2C0242-6B86-44FF-B1EB-E83B539F1A2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2ED63F1-2180-47EB-ACFC-C49FC7EC49BC}" srcId="{EB2C0242-6B86-44FF-B1EB-E83B539F1A2B}" destId="{E4B5FE98-3174-4C89-A6CD-67B120C06489}" srcOrd="0" destOrd="0" parTransId="{A70BE6C8-CFC5-494F-AD9C-F8DAB5046378}" sibTransId="{C7517101-A426-4F34-940D-C0702612B2A9}"/>
    <dgm:cxn modelId="{00BE6805-6F1F-40BD-A7CB-6F8D5462E08C}" type="presOf" srcId="{A7ED8AE6-A31F-4F30-BB13-C8A755EEFD12}" destId="{B5D7E86B-7171-4CDC-A99C-AB96D721B6D2}" srcOrd="0" destOrd="0" presId="urn:microsoft.com/office/officeart/2005/8/layout/vList2"/>
    <dgm:cxn modelId="{F02D8F47-5293-4946-BB5C-DA51B6ABE7E4}" srcId="{7B75E017-0404-4C9D-B22A-A9245B9D4CA6}" destId="{A7ED8AE6-A31F-4F30-BB13-C8A755EEFD12}" srcOrd="0" destOrd="0" parTransId="{C4506821-0B2F-4B9D-9E35-B82EF8563414}" sibTransId="{28146D6B-AE5B-4B63-8783-F91A300C5F05}"/>
    <dgm:cxn modelId="{467131E4-36A8-41FB-A4C4-56DD4D392C9E}" srcId="{7B75E017-0404-4C9D-B22A-A9245B9D4CA6}" destId="{EB2C0242-6B86-44FF-B1EB-E83B539F1A2B}" srcOrd="1" destOrd="0" parTransId="{C2225F85-B633-41C7-A3BA-3E9848F13C8D}" sibTransId="{6D19159B-A9C2-43E8-8B3A-1A7EBF57920B}"/>
    <dgm:cxn modelId="{32887ECE-82E6-4288-97E7-823466574D0F}" type="presOf" srcId="{7B75E017-0404-4C9D-B22A-A9245B9D4CA6}" destId="{7B63669B-3E98-4A93-9BAE-8F9C3ED7B972}" srcOrd="0" destOrd="0" presId="urn:microsoft.com/office/officeart/2005/8/layout/vList2"/>
    <dgm:cxn modelId="{5974CDEF-D00C-4C9C-BD48-A4E09E98696E}" type="presOf" srcId="{7B876E53-ADFB-43E1-A3E7-F74B7A83A44B}" destId="{C18A2D5A-0C4D-4BEF-B379-A0F57EA29FC4}" srcOrd="0" destOrd="0" presId="urn:microsoft.com/office/officeart/2005/8/layout/vList2"/>
    <dgm:cxn modelId="{FE102BE1-256E-4AD4-AB2F-C4091ECD111E}" type="presOf" srcId="{E4B5FE98-3174-4C89-A6CD-67B120C06489}" destId="{7B398CAA-6E4C-40E3-B15F-0693C3127DB9}" srcOrd="0" destOrd="0" presId="urn:microsoft.com/office/officeart/2005/8/layout/vList2"/>
    <dgm:cxn modelId="{7657843E-8803-4A65-830F-2D449CCCA504}" srcId="{A7ED8AE6-A31F-4F30-BB13-C8A755EEFD12}" destId="{7B876E53-ADFB-43E1-A3E7-F74B7A83A44B}" srcOrd="0" destOrd="0" parTransId="{3D92B9B2-4123-4891-9813-3F20983BFF91}" sibTransId="{6122076A-DA8D-43C9-9D4C-7047E46BB660}"/>
    <dgm:cxn modelId="{CA831EA8-DAD0-4E51-B18E-546C22541E4B}" type="presOf" srcId="{EB2C0242-6B86-44FF-B1EB-E83B539F1A2B}" destId="{49A52849-352D-44AC-B269-5615A14ECDB3}" srcOrd="0" destOrd="0" presId="urn:microsoft.com/office/officeart/2005/8/layout/vList2"/>
    <dgm:cxn modelId="{71EE710B-4AED-4208-B1F9-B54B19BB755F}" type="presParOf" srcId="{7B63669B-3E98-4A93-9BAE-8F9C3ED7B972}" destId="{B5D7E86B-7171-4CDC-A99C-AB96D721B6D2}" srcOrd="0" destOrd="0" presId="urn:microsoft.com/office/officeart/2005/8/layout/vList2"/>
    <dgm:cxn modelId="{94765893-5BE2-45B5-A9EA-5B00C8B24CEC}" type="presParOf" srcId="{7B63669B-3E98-4A93-9BAE-8F9C3ED7B972}" destId="{C18A2D5A-0C4D-4BEF-B379-A0F57EA29FC4}" srcOrd="1" destOrd="0" presId="urn:microsoft.com/office/officeart/2005/8/layout/vList2"/>
    <dgm:cxn modelId="{5C120178-E2B6-471C-840F-0277F8094386}" type="presParOf" srcId="{7B63669B-3E98-4A93-9BAE-8F9C3ED7B972}" destId="{49A52849-352D-44AC-B269-5615A14ECDB3}" srcOrd="2" destOrd="0" presId="urn:microsoft.com/office/officeart/2005/8/layout/vList2"/>
    <dgm:cxn modelId="{E5940F5E-B642-4648-97C1-6CAA6E46C385}" type="presParOf" srcId="{7B63669B-3E98-4A93-9BAE-8F9C3ED7B972}" destId="{7B398CAA-6E4C-40E3-B15F-0693C3127DB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17B0EA-6BBD-4F57-A7B9-CEBA995ECDB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76A2089-A167-40B8-ABC3-BEAEBCF11B19}">
      <dgm:prSet phldrT="[Texto]"/>
      <dgm:spPr/>
      <dgm:t>
        <a:bodyPr/>
        <a:lstStyle/>
        <a:p>
          <a:r>
            <a:rPr lang="es-AR" dirty="0" smtClean="0"/>
            <a:t>Método	</a:t>
          </a:r>
          <a:endParaRPr lang="es-AR" dirty="0"/>
        </a:p>
      </dgm:t>
    </dgm:pt>
    <dgm:pt modelId="{BC8FD411-DF14-4AC0-90F5-0503DC699C00}" type="parTrans" cxnId="{AEBA9243-D208-497C-AEF5-565A633D2D2F}">
      <dgm:prSet/>
      <dgm:spPr/>
      <dgm:t>
        <a:bodyPr/>
        <a:lstStyle/>
        <a:p>
          <a:endParaRPr lang="es-AR"/>
        </a:p>
      </dgm:t>
    </dgm:pt>
    <dgm:pt modelId="{91518952-0259-4EE7-B03B-988B6759CCB4}" type="sibTrans" cxnId="{AEBA9243-D208-497C-AEF5-565A633D2D2F}">
      <dgm:prSet/>
      <dgm:spPr/>
      <dgm:t>
        <a:bodyPr/>
        <a:lstStyle/>
        <a:p>
          <a:endParaRPr lang="es-AR"/>
        </a:p>
      </dgm:t>
    </dgm:pt>
    <dgm:pt modelId="{C4776033-A353-4212-8532-A28810A1756F}">
      <dgm:prSet phldrT="[Texto]"/>
      <dgm:spPr/>
      <dgm:t>
        <a:bodyPr/>
        <a:lstStyle/>
        <a:p>
          <a:r>
            <a:rPr lang="es-AR" dirty="0" smtClean="0"/>
            <a:t>Función perteneciente a determinado objeto.</a:t>
          </a:r>
          <a:endParaRPr lang="es-AR" dirty="0"/>
        </a:p>
      </dgm:t>
    </dgm:pt>
    <dgm:pt modelId="{2A616A8B-88EE-4459-AF4F-02DAEB69E857}" type="parTrans" cxnId="{6CB62A1F-716C-47CF-975C-08F7D9713CF1}">
      <dgm:prSet/>
      <dgm:spPr/>
      <dgm:t>
        <a:bodyPr/>
        <a:lstStyle/>
        <a:p>
          <a:endParaRPr lang="es-AR"/>
        </a:p>
      </dgm:t>
    </dgm:pt>
    <dgm:pt modelId="{7CCA6693-7176-4D61-948C-68686A4B6574}" type="sibTrans" cxnId="{6CB62A1F-716C-47CF-975C-08F7D9713CF1}">
      <dgm:prSet/>
      <dgm:spPr/>
      <dgm:t>
        <a:bodyPr/>
        <a:lstStyle/>
        <a:p>
          <a:endParaRPr lang="es-AR"/>
        </a:p>
      </dgm:t>
    </dgm:pt>
    <dgm:pt modelId="{EAA98A86-779A-42C9-9624-0D1F21813AAA}">
      <dgm:prSet phldrT="[Texto]"/>
      <dgm:spPr/>
      <dgm:t>
        <a:bodyPr/>
        <a:lstStyle/>
        <a:p>
          <a:r>
            <a:rPr lang="es-AR" dirty="0" smtClean="0"/>
            <a:t>Atributo	</a:t>
          </a:r>
          <a:endParaRPr lang="es-AR" dirty="0"/>
        </a:p>
      </dgm:t>
    </dgm:pt>
    <dgm:pt modelId="{F15256A6-D46A-47C8-8B69-A6D69CF5C43B}" type="parTrans" cxnId="{5B3C1400-C28C-435C-92EE-0BCB7652E4D9}">
      <dgm:prSet/>
      <dgm:spPr/>
      <dgm:t>
        <a:bodyPr/>
        <a:lstStyle/>
        <a:p>
          <a:endParaRPr lang="es-AR"/>
        </a:p>
      </dgm:t>
    </dgm:pt>
    <dgm:pt modelId="{6476C777-B3CA-4D85-9E5A-1D04ED9555E9}" type="sibTrans" cxnId="{5B3C1400-C28C-435C-92EE-0BCB7652E4D9}">
      <dgm:prSet/>
      <dgm:spPr/>
      <dgm:t>
        <a:bodyPr/>
        <a:lstStyle/>
        <a:p>
          <a:endParaRPr lang="es-AR"/>
        </a:p>
      </dgm:t>
    </dgm:pt>
    <dgm:pt modelId="{BD4986CD-8792-4092-89A6-7C96B0242957}">
      <dgm:prSet phldrT="[Texto]"/>
      <dgm:spPr/>
      <dgm:t>
        <a:bodyPr/>
        <a:lstStyle/>
        <a:p>
          <a:r>
            <a:rPr lang="es-AR" dirty="0" smtClean="0"/>
            <a:t>Variable perteneciente a determinado objeto.</a:t>
          </a:r>
          <a:endParaRPr lang="es-AR" dirty="0"/>
        </a:p>
      </dgm:t>
    </dgm:pt>
    <dgm:pt modelId="{CF8A6558-7AD6-4F52-98C7-C7706CC49791}" type="parTrans" cxnId="{771AFBE0-409D-4775-8220-5A2A8326AE96}">
      <dgm:prSet/>
      <dgm:spPr/>
      <dgm:t>
        <a:bodyPr/>
        <a:lstStyle/>
        <a:p>
          <a:endParaRPr lang="es-AR"/>
        </a:p>
      </dgm:t>
    </dgm:pt>
    <dgm:pt modelId="{4205996B-670D-4B87-855D-0645B7533A67}" type="sibTrans" cxnId="{771AFBE0-409D-4775-8220-5A2A8326AE96}">
      <dgm:prSet/>
      <dgm:spPr/>
      <dgm:t>
        <a:bodyPr/>
        <a:lstStyle/>
        <a:p>
          <a:endParaRPr lang="es-AR"/>
        </a:p>
      </dgm:t>
    </dgm:pt>
    <dgm:pt modelId="{1644CF49-C0AA-4EA7-90AA-467BA63B7B51}" type="pres">
      <dgm:prSet presAssocID="{B317B0EA-6BBD-4F57-A7B9-CEBA995ECD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C54B13B-57F3-47F8-A781-E3657C85EA3E}" type="pres">
      <dgm:prSet presAssocID="{776A2089-A167-40B8-ABC3-BEAEBCF11B1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530CA9B-7D1B-4FF3-A275-B74D3669FCFF}" type="pres">
      <dgm:prSet presAssocID="{776A2089-A167-40B8-ABC3-BEAEBCF11B1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907775A-C093-4F08-9B92-1516E22D0961}" type="pres">
      <dgm:prSet presAssocID="{EAA98A86-779A-42C9-9624-0D1F21813AA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632CEC5-753D-4657-BFE2-980BDEA6D746}" type="pres">
      <dgm:prSet presAssocID="{EAA98A86-779A-42C9-9624-0D1F21813AA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B3C1400-C28C-435C-92EE-0BCB7652E4D9}" srcId="{B317B0EA-6BBD-4F57-A7B9-CEBA995ECDB3}" destId="{EAA98A86-779A-42C9-9624-0D1F21813AAA}" srcOrd="1" destOrd="0" parTransId="{F15256A6-D46A-47C8-8B69-A6D69CF5C43B}" sibTransId="{6476C777-B3CA-4D85-9E5A-1D04ED9555E9}"/>
    <dgm:cxn modelId="{738FE003-8BEF-42F6-92DC-69E664604FC1}" type="presOf" srcId="{776A2089-A167-40B8-ABC3-BEAEBCF11B19}" destId="{4C54B13B-57F3-47F8-A781-E3657C85EA3E}" srcOrd="0" destOrd="0" presId="urn:microsoft.com/office/officeart/2005/8/layout/vList2"/>
    <dgm:cxn modelId="{6CB62A1F-716C-47CF-975C-08F7D9713CF1}" srcId="{776A2089-A167-40B8-ABC3-BEAEBCF11B19}" destId="{C4776033-A353-4212-8532-A28810A1756F}" srcOrd="0" destOrd="0" parTransId="{2A616A8B-88EE-4459-AF4F-02DAEB69E857}" sibTransId="{7CCA6693-7176-4D61-948C-68686A4B6574}"/>
    <dgm:cxn modelId="{342E6A3E-DEFB-492D-A7A6-4A6A4553CF8E}" type="presOf" srcId="{B317B0EA-6BBD-4F57-A7B9-CEBA995ECDB3}" destId="{1644CF49-C0AA-4EA7-90AA-467BA63B7B51}" srcOrd="0" destOrd="0" presId="urn:microsoft.com/office/officeart/2005/8/layout/vList2"/>
    <dgm:cxn modelId="{AEBA9243-D208-497C-AEF5-565A633D2D2F}" srcId="{B317B0EA-6BBD-4F57-A7B9-CEBA995ECDB3}" destId="{776A2089-A167-40B8-ABC3-BEAEBCF11B19}" srcOrd="0" destOrd="0" parTransId="{BC8FD411-DF14-4AC0-90F5-0503DC699C00}" sibTransId="{91518952-0259-4EE7-B03B-988B6759CCB4}"/>
    <dgm:cxn modelId="{BB453F55-5B1E-47C7-BC96-3DD70CA74B36}" type="presOf" srcId="{BD4986CD-8792-4092-89A6-7C96B0242957}" destId="{7632CEC5-753D-4657-BFE2-980BDEA6D746}" srcOrd="0" destOrd="0" presId="urn:microsoft.com/office/officeart/2005/8/layout/vList2"/>
    <dgm:cxn modelId="{27F58BC0-BE70-4D5F-89D9-1A65D0D6067F}" type="presOf" srcId="{EAA98A86-779A-42C9-9624-0D1F21813AAA}" destId="{8907775A-C093-4F08-9B92-1516E22D0961}" srcOrd="0" destOrd="0" presId="urn:microsoft.com/office/officeart/2005/8/layout/vList2"/>
    <dgm:cxn modelId="{3C725E0E-5D5B-4252-ABCA-83E88B5648CB}" type="presOf" srcId="{C4776033-A353-4212-8532-A28810A1756F}" destId="{8530CA9B-7D1B-4FF3-A275-B74D3669FCFF}" srcOrd="0" destOrd="0" presId="urn:microsoft.com/office/officeart/2005/8/layout/vList2"/>
    <dgm:cxn modelId="{771AFBE0-409D-4775-8220-5A2A8326AE96}" srcId="{EAA98A86-779A-42C9-9624-0D1F21813AAA}" destId="{BD4986CD-8792-4092-89A6-7C96B0242957}" srcOrd="0" destOrd="0" parTransId="{CF8A6558-7AD6-4F52-98C7-C7706CC49791}" sibTransId="{4205996B-670D-4B87-855D-0645B7533A67}"/>
    <dgm:cxn modelId="{01D4B52E-E400-4808-8BF5-B29A7DB4A209}" type="presParOf" srcId="{1644CF49-C0AA-4EA7-90AA-467BA63B7B51}" destId="{4C54B13B-57F3-47F8-A781-E3657C85EA3E}" srcOrd="0" destOrd="0" presId="urn:microsoft.com/office/officeart/2005/8/layout/vList2"/>
    <dgm:cxn modelId="{83368638-3E48-47BE-A506-B55EED9979E5}" type="presParOf" srcId="{1644CF49-C0AA-4EA7-90AA-467BA63B7B51}" destId="{8530CA9B-7D1B-4FF3-A275-B74D3669FCFF}" srcOrd="1" destOrd="0" presId="urn:microsoft.com/office/officeart/2005/8/layout/vList2"/>
    <dgm:cxn modelId="{413220DB-239D-4C4B-B6FB-539F82F5A646}" type="presParOf" srcId="{1644CF49-C0AA-4EA7-90AA-467BA63B7B51}" destId="{8907775A-C093-4F08-9B92-1516E22D0961}" srcOrd="2" destOrd="0" presId="urn:microsoft.com/office/officeart/2005/8/layout/vList2"/>
    <dgm:cxn modelId="{7E8DD7DC-0E86-4E95-9A06-947A0AB6E924}" type="presParOf" srcId="{1644CF49-C0AA-4EA7-90AA-467BA63B7B51}" destId="{7632CEC5-753D-4657-BFE2-980BDEA6D74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430C70-5C70-47CE-8DA0-4FD091121A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C1AF280-AD96-4BA2-8D84-876B3F558F9C}">
      <dgm:prSet phldrT="[Texto]"/>
      <dgm:spPr/>
      <dgm:t>
        <a:bodyPr/>
        <a:lstStyle/>
        <a:p>
          <a:r>
            <a:rPr lang="es-AR" dirty="0" smtClean="0"/>
            <a:t>Clase</a:t>
          </a:r>
          <a:endParaRPr lang="es-AR" dirty="0"/>
        </a:p>
      </dgm:t>
    </dgm:pt>
    <dgm:pt modelId="{C32245E8-6944-48C4-BE99-D3357104AB9B}" type="parTrans" cxnId="{BE965365-A164-45C0-A4E3-621CD4617DC5}">
      <dgm:prSet/>
      <dgm:spPr/>
      <dgm:t>
        <a:bodyPr/>
        <a:lstStyle/>
        <a:p>
          <a:endParaRPr lang="es-AR"/>
        </a:p>
      </dgm:t>
    </dgm:pt>
    <dgm:pt modelId="{3442BCB2-CA4C-4C68-9403-496F76CADF4E}" type="sibTrans" cxnId="{BE965365-A164-45C0-A4E3-621CD4617DC5}">
      <dgm:prSet/>
      <dgm:spPr/>
      <dgm:t>
        <a:bodyPr/>
        <a:lstStyle/>
        <a:p>
          <a:endParaRPr lang="es-AR"/>
        </a:p>
      </dgm:t>
    </dgm:pt>
    <dgm:pt modelId="{CC754762-EC9E-4D46-8752-84D5125D0EB3}">
      <dgm:prSet phldrT="[Texto]"/>
      <dgm:spPr/>
      <dgm:t>
        <a:bodyPr/>
        <a:lstStyle/>
        <a:p>
          <a:r>
            <a:rPr lang="es-AR" dirty="0" smtClean="0"/>
            <a:t>Se puede considerar como un patrón para construir objetos.</a:t>
          </a:r>
          <a:endParaRPr lang="es-AR" dirty="0"/>
        </a:p>
      </dgm:t>
    </dgm:pt>
    <dgm:pt modelId="{A3805343-DB31-47D2-94B2-78089B9F3269}" type="parTrans" cxnId="{37C75B7F-D6E9-45F5-A7BC-5130B8F7AD23}">
      <dgm:prSet/>
      <dgm:spPr/>
      <dgm:t>
        <a:bodyPr/>
        <a:lstStyle/>
        <a:p>
          <a:endParaRPr lang="es-AR"/>
        </a:p>
      </dgm:t>
    </dgm:pt>
    <dgm:pt modelId="{12631AD1-2BCA-41D8-8876-E003BF584C8D}" type="sibTrans" cxnId="{37C75B7F-D6E9-45F5-A7BC-5130B8F7AD23}">
      <dgm:prSet/>
      <dgm:spPr/>
      <dgm:t>
        <a:bodyPr/>
        <a:lstStyle/>
        <a:p>
          <a:endParaRPr lang="es-AR"/>
        </a:p>
      </dgm:t>
    </dgm:pt>
    <dgm:pt modelId="{BA6636EF-73C0-42FB-B626-3814167A2011}">
      <dgm:prSet phldrT="[Texto]"/>
      <dgm:spPr/>
      <dgm:t>
        <a:bodyPr/>
        <a:lstStyle/>
        <a:p>
          <a:r>
            <a:rPr lang="es-AR" dirty="0" smtClean="0"/>
            <a:t>Interfaz</a:t>
          </a:r>
          <a:endParaRPr lang="es-AR" dirty="0"/>
        </a:p>
      </dgm:t>
    </dgm:pt>
    <dgm:pt modelId="{1C5B7EED-21D1-4BE0-8A16-DD1799B21F02}" type="parTrans" cxnId="{F9516D23-4333-4565-8544-A51C76B9904E}">
      <dgm:prSet/>
      <dgm:spPr/>
      <dgm:t>
        <a:bodyPr/>
        <a:lstStyle/>
        <a:p>
          <a:endParaRPr lang="es-AR"/>
        </a:p>
      </dgm:t>
    </dgm:pt>
    <dgm:pt modelId="{F6D90FE2-D902-42B3-A9D1-D7EF28AF1F72}" type="sibTrans" cxnId="{F9516D23-4333-4565-8544-A51C76B9904E}">
      <dgm:prSet/>
      <dgm:spPr/>
      <dgm:t>
        <a:bodyPr/>
        <a:lstStyle/>
        <a:p>
          <a:endParaRPr lang="es-AR"/>
        </a:p>
      </dgm:t>
    </dgm:pt>
    <dgm:pt modelId="{17935BAE-1559-4B10-B004-1610FF9F2194}">
      <dgm:prSet phldrT="[Texto]"/>
      <dgm:spPr/>
      <dgm:t>
        <a:bodyPr/>
        <a:lstStyle/>
        <a:p>
          <a:r>
            <a:rPr lang="es-AR" dirty="0" smtClean="0"/>
            <a:t>Es la parte del objeto que es visible para el resto de los objetos. Es decir, es el conjunto de métodos y atributos que dispone un objeto para comunicarse con él.</a:t>
          </a:r>
          <a:endParaRPr lang="es-AR" dirty="0"/>
        </a:p>
      </dgm:t>
    </dgm:pt>
    <dgm:pt modelId="{6E01C77F-ABC1-4534-A146-D820DF156573}" type="parTrans" cxnId="{5E025331-71E7-47E3-80F0-466590527248}">
      <dgm:prSet/>
      <dgm:spPr/>
      <dgm:t>
        <a:bodyPr/>
        <a:lstStyle/>
        <a:p>
          <a:endParaRPr lang="es-AR"/>
        </a:p>
      </dgm:t>
    </dgm:pt>
    <dgm:pt modelId="{E464F0A0-8C38-463F-A159-5E66A493BDE9}" type="sibTrans" cxnId="{5E025331-71E7-47E3-80F0-466590527248}">
      <dgm:prSet/>
      <dgm:spPr/>
      <dgm:t>
        <a:bodyPr/>
        <a:lstStyle/>
        <a:p>
          <a:endParaRPr lang="es-AR"/>
        </a:p>
      </dgm:t>
    </dgm:pt>
    <dgm:pt modelId="{AFEA23B4-97F9-467B-9C88-990BB1A4CAB1}" type="pres">
      <dgm:prSet presAssocID="{EE430C70-5C70-47CE-8DA0-4FD091121A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D92C5E41-5748-454E-BB70-6ED7407354A0}" type="pres">
      <dgm:prSet presAssocID="{4C1AF280-AD96-4BA2-8D84-876B3F558F9C}" presName="parentText" presStyleLbl="node1" presStyleIdx="0" presStyleCnt="2" custLinFactNeighborX="8" custLinFactNeighborY="-1106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30B80EA-B578-427B-A5B5-F83F70699CF2}" type="pres">
      <dgm:prSet presAssocID="{4C1AF280-AD96-4BA2-8D84-876B3F558F9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D854251-2A2D-4A28-9005-AC65D02F9D14}" type="pres">
      <dgm:prSet presAssocID="{BA6636EF-73C0-42FB-B626-3814167A201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E5D4BAD-C96E-4983-93D8-D3AA60653ABC}" type="pres">
      <dgm:prSet presAssocID="{BA6636EF-73C0-42FB-B626-3814167A201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AE55608-68BF-4FD3-AA36-96EF35EEF2BC}" type="presOf" srcId="{17935BAE-1559-4B10-B004-1610FF9F2194}" destId="{CE5D4BAD-C96E-4983-93D8-D3AA60653ABC}" srcOrd="0" destOrd="0" presId="urn:microsoft.com/office/officeart/2005/8/layout/vList2"/>
    <dgm:cxn modelId="{37C75B7F-D6E9-45F5-A7BC-5130B8F7AD23}" srcId="{4C1AF280-AD96-4BA2-8D84-876B3F558F9C}" destId="{CC754762-EC9E-4D46-8752-84D5125D0EB3}" srcOrd="0" destOrd="0" parTransId="{A3805343-DB31-47D2-94B2-78089B9F3269}" sibTransId="{12631AD1-2BCA-41D8-8876-E003BF584C8D}"/>
    <dgm:cxn modelId="{F756BB74-7C2E-441A-B7FA-72CDF4F05028}" type="presOf" srcId="{EE430C70-5C70-47CE-8DA0-4FD091121AC0}" destId="{AFEA23B4-97F9-467B-9C88-990BB1A4CAB1}" srcOrd="0" destOrd="0" presId="urn:microsoft.com/office/officeart/2005/8/layout/vList2"/>
    <dgm:cxn modelId="{BE965365-A164-45C0-A4E3-621CD4617DC5}" srcId="{EE430C70-5C70-47CE-8DA0-4FD091121AC0}" destId="{4C1AF280-AD96-4BA2-8D84-876B3F558F9C}" srcOrd="0" destOrd="0" parTransId="{C32245E8-6944-48C4-BE99-D3357104AB9B}" sibTransId="{3442BCB2-CA4C-4C68-9403-496F76CADF4E}"/>
    <dgm:cxn modelId="{83C07D45-A2ED-4DE7-BDBC-37DE124FE7FD}" type="presOf" srcId="{BA6636EF-73C0-42FB-B626-3814167A2011}" destId="{9D854251-2A2D-4A28-9005-AC65D02F9D14}" srcOrd="0" destOrd="0" presId="urn:microsoft.com/office/officeart/2005/8/layout/vList2"/>
    <dgm:cxn modelId="{180961CF-77CA-4D2C-944B-BDB448704471}" type="presOf" srcId="{4C1AF280-AD96-4BA2-8D84-876B3F558F9C}" destId="{D92C5E41-5748-454E-BB70-6ED7407354A0}" srcOrd="0" destOrd="0" presId="urn:microsoft.com/office/officeart/2005/8/layout/vList2"/>
    <dgm:cxn modelId="{25159D24-1AD7-4A40-8E98-92215FC4A324}" type="presOf" srcId="{CC754762-EC9E-4D46-8752-84D5125D0EB3}" destId="{F30B80EA-B578-427B-A5B5-F83F70699CF2}" srcOrd="0" destOrd="0" presId="urn:microsoft.com/office/officeart/2005/8/layout/vList2"/>
    <dgm:cxn modelId="{5E025331-71E7-47E3-80F0-466590527248}" srcId="{BA6636EF-73C0-42FB-B626-3814167A2011}" destId="{17935BAE-1559-4B10-B004-1610FF9F2194}" srcOrd="0" destOrd="0" parTransId="{6E01C77F-ABC1-4534-A146-D820DF156573}" sibTransId="{E464F0A0-8C38-463F-A159-5E66A493BDE9}"/>
    <dgm:cxn modelId="{F9516D23-4333-4565-8544-A51C76B9904E}" srcId="{EE430C70-5C70-47CE-8DA0-4FD091121AC0}" destId="{BA6636EF-73C0-42FB-B626-3814167A2011}" srcOrd="1" destOrd="0" parTransId="{1C5B7EED-21D1-4BE0-8A16-DD1799B21F02}" sibTransId="{F6D90FE2-D902-42B3-A9D1-D7EF28AF1F72}"/>
    <dgm:cxn modelId="{2EE2F420-62A9-49C8-A010-76E4461A7634}" type="presParOf" srcId="{AFEA23B4-97F9-467B-9C88-990BB1A4CAB1}" destId="{D92C5E41-5748-454E-BB70-6ED7407354A0}" srcOrd="0" destOrd="0" presId="urn:microsoft.com/office/officeart/2005/8/layout/vList2"/>
    <dgm:cxn modelId="{C5CA4115-F4DD-4DCE-A471-F4EAB8DAE82B}" type="presParOf" srcId="{AFEA23B4-97F9-467B-9C88-990BB1A4CAB1}" destId="{F30B80EA-B578-427B-A5B5-F83F70699CF2}" srcOrd="1" destOrd="0" presId="urn:microsoft.com/office/officeart/2005/8/layout/vList2"/>
    <dgm:cxn modelId="{C01458A2-FD3E-4272-9607-643C372074D8}" type="presParOf" srcId="{AFEA23B4-97F9-467B-9C88-990BB1A4CAB1}" destId="{9D854251-2A2D-4A28-9005-AC65D02F9D14}" srcOrd="2" destOrd="0" presId="urn:microsoft.com/office/officeart/2005/8/layout/vList2"/>
    <dgm:cxn modelId="{CC6A1368-74DF-4147-A3F3-4E4E4FEDE97B}" type="presParOf" srcId="{AFEA23B4-97F9-467B-9C88-990BB1A4CAB1}" destId="{CE5D4BAD-C96E-4983-93D8-D3AA60653AB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8615A3-926E-4B8C-B838-F6B745ABCD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C25B0C0-F9C1-4698-A869-553E8B2E9446}">
      <dgm:prSet phldrT="[Texto]"/>
      <dgm:spPr/>
      <dgm:t>
        <a:bodyPr/>
        <a:lstStyle/>
        <a:p>
          <a:r>
            <a:rPr lang="es-AR" dirty="0" smtClean="0"/>
            <a:t>Herencia</a:t>
          </a:r>
          <a:endParaRPr lang="es-AR" dirty="0"/>
        </a:p>
      </dgm:t>
    </dgm:pt>
    <dgm:pt modelId="{FA71CF0E-6B4D-4333-BF4D-35DB6F188893}" type="parTrans" cxnId="{697A5753-B6E1-4A75-B03F-C3A9AAEF397D}">
      <dgm:prSet/>
      <dgm:spPr/>
      <dgm:t>
        <a:bodyPr/>
        <a:lstStyle/>
        <a:p>
          <a:endParaRPr lang="es-AR"/>
        </a:p>
      </dgm:t>
    </dgm:pt>
    <dgm:pt modelId="{12349CF7-1418-45EC-8E4B-57A4D92E9857}" type="sibTrans" cxnId="{697A5753-B6E1-4A75-B03F-C3A9AAEF397D}">
      <dgm:prSet/>
      <dgm:spPr/>
      <dgm:t>
        <a:bodyPr/>
        <a:lstStyle/>
        <a:p>
          <a:endParaRPr lang="es-AR"/>
        </a:p>
      </dgm:t>
    </dgm:pt>
    <dgm:pt modelId="{62452853-8B4E-4097-B593-6DB26F4B8CFC}">
      <dgm:prSet phldrT="[Texto]"/>
      <dgm:spPr/>
      <dgm:t>
        <a:bodyPr/>
        <a:lstStyle/>
        <a:p>
          <a:r>
            <a:rPr lang="es-AR" dirty="0" smtClean="0"/>
            <a:t>Capacidad de crear nuevas clases basándose en clases previamente definidas de las que se aprovechan ciertos datos y métodos, se desechan otros y se añaden nuevos.</a:t>
          </a:r>
          <a:endParaRPr lang="es-AR" dirty="0"/>
        </a:p>
      </dgm:t>
    </dgm:pt>
    <dgm:pt modelId="{592DBF91-C373-4509-9453-4DA6078B88EB}" type="parTrans" cxnId="{8DAA8B22-AD04-4992-978D-AE32FD200C16}">
      <dgm:prSet/>
      <dgm:spPr/>
      <dgm:t>
        <a:bodyPr/>
        <a:lstStyle/>
        <a:p>
          <a:endParaRPr lang="es-AR"/>
        </a:p>
      </dgm:t>
    </dgm:pt>
    <dgm:pt modelId="{B967E603-483E-4FEA-8529-6D5AE9C6AB82}" type="sibTrans" cxnId="{8DAA8B22-AD04-4992-978D-AE32FD200C16}">
      <dgm:prSet/>
      <dgm:spPr/>
      <dgm:t>
        <a:bodyPr/>
        <a:lstStyle/>
        <a:p>
          <a:endParaRPr lang="es-AR"/>
        </a:p>
      </dgm:t>
    </dgm:pt>
    <dgm:pt modelId="{0A771541-90A4-4625-AF31-9342AF2517EB}">
      <dgm:prSet phldrT="[Texto]"/>
      <dgm:spPr/>
      <dgm:t>
        <a:bodyPr/>
        <a:lstStyle/>
        <a:p>
          <a:r>
            <a:rPr lang="es-AR" dirty="0" smtClean="0"/>
            <a:t>Jerarquía</a:t>
          </a:r>
          <a:endParaRPr lang="es-AR" dirty="0"/>
        </a:p>
      </dgm:t>
    </dgm:pt>
    <dgm:pt modelId="{E81C52CD-2D31-4A70-B833-7796AF6AEC1F}" type="parTrans" cxnId="{392B4DC6-0459-470C-B2EE-F4DF2CAB273E}">
      <dgm:prSet/>
      <dgm:spPr/>
      <dgm:t>
        <a:bodyPr/>
        <a:lstStyle/>
        <a:p>
          <a:endParaRPr lang="es-AR"/>
        </a:p>
      </dgm:t>
    </dgm:pt>
    <dgm:pt modelId="{8A2B3A6E-F6FD-4A16-9DAF-EA5B420F69B0}" type="sibTrans" cxnId="{392B4DC6-0459-470C-B2EE-F4DF2CAB273E}">
      <dgm:prSet/>
      <dgm:spPr/>
      <dgm:t>
        <a:bodyPr/>
        <a:lstStyle/>
        <a:p>
          <a:endParaRPr lang="es-AR"/>
        </a:p>
      </dgm:t>
    </dgm:pt>
    <dgm:pt modelId="{0A3DF88D-B649-4B25-A255-6FED901906EE}">
      <dgm:prSet phldrT="[Texto]"/>
      <dgm:spPr/>
      <dgm:t>
        <a:bodyPr/>
        <a:lstStyle/>
        <a:p>
          <a:r>
            <a:rPr lang="es-AR" dirty="0" smtClean="0"/>
            <a:t>Polimorfismo</a:t>
          </a:r>
          <a:endParaRPr lang="es-AR" dirty="0"/>
        </a:p>
      </dgm:t>
    </dgm:pt>
    <dgm:pt modelId="{FF2CD8E3-B3CA-4D27-97A0-A84028AA242B}" type="parTrans" cxnId="{D1C9336A-E478-42F3-B585-41116FC751FE}">
      <dgm:prSet/>
      <dgm:spPr/>
      <dgm:t>
        <a:bodyPr/>
        <a:lstStyle/>
        <a:p>
          <a:endParaRPr lang="es-AR"/>
        </a:p>
      </dgm:t>
    </dgm:pt>
    <dgm:pt modelId="{BAF05295-3704-4AD6-92AB-9DDD1DB7C2AD}" type="sibTrans" cxnId="{D1C9336A-E478-42F3-B585-41116FC751FE}">
      <dgm:prSet/>
      <dgm:spPr/>
      <dgm:t>
        <a:bodyPr/>
        <a:lstStyle/>
        <a:p>
          <a:endParaRPr lang="es-AR"/>
        </a:p>
      </dgm:t>
    </dgm:pt>
    <dgm:pt modelId="{47839063-1870-413D-AB79-0B60329FC89D}">
      <dgm:prSet phldrT="[Texto]"/>
      <dgm:spPr/>
      <dgm:t>
        <a:bodyPr/>
        <a:lstStyle/>
        <a:p>
          <a:r>
            <a:rPr lang="es-AR" smtClean="0"/>
            <a:t>Orden de subordinación de un sistema de clases.</a:t>
          </a:r>
          <a:endParaRPr lang="es-AR" dirty="0"/>
        </a:p>
      </dgm:t>
    </dgm:pt>
    <dgm:pt modelId="{89510DED-3B26-4626-B3F2-300DD49A55B1}" type="parTrans" cxnId="{712606B0-3586-43CE-8DC2-93997339AC05}">
      <dgm:prSet/>
      <dgm:spPr/>
      <dgm:t>
        <a:bodyPr/>
        <a:lstStyle/>
        <a:p>
          <a:endParaRPr lang="es-AR"/>
        </a:p>
      </dgm:t>
    </dgm:pt>
    <dgm:pt modelId="{D7B31BDB-F727-42D6-AAAF-6B7CB22A9B7F}" type="sibTrans" cxnId="{712606B0-3586-43CE-8DC2-93997339AC05}">
      <dgm:prSet/>
      <dgm:spPr/>
      <dgm:t>
        <a:bodyPr/>
        <a:lstStyle/>
        <a:p>
          <a:endParaRPr lang="es-AR"/>
        </a:p>
      </dgm:t>
    </dgm:pt>
    <dgm:pt modelId="{6CBA148E-815F-48D8-BB01-56906EDDD711}">
      <dgm:prSet phldrT="[Texto]"/>
      <dgm:spPr/>
      <dgm:t>
        <a:bodyPr/>
        <a:lstStyle/>
        <a:p>
          <a:r>
            <a:rPr lang="es-AR" dirty="0" smtClean="0"/>
            <a:t>Propiedad según la cual un mismo objeto puede considerarse como perteneciente a distintas clases.</a:t>
          </a:r>
          <a:endParaRPr lang="es-AR" dirty="0"/>
        </a:p>
      </dgm:t>
    </dgm:pt>
    <dgm:pt modelId="{F691B53D-A210-49A3-8084-EDF81D8D13C1}" type="parTrans" cxnId="{8ED8C757-864B-4D7C-8C05-F3B47F2BFFC7}">
      <dgm:prSet/>
      <dgm:spPr/>
      <dgm:t>
        <a:bodyPr/>
        <a:lstStyle/>
        <a:p>
          <a:endParaRPr lang="es-AR"/>
        </a:p>
      </dgm:t>
    </dgm:pt>
    <dgm:pt modelId="{0EA8099C-7827-4D29-B8D8-8BE15B159EE6}" type="sibTrans" cxnId="{8ED8C757-864B-4D7C-8C05-F3B47F2BFFC7}">
      <dgm:prSet/>
      <dgm:spPr/>
      <dgm:t>
        <a:bodyPr/>
        <a:lstStyle/>
        <a:p>
          <a:endParaRPr lang="es-AR"/>
        </a:p>
      </dgm:t>
    </dgm:pt>
    <dgm:pt modelId="{541F1245-EAF2-4F9C-AB1D-0996C84D0F4B}" type="pres">
      <dgm:prSet presAssocID="{948615A3-926E-4B8C-B838-F6B745ABCD0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16E87AE2-5149-4911-95C5-60CF35BDD51E}" type="pres">
      <dgm:prSet presAssocID="{8C25B0C0-F9C1-4698-A869-553E8B2E944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293187B-DDF4-49BF-9799-584C06C4290F}" type="pres">
      <dgm:prSet presAssocID="{8C25B0C0-F9C1-4698-A869-553E8B2E9446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3F59A81-9FC9-406C-BBA9-7102D7E60B8A}" type="pres">
      <dgm:prSet presAssocID="{0A771541-90A4-4625-AF31-9342AF2517E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9885F3C-3596-43C1-A7E5-11F050E33BFD}" type="pres">
      <dgm:prSet presAssocID="{0A771541-90A4-4625-AF31-9342AF2517E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5511B19-3765-40CB-AC95-A49F13968C4B}" type="pres">
      <dgm:prSet presAssocID="{0A3DF88D-B649-4B25-A255-6FED901906E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CD86433-0988-451B-AB54-CD5CC3D45232}" type="pres">
      <dgm:prSet presAssocID="{0A3DF88D-B649-4B25-A255-6FED901906EE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12606B0-3586-43CE-8DC2-93997339AC05}" srcId="{0A771541-90A4-4625-AF31-9342AF2517EB}" destId="{47839063-1870-413D-AB79-0B60329FC89D}" srcOrd="0" destOrd="0" parTransId="{89510DED-3B26-4626-B3F2-300DD49A55B1}" sibTransId="{D7B31BDB-F727-42D6-AAAF-6B7CB22A9B7F}"/>
    <dgm:cxn modelId="{02147AED-7EBB-431A-985B-16408D85D031}" type="presOf" srcId="{47839063-1870-413D-AB79-0B60329FC89D}" destId="{C9885F3C-3596-43C1-A7E5-11F050E33BFD}" srcOrd="0" destOrd="0" presId="urn:microsoft.com/office/officeart/2005/8/layout/vList2"/>
    <dgm:cxn modelId="{392B4DC6-0459-470C-B2EE-F4DF2CAB273E}" srcId="{948615A3-926E-4B8C-B838-F6B745ABCD08}" destId="{0A771541-90A4-4625-AF31-9342AF2517EB}" srcOrd="1" destOrd="0" parTransId="{E81C52CD-2D31-4A70-B833-7796AF6AEC1F}" sibTransId="{8A2B3A6E-F6FD-4A16-9DAF-EA5B420F69B0}"/>
    <dgm:cxn modelId="{37AEF959-4A31-4536-BF04-D153FCCA9C0A}" type="presOf" srcId="{62452853-8B4E-4097-B593-6DB26F4B8CFC}" destId="{4293187B-DDF4-49BF-9799-584C06C4290F}" srcOrd="0" destOrd="0" presId="urn:microsoft.com/office/officeart/2005/8/layout/vList2"/>
    <dgm:cxn modelId="{8ED8C757-864B-4D7C-8C05-F3B47F2BFFC7}" srcId="{0A3DF88D-B649-4B25-A255-6FED901906EE}" destId="{6CBA148E-815F-48D8-BB01-56906EDDD711}" srcOrd="0" destOrd="0" parTransId="{F691B53D-A210-49A3-8084-EDF81D8D13C1}" sibTransId="{0EA8099C-7827-4D29-B8D8-8BE15B159EE6}"/>
    <dgm:cxn modelId="{C7414EAF-0E8A-4D8B-A58F-40E0B335D9BA}" type="presOf" srcId="{0A771541-90A4-4625-AF31-9342AF2517EB}" destId="{53F59A81-9FC9-406C-BBA9-7102D7E60B8A}" srcOrd="0" destOrd="0" presId="urn:microsoft.com/office/officeart/2005/8/layout/vList2"/>
    <dgm:cxn modelId="{187EE2F8-CED5-42CF-A58A-7C527FBAFD07}" type="presOf" srcId="{948615A3-926E-4B8C-B838-F6B745ABCD08}" destId="{541F1245-EAF2-4F9C-AB1D-0996C84D0F4B}" srcOrd="0" destOrd="0" presId="urn:microsoft.com/office/officeart/2005/8/layout/vList2"/>
    <dgm:cxn modelId="{D3D9EE1F-06E1-49B5-8C04-B157E2429E8E}" type="presOf" srcId="{0A3DF88D-B649-4B25-A255-6FED901906EE}" destId="{A5511B19-3765-40CB-AC95-A49F13968C4B}" srcOrd="0" destOrd="0" presId="urn:microsoft.com/office/officeart/2005/8/layout/vList2"/>
    <dgm:cxn modelId="{697A5753-B6E1-4A75-B03F-C3A9AAEF397D}" srcId="{948615A3-926E-4B8C-B838-F6B745ABCD08}" destId="{8C25B0C0-F9C1-4698-A869-553E8B2E9446}" srcOrd="0" destOrd="0" parTransId="{FA71CF0E-6B4D-4333-BF4D-35DB6F188893}" sibTransId="{12349CF7-1418-45EC-8E4B-57A4D92E9857}"/>
    <dgm:cxn modelId="{1B85C8CC-D6A4-4C82-BDDC-1AF2268FD138}" type="presOf" srcId="{6CBA148E-815F-48D8-BB01-56906EDDD711}" destId="{FCD86433-0988-451B-AB54-CD5CC3D45232}" srcOrd="0" destOrd="0" presId="urn:microsoft.com/office/officeart/2005/8/layout/vList2"/>
    <dgm:cxn modelId="{C9EEEFE1-C696-40A1-83D7-AF383C858D7E}" type="presOf" srcId="{8C25B0C0-F9C1-4698-A869-553E8B2E9446}" destId="{16E87AE2-5149-4911-95C5-60CF35BDD51E}" srcOrd="0" destOrd="0" presId="urn:microsoft.com/office/officeart/2005/8/layout/vList2"/>
    <dgm:cxn modelId="{8DAA8B22-AD04-4992-978D-AE32FD200C16}" srcId="{8C25B0C0-F9C1-4698-A869-553E8B2E9446}" destId="{62452853-8B4E-4097-B593-6DB26F4B8CFC}" srcOrd="0" destOrd="0" parTransId="{592DBF91-C373-4509-9453-4DA6078B88EB}" sibTransId="{B967E603-483E-4FEA-8529-6D5AE9C6AB82}"/>
    <dgm:cxn modelId="{D1C9336A-E478-42F3-B585-41116FC751FE}" srcId="{948615A3-926E-4B8C-B838-F6B745ABCD08}" destId="{0A3DF88D-B649-4B25-A255-6FED901906EE}" srcOrd="2" destOrd="0" parTransId="{FF2CD8E3-B3CA-4D27-97A0-A84028AA242B}" sibTransId="{BAF05295-3704-4AD6-92AB-9DDD1DB7C2AD}"/>
    <dgm:cxn modelId="{15B85533-14A6-4AA6-B668-6652BF82989E}" type="presParOf" srcId="{541F1245-EAF2-4F9C-AB1D-0996C84D0F4B}" destId="{16E87AE2-5149-4911-95C5-60CF35BDD51E}" srcOrd="0" destOrd="0" presId="urn:microsoft.com/office/officeart/2005/8/layout/vList2"/>
    <dgm:cxn modelId="{90DC5361-7540-48C4-86DD-F63155124251}" type="presParOf" srcId="{541F1245-EAF2-4F9C-AB1D-0996C84D0F4B}" destId="{4293187B-DDF4-49BF-9799-584C06C4290F}" srcOrd="1" destOrd="0" presId="urn:microsoft.com/office/officeart/2005/8/layout/vList2"/>
    <dgm:cxn modelId="{F7BA72FF-EF4B-41A0-9CC5-CA741AF8F017}" type="presParOf" srcId="{541F1245-EAF2-4F9C-AB1D-0996C84D0F4B}" destId="{53F59A81-9FC9-406C-BBA9-7102D7E60B8A}" srcOrd="2" destOrd="0" presId="urn:microsoft.com/office/officeart/2005/8/layout/vList2"/>
    <dgm:cxn modelId="{DCBA307A-6F53-48CE-9D7E-691EFAA8B4FE}" type="presParOf" srcId="{541F1245-EAF2-4F9C-AB1D-0996C84D0F4B}" destId="{C9885F3C-3596-43C1-A7E5-11F050E33BFD}" srcOrd="3" destOrd="0" presId="urn:microsoft.com/office/officeart/2005/8/layout/vList2"/>
    <dgm:cxn modelId="{929F15A4-637B-489F-83F5-4627B469FBF5}" type="presParOf" srcId="{541F1245-EAF2-4F9C-AB1D-0996C84D0F4B}" destId="{A5511B19-3765-40CB-AC95-A49F13968C4B}" srcOrd="4" destOrd="0" presId="urn:microsoft.com/office/officeart/2005/8/layout/vList2"/>
    <dgm:cxn modelId="{C29AD858-1617-4C75-9807-7C23F180ADCA}" type="presParOf" srcId="{541F1245-EAF2-4F9C-AB1D-0996C84D0F4B}" destId="{FCD86433-0988-451B-AB54-CD5CC3D4523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7E86B-7171-4CDC-A99C-AB96D721B6D2}">
      <dsp:nvSpPr>
        <dsp:cNvPr id="0" name=""/>
        <dsp:cNvSpPr/>
      </dsp:nvSpPr>
      <dsp:spPr>
        <a:xfrm>
          <a:off x="0" y="25993"/>
          <a:ext cx="75438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Programación</a:t>
          </a:r>
          <a:r>
            <a:rPr lang="pt-BR" sz="2400" kern="1200" dirty="0" smtClean="0"/>
            <a:t> Orientada a Objetos (POO)</a:t>
          </a:r>
          <a:endParaRPr lang="es-AR" sz="2400" kern="1200" dirty="0"/>
        </a:p>
      </dsp:txBody>
      <dsp:txXfrm>
        <a:off x="28100" y="54093"/>
        <a:ext cx="7487600" cy="519439"/>
      </dsp:txXfrm>
    </dsp:sp>
    <dsp:sp modelId="{C18A2D5A-0C4D-4BEF-B379-A0F57EA29FC4}">
      <dsp:nvSpPr>
        <dsp:cNvPr id="0" name=""/>
        <dsp:cNvSpPr/>
      </dsp:nvSpPr>
      <dsp:spPr>
        <a:xfrm>
          <a:off x="0" y="586541"/>
          <a:ext cx="7543800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900" kern="1200" spc="0" dirty="0" smtClean="0">
              <a:latin typeface="Times New Roman"/>
              <a:cs typeface="Times New Roman"/>
            </a:rPr>
            <a:t>Es</a:t>
          </a:r>
          <a:r>
            <a:rPr lang="es-AR" sz="1900" kern="1200" spc="194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un</a:t>
          </a:r>
          <a:r>
            <a:rPr lang="es-AR" sz="1900" kern="1200" spc="139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pa</a:t>
          </a:r>
          <a:r>
            <a:rPr lang="es-AR" sz="1900" kern="1200" spc="-10" dirty="0" smtClean="0">
              <a:latin typeface="Times New Roman"/>
              <a:cs typeface="Times New Roman"/>
            </a:rPr>
            <a:t>r</a:t>
          </a:r>
          <a:r>
            <a:rPr lang="es-AR" sz="1900" kern="1200" spc="0" dirty="0" smtClean="0">
              <a:latin typeface="Times New Roman"/>
              <a:cs typeface="Times New Roman"/>
            </a:rPr>
            <a:t>adigma</a:t>
          </a:r>
          <a:r>
            <a:rPr lang="es-AR" sz="1900" kern="1200" spc="31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(modelo </a:t>
          </a:r>
          <a:r>
            <a:rPr lang="es-AR" sz="1900" kern="1200" spc="11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de</a:t>
          </a:r>
          <a:r>
            <a:rPr lang="es-AR" sz="1900" kern="1200" spc="195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t</a:t>
          </a:r>
          <a:r>
            <a:rPr lang="es-AR" sz="1900" kern="1200" spc="-9" dirty="0" smtClean="0">
              <a:latin typeface="Times New Roman"/>
              <a:cs typeface="Times New Roman"/>
            </a:rPr>
            <a:t>r</a:t>
          </a:r>
          <a:r>
            <a:rPr lang="es-AR" sz="1900" kern="1200" spc="0" dirty="0" smtClean="0">
              <a:latin typeface="Times New Roman"/>
              <a:cs typeface="Times New Roman"/>
            </a:rPr>
            <a:t>abajo) </a:t>
          </a:r>
          <a:r>
            <a:rPr lang="es-AR" sz="1900" kern="1200" spc="22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de</a:t>
          </a:r>
          <a:r>
            <a:rPr lang="es-AR" sz="1900" kern="1200" spc="195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pro</a:t>
          </a:r>
          <a:r>
            <a:rPr lang="es-AR" sz="1900" kern="1200" spc="-9" dirty="0" smtClean="0">
              <a:latin typeface="Times New Roman"/>
              <a:cs typeface="Times New Roman"/>
            </a:rPr>
            <a:t>gr</a:t>
          </a:r>
          <a:r>
            <a:rPr lang="es-AR" sz="1900" kern="1200" spc="0" dirty="0" smtClean="0">
              <a:latin typeface="Times New Roman"/>
              <a:cs typeface="Times New Roman"/>
            </a:rPr>
            <a:t>amación</a:t>
          </a:r>
          <a:r>
            <a:rPr lang="es-AR" sz="1900" kern="1200" spc="84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que</a:t>
          </a:r>
          <a:r>
            <a:rPr lang="es-AR" sz="1900" kern="1200" spc="252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a</a:t>
          </a:r>
          <a:r>
            <a:rPr lang="es-AR" sz="1900" kern="1200" spc="-10" dirty="0" smtClean="0">
              <a:latin typeface="Times New Roman"/>
              <a:cs typeface="Times New Roman"/>
            </a:rPr>
            <a:t>g</a:t>
          </a:r>
          <a:r>
            <a:rPr lang="es-AR" sz="1900" kern="1200" spc="16" dirty="0" smtClean="0">
              <a:latin typeface="Times New Roman"/>
              <a:cs typeface="Times New Roman"/>
            </a:rPr>
            <a:t>r</a:t>
          </a:r>
          <a:r>
            <a:rPr lang="es-AR" sz="1900" kern="1200" spc="0" dirty="0" smtClean="0">
              <a:latin typeface="Times New Roman"/>
              <a:cs typeface="Times New Roman"/>
            </a:rPr>
            <a:t>upa</a:t>
          </a:r>
          <a:r>
            <a:rPr lang="es-AR" sz="1900" kern="1200" spc="87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los datos</a:t>
          </a:r>
          <a:r>
            <a:rPr lang="es-AR" sz="1900" kern="1200" spc="-11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y</a:t>
          </a:r>
          <a:r>
            <a:rPr lang="es-AR" sz="1900" kern="1200" spc="24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los</a:t>
          </a:r>
          <a:r>
            <a:rPr lang="es-AR" sz="1900" kern="1200" spc="132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procedimientos</a:t>
          </a:r>
          <a:r>
            <a:rPr lang="es-AR" sz="1900" kern="1200" spc="5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pa</a:t>
          </a:r>
          <a:r>
            <a:rPr lang="es-AR" sz="1900" kern="1200" spc="-9" dirty="0" smtClean="0">
              <a:latin typeface="Times New Roman"/>
              <a:cs typeface="Times New Roman"/>
            </a:rPr>
            <a:t>r</a:t>
          </a:r>
          <a:r>
            <a:rPr lang="es-AR" sz="1900" kern="1200" spc="0" dirty="0" smtClean="0">
              <a:latin typeface="Times New Roman"/>
              <a:cs typeface="Times New Roman"/>
            </a:rPr>
            <a:t>a </a:t>
          </a:r>
          <a:r>
            <a:rPr lang="es-AR" sz="1900" kern="1200" spc="40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maneja</a:t>
          </a:r>
          <a:r>
            <a:rPr lang="es-AR" sz="1900" kern="1200" spc="16" dirty="0" smtClean="0">
              <a:latin typeface="Times New Roman"/>
              <a:cs typeface="Times New Roman"/>
            </a:rPr>
            <a:t>r</a:t>
          </a:r>
          <a:r>
            <a:rPr lang="es-AR" sz="1900" kern="1200" spc="0" dirty="0" smtClean="0">
              <a:latin typeface="Times New Roman"/>
              <a:cs typeface="Times New Roman"/>
            </a:rPr>
            <a:t>los</a:t>
          </a:r>
          <a:r>
            <a:rPr lang="es-AR" sz="1900" kern="1200" spc="10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en</a:t>
          </a:r>
          <a:r>
            <a:rPr lang="es-AR" sz="1900" kern="1200" spc="195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una</a:t>
          </a:r>
          <a:r>
            <a:rPr lang="es-AR" sz="1900" kern="1200" spc="252" dirty="0" smtClean="0">
              <a:latin typeface="Times New Roman"/>
              <a:cs typeface="Times New Roman"/>
            </a:rPr>
            <a:t> ú</a:t>
          </a:r>
          <a:r>
            <a:rPr lang="es-AR" sz="1900" kern="1200" spc="0" dirty="0" smtClean="0">
              <a:latin typeface="Times New Roman"/>
              <a:cs typeface="Times New Roman"/>
            </a:rPr>
            <a:t>nica</a:t>
          </a:r>
          <a:r>
            <a:rPr lang="es-AR" sz="1900" kern="1200" spc="194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entidad: </a:t>
          </a:r>
          <a:r>
            <a:rPr lang="es-AR" sz="1900" kern="1200" spc="73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el objeto</a:t>
          </a:r>
          <a:endParaRPr lang="es-AR" sz="1900" kern="1200" dirty="0"/>
        </a:p>
      </dsp:txBody>
      <dsp:txXfrm>
        <a:off x="0" y="586541"/>
        <a:ext cx="7543800" cy="844560"/>
      </dsp:txXfrm>
    </dsp:sp>
    <dsp:sp modelId="{49A52849-352D-44AC-B269-5615A14ECDB3}">
      <dsp:nvSpPr>
        <dsp:cNvPr id="0" name=""/>
        <dsp:cNvSpPr/>
      </dsp:nvSpPr>
      <dsp:spPr>
        <a:xfrm>
          <a:off x="0" y="1438585"/>
          <a:ext cx="75438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Objeto</a:t>
          </a:r>
          <a:endParaRPr lang="es-AR" sz="2400" kern="1200" dirty="0"/>
        </a:p>
      </dsp:txBody>
      <dsp:txXfrm>
        <a:off x="28100" y="1466685"/>
        <a:ext cx="7487600" cy="519439"/>
      </dsp:txXfrm>
    </dsp:sp>
    <dsp:sp modelId="{7B398CAA-6E4C-40E3-B15F-0693C3127DB9}">
      <dsp:nvSpPr>
        <dsp:cNvPr id="0" name=""/>
        <dsp:cNvSpPr/>
      </dsp:nvSpPr>
      <dsp:spPr>
        <a:xfrm>
          <a:off x="0" y="2006741"/>
          <a:ext cx="7543800" cy="583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900" kern="1200" spc="0" dirty="0" smtClean="0">
              <a:latin typeface="Times New Roman"/>
              <a:cs typeface="Times New Roman"/>
            </a:rPr>
            <a:t>Un</a:t>
          </a:r>
          <a:r>
            <a:rPr lang="es-AR" sz="1900" kern="1200" spc="70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objeto</a:t>
          </a:r>
          <a:r>
            <a:rPr lang="es-AR" sz="1900" kern="1200" spc="249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es</a:t>
          </a:r>
          <a:r>
            <a:rPr lang="es-AR" sz="1900" kern="1200" spc="258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una</a:t>
          </a:r>
          <a:r>
            <a:rPr lang="es-AR" sz="1900" kern="1200" spc="252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unidad </a:t>
          </a:r>
          <a:r>
            <a:rPr lang="es-AR" sz="1900" kern="1200" spc="24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que</a:t>
          </a:r>
          <a:r>
            <a:rPr lang="es-AR" sz="1900" kern="1200" spc="252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engloba en</a:t>
          </a:r>
          <a:r>
            <a:rPr lang="es-AR" sz="1900" kern="1200" spc="195" dirty="0" smtClean="0">
              <a:latin typeface="Times New Roman"/>
              <a:cs typeface="Times New Roman"/>
            </a:rPr>
            <a:t> </a:t>
          </a:r>
          <a:r>
            <a:rPr lang="es-AR" sz="1900" kern="1200" spc="-29" dirty="0" smtClean="0">
              <a:latin typeface="Times New Roman"/>
              <a:cs typeface="Times New Roman"/>
            </a:rPr>
            <a:t>sí</a:t>
          </a:r>
          <a:r>
            <a:rPr lang="es-AR" sz="1900" kern="1200" spc="29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mismo</a:t>
          </a:r>
          <a:r>
            <a:rPr lang="es-AR" sz="1900" kern="1200" spc="239" dirty="0" smtClean="0">
              <a:latin typeface="Times New Roman"/>
              <a:cs typeface="Times New Roman"/>
            </a:rPr>
            <a:t> </a:t>
          </a:r>
          <a:r>
            <a:rPr lang="es-AR" sz="1900" kern="1200" spc="-25" dirty="0" smtClean="0">
              <a:latin typeface="Times New Roman"/>
              <a:cs typeface="Times New Roman"/>
            </a:rPr>
            <a:t>v</a:t>
          </a:r>
          <a:r>
            <a:rPr lang="es-AR" sz="1900" kern="1200" spc="0" dirty="0" smtClean="0">
              <a:latin typeface="Times New Roman"/>
              <a:cs typeface="Times New Roman"/>
            </a:rPr>
            <a:t>a</a:t>
          </a:r>
          <a:r>
            <a:rPr lang="es-AR" sz="1900" kern="1200" spc="14" dirty="0" smtClean="0">
              <a:latin typeface="Times New Roman"/>
              <a:cs typeface="Times New Roman"/>
            </a:rPr>
            <a:t>r</a:t>
          </a:r>
          <a:r>
            <a:rPr lang="es-AR" sz="1900" kern="1200" spc="0" dirty="0" smtClean="0">
              <a:latin typeface="Times New Roman"/>
              <a:cs typeface="Times New Roman"/>
            </a:rPr>
            <a:t>ia</a:t>
          </a:r>
          <a:r>
            <a:rPr lang="es-AR" sz="1900" kern="1200" spc="-19" dirty="0" smtClean="0">
              <a:latin typeface="Times New Roman"/>
              <a:cs typeface="Times New Roman"/>
            </a:rPr>
            <a:t>b</a:t>
          </a:r>
          <a:r>
            <a:rPr lang="es-AR" sz="1900" kern="1200" spc="0" dirty="0" smtClean="0">
              <a:latin typeface="Times New Roman"/>
              <a:cs typeface="Times New Roman"/>
            </a:rPr>
            <a:t>les</a:t>
          </a:r>
          <a:r>
            <a:rPr lang="es-AR" sz="1900" kern="1200" spc="29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y funciones</a:t>
          </a:r>
          <a:r>
            <a:rPr lang="es-AR" sz="1900" kern="1200" spc="-85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necesa</a:t>
          </a:r>
          <a:r>
            <a:rPr lang="es-AR" sz="1900" kern="1200" spc="16" dirty="0" smtClean="0">
              <a:latin typeface="Times New Roman"/>
              <a:cs typeface="Times New Roman"/>
            </a:rPr>
            <a:t>r</a:t>
          </a:r>
          <a:r>
            <a:rPr lang="es-AR" sz="1900" kern="1200" spc="0" dirty="0" smtClean="0">
              <a:latin typeface="Times New Roman"/>
              <a:cs typeface="Times New Roman"/>
            </a:rPr>
            <a:t>ios</a:t>
          </a:r>
          <a:r>
            <a:rPr lang="es-AR" sz="1900" kern="1200" spc="157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pa</a:t>
          </a:r>
          <a:r>
            <a:rPr lang="es-AR" sz="1900" kern="1200" spc="-9" dirty="0" smtClean="0">
              <a:latin typeface="Times New Roman"/>
              <a:cs typeface="Times New Roman"/>
            </a:rPr>
            <a:t>r</a:t>
          </a:r>
          <a:r>
            <a:rPr lang="es-AR" sz="1900" kern="1200" spc="0" dirty="0" smtClean="0">
              <a:latin typeface="Times New Roman"/>
              <a:cs typeface="Times New Roman"/>
            </a:rPr>
            <a:t>a </a:t>
          </a:r>
          <a:r>
            <a:rPr lang="es-AR" sz="1900" kern="1200" spc="40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el</a:t>
          </a:r>
          <a:r>
            <a:rPr lang="es-AR" sz="1900" kern="1200" spc="85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t</a:t>
          </a:r>
          <a:r>
            <a:rPr lang="es-AR" sz="1900" kern="1200" spc="-10" dirty="0" smtClean="0">
              <a:latin typeface="Times New Roman"/>
              <a:cs typeface="Times New Roman"/>
            </a:rPr>
            <a:t>r</a:t>
          </a:r>
          <a:r>
            <a:rPr lang="es-AR" sz="1900" kern="1200" spc="0" dirty="0" smtClean="0">
              <a:latin typeface="Times New Roman"/>
              <a:cs typeface="Times New Roman"/>
            </a:rPr>
            <a:t>atamiento</a:t>
          </a:r>
          <a:r>
            <a:rPr lang="es-AR" sz="1900" kern="1200" spc="34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de</a:t>
          </a:r>
          <a:r>
            <a:rPr lang="es-AR" sz="1900" kern="1200" spc="195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esos</a:t>
          </a:r>
          <a:r>
            <a:rPr lang="es-AR" sz="1900" kern="1200" spc="-27" dirty="0" smtClean="0">
              <a:latin typeface="Times New Roman"/>
              <a:cs typeface="Times New Roman"/>
            </a:rPr>
            <a:t> </a:t>
          </a:r>
          <a:r>
            <a:rPr lang="es-AR" sz="1900" kern="1200" spc="0" dirty="0" smtClean="0">
              <a:latin typeface="Times New Roman"/>
              <a:cs typeface="Times New Roman"/>
            </a:rPr>
            <a:t>dato</a:t>
          </a:r>
          <a:r>
            <a:rPr lang="es-AR" sz="1900" kern="1200" spc="-14" dirty="0" smtClean="0">
              <a:latin typeface="Times New Roman"/>
              <a:cs typeface="Times New Roman"/>
            </a:rPr>
            <a:t>s</a:t>
          </a:r>
          <a:r>
            <a:rPr lang="es-AR" sz="1900" kern="1200" spc="0" dirty="0" smtClean="0">
              <a:latin typeface="Times New Roman"/>
              <a:cs typeface="Times New Roman"/>
            </a:rPr>
            <a:t>.</a:t>
          </a:r>
          <a:endParaRPr lang="es-AR" sz="1900" kern="1200" dirty="0"/>
        </a:p>
      </dsp:txBody>
      <dsp:txXfrm>
        <a:off x="0" y="2006741"/>
        <a:ext cx="7543800" cy="5837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4B13B-57F3-47F8-A781-E3657C85EA3E}">
      <dsp:nvSpPr>
        <dsp:cNvPr id="0" name=""/>
        <dsp:cNvSpPr/>
      </dsp:nvSpPr>
      <dsp:spPr>
        <a:xfrm>
          <a:off x="0" y="12704"/>
          <a:ext cx="75438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 dirty="0" smtClean="0"/>
            <a:t>Método	</a:t>
          </a:r>
          <a:endParaRPr lang="es-AR" sz="3000" kern="1200" dirty="0"/>
        </a:p>
      </dsp:txBody>
      <dsp:txXfrm>
        <a:off x="35125" y="47829"/>
        <a:ext cx="7473550" cy="649299"/>
      </dsp:txXfrm>
    </dsp:sp>
    <dsp:sp modelId="{8530CA9B-7D1B-4FF3-A275-B74D3669FCFF}">
      <dsp:nvSpPr>
        <dsp:cNvPr id="0" name=""/>
        <dsp:cNvSpPr/>
      </dsp:nvSpPr>
      <dsp:spPr>
        <a:xfrm>
          <a:off x="0" y="732254"/>
          <a:ext cx="75438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300" kern="1200" dirty="0" smtClean="0"/>
            <a:t>Función perteneciente a determinado objeto.</a:t>
          </a:r>
          <a:endParaRPr lang="es-AR" sz="2300" kern="1200" dirty="0"/>
        </a:p>
      </dsp:txBody>
      <dsp:txXfrm>
        <a:off x="0" y="732254"/>
        <a:ext cx="7543800" cy="496800"/>
      </dsp:txXfrm>
    </dsp:sp>
    <dsp:sp modelId="{8907775A-C093-4F08-9B92-1516E22D0961}">
      <dsp:nvSpPr>
        <dsp:cNvPr id="0" name=""/>
        <dsp:cNvSpPr/>
      </dsp:nvSpPr>
      <dsp:spPr>
        <a:xfrm>
          <a:off x="0" y="1229053"/>
          <a:ext cx="75438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 dirty="0" smtClean="0"/>
            <a:t>Atributo	</a:t>
          </a:r>
          <a:endParaRPr lang="es-AR" sz="3000" kern="1200" dirty="0"/>
        </a:p>
      </dsp:txBody>
      <dsp:txXfrm>
        <a:off x="35125" y="1264178"/>
        <a:ext cx="7473550" cy="649299"/>
      </dsp:txXfrm>
    </dsp:sp>
    <dsp:sp modelId="{7632CEC5-753D-4657-BFE2-980BDEA6D746}">
      <dsp:nvSpPr>
        <dsp:cNvPr id="0" name=""/>
        <dsp:cNvSpPr/>
      </dsp:nvSpPr>
      <dsp:spPr>
        <a:xfrm>
          <a:off x="0" y="1948603"/>
          <a:ext cx="75438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300" kern="1200" dirty="0" smtClean="0"/>
            <a:t>Variable perteneciente a determinado objeto.</a:t>
          </a:r>
          <a:endParaRPr lang="es-AR" sz="2300" kern="1200" dirty="0"/>
        </a:p>
      </dsp:txBody>
      <dsp:txXfrm>
        <a:off x="0" y="1948603"/>
        <a:ext cx="7543800" cy="496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C5E41-5748-454E-BB70-6ED7407354A0}">
      <dsp:nvSpPr>
        <dsp:cNvPr id="0" name=""/>
        <dsp:cNvSpPr/>
      </dsp:nvSpPr>
      <dsp:spPr>
        <a:xfrm>
          <a:off x="0" y="0"/>
          <a:ext cx="75438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Clase</a:t>
          </a:r>
          <a:endParaRPr lang="es-AR" sz="2200" kern="1200" dirty="0"/>
        </a:p>
      </dsp:txBody>
      <dsp:txXfrm>
        <a:off x="25759" y="25759"/>
        <a:ext cx="7492282" cy="476152"/>
      </dsp:txXfrm>
    </dsp:sp>
    <dsp:sp modelId="{F30B80EA-B578-427B-A5B5-F83F70699CF2}">
      <dsp:nvSpPr>
        <dsp:cNvPr id="0" name=""/>
        <dsp:cNvSpPr/>
      </dsp:nvSpPr>
      <dsp:spPr>
        <a:xfrm>
          <a:off x="0" y="559442"/>
          <a:ext cx="75438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700" kern="1200" dirty="0" smtClean="0"/>
            <a:t>Se puede considerar como un patrón para construir objetos.</a:t>
          </a:r>
          <a:endParaRPr lang="es-AR" sz="1700" kern="1200" dirty="0"/>
        </a:p>
      </dsp:txBody>
      <dsp:txXfrm>
        <a:off x="0" y="559442"/>
        <a:ext cx="7543800" cy="364320"/>
      </dsp:txXfrm>
    </dsp:sp>
    <dsp:sp modelId="{9D854251-2A2D-4A28-9005-AC65D02F9D14}">
      <dsp:nvSpPr>
        <dsp:cNvPr id="0" name=""/>
        <dsp:cNvSpPr/>
      </dsp:nvSpPr>
      <dsp:spPr>
        <a:xfrm>
          <a:off x="0" y="923762"/>
          <a:ext cx="75438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Interfaz</a:t>
          </a:r>
          <a:endParaRPr lang="es-AR" sz="2200" kern="1200" dirty="0"/>
        </a:p>
      </dsp:txBody>
      <dsp:txXfrm>
        <a:off x="25759" y="949521"/>
        <a:ext cx="7492282" cy="476152"/>
      </dsp:txXfrm>
    </dsp:sp>
    <dsp:sp modelId="{CE5D4BAD-C96E-4983-93D8-D3AA60653ABC}">
      <dsp:nvSpPr>
        <dsp:cNvPr id="0" name=""/>
        <dsp:cNvSpPr/>
      </dsp:nvSpPr>
      <dsp:spPr>
        <a:xfrm>
          <a:off x="0" y="1451433"/>
          <a:ext cx="7543800" cy="77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700" kern="1200" dirty="0" smtClean="0"/>
            <a:t>Es la parte del objeto que es visible para el resto de los objetos. Es decir, es el conjunto de métodos y atributos que dispone un objeto para comunicarse con él.</a:t>
          </a:r>
          <a:endParaRPr lang="es-AR" sz="1700" kern="1200" dirty="0"/>
        </a:p>
      </dsp:txBody>
      <dsp:txXfrm>
        <a:off x="0" y="1451433"/>
        <a:ext cx="7543800" cy="7741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87AE2-5149-4911-95C5-60CF35BDD51E}">
      <dsp:nvSpPr>
        <dsp:cNvPr id="0" name=""/>
        <dsp:cNvSpPr/>
      </dsp:nvSpPr>
      <dsp:spPr>
        <a:xfrm>
          <a:off x="0" y="12991"/>
          <a:ext cx="75438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 smtClean="0"/>
            <a:t>Herencia</a:t>
          </a:r>
          <a:endParaRPr lang="es-AR" sz="2700" kern="1200" dirty="0"/>
        </a:p>
      </dsp:txBody>
      <dsp:txXfrm>
        <a:off x="31613" y="44604"/>
        <a:ext cx="7480574" cy="584369"/>
      </dsp:txXfrm>
    </dsp:sp>
    <dsp:sp modelId="{4293187B-DDF4-49BF-9799-584C06C4290F}">
      <dsp:nvSpPr>
        <dsp:cNvPr id="0" name=""/>
        <dsp:cNvSpPr/>
      </dsp:nvSpPr>
      <dsp:spPr>
        <a:xfrm>
          <a:off x="0" y="660586"/>
          <a:ext cx="7543800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100" kern="1200" dirty="0" smtClean="0"/>
            <a:t>Capacidad de crear nuevas clases basándose en clases previamente definidas de las que se aprovechan ciertos datos y métodos, se desechan otros y se añaden nuevos.</a:t>
          </a:r>
          <a:endParaRPr lang="es-AR" sz="2100" kern="1200" dirty="0"/>
        </a:p>
      </dsp:txBody>
      <dsp:txXfrm>
        <a:off x="0" y="660586"/>
        <a:ext cx="7543800" cy="950130"/>
      </dsp:txXfrm>
    </dsp:sp>
    <dsp:sp modelId="{53F59A81-9FC9-406C-BBA9-7102D7E60B8A}">
      <dsp:nvSpPr>
        <dsp:cNvPr id="0" name=""/>
        <dsp:cNvSpPr/>
      </dsp:nvSpPr>
      <dsp:spPr>
        <a:xfrm>
          <a:off x="0" y="1610716"/>
          <a:ext cx="75438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 smtClean="0"/>
            <a:t>Jerarquía</a:t>
          </a:r>
          <a:endParaRPr lang="es-AR" sz="2700" kern="1200" dirty="0"/>
        </a:p>
      </dsp:txBody>
      <dsp:txXfrm>
        <a:off x="31613" y="1642329"/>
        <a:ext cx="7480574" cy="584369"/>
      </dsp:txXfrm>
    </dsp:sp>
    <dsp:sp modelId="{C9885F3C-3596-43C1-A7E5-11F050E33BFD}">
      <dsp:nvSpPr>
        <dsp:cNvPr id="0" name=""/>
        <dsp:cNvSpPr/>
      </dsp:nvSpPr>
      <dsp:spPr>
        <a:xfrm>
          <a:off x="0" y="2258311"/>
          <a:ext cx="75438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100" kern="1200" smtClean="0"/>
            <a:t>Orden de subordinación de un sistema de clases.</a:t>
          </a:r>
          <a:endParaRPr lang="es-AR" sz="2100" kern="1200" dirty="0"/>
        </a:p>
      </dsp:txBody>
      <dsp:txXfrm>
        <a:off x="0" y="2258311"/>
        <a:ext cx="7543800" cy="447120"/>
      </dsp:txXfrm>
    </dsp:sp>
    <dsp:sp modelId="{A5511B19-3765-40CB-AC95-A49F13968C4B}">
      <dsp:nvSpPr>
        <dsp:cNvPr id="0" name=""/>
        <dsp:cNvSpPr/>
      </dsp:nvSpPr>
      <dsp:spPr>
        <a:xfrm>
          <a:off x="0" y="2705431"/>
          <a:ext cx="75438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 smtClean="0"/>
            <a:t>Polimorfismo</a:t>
          </a:r>
          <a:endParaRPr lang="es-AR" sz="2700" kern="1200" dirty="0"/>
        </a:p>
      </dsp:txBody>
      <dsp:txXfrm>
        <a:off x="31613" y="2737044"/>
        <a:ext cx="7480574" cy="584369"/>
      </dsp:txXfrm>
    </dsp:sp>
    <dsp:sp modelId="{FCD86433-0988-451B-AB54-CD5CC3D45232}">
      <dsp:nvSpPr>
        <dsp:cNvPr id="0" name=""/>
        <dsp:cNvSpPr/>
      </dsp:nvSpPr>
      <dsp:spPr>
        <a:xfrm>
          <a:off x="0" y="3353026"/>
          <a:ext cx="7543800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100" kern="1200" dirty="0" smtClean="0"/>
            <a:t>Propiedad según la cual un mismo objeto puede considerarse como perteneciente a distintas clases.</a:t>
          </a:r>
          <a:endParaRPr lang="es-AR" sz="2100" kern="1200" dirty="0"/>
        </a:p>
      </dsp:txBody>
      <dsp:txXfrm>
        <a:off x="0" y="3353026"/>
        <a:ext cx="7543800" cy="656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5932C-7C3B-49C9-BCFA-E1760113CD25}" type="datetimeFigureOut">
              <a:rPr lang="es-AR" smtClean="0"/>
              <a:t>24/4/2017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CE87C-FF83-47D9-990F-7282330B0E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560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CE87C-FF83-47D9-990F-7282330B0E8F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331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CE87C-FF83-47D9-990F-7282330B0E8F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7245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Ojo</a:t>
            </a:r>
            <a:r>
              <a:rPr lang="es-AR" baseline="0" dirty="0" smtClean="0"/>
              <a:t> acá ha sido sencillo porque los parámetros de las clases son constantes. Si no fuese así veamos en la próxima.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CE87C-FF83-47D9-990F-7282330B0E8F}" type="slidenum">
              <a:rPr lang="es-AR" smtClean="0"/>
              <a:t>34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5255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Revisar cómo debemos primero llamar al</a:t>
            </a:r>
            <a:r>
              <a:rPr lang="es-AR" baseline="0" dirty="0" smtClean="0"/>
              <a:t> constructor de la clase </a:t>
            </a:r>
            <a:r>
              <a:rPr lang="es-AR" baseline="0" dirty="0" err="1" smtClean="0"/>
              <a:t>ansestra</a:t>
            </a:r>
            <a:r>
              <a:rPr lang="es-AR" baseline="0" dirty="0" smtClean="0"/>
              <a:t> para luego </a:t>
            </a:r>
            <a:r>
              <a:rPr lang="es-AR" baseline="0" dirty="0" err="1" smtClean="0"/>
              <a:t>setear</a:t>
            </a:r>
            <a:r>
              <a:rPr lang="es-AR" baseline="0" dirty="0" smtClean="0"/>
              <a:t> el valor del atributo de la descendiente.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CE87C-FF83-47D9-990F-7282330B0E8F}" type="slidenum">
              <a:rPr lang="es-AR" smtClean="0"/>
              <a:t>36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89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Revisar cómo debemos primero llamar al</a:t>
            </a:r>
            <a:r>
              <a:rPr lang="es-AR" baseline="0" dirty="0" smtClean="0"/>
              <a:t> constructor de la clase </a:t>
            </a:r>
            <a:r>
              <a:rPr lang="es-AR" baseline="0" dirty="0" err="1" smtClean="0"/>
              <a:t>ansestra</a:t>
            </a:r>
            <a:r>
              <a:rPr lang="es-AR" baseline="0" dirty="0" smtClean="0"/>
              <a:t> para luego </a:t>
            </a:r>
            <a:r>
              <a:rPr lang="es-AR" baseline="0" dirty="0" err="1" smtClean="0"/>
              <a:t>setear</a:t>
            </a:r>
            <a:r>
              <a:rPr lang="es-AR" baseline="0" dirty="0" smtClean="0"/>
              <a:t> el valor del atributo de la descendiente.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CE87C-FF83-47D9-990F-7282330B0E8F}" type="slidenum">
              <a:rPr lang="es-AR" smtClean="0"/>
              <a:t>38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3472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Revisar cómo debemos primero llamar al</a:t>
            </a:r>
            <a:r>
              <a:rPr lang="es-AR" baseline="0" dirty="0" smtClean="0"/>
              <a:t> constructor de la clase </a:t>
            </a:r>
            <a:r>
              <a:rPr lang="es-AR" baseline="0" dirty="0" err="1" smtClean="0"/>
              <a:t>ansestra</a:t>
            </a:r>
            <a:r>
              <a:rPr lang="es-AR" baseline="0" dirty="0" smtClean="0"/>
              <a:t> para luego </a:t>
            </a:r>
            <a:r>
              <a:rPr lang="es-AR" baseline="0" dirty="0" err="1" smtClean="0"/>
              <a:t>setear</a:t>
            </a:r>
            <a:r>
              <a:rPr lang="es-AR" baseline="0" dirty="0" smtClean="0"/>
              <a:t> el valor del atributo de la descendiente.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CE87C-FF83-47D9-990F-7282330B0E8F}" type="slidenum">
              <a:rPr lang="es-AR" smtClean="0"/>
              <a:t>40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5949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21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1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0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1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6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2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1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7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0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7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25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Programación Orientada a Objetos en C++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Facultad de Ingeniería - </a:t>
            </a:r>
            <a:r>
              <a:rPr lang="es-AR" dirty="0" err="1" smtClean="0"/>
              <a:t>Uner</a:t>
            </a:r>
            <a:endParaRPr lang="es-AR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El puntero </a:t>
            </a:r>
            <a:r>
              <a:rPr lang="es-AR" dirty="0" err="1" smtClean="0"/>
              <a:t>this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Para cada objeto declarado de una clase se mantienen todos sus datos, pero todos comparten la misma copia de las funciones de la clase.</a:t>
            </a:r>
          </a:p>
          <a:p>
            <a:pPr lvl="1"/>
            <a:r>
              <a:rPr lang="es-AR" dirty="0" smtClean="0"/>
              <a:t>Esto ahorra memoria y hace que los programas ejecutables sean más compactos, pero plantea un problema.</a:t>
            </a:r>
          </a:p>
          <a:p>
            <a:pPr marL="201168" lvl="1" indent="0">
              <a:buNone/>
            </a:pPr>
            <a:r>
              <a:rPr lang="es-AR" dirty="0" smtClean="0"/>
              <a:t>Cada función de una clase puede hacer referencia a los datos de un objeto, modificarlos o leerlos, usando el puntero especial llamado </a:t>
            </a:r>
            <a:r>
              <a:rPr lang="es-A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AR" dirty="0" smtClean="0"/>
              <a:t> que apunta al mismo objeto.</a:t>
            </a:r>
          </a:p>
          <a:p>
            <a:pPr marL="201168" lvl="1" indent="0">
              <a:buNone/>
            </a:pPr>
            <a:r>
              <a:rPr lang="es-AR" dirty="0" smtClean="0"/>
              <a:t>  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446049" y="4046210"/>
            <a:ext cx="79633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dirty="0" smtClean="0"/>
              <a:t>Ejemplo </a:t>
            </a:r>
            <a:r>
              <a:rPr lang="es-AR" sz="2400" dirty="0" err="1" smtClean="0"/>
              <a:t>this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446049" y="4520610"/>
            <a:ext cx="7963314" cy="1177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punto::Carga(</a:t>
            </a:r>
            <a:r>
              <a:rPr lang="es-AR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s-AR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AR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s-AR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coordX</a:t>
            </a:r>
            <a:r>
              <a:rPr lang="es-AR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=x</a:t>
            </a:r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AR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s-AR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coordY</a:t>
            </a:r>
            <a:r>
              <a:rPr lang="es-AR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=y</a:t>
            </a:r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63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457200" y="288259"/>
            <a:ext cx="79633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dirty="0" smtClean="0"/>
              <a:t>Caso </a:t>
            </a:r>
            <a:r>
              <a:rPr lang="es-AR" sz="2400" dirty="0" err="1" smtClean="0"/>
              <a:t>this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457200" y="773807"/>
            <a:ext cx="7963314" cy="40212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AR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AR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s-AR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AR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clase{</a:t>
            </a:r>
          </a:p>
          <a:p>
            <a:r>
              <a:rPr lang="es-AR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EresTu</a:t>
            </a:r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(clase &amp;C){</a:t>
            </a:r>
          </a:p>
          <a:p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AR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(&amp;C==</a:t>
            </a:r>
            <a:r>
              <a:rPr lang="es-AR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AR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"Si soy yo" &lt;&lt; </a:t>
            </a:r>
            <a:r>
              <a:rPr lang="es-AR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s-AR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"No soy yo" &lt;&lt; </a:t>
            </a:r>
            <a:r>
              <a:rPr lang="es-AR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s-AR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AR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s-AR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clase </a:t>
            </a:r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C1,C2;</a:t>
            </a:r>
          </a:p>
          <a:p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C1.EresTu(C1);</a:t>
            </a:r>
          </a:p>
          <a:p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C1.EresTu(C2);</a:t>
            </a:r>
          </a:p>
          <a:p>
            <a:r>
              <a:rPr lang="es-AR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4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Constructores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2213310"/>
          </a:xfrm>
        </p:spPr>
        <p:txBody>
          <a:bodyPr>
            <a:normAutofit fontScale="85000" lnSpcReduction="20000"/>
          </a:bodyPr>
          <a:lstStyle/>
          <a:p>
            <a:r>
              <a:rPr lang="es-AR" dirty="0"/>
              <a:t>Son </a:t>
            </a:r>
            <a:r>
              <a:rPr lang="es-AR" dirty="0" smtClean="0"/>
              <a:t>métodos  </a:t>
            </a:r>
            <a:r>
              <a:rPr lang="es-AR" dirty="0"/>
              <a:t>especiales que sirven para  inicializar un objeto de una determinada clase al mismo tiempo que se declara.</a:t>
            </a:r>
          </a:p>
          <a:p>
            <a:r>
              <a:rPr lang="es-AR" dirty="0"/>
              <a:t>Son especiales por varios motivos:</a:t>
            </a:r>
          </a:p>
          <a:p>
            <a:pPr lvl="1"/>
            <a:r>
              <a:rPr lang="es-AR" dirty="0" smtClean="0"/>
              <a:t>Tienen  </a:t>
            </a:r>
            <a:r>
              <a:rPr lang="es-AR" dirty="0"/>
              <a:t>el mismo nombre que la clase a la que pertenecen.</a:t>
            </a:r>
          </a:p>
          <a:p>
            <a:pPr lvl="1"/>
            <a:r>
              <a:rPr lang="es-AR" dirty="0" smtClean="0"/>
              <a:t>No </a:t>
            </a:r>
            <a:r>
              <a:rPr lang="es-AR" dirty="0"/>
              <a:t>tienen  tipo de retorno,  y por lo tanto no retornan </a:t>
            </a:r>
            <a:r>
              <a:rPr lang="es-AR" dirty="0" smtClean="0"/>
              <a:t>ningún valor.</a:t>
            </a:r>
          </a:p>
          <a:p>
            <a:pPr lvl="1"/>
            <a:r>
              <a:rPr lang="es-AR" dirty="0" smtClean="0"/>
              <a:t>No </a:t>
            </a:r>
            <a:r>
              <a:rPr lang="es-AR" dirty="0"/>
              <a:t>pueden ser </a:t>
            </a:r>
            <a:r>
              <a:rPr lang="es-AR" dirty="0" smtClean="0"/>
              <a:t>heredados.</a:t>
            </a:r>
          </a:p>
          <a:p>
            <a:pPr lvl="1"/>
            <a:r>
              <a:rPr lang="es-AR" dirty="0" smtClean="0"/>
              <a:t>Deben </a:t>
            </a:r>
            <a:r>
              <a:rPr lang="es-AR" dirty="0"/>
              <a:t>ser </a:t>
            </a:r>
            <a:r>
              <a:rPr lang="es-AR" dirty="0" smtClean="0"/>
              <a:t>públicos</a:t>
            </a:r>
            <a:r>
              <a:rPr lang="es-AR" dirty="0"/>
              <a:t>, no </a:t>
            </a:r>
            <a:r>
              <a:rPr lang="es-AR" dirty="0" smtClean="0"/>
              <a:t>tendría ningún </a:t>
            </a:r>
            <a:r>
              <a:rPr lang="es-AR" dirty="0"/>
              <a:t>sentido declarar un constructor como privado,  ya que siempre se usan desde el exterior de la clase, ni tampoco como protegido, ya que no puede ser </a:t>
            </a:r>
            <a:r>
              <a:rPr lang="es-AR" dirty="0" smtClean="0"/>
              <a:t>heredados.</a:t>
            </a:r>
            <a:endParaRPr lang="es-AR" dirty="0"/>
          </a:p>
          <a:p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446049" y="3867783"/>
            <a:ext cx="79633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dirty="0" smtClean="0"/>
              <a:t>Sintaxis constructor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446049" y="4353343"/>
            <a:ext cx="7963314" cy="1836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&lt;identificador  de clase&gt; {</a:t>
            </a:r>
          </a:p>
          <a:p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AR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identificador de clase&gt;(&lt;lista  de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s-AR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&gt;)[: 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&lt;lista de constructores&gt;]  {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 constructor&gt;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123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94070"/>
          </a:xfrm>
        </p:spPr>
        <p:txBody>
          <a:bodyPr/>
          <a:lstStyle/>
          <a:p>
            <a:r>
              <a:rPr lang="es-AR" dirty="0" smtClean="0"/>
              <a:t>Ejemplo constructor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59" y="4170556"/>
            <a:ext cx="7543801" cy="1698537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Si no definimos un constructor el compilador creará uno por defecto, sin parámetros.</a:t>
            </a:r>
          </a:p>
          <a:p>
            <a:r>
              <a:rPr lang="es-AR" dirty="0" smtClean="0"/>
              <a:t>Si definimos in constructor que requiere argumentos, es obligatorio suministrarlos.</a:t>
            </a:r>
          </a:p>
          <a:p>
            <a:r>
              <a:rPr lang="es-AR" dirty="0" smtClean="0"/>
              <a:t>Será llamado siempre que se declare un objeto de esa clase.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446049" y="1070516"/>
            <a:ext cx="7963314" cy="45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dirty="0" smtClean="0"/>
              <a:t>Ejemplo constructor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446049" y="1554393"/>
            <a:ext cx="7963314" cy="2493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punto{</a:t>
            </a:r>
          </a:p>
          <a:p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AR" sz="12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//Métodos de la clase punto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punto(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Carga(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Lee(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&amp;x,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&amp;y);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s-AR" sz="1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punto::punto(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coordX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=x;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coordY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=y;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66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446049" y="122663"/>
            <a:ext cx="7963314" cy="45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dirty="0" smtClean="0"/>
              <a:t>Ejemplo constructor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446049" y="606539"/>
            <a:ext cx="7963314" cy="56381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QCoreApplication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AR" sz="1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punto</a:t>
            </a:r>
            <a:r>
              <a:rPr lang="es-AR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lang="es-AR" sz="1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2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//Métodos de la clase punto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punto(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Carga(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Lee(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&amp;x,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&amp;y);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s-AR" sz="1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punto::punto(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coordX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=x;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coordY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=y;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AR" sz="1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s-AR" sz="1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QCoreApplication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a(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punto A(10,5);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x1,y1;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A.Lee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(x1,y1);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"La coordenada X es:" &lt;&lt; x1 &lt;&lt;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"La coordenada Y es:" &lt;&lt; y1 &lt;&lt;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a.exec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57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Inicialización de objetos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005046"/>
          </a:xfrm>
        </p:spPr>
        <p:txBody>
          <a:bodyPr>
            <a:normAutofit fontScale="85000" lnSpcReduction="10000"/>
          </a:bodyPr>
          <a:lstStyle/>
          <a:p>
            <a:r>
              <a:rPr lang="es-AR" dirty="0" smtClean="0"/>
              <a:t>Se pueden inicializar los datos miembros de los objetos en los constructores invocando los constructores de ellos mismos.</a:t>
            </a:r>
          </a:p>
          <a:p>
            <a:r>
              <a:rPr lang="es-AR" dirty="0" smtClean="0"/>
              <a:t>En C++ incluso las variables del tipo básico como </a:t>
            </a:r>
            <a:r>
              <a:rPr lang="es-AR" dirty="0" err="1" smtClean="0"/>
              <a:t>int</a:t>
            </a:r>
            <a:r>
              <a:rPr lang="es-AR" dirty="0" smtClean="0"/>
              <a:t>, </a:t>
            </a:r>
            <a:r>
              <a:rPr lang="es-AR" dirty="0" err="1" smtClean="0"/>
              <a:t>float</a:t>
            </a:r>
            <a:r>
              <a:rPr lang="es-AR" dirty="0" smtClean="0"/>
              <a:t> o </a:t>
            </a:r>
            <a:r>
              <a:rPr lang="es-AR" dirty="0" err="1" smtClean="0"/>
              <a:t>char</a:t>
            </a:r>
            <a:r>
              <a:rPr lang="es-AR" dirty="0" smtClean="0"/>
              <a:t> pueden ser tratados como objetos.</a:t>
            </a:r>
          </a:p>
          <a:p>
            <a:r>
              <a:rPr lang="es-AR" dirty="0" smtClean="0"/>
              <a:t>Cada inicializador consiste de un nombre de variable miembro a inicializar seguido de la expresión que se usará para inicializarla entre paréntesis.</a:t>
            </a:r>
          </a:p>
          <a:p>
            <a:r>
              <a:rPr lang="es-AR" dirty="0" smtClean="0"/>
              <a:t>Los inicializadores se añadirán a continuación de los parámetros del constructor, antes del cuerpo del constructor y separado del paréntesis por </a:t>
            </a:r>
            <a:r>
              <a:rPr lang="es-AR" sz="2200" b="1" dirty="0" smtClean="0"/>
              <a:t>:</a:t>
            </a:r>
            <a:endParaRPr lang="es-AR" b="1" dirty="0" smtClean="0"/>
          </a:p>
          <a:p>
            <a:r>
              <a:rPr lang="es-AR" dirty="0" smtClean="0"/>
              <a:t>Es preferible usar la inicialización, siempre que se pueda, en vez de asignación.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446049" y="4982906"/>
            <a:ext cx="79633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dirty="0" smtClean="0"/>
              <a:t>Ejemplo inicialización de objetos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446049" y="5452946"/>
            <a:ext cx="7963314" cy="825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punto::punto(</a:t>
            </a:r>
            <a:r>
              <a:rPr lang="es-AR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AR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es-AR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s-AR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s-AR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coordX</a:t>
            </a:r>
            <a:r>
              <a:rPr lang="es-AR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(x), </a:t>
            </a:r>
            <a:r>
              <a:rPr lang="es-AR" sz="14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coordY</a:t>
            </a:r>
            <a:r>
              <a:rPr lang="es-AR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(y) {}</a:t>
            </a:r>
            <a:endParaRPr lang="es-AR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89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Sobrecarga de constructores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Los constructores son funciones, por lo que pueden definirse varios constructores para cada clase (sobrecarga).</a:t>
            </a:r>
          </a:p>
          <a:p>
            <a:r>
              <a:rPr lang="es-AR" dirty="0" smtClean="0"/>
              <a:t>Como en las funciones, no pueden declararse varios constructores con el mismo número y mismo tipo de argumentos.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446049" y="3256157"/>
            <a:ext cx="7963314" cy="45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dirty="0" smtClean="0"/>
              <a:t>Ejemplo constructor sobrecargado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446049" y="3740034"/>
            <a:ext cx="7963314" cy="2493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punto{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//Atributos de la clase punto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 coordX, coordY;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//Métodos de la clase punto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punto(float x, float y): coordX(x),coordY(y) {};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punto():coordX(0),coordY(0) {};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Carga(float x, float y);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Lee(float &amp;x, float &amp;y);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s-AR" sz="1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2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Argumentos por defecto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59" y="1845734"/>
            <a:ext cx="7586404" cy="1031281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Como a cualquier función pueden asignarse valores por defecto a los argumentos del constructor.</a:t>
            </a:r>
          </a:p>
          <a:p>
            <a:r>
              <a:rPr lang="es-AR" dirty="0" smtClean="0"/>
              <a:t>De esta manera se puede reducir la cantidad de constructores necesarios.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446049" y="2877017"/>
            <a:ext cx="7963314" cy="45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dirty="0" smtClean="0"/>
              <a:t>Ejemplo constructor sobrecargado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446049" y="3360894"/>
            <a:ext cx="7963314" cy="2493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punto{</a:t>
            </a:r>
          </a:p>
          <a:p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//Atributos de la clase punto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coordX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coordY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//Métodos de la clase punto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//punto(</a:t>
            </a:r>
            <a:r>
              <a:rPr lang="es-AR" sz="12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AR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y):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coordX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(x),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coordY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(y) {};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//punto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coordX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(0),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coordY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 </a:t>
            </a:r>
            <a:r>
              <a:rPr lang="es-AR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  <a:p>
            <a:r>
              <a:rPr lang="es-AR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punto(</a:t>
            </a:r>
            <a:r>
              <a:rPr lang="es-AR" sz="12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AR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x=0.0,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y=0.0):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coordX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(x),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coordY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(y) {};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Carga(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Lee(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&amp;x,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&amp;y);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1442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Asignación de objetos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399271"/>
          </a:xfrm>
        </p:spPr>
        <p:txBody>
          <a:bodyPr/>
          <a:lstStyle/>
          <a:p>
            <a:r>
              <a:rPr lang="es-AR" smtClean="0"/>
              <a:t>La asignación está permitida entre objetos ya existentes (como siempre)</a:t>
            </a:r>
          </a:p>
          <a:p>
            <a:r>
              <a:rPr lang="es-AR" smtClean="0"/>
              <a:t>El compilador crea un operador de asignación por defecto.</a:t>
            </a:r>
          </a:p>
          <a:p>
            <a:r>
              <a:rPr lang="es-AR" smtClean="0"/>
              <a:t>Este copia los valores de todos los atributos de un objeto a otro.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446049" y="3166942"/>
            <a:ext cx="7963314" cy="45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dirty="0" smtClean="0"/>
              <a:t>Ejemplo asignación de objetos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446049" y="3650819"/>
            <a:ext cx="7963314" cy="26719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main(int argc, char *argv[])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QCoreApplication a(argc, argv);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punto A(10,5),B;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B=A;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 x1,y1;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A.Lee(x1,y1);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"La coordenada X es:" &lt;&lt; x1 &lt;&lt; std::endl;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"La coordenada Y es:" &lt;&lt; y1 &lt;&lt; std::endl;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B.Lee(x1,y1);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"La coordenada X es:" &lt;&lt; x1 &lt;&lt; std::endl;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"La coordenada Y es:" &lt;&lt; y1 &lt;&lt; std::endl;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a.exec();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1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0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Constructor de copia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Crea un objeto que no existe a partir de otro existente</a:t>
            </a:r>
          </a:p>
          <a:p>
            <a:r>
              <a:rPr lang="es-AR" dirty="0" smtClean="0"/>
              <a:t>Sólo tienen un argumento, que es una referencia a un objeto de la misma clase.</a:t>
            </a:r>
          </a:p>
          <a:p>
            <a:r>
              <a:rPr lang="es-AR" dirty="0" smtClean="0"/>
              <a:t>El compilador crea un constructor copia por defecto que copia los valores de todos los atributos de un objeto a otro.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8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40000"/>
          </a:xfrm>
        </p:spPr>
        <p:txBody>
          <a:bodyPr/>
          <a:lstStyle/>
          <a:p>
            <a:r>
              <a:rPr lang="es-AR" dirty="0" smtClean="0"/>
              <a:t>General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87354"/>
              </p:ext>
            </p:extLst>
          </p:nvPr>
        </p:nvGraphicFramePr>
        <p:xfrm>
          <a:off x="822722" y="1828800"/>
          <a:ext cx="7543800" cy="2601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Prog</a:t>
            </a:r>
            <a:r>
              <a:rPr lang="en-US" dirty="0" smtClean="0"/>
              <a:t>. </a:t>
            </a:r>
            <a:r>
              <a:rPr lang="en-US" dirty="0" err="1" smtClean="0"/>
              <a:t>Orientada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 - </a:t>
            </a:r>
            <a:r>
              <a:rPr lang="en-US" dirty="0" err="1" smtClean="0"/>
              <a:t>FCyT</a:t>
            </a:r>
            <a:r>
              <a:rPr lang="en-US" dirty="0" smtClean="0"/>
              <a:t> - UADER</a:t>
            </a:r>
            <a:endParaRPr lang="en-U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722627" y="4439296"/>
            <a:ext cx="741619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Cada programa es un objeto </a:t>
            </a:r>
          </a:p>
          <a:p>
            <a:pPr algn="ctr"/>
            <a:r>
              <a:rPr lang="es-E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que a </a:t>
            </a:r>
            <a:r>
              <a:rPr lang="es-E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</a:t>
            </a:r>
            <a:r>
              <a:rPr lang="es-E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 vez está formado por objetos </a:t>
            </a:r>
          </a:p>
          <a:p>
            <a:pPr algn="ctr"/>
            <a:r>
              <a:rPr lang="es-E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que se relacionan entre ellos.</a:t>
            </a:r>
            <a:endParaRPr lang="es-E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82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446049" y="312234"/>
            <a:ext cx="7963314" cy="50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dirty="0" smtClean="0"/>
              <a:t>Ejemplos uso de constructor de copia (IntroPOO2)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478639" y="813383"/>
            <a:ext cx="7963314" cy="52255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//Constructor de copia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punto A1(20,12</a:t>
            </a:r>
            <a:r>
              <a:rPr lang="es-AR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s-AR" sz="1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punto A2(A1); //caso explícito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A2.Lee(x1,y1);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"La coordenada X es:" &lt;&lt; x1 &lt;&lt;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"La coordenada Y es:" &lt;&lt; y1 &lt;&lt;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s-AR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s-AR" sz="1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punto A3=A1; //caso implícito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A3.Lee(x1,y1);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"La coordenada X es:" &lt;&lt; x1 &lt;&lt;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"La coordenada Y es:" &lt;&lt; y1 &lt;&lt;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s-AR" sz="1200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punto A4=14; //caso implícito con objeto diferente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A4.Lee(x1,y1);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"La coordenada X es:" &lt;&lt; x1 &lt;&lt;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"La coordenada Y es:" &lt;&lt; y1 &lt;&lt;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s-AR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AR" sz="1200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sz="1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punto A5=punto(14,20); 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//caso implícito con objeto diferente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A5.Lee(x1,y1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"La coordenada X es:" &lt;&lt; x1 &lt;&lt;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"La coordenada Y es:" &lt;&lt; y1 &lt;&lt;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s-AR" sz="1200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sz="1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07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Copia superficial vs Copia profunda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Tanto la asignación como el constructor copia por defecto hacen una copia superficial.</a:t>
            </a:r>
          </a:p>
          <a:p>
            <a:pPr lvl="1"/>
            <a:r>
              <a:rPr lang="es-AR" dirty="0" smtClean="0"/>
              <a:t>Sólo se copian los miembros pero no la memoria a que estos apuntan (para el caso de punteros)</a:t>
            </a:r>
          </a:p>
          <a:p>
            <a:pPr lvl="1"/>
            <a:r>
              <a:rPr lang="es-AR" dirty="0" smtClean="0"/>
              <a:t>Por lo tanto al copiarse los valores de los punteros ambos objetos terminan apuntando a la misma posición de memoria.</a:t>
            </a:r>
          </a:p>
          <a:p>
            <a:pPr lvl="1"/>
            <a:endParaRPr lang="es-AR" dirty="0"/>
          </a:p>
          <a:p>
            <a:pPr marL="201168" lvl="1" indent="0">
              <a:buNone/>
            </a:pPr>
            <a:r>
              <a:rPr lang="es-AR" dirty="0" smtClean="0"/>
              <a:t>La copia profunda implica además de hacer una copia de los valores en memoria hacia los bloques donde apunten los punteros miembros del objeto.</a:t>
            </a:r>
          </a:p>
          <a:p>
            <a:pPr marL="201168" lvl="1" indent="0">
              <a:buNone/>
            </a:pPr>
            <a:r>
              <a:rPr lang="es-AR" dirty="0" smtClean="0"/>
              <a:t>Para realizar la copia profunda pueden definirse por el usuario tanto el operador de asignación como el constructor de copia.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446049" y="388624"/>
            <a:ext cx="79633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dirty="0" smtClean="0"/>
              <a:t>Ejemplo copia profunda (IntroPOO3)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446049" y="845825"/>
            <a:ext cx="7963314" cy="5421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s-AR" sz="1400" dirty="0">
                <a:solidFill>
                  <a:srgbClr val="002060"/>
                </a:solidFill>
              </a:rPr>
              <a:t>//constructor de copia con copia profunda</a:t>
            </a:r>
          </a:p>
          <a:p>
            <a:r>
              <a:rPr lang="es-AR" sz="1200" dirty="0">
                <a:solidFill>
                  <a:srgbClr val="002060"/>
                </a:solidFill>
              </a:rPr>
              <a:t>#</a:t>
            </a:r>
            <a:r>
              <a:rPr lang="es-AR" sz="1200" dirty="0" err="1">
                <a:solidFill>
                  <a:srgbClr val="002060"/>
                </a:solidFill>
              </a:rPr>
              <a:t>include</a:t>
            </a:r>
            <a:r>
              <a:rPr lang="es-AR" sz="1200" dirty="0">
                <a:solidFill>
                  <a:srgbClr val="002060"/>
                </a:solidFill>
              </a:rPr>
              <a:t> &lt;</a:t>
            </a:r>
            <a:r>
              <a:rPr lang="es-AR" sz="1200" dirty="0" err="1">
                <a:solidFill>
                  <a:srgbClr val="002060"/>
                </a:solidFill>
              </a:rPr>
              <a:t>QCoreApplication</a:t>
            </a:r>
            <a:r>
              <a:rPr lang="es-AR" sz="1200" dirty="0">
                <a:solidFill>
                  <a:srgbClr val="002060"/>
                </a:solidFill>
              </a:rPr>
              <a:t>&gt;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#</a:t>
            </a:r>
            <a:r>
              <a:rPr lang="es-AR" sz="1200" dirty="0" err="1">
                <a:solidFill>
                  <a:srgbClr val="002060"/>
                </a:solidFill>
              </a:rPr>
              <a:t>include</a:t>
            </a:r>
            <a:r>
              <a:rPr lang="es-AR" sz="1200" dirty="0">
                <a:solidFill>
                  <a:srgbClr val="002060"/>
                </a:solidFill>
              </a:rPr>
              <a:t> &lt;</a:t>
            </a:r>
            <a:r>
              <a:rPr lang="es-AR" sz="1200" dirty="0" err="1">
                <a:solidFill>
                  <a:srgbClr val="002060"/>
                </a:solidFill>
              </a:rPr>
              <a:t>iostream</a:t>
            </a:r>
            <a:r>
              <a:rPr lang="es-AR" sz="1200" dirty="0">
                <a:solidFill>
                  <a:srgbClr val="002060"/>
                </a:solidFill>
              </a:rPr>
              <a:t>&gt;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#</a:t>
            </a:r>
            <a:r>
              <a:rPr lang="es-AR" sz="1200" dirty="0" err="1">
                <a:solidFill>
                  <a:srgbClr val="002060"/>
                </a:solidFill>
              </a:rPr>
              <a:t>include</a:t>
            </a:r>
            <a:r>
              <a:rPr lang="es-AR" sz="1200" dirty="0">
                <a:solidFill>
                  <a:srgbClr val="002060"/>
                </a:solidFill>
              </a:rPr>
              <a:t> &lt;</a:t>
            </a:r>
            <a:r>
              <a:rPr lang="es-AR" sz="1200" dirty="0" err="1">
                <a:solidFill>
                  <a:srgbClr val="002060"/>
                </a:solidFill>
              </a:rPr>
              <a:t>math.h</a:t>
            </a:r>
            <a:r>
              <a:rPr lang="es-AR" sz="1200" dirty="0">
                <a:solidFill>
                  <a:srgbClr val="002060"/>
                </a:solidFill>
              </a:rPr>
              <a:t>&gt;</a:t>
            </a:r>
          </a:p>
          <a:p>
            <a:endParaRPr lang="es-AR" sz="1200" dirty="0">
              <a:solidFill>
                <a:srgbClr val="002060"/>
              </a:solidFill>
            </a:endParaRPr>
          </a:p>
          <a:p>
            <a:r>
              <a:rPr lang="es-AR" sz="1200" dirty="0" err="1">
                <a:solidFill>
                  <a:srgbClr val="002060"/>
                </a:solidFill>
              </a:rPr>
              <a:t>class</a:t>
            </a:r>
            <a:r>
              <a:rPr lang="es-AR" sz="1200" dirty="0">
                <a:solidFill>
                  <a:srgbClr val="002060"/>
                </a:solidFill>
              </a:rPr>
              <a:t> punto{</a:t>
            </a:r>
          </a:p>
          <a:p>
            <a:r>
              <a:rPr lang="es-AR" sz="1200" dirty="0" err="1">
                <a:solidFill>
                  <a:srgbClr val="002060"/>
                </a:solidFill>
              </a:rPr>
              <a:t>private</a:t>
            </a:r>
            <a:r>
              <a:rPr lang="es-AR" sz="1200" dirty="0">
                <a:solidFill>
                  <a:srgbClr val="002060"/>
                </a:solidFill>
              </a:rPr>
              <a:t>: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//Atributos de la clase punto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float</a:t>
            </a:r>
            <a:r>
              <a:rPr lang="es-AR" sz="1200" dirty="0">
                <a:solidFill>
                  <a:srgbClr val="002060"/>
                </a:solidFill>
              </a:rPr>
              <a:t> *</a:t>
            </a:r>
            <a:r>
              <a:rPr lang="es-AR" sz="1200" dirty="0" err="1">
                <a:solidFill>
                  <a:srgbClr val="002060"/>
                </a:solidFill>
              </a:rPr>
              <a:t>coord</a:t>
            </a:r>
            <a:r>
              <a:rPr lang="es-AR" sz="1200" dirty="0">
                <a:solidFill>
                  <a:srgbClr val="002060"/>
                </a:solidFill>
              </a:rPr>
              <a:t>;</a:t>
            </a:r>
          </a:p>
          <a:p>
            <a:r>
              <a:rPr lang="es-AR" sz="1200" dirty="0" err="1">
                <a:solidFill>
                  <a:srgbClr val="002060"/>
                </a:solidFill>
              </a:rPr>
              <a:t>public</a:t>
            </a:r>
            <a:r>
              <a:rPr lang="es-AR" sz="1200" dirty="0">
                <a:solidFill>
                  <a:srgbClr val="002060"/>
                </a:solidFill>
              </a:rPr>
              <a:t>: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//Métodos de la clase punto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punto(</a:t>
            </a:r>
            <a:r>
              <a:rPr lang="es-AR" sz="1200" dirty="0" err="1">
                <a:solidFill>
                  <a:srgbClr val="002060"/>
                </a:solidFill>
              </a:rPr>
              <a:t>float</a:t>
            </a:r>
            <a:r>
              <a:rPr lang="es-AR" sz="1200" dirty="0">
                <a:solidFill>
                  <a:srgbClr val="002060"/>
                </a:solidFill>
              </a:rPr>
              <a:t> x=0.0, </a:t>
            </a:r>
            <a:r>
              <a:rPr lang="es-AR" sz="1200" dirty="0" err="1">
                <a:solidFill>
                  <a:srgbClr val="002060"/>
                </a:solidFill>
              </a:rPr>
              <a:t>float</a:t>
            </a:r>
            <a:r>
              <a:rPr lang="es-AR" sz="1200" dirty="0">
                <a:solidFill>
                  <a:srgbClr val="002060"/>
                </a:solidFill>
              </a:rPr>
              <a:t> y=0.0);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punto(punto &amp;P);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void</a:t>
            </a:r>
            <a:r>
              <a:rPr lang="es-AR" sz="1200" dirty="0">
                <a:solidFill>
                  <a:srgbClr val="002060"/>
                </a:solidFill>
              </a:rPr>
              <a:t> Carga(</a:t>
            </a:r>
            <a:r>
              <a:rPr lang="es-AR" sz="1200" dirty="0" err="1">
                <a:solidFill>
                  <a:srgbClr val="002060"/>
                </a:solidFill>
              </a:rPr>
              <a:t>float</a:t>
            </a:r>
            <a:r>
              <a:rPr lang="es-AR" sz="1200" dirty="0">
                <a:solidFill>
                  <a:srgbClr val="002060"/>
                </a:solidFill>
              </a:rPr>
              <a:t> x, </a:t>
            </a:r>
            <a:r>
              <a:rPr lang="es-AR" sz="1200" dirty="0" err="1">
                <a:solidFill>
                  <a:srgbClr val="002060"/>
                </a:solidFill>
              </a:rPr>
              <a:t>float</a:t>
            </a:r>
            <a:r>
              <a:rPr lang="es-AR" sz="1200" dirty="0">
                <a:solidFill>
                  <a:srgbClr val="002060"/>
                </a:solidFill>
              </a:rPr>
              <a:t> y);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void</a:t>
            </a:r>
            <a:r>
              <a:rPr lang="es-AR" sz="1200" dirty="0">
                <a:solidFill>
                  <a:srgbClr val="002060"/>
                </a:solidFill>
              </a:rPr>
              <a:t> Lee(</a:t>
            </a:r>
            <a:r>
              <a:rPr lang="es-AR" sz="1200" dirty="0" err="1">
                <a:solidFill>
                  <a:srgbClr val="002060"/>
                </a:solidFill>
              </a:rPr>
              <a:t>float</a:t>
            </a:r>
            <a:r>
              <a:rPr lang="es-AR" sz="1200" dirty="0">
                <a:solidFill>
                  <a:srgbClr val="002060"/>
                </a:solidFill>
              </a:rPr>
              <a:t> &amp;x, </a:t>
            </a:r>
            <a:r>
              <a:rPr lang="es-AR" sz="1200" dirty="0" err="1">
                <a:solidFill>
                  <a:srgbClr val="002060"/>
                </a:solidFill>
              </a:rPr>
              <a:t>float</a:t>
            </a:r>
            <a:r>
              <a:rPr lang="es-AR" sz="1200" dirty="0">
                <a:solidFill>
                  <a:srgbClr val="002060"/>
                </a:solidFill>
              </a:rPr>
              <a:t> &amp;y);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};</a:t>
            </a:r>
          </a:p>
          <a:p>
            <a:endParaRPr lang="es-AR" sz="1200" dirty="0">
              <a:solidFill>
                <a:srgbClr val="002060"/>
              </a:solidFill>
            </a:endParaRPr>
          </a:p>
          <a:p>
            <a:r>
              <a:rPr lang="es-AR" sz="1200" dirty="0">
                <a:solidFill>
                  <a:srgbClr val="002060"/>
                </a:solidFill>
              </a:rPr>
              <a:t>punto::punto(</a:t>
            </a:r>
            <a:r>
              <a:rPr lang="es-AR" sz="1200" dirty="0" err="1">
                <a:solidFill>
                  <a:srgbClr val="002060"/>
                </a:solidFill>
              </a:rPr>
              <a:t>float</a:t>
            </a:r>
            <a:r>
              <a:rPr lang="es-AR" sz="1200" dirty="0">
                <a:solidFill>
                  <a:srgbClr val="002060"/>
                </a:solidFill>
              </a:rPr>
              <a:t> x, </a:t>
            </a:r>
            <a:r>
              <a:rPr lang="es-AR" sz="1200" dirty="0" err="1">
                <a:solidFill>
                  <a:srgbClr val="002060"/>
                </a:solidFill>
              </a:rPr>
              <a:t>float</a:t>
            </a:r>
            <a:r>
              <a:rPr lang="es-AR" sz="1200" dirty="0">
                <a:solidFill>
                  <a:srgbClr val="002060"/>
                </a:solidFill>
              </a:rPr>
              <a:t> y){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coord</a:t>
            </a:r>
            <a:r>
              <a:rPr lang="es-AR" sz="1200" dirty="0">
                <a:solidFill>
                  <a:srgbClr val="002060"/>
                </a:solidFill>
              </a:rPr>
              <a:t>=new </a:t>
            </a:r>
            <a:r>
              <a:rPr lang="es-AR" sz="1200" dirty="0" err="1">
                <a:solidFill>
                  <a:srgbClr val="002060"/>
                </a:solidFill>
              </a:rPr>
              <a:t>float</a:t>
            </a:r>
            <a:r>
              <a:rPr lang="es-AR" sz="1200" dirty="0">
                <a:solidFill>
                  <a:srgbClr val="002060"/>
                </a:solidFill>
              </a:rPr>
              <a:t>[2];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coord</a:t>
            </a:r>
            <a:r>
              <a:rPr lang="es-AR" sz="1200" dirty="0">
                <a:solidFill>
                  <a:srgbClr val="002060"/>
                </a:solidFill>
              </a:rPr>
              <a:t>[0]=x; </a:t>
            </a:r>
            <a:r>
              <a:rPr lang="es-AR" sz="1200" dirty="0" err="1">
                <a:solidFill>
                  <a:srgbClr val="002060"/>
                </a:solidFill>
              </a:rPr>
              <a:t>coord</a:t>
            </a:r>
            <a:r>
              <a:rPr lang="es-AR" sz="1200" dirty="0">
                <a:solidFill>
                  <a:srgbClr val="002060"/>
                </a:solidFill>
              </a:rPr>
              <a:t>[1]=y;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}</a:t>
            </a:r>
          </a:p>
          <a:p>
            <a:endParaRPr lang="es-AR" sz="1200" dirty="0">
              <a:solidFill>
                <a:srgbClr val="002060"/>
              </a:solidFill>
            </a:endParaRPr>
          </a:p>
          <a:p>
            <a:r>
              <a:rPr lang="es-AR" sz="1200" dirty="0">
                <a:solidFill>
                  <a:srgbClr val="002060"/>
                </a:solidFill>
              </a:rPr>
              <a:t>punto::punto(punto &amp;P){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coord</a:t>
            </a:r>
            <a:r>
              <a:rPr lang="es-AR" sz="1200" dirty="0">
                <a:solidFill>
                  <a:srgbClr val="002060"/>
                </a:solidFill>
              </a:rPr>
              <a:t>=new </a:t>
            </a:r>
            <a:r>
              <a:rPr lang="es-AR" sz="1200" dirty="0" err="1">
                <a:solidFill>
                  <a:srgbClr val="002060"/>
                </a:solidFill>
              </a:rPr>
              <a:t>float</a:t>
            </a:r>
            <a:r>
              <a:rPr lang="es-AR" sz="1200" dirty="0">
                <a:solidFill>
                  <a:srgbClr val="002060"/>
                </a:solidFill>
              </a:rPr>
              <a:t>[2];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coord</a:t>
            </a:r>
            <a:r>
              <a:rPr lang="es-AR" sz="1200" dirty="0">
                <a:solidFill>
                  <a:srgbClr val="002060"/>
                </a:solidFill>
              </a:rPr>
              <a:t>[0]=</a:t>
            </a:r>
            <a:r>
              <a:rPr lang="es-AR" sz="1200" dirty="0" err="1">
                <a:solidFill>
                  <a:srgbClr val="002060"/>
                </a:solidFill>
              </a:rPr>
              <a:t>P.coord</a:t>
            </a:r>
            <a:r>
              <a:rPr lang="es-AR" sz="1200" dirty="0">
                <a:solidFill>
                  <a:srgbClr val="002060"/>
                </a:solidFill>
              </a:rPr>
              <a:t>[0];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coord</a:t>
            </a:r>
            <a:r>
              <a:rPr lang="es-AR" sz="1200" dirty="0">
                <a:solidFill>
                  <a:srgbClr val="002060"/>
                </a:solidFill>
              </a:rPr>
              <a:t>[1]=</a:t>
            </a:r>
            <a:r>
              <a:rPr lang="es-AR" sz="1200" dirty="0" err="1">
                <a:solidFill>
                  <a:srgbClr val="002060"/>
                </a:solidFill>
              </a:rPr>
              <a:t>P.coord</a:t>
            </a:r>
            <a:r>
              <a:rPr lang="es-AR" sz="1200" dirty="0">
                <a:solidFill>
                  <a:srgbClr val="002060"/>
                </a:solidFill>
              </a:rPr>
              <a:t>[1];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}</a:t>
            </a:r>
          </a:p>
          <a:p>
            <a:endParaRPr lang="es-AR" sz="1200" dirty="0">
              <a:solidFill>
                <a:srgbClr val="002060"/>
              </a:solidFill>
            </a:endParaRPr>
          </a:p>
          <a:p>
            <a:r>
              <a:rPr lang="es-AR" sz="1200" dirty="0" err="1" smtClean="0">
                <a:solidFill>
                  <a:srgbClr val="002060"/>
                </a:solidFill>
              </a:rPr>
              <a:t>int</a:t>
            </a:r>
            <a:r>
              <a:rPr lang="es-AR" sz="1200" dirty="0" smtClean="0">
                <a:solidFill>
                  <a:srgbClr val="002060"/>
                </a:solidFill>
              </a:rPr>
              <a:t> </a:t>
            </a:r>
            <a:r>
              <a:rPr lang="es-AR" sz="1200" dirty="0" err="1">
                <a:solidFill>
                  <a:srgbClr val="002060"/>
                </a:solidFill>
              </a:rPr>
              <a:t>main</a:t>
            </a:r>
            <a:r>
              <a:rPr lang="es-AR" sz="1200" dirty="0">
                <a:solidFill>
                  <a:srgbClr val="002060"/>
                </a:solidFill>
              </a:rPr>
              <a:t>(</a:t>
            </a:r>
            <a:r>
              <a:rPr lang="es-AR" sz="1200" dirty="0" err="1">
                <a:solidFill>
                  <a:srgbClr val="002060"/>
                </a:solidFill>
              </a:rPr>
              <a:t>int</a:t>
            </a:r>
            <a:r>
              <a:rPr lang="es-AR" sz="1200" dirty="0">
                <a:solidFill>
                  <a:srgbClr val="002060"/>
                </a:solidFill>
              </a:rPr>
              <a:t> </a:t>
            </a:r>
            <a:r>
              <a:rPr lang="es-AR" sz="1200" dirty="0" err="1">
                <a:solidFill>
                  <a:srgbClr val="002060"/>
                </a:solidFill>
              </a:rPr>
              <a:t>argc</a:t>
            </a:r>
            <a:r>
              <a:rPr lang="es-AR" sz="1200" dirty="0">
                <a:solidFill>
                  <a:srgbClr val="002060"/>
                </a:solidFill>
              </a:rPr>
              <a:t>, </a:t>
            </a:r>
            <a:r>
              <a:rPr lang="es-AR" sz="1200" dirty="0" err="1">
                <a:solidFill>
                  <a:srgbClr val="002060"/>
                </a:solidFill>
              </a:rPr>
              <a:t>char</a:t>
            </a:r>
            <a:r>
              <a:rPr lang="es-AR" sz="1200" dirty="0">
                <a:solidFill>
                  <a:srgbClr val="002060"/>
                </a:solidFill>
              </a:rPr>
              <a:t> *</a:t>
            </a:r>
            <a:r>
              <a:rPr lang="es-AR" sz="1200" dirty="0" err="1">
                <a:solidFill>
                  <a:srgbClr val="002060"/>
                </a:solidFill>
              </a:rPr>
              <a:t>argv</a:t>
            </a:r>
            <a:r>
              <a:rPr lang="es-AR" sz="1200" dirty="0">
                <a:solidFill>
                  <a:srgbClr val="002060"/>
                </a:solidFill>
              </a:rPr>
              <a:t>[])</a:t>
            </a:r>
          </a:p>
          <a:p>
            <a:r>
              <a:rPr lang="es-AR" sz="1200" dirty="0">
                <a:solidFill>
                  <a:srgbClr val="002060"/>
                </a:solidFill>
              </a:rPr>
              <a:t>{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QCoreApplication</a:t>
            </a:r>
            <a:r>
              <a:rPr lang="es-AR" sz="1200" dirty="0">
                <a:solidFill>
                  <a:srgbClr val="002060"/>
                </a:solidFill>
              </a:rPr>
              <a:t> a(</a:t>
            </a:r>
            <a:r>
              <a:rPr lang="es-AR" sz="1200" dirty="0" err="1">
                <a:solidFill>
                  <a:srgbClr val="002060"/>
                </a:solidFill>
              </a:rPr>
              <a:t>argc</a:t>
            </a:r>
            <a:r>
              <a:rPr lang="es-AR" sz="1200" dirty="0">
                <a:solidFill>
                  <a:srgbClr val="002060"/>
                </a:solidFill>
              </a:rPr>
              <a:t>, </a:t>
            </a:r>
            <a:r>
              <a:rPr lang="es-AR" sz="1200" dirty="0" err="1">
                <a:solidFill>
                  <a:srgbClr val="002060"/>
                </a:solidFill>
              </a:rPr>
              <a:t>argv</a:t>
            </a:r>
            <a:r>
              <a:rPr lang="es-AR" sz="1200" dirty="0">
                <a:solidFill>
                  <a:srgbClr val="002060"/>
                </a:solidFill>
              </a:rPr>
              <a:t>);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punto A(10,5),B;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B=A;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float</a:t>
            </a:r>
            <a:r>
              <a:rPr lang="es-AR" sz="1200" dirty="0">
                <a:solidFill>
                  <a:srgbClr val="002060"/>
                </a:solidFill>
              </a:rPr>
              <a:t> x1,y1;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A.Lee</a:t>
            </a:r>
            <a:r>
              <a:rPr lang="es-AR" sz="1200" dirty="0">
                <a:solidFill>
                  <a:srgbClr val="002060"/>
                </a:solidFill>
              </a:rPr>
              <a:t>(x1,y1);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std</a:t>
            </a:r>
            <a:r>
              <a:rPr lang="es-AR" sz="1200" dirty="0">
                <a:solidFill>
                  <a:srgbClr val="002060"/>
                </a:solidFill>
              </a:rPr>
              <a:t>::</a:t>
            </a:r>
            <a:r>
              <a:rPr lang="es-AR" sz="1200" dirty="0" err="1">
                <a:solidFill>
                  <a:srgbClr val="002060"/>
                </a:solidFill>
              </a:rPr>
              <a:t>cout</a:t>
            </a:r>
            <a:r>
              <a:rPr lang="es-AR" sz="1200" dirty="0">
                <a:solidFill>
                  <a:srgbClr val="002060"/>
                </a:solidFill>
              </a:rPr>
              <a:t> &lt;&lt; "La coordenada X es:" &lt;&lt; x1 &lt;&lt; </a:t>
            </a:r>
            <a:r>
              <a:rPr lang="es-AR" sz="1200" dirty="0" err="1">
                <a:solidFill>
                  <a:srgbClr val="002060"/>
                </a:solidFill>
              </a:rPr>
              <a:t>std</a:t>
            </a:r>
            <a:r>
              <a:rPr lang="es-AR" sz="1200" dirty="0">
                <a:solidFill>
                  <a:srgbClr val="002060"/>
                </a:solidFill>
              </a:rPr>
              <a:t>::</a:t>
            </a:r>
            <a:r>
              <a:rPr lang="es-AR" sz="1200" dirty="0" err="1">
                <a:solidFill>
                  <a:srgbClr val="002060"/>
                </a:solidFill>
              </a:rPr>
              <a:t>endl</a:t>
            </a:r>
            <a:r>
              <a:rPr lang="es-AR" sz="1200" dirty="0">
                <a:solidFill>
                  <a:srgbClr val="002060"/>
                </a:solidFill>
              </a:rPr>
              <a:t>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std</a:t>
            </a:r>
            <a:r>
              <a:rPr lang="es-AR" sz="1200" dirty="0">
                <a:solidFill>
                  <a:srgbClr val="002060"/>
                </a:solidFill>
              </a:rPr>
              <a:t>::</a:t>
            </a:r>
            <a:r>
              <a:rPr lang="es-AR" sz="1200" dirty="0" err="1">
                <a:solidFill>
                  <a:srgbClr val="002060"/>
                </a:solidFill>
              </a:rPr>
              <a:t>cout</a:t>
            </a:r>
            <a:r>
              <a:rPr lang="es-AR" sz="1200" dirty="0">
                <a:solidFill>
                  <a:srgbClr val="002060"/>
                </a:solidFill>
              </a:rPr>
              <a:t> &lt;&lt; "La coordenada Y es:" &lt;&lt; y1 &lt;&lt; </a:t>
            </a:r>
            <a:r>
              <a:rPr lang="es-AR" sz="1200" dirty="0" err="1">
                <a:solidFill>
                  <a:srgbClr val="002060"/>
                </a:solidFill>
              </a:rPr>
              <a:t>std</a:t>
            </a:r>
            <a:r>
              <a:rPr lang="es-AR" sz="1200" dirty="0">
                <a:solidFill>
                  <a:srgbClr val="002060"/>
                </a:solidFill>
              </a:rPr>
              <a:t>::</a:t>
            </a:r>
            <a:r>
              <a:rPr lang="es-AR" sz="1200" dirty="0" err="1">
                <a:solidFill>
                  <a:srgbClr val="002060"/>
                </a:solidFill>
              </a:rPr>
              <a:t>endl</a:t>
            </a:r>
            <a:r>
              <a:rPr lang="es-AR" sz="1200" dirty="0">
                <a:solidFill>
                  <a:srgbClr val="002060"/>
                </a:solidFill>
              </a:rPr>
              <a:t>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B.Lee</a:t>
            </a:r>
            <a:r>
              <a:rPr lang="es-AR" sz="1200" dirty="0">
                <a:solidFill>
                  <a:srgbClr val="002060"/>
                </a:solidFill>
              </a:rPr>
              <a:t>(x1,y1);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std</a:t>
            </a:r>
            <a:r>
              <a:rPr lang="es-AR" sz="1200" dirty="0">
                <a:solidFill>
                  <a:srgbClr val="002060"/>
                </a:solidFill>
              </a:rPr>
              <a:t>::</a:t>
            </a:r>
            <a:r>
              <a:rPr lang="es-AR" sz="1200" dirty="0" err="1">
                <a:solidFill>
                  <a:srgbClr val="002060"/>
                </a:solidFill>
              </a:rPr>
              <a:t>cout</a:t>
            </a:r>
            <a:r>
              <a:rPr lang="es-AR" sz="1200" dirty="0">
                <a:solidFill>
                  <a:srgbClr val="002060"/>
                </a:solidFill>
              </a:rPr>
              <a:t> &lt;&lt; "La coordenada X es:" &lt;&lt; x1 &lt;&lt; </a:t>
            </a:r>
            <a:r>
              <a:rPr lang="es-AR" sz="1200" dirty="0" err="1">
                <a:solidFill>
                  <a:srgbClr val="002060"/>
                </a:solidFill>
              </a:rPr>
              <a:t>std</a:t>
            </a:r>
            <a:r>
              <a:rPr lang="es-AR" sz="1200" dirty="0">
                <a:solidFill>
                  <a:srgbClr val="002060"/>
                </a:solidFill>
              </a:rPr>
              <a:t>::</a:t>
            </a:r>
            <a:r>
              <a:rPr lang="es-AR" sz="1200" dirty="0" err="1">
                <a:solidFill>
                  <a:srgbClr val="002060"/>
                </a:solidFill>
              </a:rPr>
              <a:t>endl</a:t>
            </a:r>
            <a:r>
              <a:rPr lang="es-AR" sz="1200" dirty="0">
                <a:solidFill>
                  <a:srgbClr val="002060"/>
                </a:solidFill>
              </a:rPr>
              <a:t>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std</a:t>
            </a:r>
            <a:r>
              <a:rPr lang="es-AR" sz="1200" dirty="0">
                <a:solidFill>
                  <a:srgbClr val="002060"/>
                </a:solidFill>
              </a:rPr>
              <a:t>::</a:t>
            </a:r>
            <a:r>
              <a:rPr lang="es-AR" sz="1200" dirty="0" err="1">
                <a:solidFill>
                  <a:srgbClr val="002060"/>
                </a:solidFill>
              </a:rPr>
              <a:t>cout</a:t>
            </a:r>
            <a:r>
              <a:rPr lang="es-AR" sz="1200" dirty="0">
                <a:solidFill>
                  <a:srgbClr val="002060"/>
                </a:solidFill>
              </a:rPr>
              <a:t> &lt;&lt; "La coordenada Y es:" &lt;&lt; y1 &lt;&lt; </a:t>
            </a:r>
            <a:r>
              <a:rPr lang="es-AR" sz="1200" dirty="0" err="1">
                <a:solidFill>
                  <a:srgbClr val="002060"/>
                </a:solidFill>
              </a:rPr>
              <a:t>std</a:t>
            </a:r>
            <a:r>
              <a:rPr lang="es-AR" sz="1200" dirty="0">
                <a:solidFill>
                  <a:srgbClr val="002060"/>
                </a:solidFill>
              </a:rPr>
              <a:t>::</a:t>
            </a:r>
            <a:r>
              <a:rPr lang="es-AR" sz="1200" dirty="0" err="1">
                <a:solidFill>
                  <a:srgbClr val="002060"/>
                </a:solidFill>
              </a:rPr>
              <a:t>endl</a:t>
            </a:r>
            <a:r>
              <a:rPr lang="es-AR" sz="1200" dirty="0">
                <a:solidFill>
                  <a:srgbClr val="002060"/>
                </a:solidFill>
              </a:rPr>
              <a:t>;</a:t>
            </a:r>
          </a:p>
          <a:p>
            <a:endParaRPr lang="es-AR" sz="1200" dirty="0">
              <a:solidFill>
                <a:srgbClr val="002060"/>
              </a:solidFill>
            </a:endParaRPr>
          </a:p>
          <a:p>
            <a:r>
              <a:rPr lang="es-AR" sz="1200" dirty="0">
                <a:solidFill>
                  <a:srgbClr val="002060"/>
                </a:solidFill>
              </a:rPr>
              <a:t>    //Constructor de copia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punto A1(20,12);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punto A2(A1); //caso explícito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punto A3=A1; //caso implícito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//punto A4=14; //caso implícito con objeto diferente</a:t>
            </a:r>
          </a:p>
          <a:p>
            <a:endParaRPr lang="es-AR" sz="1200" dirty="0">
              <a:solidFill>
                <a:srgbClr val="002060"/>
              </a:solidFill>
            </a:endParaRPr>
          </a:p>
          <a:p>
            <a:r>
              <a:rPr lang="es-AR" sz="1200" dirty="0">
                <a:solidFill>
                  <a:srgbClr val="002060"/>
                </a:solidFill>
              </a:rPr>
              <a:t>    A1.Carga(-3,-2);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A2.Lee(x1,y1);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std</a:t>
            </a:r>
            <a:r>
              <a:rPr lang="es-AR" sz="1200" dirty="0">
                <a:solidFill>
                  <a:srgbClr val="002060"/>
                </a:solidFill>
              </a:rPr>
              <a:t>::</a:t>
            </a:r>
            <a:r>
              <a:rPr lang="es-AR" sz="1200" dirty="0" err="1">
                <a:solidFill>
                  <a:srgbClr val="002060"/>
                </a:solidFill>
              </a:rPr>
              <a:t>cout</a:t>
            </a:r>
            <a:r>
              <a:rPr lang="es-AR" sz="1200" dirty="0">
                <a:solidFill>
                  <a:srgbClr val="002060"/>
                </a:solidFill>
              </a:rPr>
              <a:t> &lt;&lt; "La coordenada X es:" &lt;&lt; x1 &lt;&lt; </a:t>
            </a:r>
            <a:r>
              <a:rPr lang="es-AR" sz="1200" dirty="0" err="1">
                <a:solidFill>
                  <a:srgbClr val="002060"/>
                </a:solidFill>
              </a:rPr>
              <a:t>std</a:t>
            </a:r>
            <a:r>
              <a:rPr lang="es-AR" sz="1200" dirty="0">
                <a:solidFill>
                  <a:srgbClr val="002060"/>
                </a:solidFill>
              </a:rPr>
              <a:t>::</a:t>
            </a:r>
            <a:r>
              <a:rPr lang="es-AR" sz="1200" dirty="0" err="1">
                <a:solidFill>
                  <a:srgbClr val="002060"/>
                </a:solidFill>
              </a:rPr>
              <a:t>endl</a:t>
            </a:r>
            <a:r>
              <a:rPr lang="es-AR" sz="1200" dirty="0">
                <a:solidFill>
                  <a:srgbClr val="002060"/>
                </a:solidFill>
              </a:rPr>
              <a:t>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std</a:t>
            </a:r>
            <a:r>
              <a:rPr lang="es-AR" sz="1200" dirty="0">
                <a:solidFill>
                  <a:srgbClr val="002060"/>
                </a:solidFill>
              </a:rPr>
              <a:t>::</a:t>
            </a:r>
            <a:r>
              <a:rPr lang="es-AR" sz="1200" dirty="0" err="1">
                <a:solidFill>
                  <a:srgbClr val="002060"/>
                </a:solidFill>
              </a:rPr>
              <a:t>cout</a:t>
            </a:r>
            <a:r>
              <a:rPr lang="es-AR" sz="1200" dirty="0">
                <a:solidFill>
                  <a:srgbClr val="002060"/>
                </a:solidFill>
              </a:rPr>
              <a:t> &lt;&lt; "La coordenada Y es:" &lt;&lt; y1 &lt;&lt; </a:t>
            </a:r>
            <a:r>
              <a:rPr lang="es-AR" sz="1200" dirty="0" err="1">
                <a:solidFill>
                  <a:srgbClr val="002060"/>
                </a:solidFill>
              </a:rPr>
              <a:t>std</a:t>
            </a:r>
            <a:r>
              <a:rPr lang="es-AR" sz="1200" dirty="0">
                <a:solidFill>
                  <a:srgbClr val="002060"/>
                </a:solidFill>
              </a:rPr>
              <a:t>::</a:t>
            </a:r>
            <a:r>
              <a:rPr lang="es-AR" sz="1200" dirty="0" err="1">
                <a:solidFill>
                  <a:srgbClr val="002060"/>
                </a:solidFill>
              </a:rPr>
              <a:t>endl</a:t>
            </a:r>
            <a:r>
              <a:rPr lang="es-AR" sz="1200" dirty="0">
                <a:solidFill>
                  <a:srgbClr val="002060"/>
                </a:solidFill>
              </a:rPr>
              <a:t>;</a:t>
            </a:r>
          </a:p>
          <a:p>
            <a:endParaRPr lang="es-AR" sz="1200" dirty="0">
              <a:solidFill>
                <a:srgbClr val="002060"/>
              </a:solidFill>
            </a:endParaRPr>
          </a:p>
          <a:p>
            <a:r>
              <a:rPr lang="es-AR" sz="1200" dirty="0">
                <a:solidFill>
                  <a:srgbClr val="002060"/>
                </a:solidFill>
              </a:rPr>
              <a:t>    A3.Lee(x1,y1);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std</a:t>
            </a:r>
            <a:r>
              <a:rPr lang="es-AR" sz="1200" dirty="0">
                <a:solidFill>
                  <a:srgbClr val="002060"/>
                </a:solidFill>
              </a:rPr>
              <a:t>::</a:t>
            </a:r>
            <a:r>
              <a:rPr lang="es-AR" sz="1200" dirty="0" err="1">
                <a:solidFill>
                  <a:srgbClr val="002060"/>
                </a:solidFill>
              </a:rPr>
              <a:t>cout</a:t>
            </a:r>
            <a:r>
              <a:rPr lang="es-AR" sz="1200" dirty="0">
                <a:solidFill>
                  <a:srgbClr val="002060"/>
                </a:solidFill>
              </a:rPr>
              <a:t> &lt;&lt; "La coordenada X es:" &lt;&lt; x1 &lt;&lt; </a:t>
            </a:r>
            <a:r>
              <a:rPr lang="es-AR" sz="1200" dirty="0" err="1">
                <a:solidFill>
                  <a:srgbClr val="002060"/>
                </a:solidFill>
              </a:rPr>
              <a:t>std</a:t>
            </a:r>
            <a:r>
              <a:rPr lang="es-AR" sz="1200" dirty="0">
                <a:solidFill>
                  <a:srgbClr val="002060"/>
                </a:solidFill>
              </a:rPr>
              <a:t>::</a:t>
            </a:r>
            <a:r>
              <a:rPr lang="es-AR" sz="1200" dirty="0" err="1">
                <a:solidFill>
                  <a:srgbClr val="002060"/>
                </a:solidFill>
              </a:rPr>
              <a:t>endl</a:t>
            </a:r>
            <a:r>
              <a:rPr lang="es-AR" sz="1200" dirty="0">
                <a:solidFill>
                  <a:srgbClr val="002060"/>
                </a:solidFill>
              </a:rPr>
              <a:t>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std</a:t>
            </a:r>
            <a:r>
              <a:rPr lang="es-AR" sz="1200" dirty="0">
                <a:solidFill>
                  <a:srgbClr val="002060"/>
                </a:solidFill>
              </a:rPr>
              <a:t>::</a:t>
            </a:r>
            <a:r>
              <a:rPr lang="es-AR" sz="1200" dirty="0" err="1">
                <a:solidFill>
                  <a:srgbClr val="002060"/>
                </a:solidFill>
              </a:rPr>
              <a:t>cout</a:t>
            </a:r>
            <a:r>
              <a:rPr lang="es-AR" sz="1200" dirty="0">
                <a:solidFill>
                  <a:srgbClr val="002060"/>
                </a:solidFill>
              </a:rPr>
              <a:t> &lt;&lt; "La coordenada Y es:" &lt;&lt; y1 &lt;&lt; </a:t>
            </a:r>
            <a:r>
              <a:rPr lang="es-AR" sz="1200" dirty="0" err="1">
                <a:solidFill>
                  <a:srgbClr val="002060"/>
                </a:solidFill>
              </a:rPr>
              <a:t>std</a:t>
            </a:r>
            <a:r>
              <a:rPr lang="es-AR" sz="1200" dirty="0">
                <a:solidFill>
                  <a:srgbClr val="002060"/>
                </a:solidFill>
              </a:rPr>
              <a:t>::</a:t>
            </a:r>
            <a:r>
              <a:rPr lang="es-AR" sz="1200" dirty="0" err="1">
                <a:solidFill>
                  <a:srgbClr val="002060"/>
                </a:solidFill>
              </a:rPr>
              <a:t>endl</a:t>
            </a:r>
            <a:r>
              <a:rPr lang="es-AR" sz="1200" dirty="0">
                <a:solidFill>
                  <a:srgbClr val="002060"/>
                </a:solidFill>
              </a:rPr>
              <a:t>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return</a:t>
            </a:r>
            <a:r>
              <a:rPr lang="es-AR" sz="1200" dirty="0">
                <a:solidFill>
                  <a:srgbClr val="002060"/>
                </a:solidFill>
              </a:rPr>
              <a:t> </a:t>
            </a:r>
            <a:r>
              <a:rPr lang="es-AR" sz="1200" dirty="0" err="1">
                <a:solidFill>
                  <a:srgbClr val="002060"/>
                </a:solidFill>
              </a:rPr>
              <a:t>a.exec</a:t>
            </a:r>
            <a:r>
              <a:rPr lang="es-AR" sz="1200" dirty="0">
                <a:solidFill>
                  <a:srgbClr val="00206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083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Destructores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Son métodos especiales que sirven para eliminar un objeto de determinada clase.</a:t>
            </a:r>
          </a:p>
          <a:p>
            <a:r>
              <a:rPr lang="es-AR" dirty="0" smtClean="0"/>
              <a:t>Realizan procesos necesarios cuando un objeto termina su ámbito temporal.</a:t>
            </a:r>
          </a:p>
          <a:p>
            <a:pPr lvl="1"/>
            <a:r>
              <a:rPr lang="es-AR" dirty="0" smtClean="0"/>
              <a:t>Liberan la memoria dinámica utilizada por dicho objeto.</a:t>
            </a:r>
          </a:p>
          <a:p>
            <a:pPr lvl="1"/>
            <a:r>
              <a:rPr lang="es-AR" dirty="0" smtClean="0"/>
              <a:t>Liberan los recursos usados, como archivos, dispositivo, etc.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s-AR" sz="2000" dirty="0"/>
              <a:t>Tienen algunas características especiales:</a:t>
            </a:r>
          </a:p>
          <a:p>
            <a:pPr lvl="1"/>
            <a:r>
              <a:rPr lang="es-AR" dirty="0"/>
              <a:t>Tienen el </a:t>
            </a:r>
            <a:r>
              <a:rPr lang="es-AR" dirty="0" smtClean="0"/>
              <a:t>mismo nombre que la clase a la que pertenecen, pero tienen el símbolo ~ adelante.</a:t>
            </a:r>
          </a:p>
          <a:p>
            <a:pPr lvl="1"/>
            <a:r>
              <a:rPr lang="es-AR" dirty="0" smtClean="0"/>
              <a:t>No tienen tipo de retorno, por lo tanto no devuelven ningún valor.</a:t>
            </a:r>
          </a:p>
          <a:p>
            <a:pPr lvl="1"/>
            <a:r>
              <a:rPr lang="es-AR" dirty="0" smtClean="0"/>
              <a:t>No tienen parámetros.</a:t>
            </a:r>
          </a:p>
          <a:p>
            <a:pPr lvl="1"/>
            <a:r>
              <a:rPr lang="es-AR" dirty="0" smtClean="0"/>
              <a:t>No pueden ser heredados.</a:t>
            </a:r>
          </a:p>
          <a:p>
            <a:pPr lvl="1"/>
            <a:r>
              <a:rPr lang="es-AR" dirty="0" smtClean="0"/>
              <a:t>Deben ser públicos.</a:t>
            </a:r>
          </a:p>
          <a:p>
            <a:pPr lvl="1"/>
            <a:r>
              <a:rPr lang="es-AR" dirty="0" smtClean="0"/>
              <a:t>No pueden ser sobrecargados, lo cual es obvio, ya que al no tener parámetros ni valor de retorno, no hay posibilidad de sobrecarga.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Destructores (cont.)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Cuando se define un destructor para una clase, éste es llamado automáticamente cuando se abandona el ámbito en el que fue definido.</a:t>
            </a:r>
          </a:p>
          <a:p>
            <a:r>
              <a:rPr lang="es-AR" dirty="0" smtClean="0"/>
              <a:t>Esto es así salvo cuando el objeto fue creado dinámicamente con el operador </a:t>
            </a:r>
            <a:r>
              <a:rPr lang="es-AR" b="1" i="1" dirty="0" smtClean="0"/>
              <a:t>new</a:t>
            </a:r>
            <a:r>
              <a:rPr lang="es-AR" dirty="0" smtClean="0"/>
              <a:t>, ya que en ese caso, cuando es necesario eliminar el objeto, hay que hacerlo explícitamente utilizando el operador </a:t>
            </a:r>
            <a:r>
              <a:rPr lang="es-AR" b="1" i="1" dirty="0" err="1" smtClean="0"/>
              <a:t>delete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25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 cadena de caracteres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845734"/>
            <a:ext cx="3358748" cy="4023360"/>
          </a:xfrm>
        </p:spPr>
        <p:txBody>
          <a:bodyPr/>
          <a:lstStyle/>
          <a:p>
            <a:r>
              <a:rPr lang="es-AR" dirty="0" smtClean="0"/>
              <a:t>Escriba una clase cadena que permita almacenar cadenas de caracteres. Brinde las funciones para cargar el valor desde una cadena C o desde otro objeto de la misma clase.</a:t>
            </a:r>
          </a:p>
          <a:p>
            <a:r>
              <a:rPr lang="es-AR" dirty="0" smtClean="0"/>
              <a:t>Debe tener la funcionalidad para concatenar 2 cadenas.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4315516" y="1895706"/>
            <a:ext cx="4215161" cy="11374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 smtClean="0"/>
              <a:t>Clase: Cadena</a:t>
            </a:r>
          </a:p>
          <a:p>
            <a:r>
              <a:rPr lang="es-AR" dirty="0" err="1" smtClean="0"/>
              <a:t>Char</a:t>
            </a:r>
            <a:r>
              <a:rPr lang="es-AR" dirty="0" smtClean="0"/>
              <a:t> * </a:t>
            </a:r>
            <a:r>
              <a:rPr lang="es-AR" dirty="0" err="1" smtClean="0"/>
              <a:t>cad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4315516" y="3055110"/>
            <a:ext cx="4215161" cy="28139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 smtClean="0"/>
              <a:t>Constructores</a:t>
            </a:r>
          </a:p>
          <a:p>
            <a:r>
              <a:rPr lang="es-AR" dirty="0" smtClean="0"/>
              <a:t>Cadena (</a:t>
            </a:r>
            <a:r>
              <a:rPr lang="es-AR" dirty="0" err="1" smtClean="0"/>
              <a:t>char</a:t>
            </a:r>
            <a:r>
              <a:rPr lang="es-AR" dirty="0" smtClean="0"/>
              <a:t> *)</a:t>
            </a:r>
          </a:p>
          <a:p>
            <a:r>
              <a:rPr lang="es-AR" dirty="0" smtClean="0"/>
              <a:t>Cadena (Cadena c)</a:t>
            </a:r>
          </a:p>
          <a:p>
            <a:endParaRPr lang="es-AR" dirty="0" smtClean="0"/>
          </a:p>
          <a:p>
            <a:r>
              <a:rPr lang="es-AR" dirty="0" smtClean="0"/>
              <a:t>Asignar(</a:t>
            </a:r>
            <a:r>
              <a:rPr lang="es-AR" dirty="0" err="1" smtClean="0"/>
              <a:t>char</a:t>
            </a:r>
            <a:r>
              <a:rPr lang="es-AR" dirty="0" smtClean="0"/>
              <a:t> *</a:t>
            </a:r>
            <a:r>
              <a:rPr lang="es-AR" dirty="0" err="1" smtClean="0"/>
              <a:t>orig</a:t>
            </a:r>
            <a:r>
              <a:rPr lang="es-AR" dirty="0" smtClean="0"/>
              <a:t>)</a:t>
            </a:r>
          </a:p>
          <a:p>
            <a:r>
              <a:rPr lang="es-AR" dirty="0" smtClean="0"/>
              <a:t>Concatenar(</a:t>
            </a:r>
            <a:r>
              <a:rPr lang="es-AR" dirty="0" err="1" smtClean="0"/>
              <a:t>char</a:t>
            </a:r>
            <a:r>
              <a:rPr lang="es-AR" dirty="0" smtClean="0"/>
              <a:t> *orig2)</a:t>
            </a:r>
          </a:p>
          <a:p>
            <a:r>
              <a:rPr lang="es-AR" dirty="0" smtClean="0"/>
              <a:t>Leer(</a:t>
            </a:r>
            <a:r>
              <a:rPr lang="es-AR" dirty="0" err="1" smtClean="0"/>
              <a:t>char</a:t>
            </a:r>
            <a:r>
              <a:rPr lang="es-AR" dirty="0" smtClean="0"/>
              <a:t> *</a:t>
            </a:r>
            <a:r>
              <a:rPr lang="es-AR" dirty="0" err="1" smtClean="0"/>
              <a:t>dest</a:t>
            </a:r>
            <a:r>
              <a:rPr lang="es-AR" dirty="0" smtClean="0"/>
              <a:t>)</a:t>
            </a:r>
          </a:p>
          <a:p>
            <a:endParaRPr lang="es-AR" dirty="0" smtClean="0"/>
          </a:p>
          <a:p>
            <a:r>
              <a:rPr lang="es-AR" dirty="0" smtClean="0"/>
              <a:t>Destructor</a:t>
            </a:r>
          </a:p>
          <a:p>
            <a:r>
              <a:rPr lang="es-AR" dirty="0" smtClean="0"/>
              <a:t>~Cadena()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0655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446049" y="312234"/>
            <a:ext cx="7963314" cy="50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dirty="0" smtClean="0"/>
              <a:t>Ejemplos de clase (Cad01)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445186" y="813383"/>
            <a:ext cx="7963314" cy="3892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QCoreApplication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cstring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s-AR" sz="1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cadena{</a:t>
            </a:r>
          </a:p>
          <a:p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cadena(); //constructor por defecto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cadena(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*c); //constructor desde cadena c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cadena(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n); //cadena de n caracteres vacía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cadena(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cadena &amp;cx</a:t>
            </a:r>
            <a:r>
              <a:rPr lang="es-AR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//constructor de copia</a:t>
            </a:r>
            <a:endParaRPr lang="es-AR" sz="1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Asignar(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Concatenar(cadena orig2);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Leer(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~cadena();</a:t>
            </a:r>
          </a:p>
          <a:p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7934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446049" y="388624"/>
            <a:ext cx="79633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dirty="0" smtClean="0"/>
              <a:t>Ejemplo constructores, destructores, métodos. </a:t>
            </a:r>
            <a:r>
              <a:rPr lang="es-AR" sz="2400" dirty="0" err="1" smtClean="0"/>
              <a:t>Prog</a:t>
            </a:r>
            <a:r>
              <a:rPr lang="es-AR" sz="2400" dirty="0" smtClean="0"/>
              <a:t> </a:t>
            </a:r>
            <a:r>
              <a:rPr lang="es-AR" sz="2400" dirty="0" err="1" smtClean="0"/>
              <a:t>ppal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446049" y="845824"/>
            <a:ext cx="7963314" cy="5443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s-AR" sz="1200" dirty="0">
                <a:solidFill>
                  <a:srgbClr val="002060"/>
                </a:solidFill>
              </a:rPr>
              <a:t>cadena::cadena():</a:t>
            </a:r>
            <a:r>
              <a:rPr lang="es-AR" sz="1200" dirty="0" err="1">
                <a:solidFill>
                  <a:srgbClr val="002060"/>
                </a:solidFill>
              </a:rPr>
              <a:t>cad</a:t>
            </a:r>
            <a:r>
              <a:rPr lang="es-AR" sz="1200" dirty="0">
                <a:solidFill>
                  <a:srgbClr val="002060"/>
                </a:solidFill>
              </a:rPr>
              <a:t>(NULL) {};</a:t>
            </a:r>
          </a:p>
          <a:p>
            <a:endParaRPr lang="es-AR" sz="1200" dirty="0">
              <a:solidFill>
                <a:srgbClr val="002060"/>
              </a:solidFill>
            </a:endParaRPr>
          </a:p>
          <a:p>
            <a:r>
              <a:rPr lang="es-AR" sz="1200" dirty="0">
                <a:solidFill>
                  <a:srgbClr val="002060"/>
                </a:solidFill>
              </a:rPr>
              <a:t>cadena::cadena(</a:t>
            </a:r>
            <a:r>
              <a:rPr lang="es-AR" sz="1200" dirty="0" err="1">
                <a:solidFill>
                  <a:srgbClr val="002060"/>
                </a:solidFill>
              </a:rPr>
              <a:t>const</a:t>
            </a:r>
            <a:r>
              <a:rPr lang="es-AR" sz="1200" dirty="0">
                <a:solidFill>
                  <a:srgbClr val="002060"/>
                </a:solidFill>
              </a:rPr>
              <a:t> </a:t>
            </a:r>
            <a:r>
              <a:rPr lang="es-AR" sz="1200" dirty="0" err="1">
                <a:solidFill>
                  <a:srgbClr val="002060"/>
                </a:solidFill>
              </a:rPr>
              <a:t>char</a:t>
            </a:r>
            <a:r>
              <a:rPr lang="es-AR" sz="1200" dirty="0">
                <a:solidFill>
                  <a:srgbClr val="002060"/>
                </a:solidFill>
              </a:rPr>
              <a:t> *c){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cad</a:t>
            </a:r>
            <a:r>
              <a:rPr lang="es-AR" sz="1200" dirty="0">
                <a:solidFill>
                  <a:srgbClr val="002060"/>
                </a:solidFill>
              </a:rPr>
              <a:t>=new </a:t>
            </a:r>
            <a:r>
              <a:rPr lang="es-AR" sz="1200" dirty="0" err="1">
                <a:solidFill>
                  <a:srgbClr val="002060"/>
                </a:solidFill>
              </a:rPr>
              <a:t>char</a:t>
            </a:r>
            <a:r>
              <a:rPr lang="es-AR" sz="1200" dirty="0">
                <a:solidFill>
                  <a:srgbClr val="002060"/>
                </a:solidFill>
              </a:rPr>
              <a:t>[</a:t>
            </a:r>
            <a:r>
              <a:rPr lang="es-AR" sz="1200" dirty="0" err="1">
                <a:solidFill>
                  <a:srgbClr val="002060"/>
                </a:solidFill>
              </a:rPr>
              <a:t>strlen</a:t>
            </a:r>
            <a:r>
              <a:rPr lang="es-AR" sz="1200" dirty="0">
                <a:solidFill>
                  <a:srgbClr val="002060"/>
                </a:solidFill>
              </a:rPr>
              <a:t>(c)+1];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strcpy</a:t>
            </a:r>
            <a:r>
              <a:rPr lang="es-AR" sz="1200" dirty="0">
                <a:solidFill>
                  <a:srgbClr val="002060"/>
                </a:solidFill>
              </a:rPr>
              <a:t>(</a:t>
            </a:r>
            <a:r>
              <a:rPr lang="es-AR" sz="1200" dirty="0" err="1">
                <a:solidFill>
                  <a:srgbClr val="002060"/>
                </a:solidFill>
              </a:rPr>
              <a:t>cad,c</a:t>
            </a:r>
            <a:r>
              <a:rPr lang="es-AR" sz="1200" dirty="0">
                <a:solidFill>
                  <a:srgbClr val="002060"/>
                </a:solidFill>
              </a:rPr>
              <a:t>);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}</a:t>
            </a:r>
          </a:p>
          <a:p>
            <a:r>
              <a:rPr lang="es-AR" sz="1200" dirty="0" smtClean="0">
                <a:solidFill>
                  <a:srgbClr val="002060"/>
                </a:solidFill>
              </a:rPr>
              <a:t>cadena</a:t>
            </a:r>
            <a:r>
              <a:rPr lang="es-AR" sz="1200" dirty="0">
                <a:solidFill>
                  <a:srgbClr val="002060"/>
                </a:solidFill>
              </a:rPr>
              <a:t>::cadena(</a:t>
            </a:r>
            <a:r>
              <a:rPr lang="es-AR" sz="1200" dirty="0" err="1">
                <a:solidFill>
                  <a:srgbClr val="002060"/>
                </a:solidFill>
              </a:rPr>
              <a:t>const</a:t>
            </a:r>
            <a:r>
              <a:rPr lang="es-AR" sz="1200" dirty="0">
                <a:solidFill>
                  <a:srgbClr val="002060"/>
                </a:solidFill>
              </a:rPr>
              <a:t> </a:t>
            </a:r>
            <a:r>
              <a:rPr lang="es-AR" sz="1200" dirty="0" err="1">
                <a:solidFill>
                  <a:srgbClr val="002060"/>
                </a:solidFill>
              </a:rPr>
              <a:t>int</a:t>
            </a:r>
            <a:r>
              <a:rPr lang="es-AR" sz="1200" dirty="0">
                <a:solidFill>
                  <a:srgbClr val="002060"/>
                </a:solidFill>
              </a:rPr>
              <a:t> n){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cad</a:t>
            </a:r>
            <a:r>
              <a:rPr lang="es-AR" sz="1200" dirty="0">
                <a:solidFill>
                  <a:srgbClr val="002060"/>
                </a:solidFill>
              </a:rPr>
              <a:t>=new </a:t>
            </a:r>
            <a:r>
              <a:rPr lang="es-AR" sz="1200" dirty="0" err="1">
                <a:solidFill>
                  <a:srgbClr val="002060"/>
                </a:solidFill>
              </a:rPr>
              <a:t>char</a:t>
            </a:r>
            <a:r>
              <a:rPr lang="es-AR" sz="1200" dirty="0">
                <a:solidFill>
                  <a:srgbClr val="002060"/>
                </a:solidFill>
              </a:rPr>
              <a:t>[n+1];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cad</a:t>
            </a:r>
            <a:r>
              <a:rPr lang="es-AR" sz="1200" dirty="0">
                <a:solidFill>
                  <a:srgbClr val="002060"/>
                </a:solidFill>
              </a:rPr>
              <a:t>[0]=0;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}</a:t>
            </a:r>
          </a:p>
          <a:p>
            <a:r>
              <a:rPr lang="es-AR" sz="1200" dirty="0" smtClean="0">
                <a:solidFill>
                  <a:srgbClr val="002060"/>
                </a:solidFill>
              </a:rPr>
              <a:t>cadena</a:t>
            </a:r>
            <a:r>
              <a:rPr lang="es-AR" sz="1200" dirty="0">
                <a:solidFill>
                  <a:srgbClr val="002060"/>
                </a:solidFill>
              </a:rPr>
              <a:t>::cadena(</a:t>
            </a:r>
            <a:r>
              <a:rPr lang="es-AR" sz="1200" dirty="0" err="1">
                <a:solidFill>
                  <a:srgbClr val="002060"/>
                </a:solidFill>
              </a:rPr>
              <a:t>const</a:t>
            </a:r>
            <a:r>
              <a:rPr lang="es-AR" sz="1200" dirty="0">
                <a:solidFill>
                  <a:srgbClr val="002060"/>
                </a:solidFill>
              </a:rPr>
              <a:t> cadena &amp;cx){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cad</a:t>
            </a:r>
            <a:r>
              <a:rPr lang="es-AR" sz="1200" dirty="0">
                <a:solidFill>
                  <a:srgbClr val="002060"/>
                </a:solidFill>
              </a:rPr>
              <a:t>=new </a:t>
            </a:r>
            <a:r>
              <a:rPr lang="es-AR" sz="1200" dirty="0" err="1">
                <a:solidFill>
                  <a:srgbClr val="002060"/>
                </a:solidFill>
              </a:rPr>
              <a:t>char</a:t>
            </a:r>
            <a:r>
              <a:rPr lang="es-AR" sz="1200" dirty="0">
                <a:solidFill>
                  <a:srgbClr val="002060"/>
                </a:solidFill>
              </a:rPr>
              <a:t>[</a:t>
            </a:r>
            <a:r>
              <a:rPr lang="es-AR" sz="1200" dirty="0" err="1">
                <a:solidFill>
                  <a:srgbClr val="002060"/>
                </a:solidFill>
              </a:rPr>
              <a:t>strlen</a:t>
            </a:r>
            <a:r>
              <a:rPr lang="es-AR" sz="1200" dirty="0">
                <a:solidFill>
                  <a:srgbClr val="002060"/>
                </a:solidFill>
              </a:rPr>
              <a:t>(</a:t>
            </a:r>
            <a:r>
              <a:rPr lang="es-AR" sz="1200" dirty="0" err="1">
                <a:solidFill>
                  <a:srgbClr val="002060"/>
                </a:solidFill>
              </a:rPr>
              <a:t>cx.cad</a:t>
            </a:r>
            <a:r>
              <a:rPr lang="es-AR" sz="1200" dirty="0">
                <a:solidFill>
                  <a:srgbClr val="002060"/>
                </a:solidFill>
              </a:rPr>
              <a:t>)+1];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strcpy</a:t>
            </a:r>
            <a:r>
              <a:rPr lang="es-AR" sz="1200" dirty="0">
                <a:solidFill>
                  <a:srgbClr val="002060"/>
                </a:solidFill>
              </a:rPr>
              <a:t>(</a:t>
            </a:r>
            <a:r>
              <a:rPr lang="es-AR" sz="1200" dirty="0" err="1">
                <a:solidFill>
                  <a:srgbClr val="002060"/>
                </a:solidFill>
              </a:rPr>
              <a:t>cad,cx.cad</a:t>
            </a:r>
            <a:r>
              <a:rPr lang="es-AR" sz="1200" dirty="0">
                <a:solidFill>
                  <a:srgbClr val="002060"/>
                </a:solidFill>
              </a:rPr>
              <a:t>);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}</a:t>
            </a:r>
          </a:p>
          <a:p>
            <a:r>
              <a:rPr lang="es-AR" sz="1200" dirty="0" smtClean="0">
                <a:solidFill>
                  <a:srgbClr val="002060"/>
                </a:solidFill>
              </a:rPr>
              <a:t>cadena</a:t>
            </a:r>
            <a:r>
              <a:rPr lang="es-AR" sz="1200" dirty="0">
                <a:solidFill>
                  <a:srgbClr val="002060"/>
                </a:solidFill>
              </a:rPr>
              <a:t>::~cadena(){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delete</a:t>
            </a:r>
            <a:r>
              <a:rPr lang="es-AR" sz="1200" dirty="0">
                <a:solidFill>
                  <a:srgbClr val="002060"/>
                </a:solidFill>
              </a:rPr>
              <a:t>[] </a:t>
            </a:r>
            <a:r>
              <a:rPr lang="es-AR" sz="1200" dirty="0" err="1">
                <a:solidFill>
                  <a:srgbClr val="002060"/>
                </a:solidFill>
              </a:rPr>
              <a:t>cad</a:t>
            </a:r>
            <a:r>
              <a:rPr lang="es-AR" sz="1200" dirty="0">
                <a:solidFill>
                  <a:srgbClr val="002060"/>
                </a:solidFill>
              </a:rPr>
              <a:t>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}</a:t>
            </a:r>
          </a:p>
          <a:p>
            <a:r>
              <a:rPr lang="es-AR" sz="1200" dirty="0" err="1" smtClean="0">
                <a:solidFill>
                  <a:srgbClr val="002060"/>
                </a:solidFill>
              </a:rPr>
              <a:t>void</a:t>
            </a:r>
            <a:r>
              <a:rPr lang="es-AR" sz="1200" dirty="0" smtClean="0">
                <a:solidFill>
                  <a:srgbClr val="002060"/>
                </a:solidFill>
              </a:rPr>
              <a:t> </a:t>
            </a:r>
            <a:r>
              <a:rPr lang="es-AR" sz="1200" dirty="0">
                <a:solidFill>
                  <a:srgbClr val="002060"/>
                </a:solidFill>
              </a:rPr>
              <a:t>cadena::Asignar(</a:t>
            </a:r>
            <a:r>
              <a:rPr lang="es-AR" sz="1200" dirty="0" err="1">
                <a:solidFill>
                  <a:srgbClr val="002060"/>
                </a:solidFill>
              </a:rPr>
              <a:t>const</a:t>
            </a:r>
            <a:r>
              <a:rPr lang="es-AR" sz="1200" dirty="0">
                <a:solidFill>
                  <a:srgbClr val="002060"/>
                </a:solidFill>
              </a:rPr>
              <a:t> </a:t>
            </a:r>
            <a:r>
              <a:rPr lang="es-AR" sz="1200" dirty="0" err="1">
                <a:solidFill>
                  <a:srgbClr val="002060"/>
                </a:solidFill>
              </a:rPr>
              <a:t>char</a:t>
            </a:r>
            <a:r>
              <a:rPr lang="es-AR" sz="1200" dirty="0">
                <a:solidFill>
                  <a:srgbClr val="002060"/>
                </a:solidFill>
              </a:rPr>
              <a:t> *</a:t>
            </a:r>
            <a:r>
              <a:rPr lang="es-AR" sz="1200" dirty="0" err="1">
                <a:solidFill>
                  <a:srgbClr val="002060"/>
                </a:solidFill>
              </a:rPr>
              <a:t>orig</a:t>
            </a:r>
            <a:r>
              <a:rPr lang="es-AR" sz="1200" dirty="0">
                <a:solidFill>
                  <a:srgbClr val="002060"/>
                </a:solidFill>
              </a:rPr>
              <a:t>){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//Eliminamos lo que tiene la cadena actual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delete</a:t>
            </a:r>
            <a:r>
              <a:rPr lang="es-AR" sz="1200" dirty="0">
                <a:solidFill>
                  <a:srgbClr val="002060"/>
                </a:solidFill>
              </a:rPr>
              <a:t>[] </a:t>
            </a:r>
            <a:r>
              <a:rPr lang="es-AR" sz="1200" dirty="0" err="1">
                <a:solidFill>
                  <a:srgbClr val="002060"/>
                </a:solidFill>
              </a:rPr>
              <a:t>cad</a:t>
            </a:r>
            <a:r>
              <a:rPr lang="es-AR" sz="1200" dirty="0">
                <a:solidFill>
                  <a:srgbClr val="002060"/>
                </a:solidFill>
              </a:rPr>
              <a:t>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//asignamos memoria para la nueva y almacenamos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cad</a:t>
            </a:r>
            <a:r>
              <a:rPr lang="es-AR" sz="1200" dirty="0">
                <a:solidFill>
                  <a:srgbClr val="002060"/>
                </a:solidFill>
              </a:rPr>
              <a:t>=new </a:t>
            </a:r>
            <a:r>
              <a:rPr lang="es-AR" sz="1200" dirty="0" err="1">
                <a:solidFill>
                  <a:srgbClr val="002060"/>
                </a:solidFill>
              </a:rPr>
              <a:t>char</a:t>
            </a:r>
            <a:r>
              <a:rPr lang="es-AR" sz="1200" dirty="0">
                <a:solidFill>
                  <a:srgbClr val="002060"/>
                </a:solidFill>
              </a:rPr>
              <a:t>[</a:t>
            </a:r>
            <a:r>
              <a:rPr lang="es-AR" sz="1200" dirty="0" err="1">
                <a:solidFill>
                  <a:srgbClr val="002060"/>
                </a:solidFill>
              </a:rPr>
              <a:t>strlen</a:t>
            </a:r>
            <a:r>
              <a:rPr lang="es-AR" sz="1200" dirty="0">
                <a:solidFill>
                  <a:srgbClr val="002060"/>
                </a:solidFill>
              </a:rPr>
              <a:t>(</a:t>
            </a:r>
            <a:r>
              <a:rPr lang="es-AR" sz="1200" dirty="0" err="1">
                <a:solidFill>
                  <a:srgbClr val="002060"/>
                </a:solidFill>
              </a:rPr>
              <a:t>orig</a:t>
            </a:r>
            <a:r>
              <a:rPr lang="es-AR" sz="1200" dirty="0">
                <a:solidFill>
                  <a:srgbClr val="002060"/>
                </a:solidFill>
              </a:rPr>
              <a:t>)+1];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strcpy</a:t>
            </a:r>
            <a:r>
              <a:rPr lang="es-AR" sz="1200" dirty="0">
                <a:solidFill>
                  <a:srgbClr val="002060"/>
                </a:solidFill>
              </a:rPr>
              <a:t>(</a:t>
            </a:r>
            <a:r>
              <a:rPr lang="es-AR" sz="1200" dirty="0" err="1">
                <a:solidFill>
                  <a:srgbClr val="002060"/>
                </a:solidFill>
              </a:rPr>
              <a:t>cad,orig</a:t>
            </a:r>
            <a:r>
              <a:rPr lang="es-AR" sz="1200" dirty="0">
                <a:solidFill>
                  <a:srgbClr val="002060"/>
                </a:solidFill>
              </a:rPr>
              <a:t>);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}</a:t>
            </a:r>
          </a:p>
          <a:p>
            <a:r>
              <a:rPr lang="es-AR" sz="1200" dirty="0" err="1" smtClean="0">
                <a:solidFill>
                  <a:srgbClr val="002060"/>
                </a:solidFill>
              </a:rPr>
              <a:t>void</a:t>
            </a:r>
            <a:r>
              <a:rPr lang="es-AR" sz="1200" dirty="0" smtClean="0">
                <a:solidFill>
                  <a:srgbClr val="002060"/>
                </a:solidFill>
              </a:rPr>
              <a:t> </a:t>
            </a:r>
            <a:r>
              <a:rPr lang="es-AR" sz="1200" dirty="0">
                <a:solidFill>
                  <a:srgbClr val="002060"/>
                </a:solidFill>
              </a:rPr>
              <a:t>cadena::Concatenar(cadena orig2){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char</a:t>
            </a:r>
            <a:r>
              <a:rPr lang="es-AR" sz="1200" dirty="0">
                <a:solidFill>
                  <a:srgbClr val="002060"/>
                </a:solidFill>
              </a:rPr>
              <a:t> *</a:t>
            </a:r>
            <a:r>
              <a:rPr lang="es-AR" sz="1200" dirty="0" err="1">
                <a:solidFill>
                  <a:srgbClr val="002060"/>
                </a:solidFill>
              </a:rPr>
              <a:t>aux</a:t>
            </a:r>
            <a:r>
              <a:rPr lang="es-AR" sz="1200" dirty="0">
                <a:solidFill>
                  <a:srgbClr val="002060"/>
                </a:solidFill>
              </a:rPr>
              <a:t>=new </a:t>
            </a:r>
            <a:r>
              <a:rPr lang="es-AR" sz="1200" dirty="0" err="1">
                <a:solidFill>
                  <a:srgbClr val="002060"/>
                </a:solidFill>
              </a:rPr>
              <a:t>char</a:t>
            </a:r>
            <a:r>
              <a:rPr lang="es-AR" sz="1200" dirty="0">
                <a:solidFill>
                  <a:srgbClr val="002060"/>
                </a:solidFill>
              </a:rPr>
              <a:t>[</a:t>
            </a:r>
            <a:r>
              <a:rPr lang="es-AR" sz="1200" dirty="0" err="1">
                <a:solidFill>
                  <a:srgbClr val="002060"/>
                </a:solidFill>
              </a:rPr>
              <a:t>strlen</a:t>
            </a:r>
            <a:r>
              <a:rPr lang="es-AR" sz="1200" dirty="0">
                <a:solidFill>
                  <a:srgbClr val="002060"/>
                </a:solidFill>
              </a:rPr>
              <a:t>(</a:t>
            </a:r>
            <a:r>
              <a:rPr lang="es-AR" sz="1200" dirty="0" err="1">
                <a:solidFill>
                  <a:srgbClr val="002060"/>
                </a:solidFill>
              </a:rPr>
              <a:t>cad</a:t>
            </a:r>
            <a:r>
              <a:rPr lang="es-AR" sz="1200" dirty="0">
                <a:solidFill>
                  <a:srgbClr val="002060"/>
                </a:solidFill>
              </a:rPr>
              <a:t>)+</a:t>
            </a:r>
            <a:r>
              <a:rPr lang="es-AR" sz="1200" dirty="0" err="1">
                <a:solidFill>
                  <a:srgbClr val="002060"/>
                </a:solidFill>
              </a:rPr>
              <a:t>strlen</a:t>
            </a:r>
            <a:r>
              <a:rPr lang="es-AR" sz="1200" dirty="0">
                <a:solidFill>
                  <a:srgbClr val="002060"/>
                </a:solidFill>
              </a:rPr>
              <a:t>(orig2.cad)+1];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strcpy</a:t>
            </a:r>
            <a:r>
              <a:rPr lang="es-AR" sz="1200" dirty="0">
                <a:solidFill>
                  <a:srgbClr val="002060"/>
                </a:solidFill>
              </a:rPr>
              <a:t>(</a:t>
            </a:r>
            <a:r>
              <a:rPr lang="es-AR" sz="1200" dirty="0" err="1">
                <a:solidFill>
                  <a:srgbClr val="002060"/>
                </a:solidFill>
              </a:rPr>
              <a:t>aux,cad</a:t>
            </a:r>
            <a:r>
              <a:rPr lang="es-AR" sz="1200" dirty="0">
                <a:solidFill>
                  <a:srgbClr val="002060"/>
                </a:solidFill>
              </a:rPr>
              <a:t>);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strcat</a:t>
            </a:r>
            <a:r>
              <a:rPr lang="es-AR" sz="1200" dirty="0">
                <a:solidFill>
                  <a:srgbClr val="002060"/>
                </a:solidFill>
              </a:rPr>
              <a:t>(aux,orig2.cad);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Asignar(</a:t>
            </a:r>
            <a:r>
              <a:rPr lang="es-AR" sz="1200" dirty="0" err="1">
                <a:solidFill>
                  <a:srgbClr val="002060"/>
                </a:solidFill>
              </a:rPr>
              <a:t>aux</a:t>
            </a:r>
            <a:r>
              <a:rPr lang="es-AR" sz="1200" dirty="0">
                <a:solidFill>
                  <a:srgbClr val="002060"/>
                </a:solidFill>
              </a:rPr>
              <a:t>);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}</a:t>
            </a:r>
          </a:p>
          <a:p>
            <a:endParaRPr lang="es-AR" sz="1200" dirty="0">
              <a:solidFill>
                <a:srgbClr val="002060"/>
              </a:solidFill>
            </a:endParaRPr>
          </a:p>
          <a:p>
            <a:r>
              <a:rPr lang="es-AR" sz="1200" dirty="0" err="1">
                <a:solidFill>
                  <a:srgbClr val="002060"/>
                </a:solidFill>
              </a:rPr>
              <a:t>char</a:t>
            </a:r>
            <a:r>
              <a:rPr lang="es-AR" sz="1200" dirty="0">
                <a:solidFill>
                  <a:srgbClr val="002060"/>
                </a:solidFill>
              </a:rPr>
              <a:t> *cadena::Leer(</a:t>
            </a:r>
            <a:r>
              <a:rPr lang="es-AR" sz="1200" dirty="0" err="1">
                <a:solidFill>
                  <a:srgbClr val="002060"/>
                </a:solidFill>
              </a:rPr>
              <a:t>char</a:t>
            </a:r>
            <a:r>
              <a:rPr lang="es-AR" sz="1200" dirty="0">
                <a:solidFill>
                  <a:srgbClr val="002060"/>
                </a:solidFill>
              </a:rPr>
              <a:t> *</a:t>
            </a:r>
            <a:r>
              <a:rPr lang="es-AR" sz="1200" dirty="0" err="1">
                <a:solidFill>
                  <a:srgbClr val="002060"/>
                </a:solidFill>
              </a:rPr>
              <a:t>dest</a:t>
            </a:r>
            <a:r>
              <a:rPr lang="es-AR" sz="1200" dirty="0">
                <a:solidFill>
                  <a:srgbClr val="002060"/>
                </a:solidFill>
              </a:rPr>
              <a:t>){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strcpy</a:t>
            </a:r>
            <a:r>
              <a:rPr lang="es-AR" sz="1200" dirty="0">
                <a:solidFill>
                  <a:srgbClr val="002060"/>
                </a:solidFill>
              </a:rPr>
              <a:t>(</a:t>
            </a:r>
            <a:r>
              <a:rPr lang="es-AR" sz="1200" dirty="0" err="1">
                <a:solidFill>
                  <a:srgbClr val="002060"/>
                </a:solidFill>
              </a:rPr>
              <a:t>dest,cad</a:t>
            </a:r>
            <a:r>
              <a:rPr lang="es-AR" sz="1200" dirty="0">
                <a:solidFill>
                  <a:srgbClr val="002060"/>
                </a:solidFill>
              </a:rPr>
              <a:t>);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return</a:t>
            </a:r>
            <a:r>
              <a:rPr lang="es-AR" sz="1200" dirty="0">
                <a:solidFill>
                  <a:srgbClr val="002060"/>
                </a:solidFill>
              </a:rPr>
              <a:t> </a:t>
            </a:r>
            <a:r>
              <a:rPr lang="es-AR" sz="1200" dirty="0" err="1">
                <a:solidFill>
                  <a:srgbClr val="002060"/>
                </a:solidFill>
              </a:rPr>
              <a:t>dest</a:t>
            </a:r>
            <a:r>
              <a:rPr lang="es-AR" sz="1200" dirty="0">
                <a:solidFill>
                  <a:srgbClr val="002060"/>
                </a:solidFill>
              </a:rPr>
              <a:t>;</a:t>
            </a:r>
          </a:p>
          <a:p>
            <a:r>
              <a:rPr lang="es-AR" sz="1200" dirty="0" smtClean="0">
                <a:solidFill>
                  <a:srgbClr val="002060"/>
                </a:solidFill>
              </a:rPr>
              <a:t>}</a:t>
            </a:r>
          </a:p>
          <a:p>
            <a:r>
              <a:rPr lang="es-AR" sz="1200" dirty="0" err="1">
                <a:solidFill>
                  <a:srgbClr val="002060"/>
                </a:solidFill>
              </a:rPr>
              <a:t>int</a:t>
            </a:r>
            <a:r>
              <a:rPr lang="es-AR" sz="1200" dirty="0">
                <a:solidFill>
                  <a:srgbClr val="002060"/>
                </a:solidFill>
              </a:rPr>
              <a:t> </a:t>
            </a:r>
            <a:r>
              <a:rPr lang="es-AR" sz="1200" dirty="0" err="1">
                <a:solidFill>
                  <a:srgbClr val="002060"/>
                </a:solidFill>
              </a:rPr>
              <a:t>main</a:t>
            </a:r>
            <a:r>
              <a:rPr lang="es-AR" sz="1200" dirty="0">
                <a:solidFill>
                  <a:srgbClr val="002060"/>
                </a:solidFill>
              </a:rPr>
              <a:t>(</a:t>
            </a:r>
            <a:r>
              <a:rPr lang="es-AR" sz="1200" dirty="0" err="1">
                <a:solidFill>
                  <a:srgbClr val="002060"/>
                </a:solidFill>
              </a:rPr>
              <a:t>int</a:t>
            </a:r>
            <a:r>
              <a:rPr lang="es-AR" sz="1200" dirty="0">
                <a:solidFill>
                  <a:srgbClr val="002060"/>
                </a:solidFill>
              </a:rPr>
              <a:t> </a:t>
            </a:r>
            <a:r>
              <a:rPr lang="es-AR" sz="1200" dirty="0" err="1">
                <a:solidFill>
                  <a:srgbClr val="002060"/>
                </a:solidFill>
              </a:rPr>
              <a:t>argc</a:t>
            </a:r>
            <a:r>
              <a:rPr lang="es-AR" sz="1200" dirty="0">
                <a:solidFill>
                  <a:srgbClr val="002060"/>
                </a:solidFill>
              </a:rPr>
              <a:t>, </a:t>
            </a:r>
            <a:r>
              <a:rPr lang="es-AR" sz="1200" dirty="0" err="1">
                <a:solidFill>
                  <a:srgbClr val="002060"/>
                </a:solidFill>
              </a:rPr>
              <a:t>char</a:t>
            </a:r>
            <a:r>
              <a:rPr lang="es-AR" sz="1200" dirty="0">
                <a:solidFill>
                  <a:srgbClr val="002060"/>
                </a:solidFill>
              </a:rPr>
              <a:t> *</a:t>
            </a:r>
            <a:r>
              <a:rPr lang="es-AR" sz="1200" dirty="0" err="1">
                <a:solidFill>
                  <a:srgbClr val="002060"/>
                </a:solidFill>
              </a:rPr>
              <a:t>argv</a:t>
            </a:r>
            <a:r>
              <a:rPr lang="es-AR" sz="1200" dirty="0">
                <a:solidFill>
                  <a:srgbClr val="002060"/>
                </a:solidFill>
              </a:rPr>
              <a:t>[])</a:t>
            </a:r>
          </a:p>
          <a:p>
            <a:r>
              <a:rPr lang="es-AR" sz="1200" dirty="0">
                <a:solidFill>
                  <a:srgbClr val="002060"/>
                </a:solidFill>
              </a:rPr>
              <a:t>{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QCoreApplication</a:t>
            </a:r>
            <a:r>
              <a:rPr lang="es-AR" sz="1200" dirty="0">
                <a:solidFill>
                  <a:srgbClr val="002060"/>
                </a:solidFill>
              </a:rPr>
              <a:t> a(</a:t>
            </a:r>
            <a:r>
              <a:rPr lang="es-AR" sz="1200" dirty="0" err="1">
                <a:solidFill>
                  <a:srgbClr val="002060"/>
                </a:solidFill>
              </a:rPr>
              <a:t>argc</a:t>
            </a:r>
            <a:r>
              <a:rPr lang="es-AR" sz="1200" dirty="0">
                <a:solidFill>
                  <a:srgbClr val="002060"/>
                </a:solidFill>
              </a:rPr>
              <a:t>, </a:t>
            </a:r>
            <a:r>
              <a:rPr lang="es-AR" sz="1200" dirty="0" err="1">
                <a:solidFill>
                  <a:srgbClr val="002060"/>
                </a:solidFill>
              </a:rPr>
              <a:t>argv</a:t>
            </a:r>
            <a:r>
              <a:rPr lang="es-AR" sz="1200" dirty="0">
                <a:solidFill>
                  <a:srgbClr val="002060"/>
                </a:solidFill>
              </a:rPr>
              <a:t>);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cadena Cadena1("Cadena de prueba");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cadena Cadena2(Cadena1);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cadena *Cadena3;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cadena Cadena4(Cadena1);</a:t>
            </a:r>
          </a:p>
          <a:p>
            <a:endParaRPr lang="es-AR" sz="1200" dirty="0" smtClean="0">
              <a:solidFill>
                <a:srgbClr val="002060"/>
              </a:solidFill>
            </a:endParaRPr>
          </a:p>
          <a:p>
            <a:r>
              <a:rPr lang="es-AR" sz="1200" dirty="0" smtClean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char</a:t>
            </a:r>
            <a:r>
              <a:rPr lang="es-AR" sz="1200" dirty="0">
                <a:solidFill>
                  <a:srgbClr val="002060"/>
                </a:solidFill>
              </a:rPr>
              <a:t> c[256];</a:t>
            </a:r>
          </a:p>
          <a:p>
            <a:endParaRPr lang="es-AR" sz="1200" dirty="0">
              <a:solidFill>
                <a:srgbClr val="002060"/>
              </a:solidFill>
            </a:endParaRPr>
          </a:p>
          <a:p>
            <a:r>
              <a:rPr lang="es-AR" sz="1200" dirty="0">
                <a:solidFill>
                  <a:srgbClr val="002060"/>
                </a:solidFill>
              </a:rPr>
              <a:t>    //Modificamos cadena1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Cadena1.Asignar("otra cadena deferente");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Cadena3=new cadena("Cadena de prueba numero 3");</a:t>
            </a:r>
          </a:p>
          <a:p>
            <a:endParaRPr lang="es-AR" sz="1200" dirty="0">
              <a:solidFill>
                <a:srgbClr val="002060"/>
              </a:solidFill>
            </a:endParaRPr>
          </a:p>
          <a:p>
            <a:r>
              <a:rPr lang="es-AR" sz="1200" dirty="0">
                <a:solidFill>
                  <a:srgbClr val="002060"/>
                </a:solidFill>
              </a:rPr>
              <a:t>    Cadena4.Concatenar(Cadena2);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Cadena4.Concatenar(*Cadena3);</a:t>
            </a:r>
          </a:p>
          <a:p>
            <a:endParaRPr lang="es-AR" sz="1200" dirty="0">
              <a:solidFill>
                <a:srgbClr val="002060"/>
              </a:solidFill>
            </a:endParaRPr>
          </a:p>
          <a:p>
            <a:r>
              <a:rPr lang="es-AR" sz="1200" dirty="0">
                <a:solidFill>
                  <a:srgbClr val="002060"/>
                </a:solidFill>
              </a:rPr>
              <a:t>    //Mostrar resultados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cout</a:t>
            </a:r>
            <a:r>
              <a:rPr lang="es-AR" sz="1200" dirty="0">
                <a:solidFill>
                  <a:srgbClr val="002060"/>
                </a:solidFill>
              </a:rPr>
              <a:t> &lt;&lt; "Cadena 1:" &lt;&lt; Cadena1.Leer(c) &lt;&lt; </a:t>
            </a:r>
            <a:r>
              <a:rPr lang="es-AR" sz="1200" dirty="0" err="1">
                <a:solidFill>
                  <a:srgbClr val="002060"/>
                </a:solidFill>
              </a:rPr>
              <a:t>endl</a:t>
            </a:r>
            <a:r>
              <a:rPr lang="es-AR" sz="1200" dirty="0">
                <a:solidFill>
                  <a:srgbClr val="002060"/>
                </a:solidFill>
              </a:rPr>
              <a:t>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cout</a:t>
            </a:r>
            <a:r>
              <a:rPr lang="es-AR" sz="1200" dirty="0">
                <a:solidFill>
                  <a:srgbClr val="002060"/>
                </a:solidFill>
              </a:rPr>
              <a:t> &lt;&lt; "Cadena 2:" &lt;&lt; Cadena2.Leer(c) &lt;&lt; </a:t>
            </a:r>
            <a:r>
              <a:rPr lang="es-AR" sz="1200" dirty="0" err="1">
                <a:solidFill>
                  <a:srgbClr val="002060"/>
                </a:solidFill>
              </a:rPr>
              <a:t>endl</a:t>
            </a:r>
            <a:r>
              <a:rPr lang="es-AR" sz="1200" dirty="0">
                <a:solidFill>
                  <a:srgbClr val="002060"/>
                </a:solidFill>
              </a:rPr>
              <a:t>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cout</a:t>
            </a:r>
            <a:r>
              <a:rPr lang="es-AR" sz="1200" dirty="0">
                <a:solidFill>
                  <a:srgbClr val="002060"/>
                </a:solidFill>
              </a:rPr>
              <a:t> &lt;&lt; "Cadena 3:" &lt;&lt; Cadena3-&gt;Leer(c) &lt;&lt; </a:t>
            </a:r>
            <a:r>
              <a:rPr lang="es-AR" sz="1200" dirty="0" err="1">
                <a:solidFill>
                  <a:srgbClr val="002060"/>
                </a:solidFill>
              </a:rPr>
              <a:t>endl</a:t>
            </a:r>
            <a:r>
              <a:rPr lang="es-AR" sz="1200" dirty="0">
                <a:solidFill>
                  <a:srgbClr val="002060"/>
                </a:solidFill>
              </a:rPr>
              <a:t>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cout</a:t>
            </a:r>
            <a:r>
              <a:rPr lang="es-AR" sz="1200" dirty="0">
                <a:solidFill>
                  <a:srgbClr val="002060"/>
                </a:solidFill>
              </a:rPr>
              <a:t> &lt;&lt; "Cadena 4:" &lt;&lt; Cadena4.Leer(c) &lt;&lt; </a:t>
            </a:r>
            <a:r>
              <a:rPr lang="es-AR" sz="1200" dirty="0" err="1">
                <a:solidFill>
                  <a:srgbClr val="002060"/>
                </a:solidFill>
              </a:rPr>
              <a:t>endl</a:t>
            </a:r>
            <a:r>
              <a:rPr lang="es-AR" sz="1200" dirty="0">
                <a:solidFill>
                  <a:srgbClr val="002060"/>
                </a:solidFill>
              </a:rPr>
              <a:t>;</a:t>
            </a:r>
          </a:p>
          <a:p>
            <a:r>
              <a:rPr lang="es-AR" sz="1200" dirty="0" smtClean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return</a:t>
            </a:r>
            <a:r>
              <a:rPr lang="es-AR" sz="1200" dirty="0">
                <a:solidFill>
                  <a:srgbClr val="002060"/>
                </a:solidFill>
              </a:rPr>
              <a:t> </a:t>
            </a:r>
            <a:r>
              <a:rPr lang="es-AR" sz="1200" dirty="0" err="1">
                <a:solidFill>
                  <a:srgbClr val="002060"/>
                </a:solidFill>
              </a:rPr>
              <a:t>a.exec</a:t>
            </a:r>
            <a:r>
              <a:rPr lang="es-AR" sz="1200" dirty="0">
                <a:solidFill>
                  <a:srgbClr val="002060"/>
                </a:solidFill>
              </a:rPr>
              <a:t>();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941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Jerarquía de clases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1 - Herencia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7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Clases base y clases derivadas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Cada nueva clase obtenida mediante herencia se conoce </a:t>
            </a:r>
            <a:r>
              <a:rPr lang="es-AR" dirty="0" smtClean="0"/>
              <a:t>como clase </a:t>
            </a:r>
            <a:r>
              <a:rPr lang="es-AR" dirty="0"/>
              <a:t>derivada.</a:t>
            </a:r>
          </a:p>
          <a:p>
            <a:r>
              <a:rPr lang="es-AR" dirty="0"/>
              <a:t>Las clases a partir de las cuales se deriva, clases base.</a:t>
            </a:r>
          </a:p>
          <a:p>
            <a:r>
              <a:rPr lang="es-AR" dirty="0"/>
              <a:t>Cada clase derivada puede usarse como clase base para  obtener una nueva clase derivada.</a:t>
            </a:r>
          </a:p>
          <a:p>
            <a:r>
              <a:rPr lang="es-AR" dirty="0"/>
              <a:t>Cada clase derivada puede serlo de una o </a:t>
            </a:r>
            <a:r>
              <a:rPr lang="es-AR" dirty="0" smtClean="0"/>
              <a:t>más </a:t>
            </a:r>
            <a:r>
              <a:rPr lang="es-AR" dirty="0"/>
              <a:t>clases </a:t>
            </a:r>
            <a:r>
              <a:rPr lang="es-AR" dirty="0" smtClean="0"/>
              <a:t>base (herencia múltiple</a:t>
            </a:r>
            <a:r>
              <a:rPr lang="es-AR" dirty="0"/>
              <a:t>).</a:t>
            </a:r>
          </a:p>
          <a:p>
            <a:r>
              <a:rPr lang="es-AR" dirty="0"/>
              <a:t>Puede crearse una </a:t>
            </a:r>
            <a:r>
              <a:rPr lang="es-AR" dirty="0" smtClean="0"/>
              <a:t>jerarquía </a:t>
            </a:r>
            <a:r>
              <a:rPr lang="es-AR" dirty="0"/>
              <a:t>de clases tan compleja  como sea necesario.</a:t>
            </a:r>
          </a:p>
          <a:p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Definiciones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015069"/>
              </p:ext>
            </p:extLst>
          </p:nvPr>
        </p:nvGraphicFramePr>
        <p:xfrm>
          <a:off x="822325" y="1846264"/>
          <a:ext cx="7543800" cy="2458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100" smtClean="0"/>
              <a:t>4/5/2017</a:t>
            </a:r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z="1100" smtClean="0"/>
              <a:t>3</a:t>
            </a:fld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791190" y="4461595"/>
            <a:ext cx="825302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Los objetos se comunican e interrelacionan</a:t>
            </a:r>
          </a:p>
          <a:p>
            <a:pPr algn="ctr"/>
            <a:r>
              <a:rPr lang="es-E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s-E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ntre sí a través del acceso a sus atributos</a:t>
            </a:r>
          </a:p>
          <a:p>
            <a:pPr algn="ctr"/>
            <a:r>
              <a:rPr lang="es-E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s-ES" sz="3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del llamado a sus métodos.</a:t>
            </a:r>
            <a:endParaRPr lang="es-E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20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Derivación de clases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59" y="3445728"/>
            <a:ext cx="7543801" cy="2423366"/>
          </a:xfrm>
        </p:spPr>
        <p:txBody>
          <a:bodyPr>
            <a:normAutofit/>
          </a:bodyPr>
          <a:lstStyle/>
          <a:p>
            <a:r>
              <a:rPr lang="es-AR" dirty="0"/>
              <a:t>Para cada clase base podemos definir dos tipos de acceso:</a:t>
            </a:r>
          </a:p>
          <a:p>
            <a:pPr lvl="1"/>
            <a:r>
              <a:rPr lang="es-AR" dirty="0" err="1" smtClean="0"/>
              <a:t>public</a:t>
            </a:r>
            <a:r>
              <a:rPr lang="es-AR" dirty="0"/>
              <a:t>: los miembros heredados de la clase base conservan el tipo de acceso con que fueron declarados en </a:t>
            </a:r>
            <a:r>
              <a:rPr lang="es-AR" dirty="0" smtClean="0"/>
              <a:t>ella.</a:t>
            </a:r>
          </a:p>
          <a:p>
            <a:pPr lvl="1"/>
            <a:r>
              <a:rPr lang="es-AR" dirty="0" err="1" smtClean="0"/>
              <a:t>private</a:t>
            </a:r>
            <a:r>
              <a:rPr lang="es-AR" dirty="0"/>
              <a:t>: todos  los miembros heredados de la clase base pasan a ser miembros privados  en la clase derivada.</a:t>
            </a:r>
          </a:p>
          <a:p>
            <a:r>
              <a:rPr lang="es-AR" dirty="0"/>
              <a:t>Si no se especifica ninguno  de los dos,  por defecto se asume que es </a:t>
            </a:r>
            <a:r>
              <a:rPr lang="es-AR" dirty="0" err="1"/>
              <a:t>private</a:t>
            </a:r>
            <a:r>
              <a:rPr lang="es-AR" dirty="0"/>
              <a:t>.</a:t>
            </a:r>
          </a:p>
          <a:p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446049" y="1849419"/>
            <a:ext cx="79633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dirty="0" smtClean="0"/>
              <a:t>Sintaxis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446049" y="2319459"/>
            <a:ext cx="7963314" cy="825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clase_derivada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AR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public|private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&lt;base1&gt; [,[</a:t>
            </a:r>
            <a:r>
              <a:rPr lang="es-AR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public|private</a:t>
            </a:r>
            <a:r>
              <a:rPr lang="es-AR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&lt;base2&gt;] {};</a:t>
            </a:r>
          </a:p>
        </p:txBody>
      </p:sp>
    </p:spTree>
    <p:extLst>
      <p:ext uri="{BB962C8B-B14F-4D97-AF65-F5344CB8AC3E}">
        <p14:creationId xmlns:p14="http://schemas.microsoft.com/office/powerpoint/2010/main" val="39043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446049" y="312234"/>
            <a:ext cx="7963314" cy="50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dirty="0" smtClean="0"/>
              <a:t>Ejemplos de herencia de clases (persona)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446049" y="813383"/>
            <a:ext cx="7963314" cy="45503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&lt;QCoreApplication&gt;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Persona{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Persona(char *n, int e);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char* LeerNombre(char *n) const;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LeerEdad() const;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CambiarNombre(const char *n);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CambiarEdad(int e);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nombre[40];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edad;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s-AR" sz="120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Empleado:public Persona{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Empleado(char *n,int e,float s);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 LeerSalario() const;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CambiaSalario(const float s);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 salarioMensual;</a:t>
            </a:r>
          </a:p>
          <a:p>
            <a:r>
              <a:rPr lang="es-A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s-AR" sz="1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78780" y="5486400"/>
            <a:ext cx="8130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El acceso </a:t>
            </a:r>
            <a:r>
              <a:rPr lang="es-AR" b="1" i="1" dirty="0" err="1" smtClean="0"/>
              <a:t>protected</a:t>
            </a:r>
            <a:r>
              <a:rPr lang="es-AR" dirty="0" smtClean="0"/>
              <a:t> nos permite que los datos sean inaccesibles desde el exterior de las clases, pero a la vez, permite que sean accesibles desde las clases derivadas.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8215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446049" y="388624"/>
            <a:ext cx="79633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dirty="0" smtClean="0"/>
              <a:t>Ejemplo herencia métodos y programa </a:t>
            </a:r>
            <a:r>
              <a:rPr lang="es-AR" sz="2400" dirty="0" err="1" smtClean="0"/>
              <a:t>ppal</a:t>
            </a:r>
            <a:r>
              <a:rPr lang="es-AR" sz="2400" dirty="0" smtClean="0"/>
              <a:t> (persona)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446049" y="845824"/>
            <a:ext cx="7963314" cy="5443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s-AR" sz="1200" dirty="0">
                <a:solidFill>
                  <a:srgbClr val="002060"/>
                </a:solidFill>
              </a:rPr>
              <a:t>Persona::Persona(</a:t>
            </a:r>
            <a:r>
              <a:rPr lang="es-AR" sz="1200" dirty="0" err="1">
                <a:solidFill>
                  <a:srgbClr val="002060"/>
                </a:solidFill>
              </a:rPr>
              <a:t>char</a:t>
            </a:r>
            <a:r>
              <a:rPr lang="es-AR" sz="1200" dirty="0">
                <a:solidFill>
                  <a:srgbClr val="002060"/>
                </a:solidFill>
              </a:rPr>
              <a:t> *n, </a:t>
            </a:r>
            <a:r>
              <a:rPr lang="es-AR" sz="1200" dirty="0" err="1">
                <a:solidFill>
                  <a:srgbClr val="002060"/>
                </a:solidFill>
              </a:rPr>
              <a:t>int</a:t>
            </a:r>
            <a:r>
              <a:rPr lang="es-AR" sz="1200" dirty="0">
                <a:solidFill>
                  <a:srgbClr val="002060"/>
                </a:solidFill>
              </a:rPr>
              <a:t> e){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strcpy</a:t>
            </a:r>
            <a:r>
              <a:rPr lang="es-AR" sz="1200" dirty="0">
                <a:solidFill>
                  <a:srgbClr val="002060"/>
                </a:solidFill>
              </a:rPr>
              <a:t>(</a:t>
            </a:r>
            <a:r>
              <a:rPr lang="es-AR" sz="1200" dirty="0" err="1">
                <a:solidFill>
                  <a:srgbClr val="002060"/>
                </a:solidFill>
              </a:rPr>
              <a:t>nombre,n</a:t>
            </a:r>
            <a:r>
              <a:rPr lang="es-AR" sz="1200" dirty="0">
                <a:solidFill>
                  <a:srgbClr val="002060"/>
                </a:solidFill>
              </a:rPr>
              <a:t>);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edad=e;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}</a:t>
            </a:r>
          </a:p>
          <a:p>
            <a:endParaRPr lang="es-AR" sz="1200" dirty="0">
              <a:solidFill>
                <a:srgbClr val="002060"/>
              </a:solidFill>
            </a:endParaRPr>
          </a:p>
          <a:p>
            <a:r>
              <a:rPr lang="es-AR" sz="1200" dirty="0" err="1">
                <a:solidFill>
                  <a:srgbClr val="002060"/>
                </a:solidFill>
              </a:rPr>
              <a:t>char</a:t>
            </a:r>
            <a:r>
              <a:rPr lang="es-AR" sz="1200" dirty="0">
                <a:solidFill>
                  <a:srgbClr val="002060"/>
                </a:solidFill>
              </a:rPr>
              <a:t>* Persona::</a:t>
            </a:r>
            <a:r>
              <a:rPr lang="es-AR" sz="1200" dirty="0" err="1">
                <a:solidFill>
                  <a:srgbClr val="002060"/>
                </a:solidFill>
              </a:rPr>
              <a:t>LeerNombre</a:t>
            </a:r>
            <a:r>
              <a:rPr lang="es-AR" sz="1200" dirty="0">
                <a:solidFill>
                  <a:srgbClr val="002060"/>
                </a:solidFill>
              </a:rPr>
              <a:t>(</a:t>
            </a:r>
            <a:r>
              <a:rPr lang="es-AR" sz="1200" dirty="0" err="1">
                <a:solidFill>
                  <a:srgbClr val="002060"/>
                </a:solidFill>
              </a:rPr>
              <a:t>char</a:t>
            </a:r>
            <a:r>
              <a:rPr lang="es-AR" sz="1200" dirty="0">
                <a:solidFill>
                  <a:srgbClr val="002060"/>
                </a:solidFill>
              </a:rPr>
              <a:t> *n) </a:t>
            </a:r>
            <a:r>
              <a:rPr lang="es-AR" sz="1200" dirty="0" err="1">
                <a:solidFill>
                  <a:srgbClr val="002060"/>
                </a:solidFill>
              </a:rPr>
              <a:t>const</a:t>
            </a:r>
            <a:r>
              <a:rPr lang="es-AR" sz="1200" dirty="0">
                <a:solidFill>
                  <a:srgbClr val="002060"/>
                </a:solidFill>
              </a:rPr>
              <a:t>{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strcpy</a:t>
            </a:r>
            <a:r>
              <a:rPr lang="es-AR" sz="1200" dirty="0">
                <a:solidFill>
                  <a:srgbClr val="002060"/>
                </a:solidFill>
              </a:rPr>
              <a:t>(</a:t>
            </a:r>
            <a:r>
              <a:rPr lang="es-AR" sz="1200" dirty="0" err="1">
                <a:solidFill>
                  <a:srgbClr val="002060"/>
                </a:solidFill>
              </a:rPr>
              <a:t>n,this</a:t>
            </a:r>
            <a:r>
              <a:rPr lang="es-AR" sz="1200" dirty="0">
                <a:solidFill>
                  <a:srgbClr val="002060"/>
                </a:solidFill>
              </a:rPr>
              <a:t>-&gt;nombre);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return</a:t>
            </a:r>
            <a:r>
              <a:rPr lang="es-AR" sz="1200" dirty="0">
                <a:solidFill>
                  <a:srgbClr val="002060"/>
                </a:solidFill>
              </a:rPr>
              <a:t> n;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}</a:t>
            </a:r>
          </a:p>
          <a:p>
            <a:endParaRPr lang="es-AR" sz="1200" dirty="0">
              <a:solidFill>
                <a:srgbClr val="002060"/>
              </a:solidFill>
            </a:endParaRPr>
          </a:p>
          <a:p>
            <a:r>
              <a:rPr lang="es-AR" sz="1200" dirty="0" err="1">
                <a:solidFill>
                  <a:srgbClr val="002060"/>
                </a:solidFill>
              </a:rPr>
              <a:t>int</a:t>
            </a:r>
            <a:r>
              <a:rPr lang="es-AR" sz="1200" dirty="0">
                <a:solidFill>
                  <a:srgbClr val="002060"/>
                </a:solidFill>
              </a:rPr>
              <a:t> Persona::</a:t>
            </a:r>
            <a:r>
              <a:rPr lang="es-AR" sz="1200" dirty="0" err="1">
                <a:solidFill>
                  <a:srgbClr val="002060"/>
                </a:solidFill>
              </a:rPr>
              <a:t>LeerEdad</a:t>
            </a:r>
            <a:r>
              <a:rPr lang="es-AR" sz="1200" dirty="0">
                <a:solidFill>
                  <a:srgbClr val="002060"/>
                </a:solidFill>
              </a:rPr>
              <a:t>() </a:t>
            </a:r>
            <a:r>
              <a:rPr lang="es-AR" sz="1200" dirty="0" err="1">
                <a:solidFill>
                  <a:srgbClr val="002060"/>
                </a:solidFill>
              </a:rPr>
              <a:t>const</a:t>
            </a:r>
            <a:r>
              <a:rPr lang="es-AR" sz="1200" dirty="0">
                <a:solidFill>
                  <a:srgbClr val="002060"/>
                </a:solidFill>
              </a:rPr>
              <a:t> {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return</a:t>
            </a:r>
            <a:r>
              <a:rPr lang="es-AR" sz="1200" dirty="0">
                <a:solidFill>
                  <a:srgbClr val="002060"/>
                </a:solidFill>
              </a:rPr>
              <a:t> edad;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}</a:t>
            </a:r>
          </a:p>
          <a:p>
            <a:endParaRPr lang="es-AR" sz="1200" dirty="0">
              <a:solidFill>
                <a:srgbClr val="002060"/>
              </a:solidFill>
            </a:endParaRPr>
          </a:p>
          <a:p>
            <a:r>
              <a:rPr lang="es-AR" sz="1200" dirty="0" err="1">
                <a:solidFill>
                  <a:srgbClr val="002060"/>
                </a:solidFill>
              </a:rPr>
              <a:t>void</a:t>
            </a:r>
            <a:r>
              <a:rPr lang="es-AR" sz="1200" dirty="0">
                <a:solidFill>
                  <a:srgbClr val="002060"/>
                </a:solidFill>
              </a:rPr>
              <a:t> Persona::</a:t>
            </a:r>
            <a:r>
              <a:rPr lang="es-AR" sz="1200" dirty="0" err="1">
                <a:solidFill>
                  <a:srgbClr val="002060"/>
                </a:solidFill>
              </a:rPr>
              <a:t>CambiarNombre</a:t>
            </a:r>
            <a:r>
              <a:rPr lang="es-AR" sz="1200" dirty="0">
                <a:solidFill>
                  <a:srgbClr val="002060"/>
                </a:solidFill>
              </a:rPr>
              <a:t>(</a:t>
            </a:r>
            <a:r>
              <a:rPr lang="es-AR" sz="1200" dirty="0" err="1">
                <a:solidFill>
                  <a:srgbClr val="002060"/>
                </a:solidFill>
              </a:rPr>
              <a:t>const</a:t>
            </a:r>
            <a:r>
              <a:rPr lang="es-AR" sz="1200" dirty="0">
                <a:solidFill>
                  <a:srgbClr val="002060"/>
                </a:solidFill>
              </a:rPr>
              <a:t> </a:t>
            </a:r>
            <a:r>
              <a:rPr lang="es-AR" sz="1200" dirty="0" err="1">
                <a:solidFill>
                  <a:srgbClr val="002060"/>
                </a:solidFill>
              </a:rPr>
              <a:t>char</a:t>
            </a:r>
            <a:r>
              <a:rPr lang="es-AR" sz="1200" dirty="0">
                <a:solidFill>
                  <a:srgbClr val="002060"/>
                </a:solidFill>
              </a:rPr>
              <a:t> *n){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strcpy</a:t>
            </a:r>
            <a:r>
              <a:rPr lang="es-AR" sz="1200" dirty="0">
                <a:solidFill>
                  <a:srgbClr val="002060"/>
                </a:solidFill>
              </a:rPr>
              <a:t>(</a:t>
            </a:r>
            <a:r>
              <a:rPr lang="es-AR" sz="1200" dirty="0" err="1">
                <a:solidFill>
                  <a:srgbClr val="002060"/>
                </a:solidFill>
              </a:rPr>
              <a:t>nombre,n</a:t>
            </a:r>
            <a:r>
              <a:rPr lang="es-AR" sz="1200" dirty="0">
                <a:solidFill>
                  <a:srgbClr val="002060"/>
                </a:solidFill>
              </a:rPr>
              <a:t>);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}</a:t>
            </a:r>
          </a:p>
          <a:p>
            <a:endParaRPr lang="es-AR" sz="1200" dirty="0">
              <a:solidFill>
                <a:srgbClr val="002060"/>
              </a:solidFill>
            </a:endParaRPr>
          </a:p>
          <a:p>
            <a:r>
              <a:rPr lang="es-AR" sz="1200" dirty="0" err="1">
                <a:solidFill>
                  <a:srgbClr val="002060"/>
                </a:solidFill>
              </a:rPr>
              <a:t>void</a:t>
            </a:r>
            <a:r>
              <a:rPr lang="es-AR" sz="1200" dirty="0">
                <a:solidFill>
                  <a:srgbClr val="002060"/>
                </a:solidFill>
              </a:rPr>
              <a:t> Persona::</a:t>
            </a:r>
            <a:r>
              <a:rPr lang="es-AR" sz="1200" dirty="0" err="1">
                <a:solidFill>
                  <a:srgbClr val="002060"/>
                </a:solidFill>
              </a:rPr>
              <a:t>CambiarEdad</a:t>
            </a:r>
            <a:r>
              <a:rPr lang="es-AR" sz="1200" dirty="0">
                <a:solidFill>
                  <a:srgbClr val="002060"/>
                </a:solidFill>
              </a:rPr>
              <a:t>(</a:t>
            </a:r>
            <a:r>
              <a:rPr lang="es-AR" sz="1200" dirty="0" err="1">
                <a:solidFill>
                  <a:srgbClr val="002060"/>
                </a:solidFill>
              </a:rPr>
              <a:t>int</a:t>
            </a:r>
            <a:r>
              <a:rPr lang="es-AR" sz="1200" dirty="0">
                <a:solidFill>
                  <a:srgbClr val="002060"/>
                </a:solidFill>
              </a:rPr>
              <a:t> e){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edad=e;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}</a:t>
            </a:r>
          </a:p>
          <a:p>
            <a:endParaRPr lang="es-AR" sz="1200" dirty="0">
              <a:solidFill>
                <a:srgbClr val="002060"/>
              </a:solidFill>
            </a:endParaRPr>
          </a:p>
          <a:p>
            <a:r>
              <a:rPr lang="es-AR" sz="1200" dirty="0">
                <a:solidFill>
                  <a:srgbClr val="002060"/>
                </a:solidFill>
              </a:rPr>
              <a:t>Empleado::Empleado(</a:t>
            </a:r>
            <a:r>
              <a:rPr lang="es-AR" sz="1200" dirty="0" err="1">
                <a:solidFill>
                  <a:srgbClr val="002060"/>
                </a:solidFill>
              </a:rPr>
              <a:t>char</a:t>
            </a:r>
            <a:r>
              <a:rPr lang="es-AR" sz="1200" dirty="0">
                <a:solidFill>
                  <a:srgbClr val="002060"/>
                </a:solidFill>
              </a:rPr>
              <a:t> *</a:t>
            </a:r>
            <a:r>
              <a:rPr lang="es-AR" sz="1200" dirty="0" err="1">
                <a:solidFill>
                  <a:srgbClr val="002060"/>
                </a:solidFill>
              </a:rPr>
              <a:t>n,int</a:t>
            </a:r>
            <a:r>
              <a:rPr lang="es-AR" sz="1200" dirty="0">
                <a:solidFill>
                  <a:srgbClr val="002060"/>
                </a:solidFill>
              </a:rPr>
              <a:t> </a:t>
            </a:r>
            <a:r>
              <a:rPr lang="es-AR" sz="1200" dirty="0" err="1">
                <a:solidFill>
                  <a:srgbClr val="002060"/>
                </a:solidFill>
              </a:rPr>
              <a:t>e,float</a:t>
            </a:r>
            <a:r>
              <a:rPr lang="es-AR" sz="1200" dirty="0">
                <a:solidFill>
                  <a:srgbClr val="002060"/>
                </a:solidFill>
              </a:rPr>
              <a:t> s):Persona(</a:t>
            </a:r>
            <a:r>
              <a:rPr lang="es-AR" sz="1200" dirty="0" err="1">
                <a:solidFill>
                  <a:srgbClr val="002060"/>
                </a:solidFill>
              </a:rPr>
              <a:t>n,e</a:t>
            </a:r>
            <a:r>
              <a:rPr lang="es-AR" sz="1200" dirty="0">
                <a:solidFill>
                  <a:srgbClr val="002060"/>
                </a:solidFill>
              </a:rPr>
              <a:t>){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salarioMensual</a:t>
            </a:r>
            <a:r>
              <a:rPr lang="es-AR" sz="1200" dirty="0">
                <a:solidFill>
                  <a:srgbClr val="002060"/>
                </a:solidFill>
              </a:rPr>
              <a:t>=s;}</a:t>
            </a:r>
          </a:p>
          <a:p>
            <a:endParaRPr lang="es-AR" sz="1200" dirty="0">
              <a:solidFill>
                <a:srgbClr val="002060"/>
              </a:solidFill>
            </a:endParaRPr>
          </a:p>
          <a:p>
            <a:endParaRPr lang="es-AR" sz="1200" dirty="0">
              <a:solidFill>
                <a:srgbClr val="002060"/>
              </a:solidFill>
            </a:endParaRPr>
          </a:p>
          <a:p>
            <a:r>
              <a:rPr lang="es-AR" sz="1200" dirty="0" err="1">
                <a:solidFill>
                  <a:srgbClr val="002060"/>
                </a:solidFill>
              </a:rPr>
              <a:t>float</a:t>
            </a:r>
            <a:r>
              <a:rPr lang="es-AR" sz="1200" dirty="0">
                <a:solidFill>
                  <a:srgbClr val="002060"/>
                </a:solidFill>
              </a:rPr>
              <a:t> Empleado::</a:t>
            </a:r>
            <a:r>
              <a:rPr lang="es-AR" sz="1200" dirty="0" err="1">
                <a:solidFill>
                  <a:srgbClr val="002060"/>
                </a:solidFill>
              </a:rPr>
              <a:t>LeerSalario</a:t>
            </a:r>
            <a:r>
              <a:rPr lang="es-AR" sz="1200" dirty="0">
                <a:solidFill>
                  <a:srgbClr val="002060"/>
                </a:solidFill>
              </a:rPr>
              <a:t>()</a:t>
            </a:r>
            <a:r>
              <a:rPr lang="es-AR" sz="1200" dirty="0" err="1">
                <a:solidFill>
                  <a:srgbClr val="002060"/>
                </a:solidFill>
              </a:rPr>
              <a:t>const</a:t>
            </a:r>
            <a:r>
              <a:rPr lang="es-AR" sz="1200" dirty="0">
                <a:solidFill>
                  <a:srgbClr val="002060"/>
                </a:solidFill>
              </a:rPr>
              <a:t> {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return</a:t>
            </a:r>
            <a:r>
              <a:rPr lang="es-AR" sz="1200" dirty="0">
                <a:solidFill>
                  <a:srgbClr val="002060"/>
                </a:solidFill>
              </a:rPr>
              <a:t> </a:t>
            </a:r>
            <a:r>
              <a:rPr lang="es-AR" sz="1200" dirty="0" err="1">
                <a:solidFill>
                  <a:srgbClr val="002060"/>
                </a:solidFill>
              </a:rPr>
              <a:t>salarioMensual</a:t>
            </a:r>
            <a:r>
              <a:rPr lang="es-AR" sz="1200" dirty="0">
                <a:solidFill>
                  <a:srgbClr val="002060"/>
                </a:solidFill>
              </a:rPr>
              <a:t>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}</a:t>
            </a:r>
          </a:p>
          <a:p>
            <a:endParaRPr lang="es-AR" sz="1200" dirty="0">
              <a:solidFill>
                <a:srgbClr val="002060"/>
              </a:solidFill>
            </a:endParaRPr>
          </a:p>
          <a:p>
            <a:r>
              <a:rPr lang="es-AR" sz="1200" dirty="0" err="1">
                <a:solidFill>
                  <a:srgbClr val="002060"/>
                </a:solidFill>
              </a:rPr>
              <a:t>void</a:t>
            </a:r>
            <a:r>
              <a:rPr lang="es-AR" sz="1200" dirty="0">
                <a:solidFill>
                  <a:srgbClr val="002060"/>
                </a:solidFill>
              </a:rPr>
              <a:t> Empleado::</a:t>
            </a:r>
            <a:r>
              <a:rPr lang="es-AR" sz="1200" dirty="0" err="1">
                <a:solidFill>
                  <a:srgbClr val="002060"/>
                </a:solidFill>
              </a:rPr>
              <a:t>CambiaSalario</a:t>
            </a:r>
            <a:r>
              <a:rPr lang="es-AR" sz="1200" dirty="0">
                <a:solidFill>
                  <a:srgbClr val="002060"/>
                </a:solidFill>
              </a:rPr>
              <a:t>(</a:t>
            </a:r>
            <a:r>
              <a:rPr lang="es-AR" sz="1200" dirty="0" err="1">
                <a:solidFill>
                  <a:srgbClr val="002060"/>
                </a:solidFill>
              </a:rPr>
              <a:t>const</a:t>
            </a:r>
            <a:r>
              <a:rPr lang="es-AR" sz="1200" dirty="0">
                <a:solidFill>
                  <a:srgbClr val="002060"/>
                </a:solidFill>
              </a:rPr>
              <a:t> </a:t>
            </a:r>
            <a:r>
              <a:rPr lang="es-AR" sz="1200" dirty="0" err="1">
                <a:solidFill>
                  <a:srgbClr val="002060"/>
                </a:solidFill>
              </a:rPr>
              <a:t>float</a:t>
            </a:r>
            <a:r>
              <a:rPr lang="es-AR" sz="1200" dirty="0">
                <a:solidFill>
                  <a:srgbClr val="002060"/>
                </a:solidFill>
              </a:rPr>
              <a:t> s){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salarioMensual</a:t>
            </a:r>
            <a:r>
              <a:rPr lang="es-AR" sz="1200" dirty="0">
                <a:solidFill>
                  <a:srgbClr val="002060"/>
                </a:solidFill>
              </a:rPr>
              <a:t>=s;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}</a:t>
            </a:r>
          </a:p>
          <a:p>
            <a:endParaRPr lang="es-AR" sz="1200" dirty="0">
              <a:solidFill>
                <a:srgbClr val="002060"/>
              </a:solidFill>
            </a:endParaRPr>
          </a:p>
          <a:p>
            <a:r>
              <a:rPr lang="es-AR" sz="1200" dirty="0" err="1">
                <a:solidFill>
                  <a:srgbClr val="002060"/>
                </a:solidFill>
              </a:rPr>
              <a:t>int</a:t>
            </a:r>
            <a:r>
              <a:rPr lang="es-AR" sz="1200" dirty="0">
                <a:solidFill>
                  <a:srgbClr val="002060"/>
                </a:solidFill>
              </a:rPr>
              <a:t> </a:t>
            </a:r>
            <a:r>
              <a:rPr lang="es-AR" sz="1200" dirty="0" err="1">
                <a:solidFill>
                  <a:srgbClr val="002060"/>
                </a:solidFill>
              </a:rPr>
              <a:t>main</a:t>
            </a:r>
            <a:r>
              <a:rPr lang="es-AR" sz="1200" dirty="0">
                <a:solidFill>
                  <a:srgbClr val="002060"/>
                </a:solidFill>
              </a:rPr>
              <a:t>(</a:t>
            </a:r>
            <a:r>
              <a:rPr lang="es-AR" sz="1200" dirty="0" err="1">
                <a:solidFill>
                  <a:srgbClr val="002060"/>
                </a:solidFill>
              </a:rPr>
              <a:t>int</a:t>
            </a:r>
            <a:r>
              <a:rPr lang="es-AR" sz="1200" dirty="0">
                <a:solidFill>
                  <a:srgbClr val="002060"/>
                </a:solidFill>
              </a:rPr>
              <a:t> </a:t>
            </a:r>
            <a:r>
              <a:rPr lang="es-AR" sz="1200" dirty="0" err="1">
                <a:solidFill>
                  <a:srgbClr val="002060"/>
                </a:solidFill>
              </a:rPr>
              <a:t>argc</a:t>
            </a:r>
            <a:r>
              <a:rPr lang="es-AR" sz="1200" dirty="0">
                <a:solidFill>
                  <a:srgbClr val="002060"/>
                </a:solidFill>
              </a:rPr>
              <a:t>, </a:t>
            </a:r>
            <a:r>
              <a:rPr lang="es-AR" sz="1200" dirty="0" err="1">
                <a:solidFill>
                  <a:srgbClr val="002060"/>
                </a:solidFill>
              </a:rPr>
              <a:t>char</a:t>
            </a:r>
            <a:r>
              <a:rPr lang="es-AR" sz="1200" dirty="0">
                <a:solidFill>
                  <a:srgbClr val="002060"/>
                </a:solidFill>
              </a:rPr>
              <a:t> *</a:t>
            </a:r>
            <a:r>
              <a:rPr lang="es-AR" sz="1200" dirty="0" err="1">
                <a:solidFill>
                  <a:srgbClr val="002060"/>
                </a:solidFill>
              </a:rPr>
              <a:t>argv</a:t>
            </a:r>
            <a:r>
              <a:rPr lang="es-AR" sz="1200" dirty="0">
                <a:solidFill>
                  <a:srgbClr val="002060"/>
                </a:solidFill>
              </a:rPr>
              <a:t>[])</a:t>
            </a:r>
          </a:p>
          <a:p>
            <a:r>
              <a:rPr lang="es-AR" sz="1200" dirty="0">
                <a:solidFill>
                  <a:srgbClr val="002060"/>
                </a:solidFill>
              </a:rPr>
              <a:t>{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QCoreApplication</a:t>
            </a:r>
            <a:r>
              <a:rPr lang="es-AR" sz="1200" dirty="0">
                <a:solidFill>
                  <a:srgbClr val="002060"/>
                </a:solidFill>
              </a:rPr>
              <a:t> a(</a:t>
            </a:r>
            <a:r>
              <a:rPr lang="es-AR" sz="1200" dirty="0" err="1">
                <a:solidFill>
                  <a:srgbClr val="002060"/>
                </a:solidFill>
              </a:rPr>
              <a:t>argc</a:t>
            </a:r>
            <a:r>
              <a:rPr lang="es-AR" sz="1200" dirty="0">
                <a:solidFill>
                  <a:srgbClr val="002060"/>
                </a:solidFill>
              </a:rPr>
              <a:t>, </a:t>
            </a:r>
            <a:r>
              <a:rPr lang="es-AR" sz="1200" dirty="0" err="1">
                <a:solidFill>
                  <a:srgbClr val="002060"/>
                </a:solidFill>
              </a:rPr>
              <a:t>argv</a:t>
            </a:r>
            <a:r>
              <a:rPr lang="es-AR" sz="1200" dirty="0">
                <a:solidFill>
                  <a:srgbClr val="002060"/>
                </a:solidFill>
              </a:rPr>
              <a:t>);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char</a:t>
            </a:r>
            <a:r>
              <a:rPr lang="es-AR" sz="1200" dirty="0">
                <a:solidFill>
                  <a:srgbClr val="002060"/>
                </a:solidFill>
              </a:rPr>
              <a:t> c[256];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Empleado E1("Juan Perez",25,3500);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cout</a:t>
            </a:r>
            <a:r>
              <a:rPr lang="es-AR" sz="1200" dirty="0">
                <a:solidFill>
                  <a:srgbClr val="002060"/>
                </a:solidFill>
              </a:rPr>
              <a:t> &lt;&lt; "Nombre:" &lt;&lt; E1.LeerNombre(c) &lt;&lt; </a:t>
            </a:r>
            <a:r>
              <a:rPr lang="es-AR" sz="1200" dirty="0" err="1">
                <a:solidFill>
                  <a:srgbClr val="002060"/>
                </a:solidFill>
              </a:rPr>
              <a:t>endl</a:t>
            </a:r>
            <a:r>
              <a:rPr lang="es-AR" sz="1200" dirty="0">
                <a:solidFill>
                  <a:srgbClr val="002060"/>
                </a:solidFill>
              </a:rPr>
              <a:t>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cout</a:t>
            </a:r>
            <a:r>
              <a:rPr lang="es-AR" sz="1200" dirty="0">
                <a:solidFill>
                  <a:srgbClr val="002060"/>
                </a:solidFill>
              </a:rPr>
              <a:t> &lt;&lt; "Edad:" &lt;&lt; E1.LeerEdad() &lt;&lt; </a:t>
            </a:r>
            <a:r>
              <a:rPr lang="es-AR" sz="1200" dirty="0" err="1">
                <a:solidFill>
                  <a:srgbClr val="002060"/>
                </a:solidFill>
              </a:rPr>
              <a:t>endl</a:t>
            </a:r>
            <a:r>
              <a:rPr lang="es-AR" sz="1200" dirty="0">
                <a:solidFill>
                  <a:srgbClr val="002060"/>
                </a:solidFill>
              </a:rPr>
              <a:t>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cout</a:t>
            </a:r>
            <a:r>
              <a:rPr lang="es-AR" sz="1200" dirty="0">
                <a:solidFill>
                  <a:srgbClr val="002060"/>
                </a:solidFill>
              </a:rPr>
              <a:t> &lt;&lt; "Salario:" &lt;&lt; E1.LeerSalario() &lt;&lt; </a:t>
            </a:r>
            <a:r>
              <a:rPr lang="es-AR" sz="1200" dirty="0" err="1">
                <a:solidFill>
                  <a:srgbClr val="002060"/>
                </a:solidFill>
              </a:rPr>
              <a:t>endl</a:t>
            </a:r>
            <a:r>
              <a:rPr lang="es-AR" sz="1200" dirty="0">
                <a:solidFill>
                  <a:srgbClr val="002060"/>
                </a:solidFill>
              </a:rPr>
              <a:t>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float</a:t>
            </a:r>
            <a:r>
              <a:rPr lang="es-AR" sz="1200" dirty="0">
                <a:solidFill>
                  <a:srgbClr val="002060"/>
                </a:solidFill>
              </a:rPr>
              <a:t> </a:t>
            </a:r>
            <a:r>
              <a:rPr lang="es-AR" sz="1200" dirty="0" err="1">
                <a:solidFill>
                  <a:srgbClr val="002060"/>
                </a:solidFill>
              </a:rPr>
              <a:t>ns</a:t>
            </a:r>
            <a:r>
              <a:rPr lang="es-AR" sz="1200" dirty="0">
                <a:solidFill>
                  <a:srgbClr val="002060"/>
                </a:solidFill>
              </a:rPr>
              <a:t>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ns</a:t>
            </a:r>
            <a:r>
              <a:rPr lang="es-AR" sz="1200" dirty="0">
                <a:solidFill>
                  <a:srgbClr val="002060"/>
                </a:solidFill>
              </a:rPr>
              <a:t>=E1.LeerSalario()*1.18;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E1.CambiaSalario(</a:t>
            </a:r>
            <a:r>
              <a:rPr lang="es-AR" sz="1200" dirty="0" err="1">
                <a:solidFill>
                  <a:srgbClr val="002060"/>
                </a:solidFill>
              </a:rPr>
              <a:t>ns</a:t>
            </a:r>
            <a:r>
              <a:rPr lang="es-AR" sz="1200" dirty="0">
                <a:solidFill>
                  <a:srgbClr val="002060"/>
                </a:solidFill>
              </a:rPr>
              <a:t>);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cout</a:t>
            </a:r>
            <a:r>
              <a:rPr lang="es-AR" sz="1200" dirty="0">
                <a:solidFill>
                  <a:srgbClr val="002060"/>
                </a:solidFill>
              </a:rPr>
              <a:t> &lt;&lt; "Salario:" &lt;&lt; E1.LeerSalario() &lt;&lt; </a:t>
            </a:r>
            <a:r>
              <a:rPr lang="es-AR" sz="1200" dirty="0" err="1">
                <a:solidFill>
                  <a:srgbClr val="002060"/>
                </a:solidFill>
              </a:rPr>
              <a:t>endl</a:t>
            </a:r>
            <a:r>
              <a:rPr lang="es-AR" sz="1200" dirty="0">
                <a:solidFill>
                  <a:srgbClr val="002060"/>
                </a:solidFill>
              </a:rPr>
              <a:t>;</a:t>
            </a:r>
          </a:p>
          <a:p>
            <a:endParaRPr lang="es-AR" sz="1200" dirty="0">
              <a:solidFill>
                <a:srgbClr val="002060"/>
              </a:solidFill>
            </a:endParaRP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return</a:t>
            </a:r>
            <a:r>
              <a:rPr lang="es-AR" sz="1200" dirty="0">
                <a:solidFill>
                  <a:srgbClr val="002060"/>
                </a:solidFill>
              </a:rPr>
              <a:t> </a:t>
            </a:r>
            <a:r>
              <a:rPr lang="es-AR" sz="1200" dirty="0" err="1">
                <a:solidFill>
                  <a:srgbClr val="002060"/>
                </a:solidFill>
              </a:rPr>
              <a:t>a.exec</a:t>
            </a:r>
            <a:r>
              <a:rPr lang="es-AR" sz="1200" dirty="0">
                <a:solidFill>
                  <a:srgbClr val="002060"/>
                </a:solidFill>
              </a:rPr>
              <a:t>();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63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Constructores y clases derivadas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Cuando se crea  un objeto de una clase derivada, primero se invoca al constructor de la clase o clases base y a </a:t>
            </a:r>
            <a:r>
              <a:rPr lang="es-AR" dirty="0" smtClean="0"/>
              <a:t>continuación </a:t>
            </a:r>
            <a:r>
              <a:rPr lang="es-AR" dirty="0"/>
              <a:t>al constructor de la clase derivada.</a:t>
            </a:r>
          </a:p>
          <a:p>
            <a:r>
              <a:rPr lang="es-AR" dirty="0"/>
              <a:t>Si la clase base es a su vez una clase derivada, el proceso se repite recursivamente.</a:t>
            </a:r>
          </a:p>
          <a:p>
            <a:r>
              <a:rPr lang="es-AR" dirty="0"/>
              <a:t>Si no hemos definido los constructores de las clases, se usan los constructores por defecto que crea  el compilador.</a:t>
            </a:r>
          </a:p>
          <a:p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4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446049" y="388624"/>
            <a:ext cx="79633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dirty="0" smtClean="0"/>
              <a:t>Ejemplo herencia constructores (Herencia0)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446049" y="845824"/>
            <a:ext cx="7963314" cy="5443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s-AR" sz="1400" dirty="0">
                <a:solidFill>
                  <a:srgbClr val="002060"/>
                </a:solidFill>
              </a:rPr>
              <a:t>#</a:t>
            </a:r>
            <a:r>
              <a:rPr lang="es-AR" sz="1400" dirty="0" err="1">
                <a:solidFill>
                  <a:srgbClr val="002060"/>
                </a:solidFill>
              </a:rPr>
              <a:t>include</a:t>
            </a:r>
            <a:r>
              <a:rPr lang="es-AR" sz="1400" dirty="0">
                <a:solidFill>
                  <a:srgbClr val="002060"/>
                </a:solidFill>
              </a:rPr>
              <a:t> &lt;</a:t>
            </a:r>
            <a:r>
              <a:rPr lang="es-AR" sz="1400" dirty="0" err="1">
                <a:solidFill>
                  <a:srgbClr val="002060"/>
                </a:solidFill>
              </a:rPr>
              <a:t>QCoreApplication</a:t>
            </a:r>
            <a:r>
              <a:rPr lang="es-AR" sz="1400" dirty="0">
                <a:solidFill>
                  <a:srgbClr val="002060"/>
                </a:solidFill>
              </a:rPr>
              <a:t>&gt;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#</a:t>
            </a:r>
            <a:r>
              <a:rPr lang="es-AR" sz="1400" dirty="0" err="1">
                <a:solidFill>
                  <a:srgbClr val="002060"/>
                </a:solidFill>
              </a:rPr>
              <a:t>include</a:t>
            </a:r>
            <a:r>
              <a:rPr lang="es-AR" sz="1400" dirty="0">
                <a:solidFill>
                  <a:srgbClr val="002060"/>
                </a:solidFill>
              </a:rPr>
              <a:t> &lt;</a:t>
            </a:r>
            <a:r>
              <a:rPr lang="es-AR" sz="1400" dirty="0" err="1">
                <a:solidFill>
                  <a:srgbClr val="002060"/>
                </a:solidFill>
              </a:rPr>
              <a:t>iostream</a:t>
            </a:r>
            <a:r>
              <a:rPr lang="es-AR" sz="1400" dirty="0">
                <a:solidFill>
                  <a:srgbClr val="002060"/>
                </a:solidFill>
              </a:rPr>
              <a:t>&gt;</a:t>
            </a:r>
          </a:p>
          <a:p>
            <a:r>
              <a:rPr lang="es-AR" sz="1400" dirty="0" err="1">
                <a:solidFill>
                  <a:srgbClr val="002060"/>
                </a:solidFill>
              </a:rPr>
              <a:t>using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namespace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std</a:t>
            </a:r>
            <a:r>
              <a:rPr lang="es-AR" sz="1400" dirty="0">
                <a:solidFill>
                  <a:srgbClr val="002060"/>
                </a:solidFill>
              </a:rPr>
              <a:t>;</a:t>
            </a:r>
          </a:p>
          <a:p>
            <a:endParaRPr lang="es-AR" sz="1400" dirty="0">
              <a:solidFill>
                <a:srgbClr val="002060"/>
              </a:solidFill>
            </a:endParaRPr>
          </a:p>
          <a:p>
            <a:r>
              <a:rPr lang="es-AR" sz="1400" dirty="0" err="1">
                <a:solidFill>
                  <a:srgbClr val="002060"/>
                </a:solidFill>
              </a:rPr>
              <a:t>class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ClaseA</a:t>
            </a:r>
            <a:r>
              <a:rPr lang="es-AR" sz="1400" dirty="0">
                <a:solidFill>
                  <a:srgbClr val="002060"/>
                </a:solidFill>
              </a:rPr>
              <a:t>{</a:t>
            </a:r>
          </a:p>
          <a:p>
            <a:r>
              <a:rPr lang="es-AR" sz="1400" dirty="0" err="1">
                <a:solidFill>
                  <a:srgbClr val="002060"/>
                </a:solidFill>
              </a:rPr>
              <a:t>public</a:t>
            </a:r>
            <a:r>
              <a:rPr lang="es-AR" sz="1400" dirty="0">
                <a:solidFill>
                  <a:srgbClr val="002060"/>
                </a:solidFill>
              </a:rPr>
              <a:t>: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ClaseA</a:t>
            </a:r>
            <a:r>
              <a:rPr lang="es-AR" sz="1400" dirty="0">
                <a:solidFill>
                  <a:srgbClr val="002060"/>
                </a:solidFill>
              </a:rPr>
              <a:t>():</a:t>
            </a:r>
            <a:r>
              <a:rPr lang="es-AR" sz="1400" dirty="0" err="1">
                <a:solidFill>
                  <a:srgbClr val="002060"/>
                </a:solidFill>
              </a:rPr>
              <a:t>datoA</a:t>
            </a:r>
            <a:r>
              <a:rPr lang="es-AR" sz="1400" dirty="0">
                <a:solidFill>
                  <a:srgbClr val="002060"/>
                </a:solidFill>
              </a:rPr>
              <a:t>(10){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    </a:t>
            </a:r>
            <a:r>
              <a:rPr lang="es-AR" sz="1400" dirty="0" err="1">
                <a:solidFill>
                  <a:srgbClr val="002060"/>
                </a:solidFill>
              </a:rPr>
              <a:t>cout</a:t>
            </a:r>
            <a:r>
              <a:rPr lang="es-AR" sz="1400" dirty="0">
                <a:solidFill>
                  <a:srgbClr val="002060"/>
                </a:solidFill>
              </a:rPr>
              <a:t> &lt;&lt; "Constructor de </a:t>
            </a:r>
            <a:r>
              <a:rPr lang="es-AR" sz="1400" dirty="0" err="1">
                <a:solidFill>
                  <a:srgbClr val="002060"/>
                </a:solidFill>
              </a:rPr>
              <a:t>ClaseA</a:t>
            </a:r>
            <a:r>
              <a:rPr lang="es-AR" sz="1400" dirty="0">
                <a:solidFill>
                  <a:srgbClr val="002060"/>
                </a:solidFill>
              </a:rPr>
              <a:t>" &lt;&lt; </a:t>
            </a:r>
            <a:r>
              <a:rPr lang="es-AR" sz="1400" dirty="0" err="1">
                <a:solidFill>
                  <a:srgbClr val="002060"/>
                </a:solidFill>
              </a:rPr>
              <a:t>endl</a:t>
            </a:r>
            <a:r>
              <a:rPr lang="es-AR" sz="1400" dirty="0">
                <a:solidFill>
                  <a:srgbClr val="002060"/>
                </a:solidFill>
              </a:rPr>
              <a:t>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}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int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LeerA</a:t>
            </a:r>
            <a:r>
              <a:rPr lang="es-AR" sz="1400" dirty="0">
                <a:solidFill>
                  <a:srgbClr val="002060"/>
                </a:solidFill>
              </a:rPr>
              <a:t>() </a:t>
            </a:r>
            <a:r>
              <a:rPr lang="es-AR" sz="1400" dirty="0" err="1">
                <a:solidFill>
                  <a:srgbClr val="002060"/>
                </a:solidFill>
              </a:rPr>
              <a:t>const</a:t>
            </a:r>
            <a:r>
              <a:rPr lang="es-AR" sz="1400" dirty="0">
                <a:solidFill>
                  <a:srgbClr val="002060"/>
                </a:solidFill>
              </a:rPr>
              <a:t> {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    </a:t>
            </a:r>
            <a:r>
              <a:rPr lang="es-AR" sz="1400" dirty="0" err="1">
                <a:solidFill>
                  <a:srgbClr val="002060"/>
                </a:solidFill>
              </a:rPr>
              <a:t>return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datoA</a:t>
            </a:r>
            <a:r>
              <a:rPr lang="es-AR" sz="1400" dirty="0">
                <a:solidFill>
                  <a:srgbClr val="002060"/>
                </a:solidFill>
              </a:rPr>
              <a:t>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}</a:t>
            </a:r>
          </a:p>
          <a:p>
            <a:r>
              <a:rPr lang="es-AR" sz="1400" dirty="0" err="1">
                <a:solidFill>
                  <a:srgbClr val="002060"/>
                </a:solidFill>
              </a:rPr>
              <a:t>protected</a:t>
            </a:r>
            <a:r>
              <a:rPr lang="es-AR" sz="1400" dirty="0">
                <a:solidFill>
                  <a:srgbClr val="002060"/>
                </a:solidFill>
              </a:rPr>
              <a:t>: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int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datoA</a:t>
            </a:r>
            <a:r>
              <a:rPr lang="es-AR" sz="1400" dirty="0">
                <a:solidFill>
                  <a:srgbClr val="002060"/>
                </a:solidFill>
              </a:rPr>
              <a:t>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};</a:t>
            </a:r>
          </a:p>
          <a:p>
            <a:endParaRPr lang="es-AR" sz="1400" dirty="0">
              <a:solidFill>
                <a:srgbClr val="002060"/>
              </a:solidFill>
            </a:endParaRPr>
          </a:p>
          <a:p>
            <a:r>
              <a:rPr lang="es-AR" sz="1400" dirty="0" err="1">
                <a:solidFill>
                  <a:srgbClr val="002060"/>
                </a:solidFill>
              </a:rPr>
              <a:t>class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ClaseB:public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ClaseA</a:t>
            </a:r>
            <a:r>
              <a:rPr lang="es-AR" sz="1400" dirty="0">
                <a:solidFill>
                  <a:srgbClr val="002060"/>
                </a:solidFill>
              </a:rPr>
              <a:t>{</a:t>
            </a:r>
          </a:p>
          <a:p>
            <a:r>
              <a:rPr lang="es-AR" sz="1400" dirty="0" err="1">
                <a:solidFill>
                  <a:srgbClr val="002060"/>
                </a:solidFill>
              </a:rPr>
              <a:t>public</a:t>
            </a:r>
            <a:r>
              <a:rPr lang="es-AR" sz="1400" dirty="0">
                <a:solidFill>
                  <a:srgbClr val="002060"/>
                </a:solidFill>
              </a:rPr>
              <a:t>: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ClaseB</a:t>
            </a:r>
            <a:r>
              <a:rPr lang="es-AR" sz="1400" dirty="0">
                <a:solidFill>
                  <a:srgbClr val="002060"/>
                </a:solidFill>
              </a:rPr>
              <a:t>():</a:t>
            </a:r>
            <a:r>
              <a:rPr lang="es-AR" sz="1400" dirty="0" err="1">
                <a:solidFill>
                  <a:srgbClr val="002060"/>
                </a:solidFill>
              </a:rPr>
              <a:t>datoB</a:t>
            </a:r>
            <a:r>
              <a:rPr lang="es-AR" sz="1400" dirty="0">
                <a:solidFill>
                  <a:srgbClr val="002060"/>
                </a:solidFill>
              </a:rPr>
              <a:t>(20){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    </a:t>
            </a:r>
            <a:r>
              <a:rPr lang="es-AR" sz="1400" dirty="0" err="1">
                <a:solidFill>
                  <a:srgbClr val="002060"/>
                </a:solidFill>
              </a:rPr>
              <a:t>cout</a:t>
            </a:r>
            <a:r>
              <a:rPr lang="es-AR" sz="1400" dirty="0">
                <a:solidFill>
                  <a:srgbClr val="002060"/>
                </a:solidFill>
              </a:rPr>
              <a:t> &lt;&lt; "Constructor de </a:t>
            </a:r>
            <a:r>
              <a:rPr lang="es-AR" sz="1400" dirty="0" err="1">
                <a:solidFill>
                  <a:srgbClr val="002060"/>
                </a:solidFill>
              </a:rPr>
              <a:t>ClaseB</a:t>
            </a:r>
            <a:r>
              <a:rPr lang="es-AR" sz="1400" dirty="0">
                <a:solidFill>
                  <a:srgbClr val="002060"/>
                </a:solidFill>
              </a:rPr>
              <a:t>" &lt;&lt; </a:t>
            </a:r>
            <a:r>
              <a:rPr lang="es-AR" sz="1400" dirty="0" err="1">
                <a:solidFill>
                  <a:srgbClr val="002060"/>
                </a:solidFill>
              </a:rPr>
              <a:t>endl</a:t>
            </a:r>
            <a:r>
              <a:rPr lang="es-AR" sz="1400" dirty="0">
                <a:solidFill>
                  <a:srgbClr val="002060"/>
                </a:solidFill>
              </a:rPr>
              <a:t>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}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int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LeerB</a:t>
            </a:r>
            <a:r>
              <a:rPr lang="es-AR" sz="1400" dirty="0">
                <a:solidFill>
                  <a:srgbClr val="002060"/>
                </a:solidFill>
              </a:rPr>
              <a:t>() </a:t>
            </a:r>
            <a:r>
              <a:rPr lang="es-AR" sz="1400" dirty="0" err="1">
                <a:solidFill>
                  <a:srgbClr val="002060"/>
                </a:solidFill>
              </a:rPr>
              <a:t>const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smtClean="0">
                <a:solidFill>
                  <a:srgbClr val="002060"/>
                </a:solidFill>
              </a:rPr>
              <a:t>{  </a:t>
            </a:r>
            <a:r>
              <a:rPr lang="es-AR" sz="1400" dirty="0" err="1">
                <a:solidFill>
                  <a:srgbClr val="002060"/>
                </a:solidFill>
              </a:rPr>
              <a:t>return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datoB</a:t>
            </a:r>
            <a:r>
              <a:rPr lang="es-AR" sz="1400" dirty="0" smtClean="0">
                <a:solidFill>
                  <a:srgbClr val="002060"/>
                </a:solidFill>
              </a:rPr>
              <a:t>;  </a:t>
            </a:r>
            <a:r>
              <a:rPr lang="es-AR" sz="1400" dirty="0">
                <a:solidFill>
                  <a:srgbClr val="002060"/>
                </a:solidFill>
              </a:rPr>
              <a:t>}</a:t>
            </a:r>
          </a:p>
          <a:p>
            <a:r>
              <a:rPr lang="es-AR" sz="1400" dirty="0" err="1">
                <a:solidFill>
                  <a:srgbClr val="002060"/>
                </a:solidFill>
              </a:rPr>
              <a:t>protected</a:t>
            </a:r>
            <a:r>
              <a:rPr lang="es-AR" sz="1400" dirty="0">
                <a:solidFill>
                  <a:srgbClr val="002060"/>
                </a:solidFill>
              </a:rPr>
              <a:t>: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int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datoB</a:t>
            </a:r>
            <a:r>
              <a:rPr lang="es-AR" sz="1400" dirty="0">
                <a:solidFill>
                  <a:srgbClr val="002060"/>
                </a:solidFill>
              </a:rPr>
              <a:t>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};</a:t>
            </a:r>
          </a:p>
          <a:p>
            <a:endParaRPr lang="es-AR" sz="1400" dirty="0">
              <a:solidFill>
                <a:srgbClr val="002060"/>
              </a:solidFill>
            </a:endParaRPr>
          </a:p>
          <a:p>
            <a:r>
              <a:rPr lang="es-AR" sz="1400" dirty="0" err="1">
                <a:solidFill>
                  <a:srgbClr val="002060"/>
                </a:solidFill>
              </a:rPr>
              <a:t>int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main</a:t>
            </a:r>
            <a:r>
              <a:rPr lang="es-AR" sz="1400" dirty="0">
                <a:solidFill>
                  <a:srgbClr val="002060"/>
                </a:solidFill>
              </a:rPr>
              <a:t>(</a:t>
            </a:r>
            <a:r>
              <a:rPr lang="es-AR" sz="1400" dirty="0" err="1">
                <a:solidFill>
                  <a:srgbClr val="002060"/>
                </a:solidFill>
              </a:rPr>
              <a:t>int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argc</a:t>
            </a:r>
            <a:r>
              <a:rPr lang="es-AR" sz="1400" dirty="0">
                <a:solidFill>
                  <a:srgbClr val="002060"/>
                </a:solidFill>
              </a:rPr>
              <a:t>, </a:t>
            </a:r>
            <a:r>
              <a:rPr lang="es-AR" sz="1400" dirty="0" err="1">
                <a:solidFill>
                  <a:srgbClr val="002060"/>
                </a:solidFill>
              </a:rPr>
              <a:t>char</a:t>
            </a:r>
            <a:r>
              <a:rPr lang="es-AR" sz="1400" dirty="0">
                <a:solidFill>
                  <a:srgbClr val="002060"/>
                </a:solidFill>
              </a:rPr>
              <a:t> *</a:t>
            </a:r>
            <a:r>
              <a:rPr lang="es-AR" sz="1400" dirty="0" err="1">
                <a:solidFill>
                  <a:srgbClr val="002060"/>
                </a:solidFill>
              </a:rPr>
              <a:t>argv</a:t>
            </a:r>
            <a:r>
              <a:rPr lang="es-AR" sz="1400" dirty="0">
                <a:solidFill>
                  <a:srgbClr val="002060"/>
                </a:solidFill>
              </a:rPr>
              <a:t>[])</a:t>
            </a:r>
          </a:p>
          <a:p>
            <a:r>
              <a:rPr lang="es-AR" sz="1400" dirty="0">
                <a:solidFill>
                  <a:srgbClr val="002060"/>
                </a:solidFill>
              </a:rPr>
              <a:t>{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QCoreApplication</a:t>
            </a:r>
            <a:r>
              <a:rPr lang="es-AR" sz="1400" dirty="0">
                <a:solidFill>
                  <a:srgbClr val="002060"/>
                </a:solidFill>
              </a:rPr>
              <a:t> a(</a:t>
            </a:r>
            <a:r>
              <a:rPr lang="es-AR" sz="1400" dirty="0" err="1">
                <a:solidFill>
                  <a:srgbClr val="002060"/>
                </a:solidFill>
              </a:rPr>
              <a:t>argc</a:t>
            </a:r>
            <a:r>
              <a:rPr lang="es-AR" sz="1400" dirty="0">
                <a:solidFill>
                  <a:srgbClr val="002060"/>
                </a:solidFill>
              </a:rPr>
              <a:t>, </a:t>
            </a:r>
            <a:r>
              <a:rPr lang="es-AR" sz="1400" dirty="0" err="1">
                <a:solidFill>
                  <a:srgbClr val="002060"/>
                </a:solidFill>
              </a:rPr>
              <a:t>argv</a:t>
            </a:r>
            <a:r>
              <a:rPr lang="es-AR" sz="1400" dirty="0">
                <a:solidFill>
                  <a:srgbClr val="002060"/>
                </a:solidFill>
              </a:rPr>
              <a:t>);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ClaseB</a:t>
            </a:r>
            <a:r>
              <a:rPr lang="es-AR" sz="1400" dirty="0">
                <a:solidFill>
                  <a:srgbClr val="002060"/>
                </a:solidFill>
              </a:rPr>
              <a:t> objeto;</a:t>
            </a:r>
          </a:p>
          <a:p>
            <a:endParaRPr lang="es-AR" sz="1400" dirty="0">
              <a:solidFill>
                <a:srgbClr val="002060"/>
              </a:solidFill>
            </a:endParaRP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cout</a:t>
            </a:r>
            <a:r>
              <a:rPr lang="es-AR" sz="1400" dirty="0">
                <a:solidFill>
                  <a:srgbClr val="002060"/>
                </a:solidFill>
              </a:rPr>
              <a:t> &lt;&lt; "a= " &lt;&lt; </a:t>
            </a:r>
            <a:r>
              <a:rPr lang="es-AR" sz="1400" dirty="0" err="1">
                <a:solidFill>
                  <a:srgbClr val="002060"/>
                </a:solidFill>
              </a:rPr>
              <a:t>objeto.LeerA</a:t>
            </a:r>
            <a:r>
              <a:rPr lang="es-AR" sz="1400" dirty="0">
                <a:solidFill>
                  <a:srgbClr val="002060"/>
                </a:solidFill>
              </a:rPr>
              <a:t>() &lt;&lt;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        " b= " &lt;&lt; </a:t>
            </a:r>
            <a:r>
              <a:rPr lang="es-AR" sz="1400" dirty="0" err="1">
                <a:solidFill>
                  <a:srgbClr val="002060"/>
                </a:solidFill>
              </a:rPr>
              <a:t>objeto.LeerB</a:t>
            </a:r>
            <a:r>
              <a:rPr lang="es-AR" sz="1400" dirty="0">
                <a:solidFill>
                  <a:srgbClr val="002060"/>
                </a:solidFill>
              </a:rPr>
              <a:t>() &lt;&lt; </a:t>
            </a:r>
            <a:r>
              <a:rPr lang="es-AR" sz="1400" dirty="0" err="1">
                <a:solidFill>
                  <a:srgbClr val="002060"/>
                </a:solidFill>
              </a:rPr>
              <a:t>endl</a:t>
            </a:r>
            <a:r>
              <a:rPr lang="es-AR" sz="1400" dirty="0">
                <a:solidFill>
                  <a:srgbClr val="002060"/>
                </a:solidFill>
              </a:rPr>
              <a:t>;</a:t>
            </a:r>
          </a:p>
          <a:p>
            <a:endParaRPr lang="es-AR" sz="1400" dirty="0">
              <a:solidFill>
                <a:srgbClr val="002060"/>
              </a:solidFill>
            </a:endParaRP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return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a.exec</a:t>
            </a:r>
            <a:r>
              <a:rPr lang="es-AR" sz="1400" dirty="0">
                <a:solidFill>
                  <a:srgbClr val="002060"/>
                </a:solidFill>
              </a:rPr>
              <a:t>();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147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Inicialización de clases base en constructores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013747"/>
          </a:xfrm>
        </p:spPr>
        <p:txBody>
          <a:bodyPr/>
          <a:lstStyle/>
          <a:p>
            <a:r>
              <a:rPr lang="es-AR" dirty="0"/>
              <a:t>Para inicializar las clases base usando </a:t>
            </a:r>
            <a:r>
              <a:rPr lang="es-AR" dirty="0" smtClean="0"/>
              <a:t>parámetros  </a:t>
            </a:r>
            <a:r>
              <a:rPr lang="es-AR" dirty="0"/>
              <a:t>desde el constructor de una clase derivada se utiliza el mismo </a:t>
            </a:r>
            <a:r>
              <a:rPr lang="es-AR" dirty="0" smtClean="0"/>
              <a:t>método </a:t>
            </a:r>
            <a:r>
              <a:rPr lang="es-AR" dirty="0"/>
              <a:t>que para  con los datos miembro.</a:t>
            </a:r>
          </a:p>
          <a:p>
            <a:r>
              <a:rPr lang="es-AR" dirty="0"/>
              <a:t>Las llamadas a los constructores deben escribirse antes de las inicializaciones de los </a:t>
            </a:r>
            <a:r>
              <a:rPr lang="es-AR" dirty="0" smtClean="0"/>
              <a:t>parámetros</a:t>
            </a:r>
            <a:r>
              <a:rPr lang="es-AR" dirty="0"/>
              <a:t>.</a:t>
            </a:r>
          </a:p>
          <a:p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446049" y="4390736"/>
            <a:ext cx="79633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dirty="0" smtClean="0"/>
              <a:t>Sintaxis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446049" y="4860776"/>
            <a:ext cx="7963314" cy="825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clase_derivada</a:t>
            </a:r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s-AR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lista_de_parametros</a:t>
            </a:r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 </a:t>
            </a:r>
            <a:r>
              <a:rPr lang="es-AR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     &lt;</a:t>
            </a:r>
            <a:r>
              <a:rPr lang="es-AR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clase_base</a:t>
            </a:r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s-AR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lista_de_parametros</a:t>
            </a:r>
            <a:r>
              <a:rPr lang="es-A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  {}</a:t>
            </a:r>
          </a:p>
          <a:p>
            <a:endParaRPr lang="es-AR" sz="1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679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446049" y="388624"/>
            <a:ext cx="79633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dirty="0" smtClean="0"/>
              <a:t>Ejemplo herencia constructores (Herencia1)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446049" y="845824"/>
            <a:ext cx="7963314" cy="5443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s-AR" sz="1400" dirty="0">
                <a:solidFill>
                  <a:srgbClr val="002060"/>
                </a:solidFill>
              </a:rPr>
              <a:t>#</a:t>
            </a:r>
            <a:r>
              <a:rPr lang="es-AR" sz="1400" dirty="0" err="1">
                <a:solidFill>
                  <a:srgbClr val="002060"/>
                </a:solidFill>
              </a:rPr>
              <a:t>include</a:t>
            </a:r>
            <a:r>
              <a:rPr lang="es-AR" sz="1400" dirty="0">
                <a:solidFill>
                  <a:srgbClr val="002060"/>
                </a:solidFill>
              </a:rPr>
              <a:t> &lt;</a:t>
            </a:r>
            <a:r>
              <a:rPr lang="es-AR" sz="1400" dirty="0" err="1">
                <a:solidFill>
                  <a:srgbClr val="002060"/>
                </a:solidFill>
              </a:rPr>
              <a:t>QCoreApplication</a:t>
            </a:r>
            <a:r>
              <a:rPr lang="es-AR" sz="1400" dirty="0">
                <a:solidFill>
                  <a:srgbClr val="002060"/>
                </a:solidFill>
              </a:rPr>
              <a:t>&gt;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#</a:t>
            </a:r>
            <a:r>
              <a:rPr lang="es-AR" sz="1400" dirty="0" err="1">
                <a:solidFill>
                  <a:srgbClr val="002060"/>
                </a:solidFill>
              </a:rPr>
              <a:t>include</a:t>
            </a:r>
            <a:r>
              <a:rPr lang="es-AR" sz="1400" dirty="0">
                <a:solidFill>
                  <a:srgbClr val="002060"/>
                </a:solidFill>
              </a:rPr>
              <a:t> &lt;</a:t>
            </a:r>
            <a:r>
              <a:rPr lang="es-AR" sz="1400" dirty="0" err="1">
                <a:solidFill>
                  <a:srgbClr val="002060"/>
                </a:solidFill>
              </a:rPr>
              <a:t>iostream</a:t>
            </a:r>
            <a:r>
              <a:rPr lang="es-AR" sz="1400" dirty="0">
                <a:solidFill>
                  <a:srgbClr val="002060"/>
                </a:solidFill>
              </a:rPr>
              <a:t>&gt;</a:t>
            </a:r>
          </a:p>
          <a:p>
            <a:r>
              <a:rPr lang="es-AR" sz="1400" dirty="0" err="1">
                <a:solidFill>
                  <a:srgbClr val="002060"/>
                </a:solidFill>
              </a:rPr>
              <a:t>using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namespace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std</a:t>
            </a:r>
            <a:r>
              <a:rPr lang="es-AR" sz="1400" dirty="0">
                <a:solidFill>
                  <a:srgbClr val="002060"/>
                </a:solidFill>
              </a:rPr>
              <a:t>;</a:t>
            </a:r>
          </a:p>
          <a:p>
            <a:endParaRPr lang="es-AR" sz="1400" dirty="0">
              <a:solidFill>
                <a:srgbClr val="002060"/>
              </a:solidFill>
            </a:endParaRPr>
          </a:p>
          <a:p>
            <a:r>
              <a:rPr lang="es-AR" sz="1400" dirty="0" err="1">
                <a:solidFill>
                  <a:srgbClr val="002060"/>
                </a:solidFill>
              </a:rPr>
              <a:t>class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ClaseA</a:t>
            </a:r>
            <a:r>
              <a:rPr lang="es-AR" sz="1400" dirty="0">
                <a:solidFill>
                  <a:srgbClr val="002060"/>
                </a:solidFill>
              </a:rPr>
              <a:t>{</a:t>
            </a:r>
          </a:p>
          <a:p>
            <a:r>
              <a:rPr lang="es-AR" sz="1400" dirty="0" err="1">
                <a:solidFill>
                  <a:srgbClr val="002060"/>
                </a:solidFill>
              </a:rPr>
              <a:t>public</a:t>
            </a:r>
            <a:r>
              <a:rPr lang="es-AR" sz="1400" dirty="0">
                <a:solidFill>
                  <a:srgbClr val="002060"/>
                </a:solidFill>
              </a:rPr>
              <a:t>: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ClaseA</a:t>
            </a:r>
            <a:r>
              <a:rPr lang="es-AR" sz="1400" dirty="0">
                <a:solidFill>
                  <a:srgbClr val="002060"/>
                </a:solidFill>
              </a:rPr>
              <a:t>(</a:t>
            </a:r>
            <a:r>
              <a:rPr lang="es-AR" sz="1400" dirty="0" err="1">
                <a:solidFill>
                  <a:srgbClr val="002060"/>
                </a:solidFill>
              </a:rPr>
              <a:t>int</a:t>
            </a:r>
            <a:r>
              <a:rPr lang="es-AR" sz="1400" dirty="0">
                <a:solidFill>
                  <a:srgbClr val="002060"/>
                </a:solidFill>
              </a:rPr>
              <a:t> a):</a:t>
            </a:r>
            <a:r>
              <a:rPr lang="es-AR" sz="1400" dirty="0" err="1">
                <a:solidFill>
                  <a:srgbClr val="002060"/>
                </a:solidFill>
              </a:rPr>
              <a:t>datoA</a:t>
            </a:r>
            <a:r>
              <a:rPr lang="es-AR" sz="1400" dirty="0">
                <a:solidFill>
                  <a:srgbClr val="002060"/>
                </a:solidFill>
              </a:rPr>
              <a:t>(a){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    </a:t>
            </a:r>
            <a:r>
              <a:rPr lang="es-AR" sz="1400" dirty="0" err="1">
                <a:solidFill>
                  <a:srgbClr val="002060"/>
                </a:solidFill>
              </a:rPr>
              <a:t>cout</a:t>
            </a:r>
            <a:r>
              <a:rPr lang="es-AR" sz="1400" dirty="0">
                <a:solidFill>
                  <a:srgbClr val="002060"/>
                </a:solidFill>
              </a:rPr>
              <a:t> &lt;&lt; "Constructor de </a:t>
            </a:r>
            <a:r>
              <a:rPr lang="es-AR" sz="1400" dirty="0" err="1">
                <a:solidFill>
                  <a:srgbClr val="002060"/>
                </a:solidFill>
              </a:rPr>
              <a:t>ClaseA</a:t>
            </a:r>
            <a:r>
              <a:rPr lang="es-AR" sz="1400" dirty="0">
                <a:solidFill>
                  <a:srgbClr val="002060"/>
                </a:solidFill>
              </a:rPr>
              <a:t>" &lt;&lt; </a:t>
            </a:r>
            <a:r>
              <a:rPr lang="es-AR" sz="1400" dirty="0" err="1">
                <a:solidFill>
                  <a:srgbClr val="002060"/>
                </a:solidFill>
              </a:rPr>
              <a:t>endl</a:t>
            </a:r>
            <a:r>
              <a:rPr lang="es-AR" sz="1400" dirty="0">
                <a:solidFill>
                  <a:srgbClr val="002060"/>
                </a:solidFill>
              </a:rPr>
              <a:t>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}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int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LeerA</a:t>
            </a:r>
            <a:r>
              <a:rPr lang="es-AR" sz="1400" dirty="0">
                <a:solidFill>
                  <a:srgbClr val="002060"/>
                </a:solidFill>
              </a:rPr>
              <a:t>() </a:t>
            </a:r>
            <a:r>
              <a:rPr lang="es-AR" sz="1400" dirty="0" err="1">
                <a:solidFill>
                  <a:srgbClr val="002060"/>
                </a:solidFill>
              </a:rPr>
              <a:t>const</a:t>
            </a:r>
            <a:r>
              <a:rPr lang="es-AR" sz="1400" dirty="0">
                <a:solidFill>
                  <a:srgbClr val="002060"/>
                </a:solidFill>
              </a:rPr>
              <a:t> {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    </a:t>
            </a:r>
            <a:r>
              <a:rPr lang="es-AR" sz="1400" dirty="0" err="1">
                <a:solidFill>
                  <a:srgbClr val="002060"/>
                </a:solidFill>
              </a:rPr>
              <a:t>return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datoA</a:t>
            </a:r>
            <a:r>
              <a:rPr lang="es-AR" sz="1400" dirty="0">
                <a:solidFill>
                  <a:srgbClr val="002060"/>
                </a:solidFill>
              </a:rPr>
              <a:t>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}</a:t>
            </a:r>
          </a:p>
          <a:p>
            <a:r>
              <a:rPr lang="es-AR" sz="1400" dirty="0" err="1">
                <a:solidFill>
                  <a:srgbClr val="002060"/>
                </a:solidFill>
              </a:rPr>
              <a:t>protected</a:t>
            </a:r>
            <a:r>
              <a:rPr lang="es-AR" sz="1400" dirty="0">
                <a:solidFill>
                  <a:srgbClr val="002060"/>
                </a:solidFill>
              </a:rPr>
              <a:t>: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int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datoA</a:t>
            </a:r>
            <a:r>
              <a:rPr lang="es-AR" sz="1400" dirty="0">
                <a:solidFill>
                  <a:srgbClr val="002060"/>
                </a:solidFill>
              </a:rPr>
              <a:t>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};</a:t>
            </a:r>
          </a:p>
          <a:p>
            <a:endParaRPr lang="es-AR" sz="1400" dirty="0">
              <a:solidFill>
                <a:srgbClr val="002060"/>
              </a:solidFill>
            </a:endParaRPr>
          </a:p>
          <a:p>
            <a:r>
              <a:rPr lang="es-AR" sz="1400" dirty="0" err="1">
                <a:solidFill>
                  <a:srgbClr val="002060"/>
                </a:solidFill>
              </a:rPr>
              <a:t>class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ClaseB:public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ClaseA</a:t>
            </a:r>
            <a:r>
              <a:rPr lang="es-AR" sz="1400" dirty="0">
                <a:solidFill>
                  <a:srgbClr val="002060"/>
                </a:solidFill>
              </a:rPr>
              <a:t>{</a:t>
            </a:r>
          </a:p>
          <a:p>
            <a:r>
              <a:rPr lang="es-AR" sz="1400" dirty="0" err="1">
                <a:solidFill>
                  <a:srgbClr val="002060"/>
                </a:solidFill>
              </a:rPr>
              <a:t>public</a:t>
            </a:r>
            <a:r>
              <a:rPr lang="es-AR" sz="1400" dirty="0">
                <a:solidFill>
                  <a:srgbClr val="002060"/>
                </a:solidFill>
              </a:rPr>
              <a:t>: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ClaseB</a:t>
            </a:r>
            <a:r>
              <a:rPr lang="es-AR" sz="1400" dirty="0">
                <a:solidFill>
                  <a:srgbClr val="002060"/>
                </a:solidFill>
              </a:rPr>
              <a:t>(</a:t>
            </a:r>
            <a:r>
              <a:rPr lang="es-AR" sz="1400" dirty="0" err="1">
                <a:solidFill>
                  <a:srgbClr val="002060"/>
                </a:solidFill>
              </a:rPr>
              <a:t>int</a:t>
            </a:r>
            <a:r>
              <a:rPr lang="es-AR" sz="1400" dirty="0">
                <a:solidFill>
                  <a:srgbClr val="002060"/>
                </a:solidFill>
              </a:rPr>
              <a:t> a, </a:t>
            </a:r>
            <a:r>
              <a:rPr lang="es-AR" sz="1400" dirty="0" err="1">
                <a:solidFill>
                  <a:srgbClr val="002060"/>
                </a:solidFill>
              </a:rPr>
              <a:t>int</a:t>
            </a:r>
            <a:r>
              <a:rPr lang="es-AR" sz="1400" dirty="0">
                <a:solidFill>
                  <a:srgbClr val="002060"/>
                </a:solidFill>
              </a:rPr>
              <a:t> b):</a:t>
            </a:r>
            <a:r>
              <a:rPr lang="es-AR" sz="1400" dirty="0" err="1">
                <a:solidFill>
                  <a:srgbClr val="002060"/>
                </a:solidFill>
              </a:rPr>
              <a:t>ClaseA</a:t>
            </a:r>
            <a:r>
              <a:rPr lang="es-AR" sz="1400" dirty="0">
                <a:solidFill>
                  <a:srgbClr val="002060"/>
                </a:solidFill>
              </a:rPr>
              <a:t>(a),</a:t>
            </a:r>
            <a:r>
              <a:rPr lang="es-AR" sz="1400" dirty="0" err="1">
                <a:solidFill>
                  <a:srgbClr val="002060"/>
                </a:solidFill>
              </a:rPr>
              <a:t>datoB</a:t>
            </a:r>
            <a:r>
              <a:rPr lang="es-AR" sz="1400" dirty="0">
                <a:solidFill>
                  <a:srgbClr val="002060"/>
                </a:solidFill>
              </a:rPr>
              <a:t>(b){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    </a:t>
            </a:r>
            <a:r>
              <a:rPr lang="es-AR" sz="1400" dirty="0" err="1">
                <a:solidFill>
                  <a:srgbClr val="002060"/>
                </a:solidFill>
              </a:rPr>
              <a:t>cout</a:t>
            </a:r>
            <a:r>
              <a:rPr lang="es-AR" sz="1400" dirty="0">
                <a:solidFill>
                  <a:srgbClr val="002060"/>
                </a:solidFill>
              </a:rPr>
              <a:t> &lt;&lt; "Constructor de </a:t>
            </a:r>
            <a:r>
              <a:rPr lang="es-AR" sz="1400" dirty="0" err="1">
                <a:solidFill>
                  <a:srgbClr val="002060"/>
                </a:solidFill>
              </a:rPr>
              <a:t>ClaseB</a:t>
            </a:r>
            <a:r>
              <a:rPr lang="es-AR" sz="1400" dirty="0">
                <a:solidFill>
                  <a:srgbClr val="002060"/>
                </a:solidFill>
              </a:rPr>
              <a:t>" &lt;&lt; </a:t>
            </a:r>
            <a:r>
              <a:rPr lang="es-AR" sz="1400" dirty="0" err="1">
                <a:solidFill>
                  <a:srgbClr val="002060"/>
                </a:solidFill>
              </a:rPr>
              <a:t>endl</a:t>
            </a:r>
            <a:r>
              <a:rPr lang="es-AR" sz="1400" dirty="0">
                <a:solidFill>
                  <a:srgbClr val="002060"/>
                </a:solidFill>
              </a:rPr>
              <a:t>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}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int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LeerB</a:t>
            </a:r>
            <a:r>
              <a:rPr lang="es-AR" sz="1400" dirty="0">
                <a:solidFill>
                  <a:srgbClr val="002060"/>
                </a:solidFill>
              </a:rPr>
              <a:t>() </a:t>
            </a:r>
            <a:r>
              <a:rPr lang="es-AR" sz="1400" dirty="0" err="1">
                <a:solidFill>
                  <a:srgbClr val="002060"/>
                </a:solidFill>
              </a:rPr>
              <a:t>const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smtClean="0">
                <a:solidFill>
                  <a:srgbClr val="002060"/>
                </a:solidFill>
              </a:rPr>
              <a:t>{   </a:t>
            </a:r>
            <a:r>
              <a:rPr lang="es-AR" sz="1400" dirty="0" err="1">
                <a:solidFill>
                  <a:srgbClr val="002060"/>
                </a:solidFill>
              </a:rPr>
              <a:t>return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datoB</a:t>
            </a:r>
            <a:r>
              <a:rPr lang="es-AR" sz="1400" dirty="0" smtClean="0">
                <a:solidFill>
                  <a:srgbClr val="002060"/>
                </a:solidFill>
              </a:rPr>
              <a:t>;   </a:t>
            </a:r>
            <a:r>
              <a:rPr lang="es-AR" sz="1400" dirty="0">
                <a:solidFill>
                  <a:srgbClr val="002060"/>
                </a:solidFill>
              </a:rPr>
              <a:t>}</a:t>
            </a:r>
          </a:p>
          <a:p>
            <a:r>
              <a:rPr lang="es-AR" sz="1400" dirty="0" err="1">
                <a:solidFill>
                  <a:srgbClr val="002060"/>
                </a:solidFill>
              </a:rPr>
              <a:t>protected</a:t>
            </a:r>
            <a:r>
              <a:rPr lang="es-AR" sz="1400" dirty="0">
                <a:solidFill>
                  <a:srgbClr val="002060"/>
                </a:solidFill>
              </a:rPr>
              <a:t>: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int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datoB</a:t>
            </a:r>
            <a:r>
              <a:rPr lang="es-AR" sz="1400" dirty="0">
                <a:solidFill>
                  <a:srgbClr val="002060"/>
                </a:solidFill>
              </a:rPr>
              <a:t>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};</a:t>
            </a:r>
          </a:p>
          <a:p>
            <a:endParaRPr lang="es-AR" sz="1400" dirty="0">
              <a:solidFill>
                <a:srgbClr val="002060"/>
              </a:solidFill>
            </a:endParaRPr>
          </a:p>
          <a:p>
            <a:r>
              <a:rPr lang="es-AR" sz="1400" dirty="0" err="1">
                <a:solidFill>
                  <a:srgbClr val="002060"/>
                </a:solidFill>
              </a:rPr>
              <a:t>int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main</a:t>
            </a:r>
            <a:r>
              <a:rPr lang="es-AR" sz="1400" dirty="0">
                <a:solidFill>
                  <a:srgbClr val="002060"/>
                </a:solidFill>
              </a:rPr>
              <a:t>(</a:t>
            </a:r>
            <a:r>
              <a:rPr lang="es-AR" sz="1400" dirty="0" err="1">
                <a:solidFill>
                  <a:srgbClr val="002060"/>
                </a:solidFill>
              </a:rPr>
              <a:t>int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argc</a:t>
            </a:r>
            <a:r>
              <a:rPr lang="es-AR" sz="1400" dirty="0">
                <a:solidFill>
                  <a:srgbClr val="002060"/>
                </a:solidFill>
              </a:rPr>
              <a:t>, </a:t>
            </a:r>
            <a:r>
              <a:rPr lang="es-AR" sz="1400" dirty="0" err="1">
                <a:solidFill>
                  <a:srgbClr val="002060"/>
                </a:solidFill>
              </a:rPr>
              <a:t>char</a:t>
            </a:r>
            <a:r>
              <a:rPr lang="es-AR" sz="1400" dirty="0">
                <a:solidFill>
                  <a:srgbClr val="002060"/>
                </a:solidFill>
              </a:rPr>
              <a:t> *</a:t>
            </a:r>
            <a:r>
              <a:rPr lang="es-AR" sz="1400" dirty="0" err="1">
                <a:solidFill>
                  <a:srgbClr val="002060"/>
                </a:solidFill>
              </a:rPr>
              <a:t>argv</a:t>
            </a:r>
            <a:r>
              <a:rPr lang="es-AR" sz="1400" dirty="0">
                <a:solidFill>
                  <a:srgbClr val="002060"/>
                </a:solidFill>
              </a:rPr>
              <a:t>[])</a:t>
            </a:r>
          </a:p>
          <a:p>
            <a:r>
              <a:rPr lang="es-AR" sz="1400" dirty="0">
                <a:solidFill>
                  <a:srgbClr val="002060"/>
                </a:solidFill>
              </a:rPr>
              <a:t>{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QCoreApplication</a:t>
            </a:r>
            <a:r>
              <a:rPr lang="es-AR" sz="1400" dirty="0">
                <a:solidFill>
                  <a:srgbClr val="002060"/>
                </a:solidFill>
              </a:rPr>
              <a:t> a(</a:t>
            </a:r>
            <a:r>
              <a:rPr lang="es-AR" sz="1400" dirty="0" err="1">
                <a:solidFill>
                  <a:srgbClr val="002060"/>
                </a:solidFill>
              </a:rPr>
              <a:t>argc</a:t>
            </a:r>
            <a:r>
              <a:rPr lang="es-AR" sz="1400" dirty="0">
                <a:solidFill>
                  <a:srgbClr val="002060"/>
                </a:solidFill>
              </a:rPr>
              <a:t>, </a:t>
            </a:r>
            <a:r>
              <a:rPr lang="es-AR" sz="1400" dirty="0" err="1">
                <a:solidFill>
                  <a:srgbClr val="002060"/>
                </a:solidFill>
              </a:rPr>
              <a:t>argv</a:t>
            </a:r>
            <a:r>
              <a:rPr lang="es-AR" sz="1400" dirty="0">
                <a:solidFill>
                  <a:srgbClr val="002060"/>
                </a:solidFill>
              </a:rPr>
              <a:t>);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ClaseB</a:t>
            </a:r>
            <a:r>
              <a:rPr lang="es-AR" sz="1400" dirty="0">
                <a:solidFill>
                  <a:srgbClr val="002060"/>
                </a:solidFill>
              </a:rPr>
              <a:t> objeto(23,18);</a:t>
            </a:r>
          </a:p>
          <a:p>
            <a:endParaRPr lang="es-AR" sz="1400" dirty="0">
              <a:solidFill>
                <a:srgbClr val="002060"/>
              </a:solidFill>
            </a:endParaRP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cout</a:t>
            </a:r>
            <a:r>
              <a:rPr lang="es-AR" sz="1400" dirty="0">
                <a:solidFill>
                  <a:srgbClr val="002060"/>
                </a:solidFill>
              </a:rPr>
              <a:t> &lt;&lt; "a= " &lt;&lt; </a:t>
            </a:r>
            <a:r>
              <a:rPr lang="es-AR" sz="1400" dirty="0" err="1">
                <a:solidFill>
                  <a:srgbClr val="002060"/>
                </a:solidFill>
              </a:rPr>
              <a:t>objeto.LeerA</a:t>
            </a:r>
            <a:r>
              <a:rPr lang="es-AR" sz="1400" dirty="0">
                <a:solidFill>
                  <a:srgbClr val="002060"/>
                </a:solidFill>
              </a:rPr>
              <a:t>() &lt;&lt;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        " b= " &lt;&lt; </a:t>
            </a:r>
            <a:r>
              <a:rPr lang="es-AR" sz="1400" dirty="0" err="1">
                <a:solidFill>
                  <a:srgbClr val="002060"/>
                </a:solidFill>
              </a:rPr>
              <a:t>objeto.LeerB</a:t>
            </a:r>
            <a:r>
              <a:rPr lang="es-AR" sz="1400" dirty="0">
                <a:solidFill>
                  <a:srgbClr val="002060"/>
                </a:solidFill>
              </a:rPr>
              <a:t>() &lt;&lt; </a:t>
            </a:r>
            <a:r>
              <a:rPr lang="es-AR" sz="1400" dirty="0" err="1">
                <a:solidFill>
                  <a:srgbClr val="002060"/>
                </a:solidFill>
              </a:rPr>
              <a:t>endl</a:t>
            </a:r>
            <a:r>
              <a:rPr lang="es-AR" sz="1400" dirty="0">
                <a:solidFill>
                  <a:srgbClr val="002060"/>
                </a:solidFill>
              </a:rPr>
              <a:t>;</a:t>
            </a:r>
          </a:p>
          <a:p>
            <a:endParaRPr lang="es-AR" sz="1400" dirty="0">
              <a:solidFill>
                <a:srgbClr val="002060"/>
              </a:solidFill>
            </a:endParaRP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return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a.exec</a:t>
            </a:r>
            <a:r>
              <a:rPr lang="es-AR" sz="1400" dirty="0">
                <a:solidFill>
                  <a:srgbClr val="002060"/>
                </a:solidFill>
              </a:rPr>
              <a:t>();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4391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Inicialización de objetos miembros de clases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Cuando una clase tiene miembros objetos  de otras  clases, esos miembros pueden inicializarse  se procede del mismo modo que con cualquier  dato miembro</a:t>
            </a:r>
          </a:p>
          <a:p>
            <a:r>
              <a:rPr lang="es-AR" dirty="0"/>
              <a:t>Se </a:t>
            </a:r>
            <a:r>
              <a:rPr lang="es-AR" dirty="0" smtClean="0"/>
              <a:t>añade  </a:t>
            </a:r>
            <a:r>
              <a:rPr lang="es-AR" dirty="0"/>
              <a:t>el nombre del objeto junto con sus  </a:t>
            </a:r>
            <a:r>
              <a:rPr lang="es-AR" dirty="0" smtClean="0"/>
              <a:t>parámetros  </a:t>
            </a:r>
            <a:r>
              <a:rPr lang="es-AR" dirty="0"/>
              <a:t>a la lista de inicializaciones del constructor.</a:t>
            </a:r>
          </a:p>
          <a:p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547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446049" y="388624"/>
            <a:ext cx="79633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dirty="0" smtClean="0"/>
              <a:t>Ejemplo jerarquía de contención (Contencion0)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446049" y="845824"/>
            <a:ext cx="7963314" cy="5443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s-AR" sz="1400" dirty="0">
                <a:solidFill>
                  <a:srgbClr val="002060"/>
                </a:solidFill>
              </a:rPr>
              <a:t>#</a:t>
            </a:r>
            <a:r>
              <a:rPr lang="es-AR" sz="1400" dirty="0" err="1">
                <a:solidFill>
                  <a:srgbClr val="002060"/>
                </a:solidFill>
              </a:rPr>
              <a:t>include</a:t>
            </a:r>
            <a:r>
              <a:rPr lang="es-AR" sz="1400" dirty="0">
                <a:solidFill>
                  <a:srgbClr val="002060"/>
                </a:solidFill>
              </a:rPr>
              <a:t> &lt;</a:t>
            </a:r>
            <a:r>
              <a:rPr lang="es-AR" sz="1400" dirty="0" err="1">
                <a:solidFill>
                  <a:srgbClr val="002060"/>
                </a:solidFill>
              </a:rPr>
              <a:t>QCoreApplication</a:t>
            </a:r>
            <a:r>
              <a:rPr lang="es-AR" sz="1400" dirty="0">
                <a:solidFill>
                  <a:srgbClr val="002060"/>
                </a:solidFill>
              </a:rPr>
              <a:t>&gt;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#</a:t>
            </a:r>
            <a:r>
              <a:rPr lang="es-AR" sz="1400" dirty="0" err="1">
                <a:solidFill>
                  <a:srgbClr val="002060"/>
                </a:solidFill>
              </a:rPr>
              <a:t>include</a:t>
            </a:r>
            <a:r>
              <a:rPr lang="es-AR" sz="1400" dirty="0">
                <a:solidFill>
                  <a:srgbClr val="002060"/>
                </a:solidFill>
              </a:rPr>
              <a:t> &lt;</a:t>
            </a:r>
            <a:r>
              <a:rPr lang="es-AR" sz="1400" dirty="0" err="1">
                <a:solidFill>
                  <a:srgbClr val="002060"/>
                </a:solidFill>
              </a:rPr>
              <a:t>iostream</a:t>
            </a:r>
            <a:r>
              <a:rPr lang="es-AR" sz="1400" dirty="0">
                <a:solidFill>
                  <a:srgbClr val="002060"/>
                </a:solidFill>
              </a:rPr>
              <a:t>&gt;</a:t>
            </a:r>
          </a:p>
          <a:p>
            <a:r>
              <a:rPr lang="es-AR" sz="1400" dirty="0" err="1">
                <a:solidFill>
                  <a:srgbClr val="002060"/>
                </a:solidFill>
              </a:rPr>
              <a:t>using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namespace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std</a:t>
            </a:r>
            <a:r>
              <a:rPr lang="es-AR" sz="1400" dirty="0">
                <a:solidFill>
                  <a:srgbClr val="002060"/>
                </a:solidFill>
              </a:rPr>
              <a:t>;</a:t>
            </a:r>
          </a:p>
          <a:p>
            <a:endParaRPr lang="es-AR" sz="1400" dirty="0">
              <a:solidFill>
                <a:srgbClr val="002060"/>
              </a:solidFill>
            </a:endParaRPr>
          </a:p>
          <a:p>
            <a:r>
              <a:rPr lang="es-AR" sz="1400" dirty="0" err="1">
                <a:solidFill>
                  <a:srgbClr val="002060"/>
                </a:solidFill>
              </a:rPr>
              <a:t>class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ClaseA</a:t>
            </a:r>
            <a:r>
              <a:rPr lang="es-AR" sz="1400" dirty="0">
                <a:solidFill>
                  <a:srgbClr val="002060"/>
                </a:solidFill>
              </a:rPr>
              <a:t>{</a:t>
            </a:r>
          </a:p>
          <a:p>
            <a:r>
              <a:rPr lang="es-AR" sz="1400" dirty="0" err="1">
                <a:solidFill>
                  <a:srgbClr val="002060"/>
                </a:solidFill>
              </a:rPr>
              <a:t>public</a:t>
            </a:r>
            <a:r>
              <a:rPr lang="es-AR" sz="1400" dirty="0">
                <a:solidFill>
                  <a:srgbClr val="002060"/>
                </a:solidFill>
              </a:rPr>
              <a:t>: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ClaseA</a:t>
            </a:r>
            <a:r>
              <a:rPr lang="es-AR" sz="1400" dirty="0">
                <a:solidFill>
                  <a:srgbClr val="002060"/>
                </a:solidFill>
              </a:rPr>
              <a:t>(</a:t>
            </a:r>
            <a:r>
              <a:rPr lang="es-AR" sz="1400" dirty="0" err="1">
                <a:solidFill>
                  <a:srgbClr val="002060"/>
                </a:solidFill>
              </a:rPr>
              <a:t>int</a:t>
            </a:r>
            <a:r>
              <a:rPr lang="es-AR" sz="1400" dirty="0">
                <a:solidFill>
                  <a:srgbClr val="002060"/>
                </a:solidFill>
              </a:rPr>
              <a:t> a):</a:t>
            </a:r>
            <a:r>
              <a:rPr lang="es-AR" sz="1400" dirty="0" err="1">
                <a:solidFill>
                  <a:srgbClr val="002060"/>
                </a:solidFill>
              </a:rPr>
              <a:t>datoA</a:t>
            </a:r>
            <a:r>
              <a:rPr lang="es-AR" sz="1400" dirty="0">
                <a:solidFill>
                  <a:srgbClr val="002060"/>
                </a:solidFill>
              </a:rPr>
              <a:t>(a){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    </a:t>
            </a:r>
            <a:r>
              <a:rPr lang="es-AR" sz="1400" dirty="0" err="1">
                <a:solidFill>
                  <a:srgbClr val="002060"/>
                </a:solidFill>
              </a:rPr>
              <a:t>cout</a:t>
            </a:r>
            <a:r>
              <a:rPr lang="es-AR" sz="1400" dirty="0">
                <a:solidFill>
                  <a:srgbClr val="002060"/>
                </a:solidFill>
              </a:rPr>
              <a:t> &lt;&lt; "Constructor de </a:t>
            </a:r>
            <a:r>
              <a:rPr lang="es-AR" sz="1400" dirty="0" err="1">
                <a:solidFill>
                  <a:srgbClr val="002060"/>
                </a:solidFill>
              </a:rPr>
              <a:t>ClaseA</a:t>
            </a:r>
            <a:r>
              <a:rPr lang="es-AR" sz="1400" dirty="0">
                <a:solidFill>
                  <a:srgbClr val="002060"/>
                </a:solidFill>
              </a:rPr>
              <a:t>" &lt;&lt; </a:t>
            </a:r>
            <a:r>
              <a:rPr lang="es-AR" sz="1400" dirty="0" err="1">
                <a:solidFill>
                  <a:srgbClr val="002060"/>
                </a:solidFill>
              </a:rPr>
              <a:t>endl</a:t>
            </a:r>
            <a:r>
              <a:rPr lang="es-AR" sz="1400" dirty="0">
                <a:solidFill>
                  <a:srgbClr val="002060"/>
                </a:solidFill>
              </a:rPr>
              <a:t>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}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int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LeerA</a:t>
            </a:r>
            <a:r>
              <a:rPr lang="es-AR" sz="1400" dirty="0">
                <a:solidFill>
                  <a:srgbClr val="002060"/>
                </a:solidFill>
              </a:rPr>
              <a:t>() </a:t>
            </a:r>
            <a:r>
              <a:rPr lang="es-AR" sz="1400" dirty="0" err="1">
                <a:solidFill>
                  <a:srgbClr val="002060"/>
                </a:solidFill>
              </a:rPr>
              <a:t>const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smtClean="0">
                <a:solidFill>
                  <a:srgbClr val="002060"/>
                </a:solidFill>
              </a:rPr>
              <a:t>{  </a:t>
            </a:r>
            <a:r>
              <a:rPr lang="es-AR" sz="1400" dirty="0" err="1">
                <a:solidFill>
                  <a:srgbClr val="002060"/>
                </a:solidFill>
              </a:rPr>
              <a:t>return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datoA</a:t>
            </a:r>
            <a:r>
              <a:rPr lang="es-AR" sz="1400" dirty="0" smtClean="0">
                <a:solidFill>
                  <a:srgbClr val="002060"/>
                </a:solidFill>
              </a:rPr>
              <a:t>;  </a:t>
            </a:r>
            <a:r>
              <a:rPr lang="es-AR" sz="1400" dirty="0">
                <a:solidFill>
                  <a:srgbClr val="002060"/>
                </a:solidFill>
              </a:rPr>
              <a:t>}</a:t>
            </a:r>
          </a:p>
          <a:p>
            <a:r>
              <a:rPr lang="es-AR" sz="1400" dirty="0" err="1">
                <a:solidFill>
                  <a:srgbClr val="002060"/>
                </a:solidFill>
              </a:rPr>
              <a:t>protected</a:t>
            </a:r>
            <a:r>
              <a:rPr lang="es-AR" sz="1400" dirty="0">
                <a:solidFill>
                  <a:srgbClr val="002060"/>
                </a:solidFill>
              </a:rPr>
              <a:t>: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int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datoA</a:t>
            </a:r>
            <a:r>
              <a:rPr lang="es-AR" sz="1400" dirty="0">
                <a:solidFill>
                  <a:srgbClr val="002060"/>
                </a:solidFill>
              </a:rPr>
              <a:t>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};</a:t>
            </a:r>
          </a:p>
          <a:p>
            <a:endParaRPr lang="es-AR" sz="1400" dirty="0">
              <a:solidFill>
                <a:srgbClr val="002060"/>
              </a:solidFill>
            </a:endParaRPr>
          </a:p>
          <a:p>
            <a:r>
              <a:rPr lang="es-AR" sz="1400" dirty="0" err="1">
                <a:solidFill>
                  <a:srgbClr val="002060"/>
                </a:solidFill>
              </a:rPr>
              <a:t>class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ClaseB</a:t>
            </a:r>
            <a:r>
              <a:rPr lang="es-AR" sz="1400" dirty="0">
                <a:solidFill>
                  <a:srgbClr val="002060"/>
                </a:solidFill>
              </a:rPr>
              <a:t>{</a:t>
            </a:r>
          </a:p>
          <a:p>
            <a:r>
              <a:rPr lang="es-AR" sz="1400" dirty="0" err="1">
                <a:solidFill>
                  <a:srgbClr val="002060"/>
                </a:solidFill>
              </a:rPr>
              <a:t>public</a:t>
            </a:r>
            <a:r>
              <a:rPr lang="es-AR" sz="1400" dirty="0">
                <a:solidFill>
                  <a:srgbClr val="002060"/>
                </a:solidFill>
              </a:rPr>
              <a:t>: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ClaseB</a:t>
            </a:r>
            <a:r>
              <a:rPr lang="es-AR" sz="1400" dirty="0">
                <a:solidFill>
                  <a:srgbClr val="002060"/>
                </a:solidFill>
              </a:rPr>
              <a:t>(</a:t>
            </a:r>
            <a:r>
              <a:rPr lang="es-AR" sz="1400" dirty="0" err="1">
                <a:solidFill>
                  <a:srgbClr val="002060"/>
                </a:solidFill>
              </a:rPr>
              <a:t>int</a:t>
            </a:r>
            <a:r>
              <a:rPr lang="es-AR" sz="1400" dirty="0">
                <a:solidFill>
                  <a:srgbClr val="002060"/>
                </a:solidFill>
              </a:rPr>
              <a:t> a, </a:t>
            </a:r>
            <a:r>
              <a:rPr lang="es-AR" sz="1400" dirty="0" err="1">
                <a:solidFill>
                  <a:srgbClr val="002060"/>
                </a:solidFill>
              </a:rPr>
              <a:t>int</a:t>
            </a:r>
            <a:r>
              <a:rPr lang="es-AR" sz="1400" dirty="0">
                <a:solidFill>
                  <a:srgbClr val="002060"/>
                </a:solidFill>
              </a:rPr>
              <a:t> b):ca(a),</a:t>
            </a:r>
            <a:r>
              <a:rPr lang="es-AR" sz="1400" dirty="0" err="1">
                <a:solidFill>
                  <a:srgbClr val="002060"/>
                </a:solidFill>
              </a:rPr>
              <a:t>datoB</a:t>
            </a:r>
            <a:r>
              <a:rPr lang="es-AR" sz="1400" dirty="0">
                <a:solidFill>
                  <a:srgbClr val="002060"/>
                </a:solidFill>
              </a:rPr>
              <a:t>(b){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    </a:t>
            </a:r>
            <a:r>
              <a:rPr lang="es-AR" sz="1400" dirty="0" err="1">
                <a:solidFill>
                  <a:srgbClr val="002060"/>
                </a:solidFill>
              </a:rPr>
              <a:t>cout</a:t>
            </a:r>
            <a:r>
              <a:rPr lang="es-AR" sz="1400" dirty="0">
                <a:solidFill>
                  <a:srgbClr val="002060"/>
                </a:solidFill>
              </a:rPr>
              <a:t> &lt;&lt; "Constructor de </a:t>
            </a:r>
            <a:r>
              <a:rPr lang="es-AR" sz="1400" dirty="0" err="1">
                <a:solidFill>
                  <a:srgbClr val="002060"/>
                </a:solidFill>
              </a:rPr>
              <a:t>ClaseB</a:t>
            </a:r>
            <a:r>
              <a:rPr lang="es-AR" sz="1400" dirty="0">
                <a:solidFill>
                  <a:srgbClr val="002060"/>
                </a:solidFill>
              </a:rPr>
              <a:t>" &lt;&lt; </a:t>
            </a:r>
            <a:r>
              <a:rPr lang="es-AR" sz="1400" dirty="0" err="1">
                <a:solidFill>
                  <a:srgbClr val="002060"/>
                </a:solidFill>
              </a:rPr>
              <a:t>endl</a:t>
            </a:r>
            <a:r>
              <a:rPr lang="es-AR" sz="1400" dirty="0">
                <a:solidFill>
                  <a:srgbClr val="002060"/>
                </a:solidFill>
              </a:rPr>
              <a:t>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}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int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LeerB</a:t>
            </a:r>
            <a:r>
              <a:rPr lang="es-AR" sz="1400" dirty="0">
                <a:solidFill>
                  <a:srgbClr val="002060"/>
                </a:solidFill>
              </a:rPr>
              <a:t>() </a:t>
            </a:r>
            <a:r>
              <a:rPr lang="es-AR" sz="1400" dirty="0" err="1">
                <a:solidFill>
                  <a:srgbClr val="002060"/>
                </a:solidFill>
              </a:rPr>
              <a:t>const</a:t>
            </a:r>
            <a:r>
              <a:rPr lang="es-AR" sz="1400" dirty="0">
                <a:solidFill>
                  <a:srgbClr val="002060"/>
                </a:solidFill>
              </a:rPr>
              <a:t> { </a:t>
            </a:r>
            <a:r>
              <a:rPr lang="es-AR" sz="1400" dirty="0" err="1">
                <a:solidFill>
                  <a:srgbClr val="002060"/>
                </a:solidFill>
              </a:rPr>
              <a:t>return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datoB</a:t>
            </a:r>
            <a:r>
              <a:rPr lang="es-AR" sz="1400" dirty="0">
                <a:solidFill>
                  <a:srgbClr val="002060"/>
                </a:solidFill>
              </a:rPr>
              <a:t>;}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int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LeerA</a:t>
            </a:r>
            <a:r>
              <a:rPr lang="es-AR" sz="1400" dirty="0">
                <a:solidFill>
                  <a:srgbClr val="002060"/>
                </a:solidFill>
              </a:rPr>
              <a:t>() </a:t>
            </a:r>
            <a:r>
              <a:rPr lang="es-AR" sz="1400" dirty="0" err="1">
                <a:solidFill>
                  <a:srgbClr val="002060"/>
                </a:solidFill>
              </a:rPr>
              <a:t>const</a:t>
            </a:r>
            <a:r>
              <a:rPr lang="es-AR" sz="1400" dirty="0">
                <a:solidFill>
                  <a:srgbClr val="002060"/>
                </a:solidFill>
              </a:rPr>
              <a:t> { </a:t>
            </a:r>
            <a:r>
              <a:rPr lang="es-AR" sz="1400" dirty="0" err="1">
                <a:solidFill>
                  <a:srgbClr val="002060"/>
                </a:solidFill>
              </a:rPr>
              <a:t>return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ca.LeerA</a:t>
            </a:r>
            <a:r>
              <a:rPr lang="es-AR" sz="1400" dirty="0">
                <a:solidFill>
                  <a:srgbClr val="002060"/>
                </a:solidFill>
              </a:rPr>
              <a:t>();}</a:t>
            </a:r>
          </a:p>
          <a:p>
            <a:r>
              <a:rPr lang="es-AR" sz="1400" dirty="0" err="1">
                <a:solidFill>
                  <a:srgbClr val="002060"/>
                </a:solidFill>
              </a:rPr>
              <a:t>protected</a:t>
            </a:r>
            <a:r>
              <a:rPr lang="es-AR" sz="1400" dirty="0">
                <a:solidFill>
                  <a:srgbClr val="002060"/>
                </a:solidFill>
              </a:rPr>
              <a:t>: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int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datoB</a:t>
            </a:r>
            <a:r>
              <a:rPr lang="es-AR" sz="1400" dirty="0">
                <a:solidFill>
                  <a:srgbClr val="002060"/>
                </a:solidFill>
              </a:rPr>
              <a:t>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ClaseA</a:t>
            </a:r>
            <a:r>
              <a:rPr lang="es-AR" sz="1400" dirty="0">
                <a:solidFill>
                  <a:srgbClr val="002060"/>
                </a:solidFill>
              </a:rPr>
              <a:t> ca;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};</a:t>
            </a:r>
          </a:p>
          <a:p>
            <a:endParaRPr lang="es-AR" sz="1400" dirty="0">
              <a:solidFill>
                <a:srgbClr val="002060"/>
              </a:solidFill>
            </a:endParaRPr>
          </a:p>
          <a:p>
            <a:r>
              <a:rPr lang="es-AR" sz="1400" dirty="0" err="1">
                <a:solidFill>
                  <a:srgbClr val="002060"/>
                </a:solidFill>
              </a:rPr>
              <a:t>int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main</a:t>
            </a:r>
            <a:r>
              <a:rPr lang="es-AR" sz="1400" dirty="0">
                <a:solidFill>
                  <a:srgbClr val="002060"/>
                </a:solidFill>
              </a:rPr>
              <a:t>(</a:t>
            </a:r>
            <a:r>
              <a:rPr lang="es-AR" sz="1400" dirty="0" err="1">
                <a:solidFill>
                  <a:srgbClr val="002060"/>
                </a:solidFill>
              </a:rPr>
              <a:t>int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argc</a:t>
            </a:r>
            <a:r>
              <a:rPr lang="es-AR" sz="1400" dirty="0">
                <a:solidFill>
                  <a:srgbClr val="002060"/>
                </a:solidFill>
              </a:rPr>
              <a:t>, </a:t>
            </a:r>
            <a:r>
              <a:rPr lang="es-AR" sz="1400" dirty="0" err="1">
                <a:solidFill>
                  <a:srgbClr val="002060"/>
                </a:solidFill>
              </a:rPr>
              <a:t>char</a:t>
            </a:r>
            <a:r>
              <a:rPr lang="es-AR" sz="1400" dirty="0">
                <a:solidFill>
                  <a:srgbClr val="002060"/>
                </a:solidFill>
              </a:rPr>
              <a:t> *</a:t>
            </a:r>
            <a:r>
              <a:rPr lang="es-AR" sz="1400" dirty="0" err="1">
                <a:solidFill>
                  <a:srgbClr val="002060"/>
                </a:solidFill>
              </a:rPr>
              <a:t>argv</a:t>
            </a:r>
            <a:r>
              <a:rPr lang="es-AR" sz="1400" dirty="0">
                <a:solidFill>
                  <a:srgbClr val="002060"/>
                </a:solidFill>
              </a:rPr>
              <a:t>[])</a:t>
            </a:r>
          </a:p>
          <a:p>
            <a:r>
              <a:rPr lang="es-AR" sz="1400" dirty="0">
                <a:solidFill>
                  <a:srgbClr val="002060"/>
                </a:solidFill>
              </a:rPr>
              <a:t>{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QCoreApplication</a:t>
            </a:r>
            <a:r>
              <a:rPr lang="es-AR" sz="1400" dirty="0">
                <a:solidFill>
                  <a:srgbClr val="002060"/>
                </a:solidFill>
              </a:rPr>
              <a:t> a(</a:t>
            </a:r>
            <a:r>
              <a:rPr lang="es-AR" sz="1400" dirty="0" err="1">
                <a:solidFill>
                  <a:srgbClr val="002060"/>
                </a:solidFill>
              </a:rPr>
              <a:t>argc</a:t>
            </a:r>
            <a:r>
              <a:rPr lang="es-AR" sz="1400" dirty="0">
                <a:solidFill>
                  <a:srgbClr val="002060"/>
                </a:solidFill>
              </a:rPr>
              <a:t>, </a:t>
            </a:r>
            <a:r>
              <a:rPr lang="es-AR" sz="1400" dirty="0" err="1">
                <a:solidFill>
                  <a:srgbClr val="002060"/>
                </a:solidFill>
              </a:rPr>
              <a:t>argv</a:t>
            </a:r>
            <a:r>
              <a:rPr lang="es-AR" sz="1400" dirty="0">
                <a:solidFill>
                  <a:srgbClr val="002060"/>
                </a:solidFill>
              </a:rPr>
              <a:t>);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ClaseB</a:t>
            </a:r>
            <a:r>
              <a:rPr lang="es-AR" sz="1400" dirty="0">
                <a:solidFill>
                  <a:srgbClr val="002060"/>
                </a:solidFill>
              </a:rPr>
              <a:t> objeto(45,98);</a:t>
            </a:r>
          </a:p>
          <a:p>
            <a:endParaRPr lang="es-AR" sz="1400" dirty="0">
              <a:solidFill>
                <a:srgbClr val="002060"/>
              </a:solidFill>
            </a:endParaRP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cout</a:t>
            </a:r>
            <a:r>
              <a:rPr lang="es-AR" sz="1400" dirty="0">
                <a:solidFill>
                  <a:srgbClr val="002060"/>
                </a:solidFill>
              </a:rPr>
              <a:t> &lt;&lt; "a= " &lt;&lt; </a:t>
            </a:r>
            <a:r>
              <a:rPr lang="es-AR" sz="1400" dirty="0" err="1">
                <a:solidFill>
                  <a:srgbClr val="002060"/>
                </a:solidFill>
              </a:rPr>
              <a:t>objeto.LeerA</a:t>
            </a:r>
            <a:r>
              <a:rPr lang="es-AR" sz="1400" dirty="0">
                <a:solidFill>
                  <a:srgbClr val="002060"/>
                </a:solidFill>
              </a:rPr>
              <a:t>() &lt;&lt;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        " b= " &lt;&lt; </a:t>
            </a:r>
            <a:r>
              <a:rPr lang="es-AR" sz="1400" dirty="0" err="1">
                <a:solidFill>
                  <a:srgbClr val="002060"/>
                </a:solidFill>
              </a:rPr>
              <a:t>objeto.LeerB</a:t>
            </a:r>
            <a:r>
              <a:rPr lang="es-AR" sz="1400" dirty="0">
                <a:solidFill>
                  <a:srgbClr val="002060"/>
                </a:solidFill>
              </a:rPr>
              <a:t>() &lt;&lt; </a:t>
            </a:r>
            <a:r>
              <a:rPr lang="es-AR" sz="1400" dirty="0" err="1">
                <a:solidFill>
                  <a:srgbClr val="002060"/>
                </a:solidFill>
              </a:rPr>
              <a:t>endl</a:t>
            </a:r>
            <a:r>
              <a:rPr lang="es-AR" sz="1400" dirty="0">
                <a:solidFill>
                  <a:srgbClr val="002060"/>
                </a:solidFill>
              </a:rPr>
              <a:t>;</a:t>
            </a:r>
          </a:p>
          <a:p>
            <a:endParaRPr lang="es-AR" sz="1400" dirty="0">
              <a:solidFill>
                <a:srgbClr val="002060"/>
              </a:solidFill>
            </a:endParaRP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return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a.exec</a:t>
            </a:r>
            <a:r>
              <a:rPr lang="es-AR" sz="1400" dirty="0">
                <a:solidFill>
                  <a:srgbClr val="002060"/>
                </a:solidFill>
              </a:rPr>
              <a:t>();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6798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Destructores de clases derivadas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Cuando se destruye un objeto de una clase derivada, primero se invoca al destructor de la clase derivada</a:t>
            </a:r>
          </a:p>
          <a:p>
            <a:r>
              <a:rPr lang="es-AR" dirty="0"/>
              <a:t>Si existen  objetos  miembro a </a:t>
            </a:r>
            <a:r>
              <a:rPr lang="es-AR" dirty="0" smtClean="0"/>
              <a:t>continuación </a:t>
            </a:r>
            <a:r>
              <a:rPr lang="es-AR" dirty="0"/>
              <a:t>se invoca a sus destructores.</a:t>
            </a:r>
          </a:p>
          <a:p>
            <a:r>
              <a:rPr lang="es-AR" dirty="0"/>
              <a:t>Finalmente, se llama al destructor de la clase o clases base.</a:t>
            </a:r>
          </a:p>
          <a:p>
            <a:r>
              <a:rPr lang="es-AR" dirty="0"/>
              <a:t>Si la clase base es a su vez una clase derivada, el proceso se repite recursivamente</a:t>
            </a:r>
          </a:p>
          <a:p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9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Definiciones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870114"/>
              </p:ext>
            </p:extLst>
          </p:nvPr>
        </p:nvGraphicFramePr>
        <p:xfrm>
          <a:off x="822325" y="1846264"/>
          <a:ext cx="7543800" cy="2257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822959" y="4205120"/>
            <a:ext cx="715913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Un objeto es una instancia (un ejemplar) de una clase determinada.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Las clases tienen partes publicas y partes privadas. A la parte pública se la llama interfaz.</a:t>
            </a:r>
            <a:endParaRPr lang="es-AR" sz="2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42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446049" y="388624"/>
            <a:ext cx="79633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dirty="0" smtClean="0"/>
              <a:t>Ejemplo destructores en herencia (Herencia2)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446049" y="845824"/>
            <a:ext cx="7963314" cy="5443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s-AR" sz="1400" dirty="0">
                <a:solidFill>
                  <a:srgbClr val="002060"/>
                </a:solidFill>
              </a:rPr>
              <a:t>#</a:t>
            </a:r>
            <a:r>
              <a:rPr lang="es-AR" sz="1400" dirty="0" err="1">
                <a:solidFill>
                  <a:srgbClr val="002060"/>
                </a:solidFill>
              </a:rPr>
              <a:t>include</a:t>
            </a:r>
            <a:r>
              <a:rPr lang="es-AR" sz="1400" dirty="0">
                <a:solidFill>
                  <a:srgbClr val="002060"/>
                </a:solidFill>
              </a:rPr>
              <a:t> &lt;</a:t>
            </a:r>
            <a:r>
              <a:rPr lang="es-AR" sz="1400" dirty="0" err="1">
                <a:solidFill>
                  <a:srgbClr val="002060"/>
                </a:solidFill>
              </a:rPr>
              <a:t>QCoreApplication</a:t>
            </a:r>
            <a:r>
              <a:rPr lang="es-AR" sz="1400" dirty="0">
                <a:solidFill>
                  <a:srgbClr val="002060"/>
                </a:solidFill>
              </a:rPr>
              <a:t>&gt;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#</a:t>
            </a:r>
            <a:r>
              <a:rPr lang="es-AR" sz="1400" dirty="0" err="1">
                <a:solidFill>
                  <a:srgbClr val="002060"/>
                </a:solidFill>
              </a:rPr>
              <a:t>include</a:t>
            </a:r>
            <a:r>
              <a:rPr lang="es-AR" sz="1400" dirty="0">
                <a:solidFill>
                  <a:srgbClr val="002060"/>
                </a:solidFill>
              </a:rPr>
              <a:t> &lt;</a:t>
            </a:r>
            <a:r>
              <a:rPr lang="es-AR" sz="1400" dirty="0" err="1">
                <a:solidFill>
                  <a:srgbClr val="002060"/>
                </a:solidFill>
              </a:rPr>
              <a:t>iostream</a:t>
            </a:r>
            <a:r>
              <a:rPr lang="es-AR" sz="1400" dirty="0">
                <a:solidFill>
                  <a:srgbClr val="002060"/>
                </a:solidFill>
              </a:rPr>
              <a:t>&gt;</a:t>
            </a:r>
          </a:p>
          <a:p>
            <a:r>
              <a:rPr lang="es-AR" sz="1400" dirty="0" err="1">
                <a:solidFill>
                  <a:srgbClr val="002060"/>
                </a:solidFill>
              </a:rPr>
              <a:t>using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namespace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std</a:t>
            </a:r>
            <a:r>
              <a:rPr lang="es-AR" sz="1400" dirty="0">
                <a:solidFill>
                  <a:srgbClr val="002060"/>
                </a:solidFill>
              </a:rPr>
              <a:t>;</a:t>
            </a:r>
          </a:p>
          <a:p>
            <a:endParaRPr lang="es-AR" sz="1400" dirty="0">
              <a:solidFill>
                <a:srgbClr val="002060"/>
              </a:solidFill>
            </a:endParaRPr>
          </a:p>
          <a:p>
            <a:r>
              <a:rPr lang="es-AR" sz="1400" dirty="0" err="1">
                <a:solidFill>
                  <a:srgbClr val="002060"/>
                </a:solidFill>
              </a:rPr>
              <a:t>class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ClaseA</a:t>
            </a:r>
            <a:r>
              <a:rPr lang="es-AR" sz="1400" dirty="0">
                <a:solidFill>
                  <a:srgbClr val="002060"/>
                </a:solidFill>
              </a:rPr>
              <a:t>{</a:t>
            </a:r>
          </a:p>
          <a:p>
            <a:r>
              <a:rPr lang="es-AR" sz="1400" dirty="0" err="1">
                <a:solidFill>
                  <a:srgbClr val="002060"/>
                </a:solidFill>
              </a:rPr>
              <a:t>public</a:t>
            </a:r>
            <a:r>
              <a:rPr lang="es-AR" sz="1400" dirty="0">
                <a:solidFill>
                  <a:srgbClr val="002060"/>
                </a:solidFill>
              </a:rPr>
              <a:t>: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ClaseA</a:t>
            </a:r>
            <a:r>
              <a:rPr lang="es-AR" sz="1400" dirty="0">
                <a:solidFill>
                  <a:srgbClr val="002060"/>
                </a:solidFill>
              </a:rPr>
              <a:t>():</a:t>
            </a:r>
            <a:r>
              <a:rPr lang="es-AR" sz="1400" dirty="0" err="1">
                <a:solidFill>
                  <a:srgbClr val="002060"/>
                </a:solidFill>
              </a:rPr>
              <a:t>datoA</a:t>
            </a:r>
            <a:r>
              <a:rPr lang="es-AR" sz="1400" dirty="0">
                <a:solidFill>
                  <a:srgbClr val="002060"/>
                </a:solidFill>
              </a:rPr>
              <a:t>(10){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    </a:t>
            </a:r>
            <a:r>
              <a:rPr lang="es-AR" sz="1400" dirty="0" err="1">
                <a:solidFill>
                  <a:srgbClr val="002060"/>
                </a:solidFill>
              </a:rPr>
              <a:t>cout</a:t>
            </a:r>
            <a:r>
              <a:rPr lang="es-AR" sz="1400" dirty="0">
                <a:solidFill>
                  <a:srgbClr val="002060"/>
                </a:solidFill>
              </a:rPr>
              <a:t> &lt;&lt; "Constructor de </a:t>
            </a:r>
            <a:r>
              <a:rPr lang="es-AR" sz="1400" dirty="0" err="1">
                <a:solidFill>
                  <a:srgbClr val="002060"/>
                </a:solidFill>
              </a:rPr>
              <a:t>ClaseA</a:t>
            </a:r>
            <a:r>
              <a:rPr lang="es-AR" sz="1400" dirty="0">
                <a:solidFill>
                  <a:srgbClr val="002060"/>
                </a:solidFill>
              </a:rPr>
              <a:t>" &lt;&lt; </a:t>
            </a:r>
            <a:r>
              <a:rPr lang="es-AR" sz="1400" dirty="0" err="1">
                <a:solidFill>
                  <a:srgbClr val="002060"/>
                </a:solidFill>
              </a:rPr>
              <a:t>endl</a:t>
            </a:r>
            <a:r>
              <a:rPr lang="es-AR" sz="1400" dirty="0">
                <a:solidFill>
                  <a:srgbClr val="002060"/>
                </a:solidFill>
              </a:rPr>
              <a:t>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}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~</a:t>
            </a:r>
            <a:r>
              <a:rPr lang="es-AR" sz="1400" dirty="0" err="1">
                <a:solidFill>
                  <a:srgbClr val="002060"/>
                </a:solidFill>
              </a:rPr>
              <a:t>ClaseA</a:t>
            </a:r>
            <a:r>
              <a:rPr lang="es-AR" sz="1400" dirty="0">
                <a:solidFill>
                  <a:srgbClr val="002060"/>
                </a:solidFill>
              </a:rPr>
              <a:t>() {</a:t>
            </a:r>
            <a:r>
              <a:rPr lang="es-AR" sz="1400" dirty="0" err="1">
                <a:solidFill>
                  <a:srgbClr val="002060"/>
                </a:solidFill>
              </a:rPr>
              <a:t>cout</a:t>
            </a:r>
            <a:r>
              <a:rPr lang="es-AR" sz="1400" dirty="0">
                <a:solidFill>
                  <a:srgbClr val="002060"/>
                </a:solidFill>
              </a:rPr>
              <a:t> &lt;&lt; "Destructor de </a:t>
            </a:r>
            <a:r>
              <a:rPr lang="es-AR" sz="1400" dirty="0" err="1">
                <a:solidFill>
                  <a:srgbClr val="002060"/>
                </a:solidFill>
              </a:rPr>
              <a:t>claseA</a:t>
            </a:r>
            <a:r>
              <a:rPr lang="es-AR" sz="1400" dirty="0">
                <a:solidFill>
                  <a:srgbClr val="002060"/>
                </a:solidFill>
              </a:rPr>
              <a:t>" &lt;&lt; </a:t>
            </a:r>
            <a:r>
              <a:rPr lang="es-AR" sz="1400" dirty="0" err="1">
                <a:solidFill>
                  <a:srgbClr val="002060"/>
                </a:solidFill>
              </a:rPr>
              <a:t>endl</a:t>
            </a:r>
            <a:r>
              <a:rPr lang="es-AR" sz="1400" dirty="0">
                <a:solidFill>
                  <a:srgbClr val="002060"/>
                </a:solidFill>
              </a:rPr>
              <a:t>;}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int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LeerA</a:t>
            </a:r>
            <a:r>
              <a:rPr lang="es-AR" sz="1400" dirty="0">
                <a:solidFill>
                  <a:srgbClr val="002060"/>
                </a:solidFill>
              </a:rPr>
              <a:t>() </a:t>
            </a:r>
            <a:r>
              <a:rPr lang="es-AR" sz="1400" dirty="0" err="1">
                <a:solidFill>
                  <a:srgbClr val="002060"/>
                </a:solidFill>
              </a:rPr>
              <a:t>const</a:t>
            </a:r>
            <a:r>
              <a:rPr lang="es-AR" sz="1400" dirty="0">
                <a:solidFill>
                  <a:srgbClr val="002060"/>
                </a:solidFill>
              </a:rPr>
              <a:t> { </a:t>
            </a:r>
            <a:r>
              <a:rPr lang="es-AR" sz="1400" dirty="0" err="1">
                <a:solidFill>
                  <a:srgbClr val="002060"/>
                </a:solidFill>
              </a:rPr>
              <a:t>return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datoA</a:t>
            </a:r>
            <a:r>
              <a:rPr lang="es-AR" sz="1400" dirty="0">
                <a:solidFill>
                  <a:srgbClr val="002060"/>
                </a:solidFill>
              </a:rPr>
              <a:t>; }</a:t>
            </a:r>
          </a:p>
          <a:p>
            <a:r>
              <a:rPr lang="es-AR" sz="1400" dirty="0" err="1">
                <a:solidFill>
                  <a:srgbClr val="002060"/>
                </a:solidFill>
              </a:rPr>
              <a:t>protected</a:t>
            </a:r>
            <a:r>
              <a:rPr lang="es-AR" sz="1400" dirty="0">
                <a:solidFill>
                  <a:srgbClr val="002060"/>
                </a:solidFill>
              </a:rPr>
              <a:t>: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int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datoA</a:t>
            </a:r>
            <a:r>
              <a:rPr lang="es-AR" sz="1400" dirty="0">
                <a:solidFill>
                  <a:srgbClr val="002060"/>
                </a:solidFill>
              </a:rPr>
              <a:t>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};</a:t>
            </a:r>
          </a:p>
          <a:p>
            <a:endParaRPr lang="es-AR" sz="1400" dirty="0">
              <a:solidFill>
                <a:srgbClr val="002060"/>
              </a:solidFill>
            </a:endParaRPr>
          </a:p>
          <a:p>
            <a:r>
              <a:rPr lang="es-AR" sz="1400" dirty="0" err="1">
                <a:solidFill>
                  <a:srgbClr val="002060"/>
                </a:solidFill>
              </a:rPr>
              <a:t>class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ClaseB:public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ClaseA</a:t>
            </a:r>
            <a:r>
              <a:rPr lang="es-AR" sz="1400" dirty="0">
                <a:solidFill>
                  <a:srgbClr val="002060"/>
                </a:solidFill>
              </a:rPr>
              <a:t>{</a:t>
            </a:r>
          </a:p>
          <a:p>
            <a:r>
              <a:rPr lang="es-AR" sz="1400" dirty="0" err="1">
                <a:solidFill>
                  <a:srgbClr val="002060"/>
                </a:solidFill>
              </a:rPr>
              <a:t>public</a:t>
            </a:r>
            <a:r>
              <a:rPr lang="es-AR" sz="1400" dirty="0">
                <a:solidFill>
                  <a:srgbClr val="002060"/>
                </a:solidFill>
              </a:rPr>
              <a:t>: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ClaseB</a:t>
            </a:r>
            <a:r>
              <a:rPr lang="es-AR" sz="1400" dirty="0">
                <a:solidFill>
                  <a:srgbClr val="002060"/>
                </a:solidFill>
              </a:rPr>
              <a:t>():</a:t>
            </a:r>
            <a:r>
              <a:rPr lang="es-AR" sz="1400" dirty="0" err="1">
                <a:solidFill>
                  <a:srgbClr val="002060"/>
                </a:solidFill>
              </a:rPr>
              <a:t>datoB</a:t>
            </a:r>
            <a:r>
              <a:rPr lang="es-AR" sz="1400" dirty="0">
                <a:solidFill>
                  <a:srgbClr val="002060"/>
                </a:solidFill>
              </a:rPr>
              <a:t>(20){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    </a:t>
            </a:r>
            <a:r>
              <a:rPr lang="es-AR" sz="1400" dirty="0" err="1">
                <a:solidFill>
                  <a:srgbClr val="002060"/>
                </a:solidFill>
              </a:rPr>
              <a:t>cout</a:t>
            </a:r>
            <a:r>
              <a:rPr lang="es-AR" sz="1400" dirty="0">
                <a:solidFill>
                  <a:srgbClr val="002060"/>
                </a:solidFill>
              </a:rPr>
              <a:t> &lt;&lt; "Constructor de </a:t>
            </a:r>
            <a:r>
              <a:rPr lang="es-AR" sz="1400" dirty="0" err="1">
                <a:solidFill>
                  <a:srgbClr val="002060"/>
                </a:solidFill>
              </a:rPr>
              <a:t>ClaseB</a:t>
            </a:r>
            <a:r>
              <a:rPr lang="es-AR" sz="1400" dirty="0">
                <a:solidFill>
                  <a:srgbClr val="002060"/>
                </a:solidFill>
              </a:rPr>
              <a:t>" &lt;&lt; </a:t>
            </a:r>
            <a:r>
              <a:rPr lang="es-AR" sz="1400" dirty="0" err="1">
                <a:solidFill>
                  <a:srgbClr val="002060"/>
                </a:solidFill>
              </a:rPr>
              <a:t>endl</a:t>
            </a:r>
            <a:r>
              <a:rPr lang="es-AR" sz="1400" dirty="0">
                <a:solidFill>
                  <a:srgbClr val="002060"/>
                </a:solidFill>
              </a:rPr>
              <a:t>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}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~</a:t>
            </a:r>
            <a:r>
              <a:rPr lang="es-AR" sz="1400" dirty="0" err="1">
                <a:solidFill>
                  <a:srgbClr val="002060"/>
                </a:solidFill>
              </a:rPr>
              <a:t>ClaseB</a:t>
            </a:r>
            <a:r>
              <a:rPr lang="es-AR" sz="1400" dirty="0">
                <a:solidFill>
                  <a:srgbClr val="002060"/>
                </a:solidFill>
              </a:rPr>
              <a:t>() {</a:t>
            </a:r>
            <a:r>
              <a:rPr lang="es-AR" sz="1400" dirty="0" err="1">
                <a:solidFill>
                  <a:srgbClr val="002060"/>
                </a:solidFill>
              </a:rPr>
              <a:t>cout</a:t>
            </a:r>
            <a:r>
              <a:rPr lang="es-AR" sz="1400" dirty="0">
                <a:solidFill>
                  <a:srgbClr val="002060"/>
                </a:solidFill>
              </a:rPr>
              <a:t> &lt;&lt; "Destructor de </a:t>
            </a:r>
            <a:r>
              <a:rPr lang="es-AR" sz="1400" dirty="0" err="1">
                <a:solidFill>
                  <a:srgbClr val="002060"/>
                </a:solidFill>
              </a:rPr>
              <a:t>claseB</a:t>
            </a:r>
            <a:r>
              <a:rPr lang="es-AR" sz="1400" dirty="0">
                <a:solidFill>
                  <a:srgbClr val="002060"/>
                </a:solidFill>
              </a:rPr>
              <a:t>" &lt;&lt; </a:t>
            </a:r>
            <a:r>
              <a:rPr lang="es-AR" sz="1400" dirty="0" err="1">
                <a:solidFill>
                  <a:srgbClr val="002060"/>
                </a:solidFill>
              </a:rPr>
              <a:t>endl</a:t>
            </a:r>
            <a:r>
              <a:rPr lang="es-AR" sz="1400" dirty="0">
                <a:solidFill>
                  <a:srgbClr val="002060"/>
                </a:solidFill>
              </a:rPr>
              <a:t>;}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int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LeerB</a:t>
            </a:r>
            <a:r>
              <a:rPr lang="es-AR" sz="1400" dirty="0">
                <a:solidFill>
                  <a:srgbClr val="002060"/>
                </a:solidFill>
              </a:rPr>
              <a:t>() </a:t>
            </a:r>
            <a:r>
              <a:rPr lang="es-AR" sz="1400" dirty="0" err="1">
                <a:solidFill>
                  <a:srgbClr val="002060"/>
                </a:solidFill>
              </a:rPr>
              <a:t>const</a:t>
            </a:r>
            <a:r>
              <a:rPr lang="es-AR" sz="1400" dirty="0">
                <a:solidFill>
                  <a:srgbClr val="002060"/>
                </a:solidFill>
              </a:rPr>
              <a:t> { </a:t>
            </a:r>
            <a:r>
              <a:rPr lang="es-AR" sz="1400" dirty="0" err="1">
                <a:solidFill>
                  <a:srgbClr val="002060"/>
                </a:solidFill>
              </a:rPr>
              <a:t>return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datoB</a:t>
            </a:r>
            <a:r>
              <a:rPr lang="es-AR" sz="1400" dirty="0">
                <a:solidFill>
                  <a:srgbClr val="002060"/>
                </a:solidFill>
              </a:rPr>
              <a:t>; }</a:t>
            </a:r>
          </a:p>
          <a:p>
            <a:r>
              <a:rPr lang="es-AR" sz="1400" dirty="0" err="1">
                <a:solidFill>
                  <a:srgbClr val="002060"/>
                </a:solidFill>
              </a:rPr>
              <a:t>protected</a:t>
            </a:r>
            <a:r>
              <a:rPr lang="es-AR" sz="1400" dirty="0">
                <a:solidFill>
                  <a:srgbClr val="002060"/>
                </a:solidFill>
              </a:rPr>
              <a:t>: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int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datoB</a:t>
            </a:r>
            <a:r>
              <a:rPr lang="es-AR" sz="1400" dirty="0">
                <a:solidFill>
                  <a:srgbClr val="002060"/>
                </a:solidFill>
              </a:rPr>
              <a:t>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};</a:t>
            </a:r>
          </a:p>
          <a:p>
            <a:endParaRPr lang="es-AR" sz="1400" dirty="0">
              <a:solidFill>
                <a:srgbClr val="002060"/>
              </a:solidFill>
            </a:endParaRPr>
          </a:p>
          <a:p>
            <a:r>
              <a:rPr lang="es-AR" sz="1400" dirty="0" err="1">
                <a:solidFill>
                  <a:srgbClr val="002060"/>
                </a:solidFill>
              </a:rPr>
              <a:t>void</a:t>
            </a:r>
            <a:r>
              <a:rPr lang="es-AR" sz="1400" dirty="0">
                <a:solidFill>
                  <a:srgbClr val="002060"/>
                </a:solidFill>
              </a:rPr>
              <a:t> mostrar(){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ClaseB</a:t>
            </a:r>
            <a:r>
              <a:rPr lang="es-AR" sz="1400" dirty="0">
                <a:solidFill>
                  <a:srgbClr val="002060"/>
                </a:solidFill>
              </a:rPr>
              <a:t> objeto;</a:t>
            </a:r>
          </a:p>
          <a:p>
            <a:endParaRPr lang="es-AR" sz="1400" dirty="0">
              <a:solidFill>
                <a:srgbClr val="002060"/>
              </a:solidFill>
            </a:endParaRP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cout</a:t>
            </a:r>
            <a:r>
              <a:rPr lang="es-AR" sz="1400" dirty="0">
                <a:solidFill>
                  <a:srgbClr val="002060"/>
                </a:solidFill>
              </a:rPr>
              <a:t> &lt;&lt; "a= " &lt;&lt; </a:t>
            </a:r>
            <a:r>
              <a:rPr lang="es-AR" sz="1400" dirty="0" err="1">
                <a:solidFill>
                  <a:srgbClr val="002060"/>
                </a:solidFill>
              </a:rPr>
              <a:t>objeto.LeerA</a:t>
            </a:r>
            <a:r>
              <a:rPr lang="es-AR" sz="1400" dirty="0">
                <a:solidFill>
                  <a:srgbClr val="002060"/>
                </a:solidFill>
              </a:rPr>
              <a:t>() &lt;&lt;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        " b= " &lt;&lt; </a:t>
            </a:r>
            <a:r>
              <a:rPr lang="es-AR" sz="1400" dirty="0" err="1">
                <a:solidFill>
                  <a:srgbClr val="002060"/>
                </a:solidFill>
              </a:rPr>
              <a:t>objeto.LeerB</a:t>
            </a:r>
            <a:r>
              <a:rPr lang="es-AR" sz="1400" dirty="0">
                <a:solidFill>
                  <a:srgbClr val="002060"/>
                </a:solidFill>
              </a:rPr>
              <a:t>() &lt;&lt; </a:t>
            </a:r>
            <a:r>
              <a:rPr lang="es-AR" sz="1400" dirty="0" err="1">
                <a:solidFill>
                  <a:srgbClr val="002060"/>
                </a:solidFill>
              </a:rPr>
              <a:t>endl</a:t>
            </a:r>
            <a:r>
              <a:rPr lang="es-AR" sz="1400" dirty="0">
                <a:solidFill>
                  <a:srgbClr val="002060"/>
                </a:solidFill>
              </a:rPr>
              <a:t>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}</a:t>
            </a:r>
          </a:p>
          <a:p>
            <a:endParaRPr lang="es-AR" sz="1400" dirty="0">
              <a:solidFill>
                <a:srgbClr val="002060"/>
              </a:solidFill>
            </a:endParaRPr>
          </a:p>
          <a:p>
            <a:r>
              <a:rPr lang="es-AR" sz="1400" dirty="0" err="1">
                <a:solidFill>
                  <a:srgbClr val="002060"/>
                </a:solidFill>
              </a:rPr>
              <a:t>int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main</a:t>
            </a:r>
            <a:r>
              <a:rPr lang="es-AR" sz="1400" dirty="0">
                <a:solidFill>
                  <a:srgbClr val="002060"/>
                </a:solidFill>
              </a:rPr>
              <a:t>(</a:t>
            </a:r>
            <a:r>
              <a:rPr lang="es-AR" sz="1400" dirty="0" err="1">
                <a:solidFill>
                  <a:srgbClr val="002060"/>
                </a:solidFill>
              </a:rPr>
              <a:t>int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argc</a:t>
            </a:r>
            <a:r>
              <a:rPr lang="es-AR" sz="1400" dirty="0">
                <a:solidFill>
                  <a:srgbClr val="002060"/>
                </a:solidFill>
              </a:rPr>
              <a:t>, </a:t>
            </a:r>
            <a:r>
              <a:rPr lang="es-AR" sz="1400" dirty="0" err="1">
                <a:solidFill>
                  <a:srgbClr val="002060"/>
                </a:solidFill>
              </a:rPr>
              <a:t>char</a:t>
            </a:r>
            <a:r>
              <a:rPr lang="es-AR" sz="1400" dirty="0">
                <a:solidFill>
                  <a:srgbClr val="002060"/>
                </a:solidFill>
              </a:rPr>
              <a:t> *</a:t>
            </a:r>
            <a:r>
              <a:rPr lang="es-AR" sz="1400" dirty="0" err="1">
                <a:solidFill>
                  <a:srgbClr val="002060"/>
                </a:solidFill>
              </a:rPr>
              <a:t>argv</a:t>
            </a:r>
            <a:r>
              <a:rPr lang="es-AR" sz="1400" dirty="0">
                <a:solidFill>
                  <a:srgbClr val="002060"/>
                </a:solidFill>
              </a:rPr>
              <a:t>[])</a:t>
            </a:r>
          </a:p>
          <a:p>
            <a:r>
              <a:rPr lang="es-AR" sz="1400" dirty="0">
                <a:solidFill>
                  <a:srgbClr val="002060"/>
                </a:solidFill>
              </a:rPr>
              <a:t>{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QCoreApplication</a:t>
            </a:r>
            <a:r>
              <a:rPr lang="es-AR" sz="1400" dirty="0">
                <a:solidFill>
                  <a:srgbClr val="002060"/>
                </a:solidFill>
              </a:rPr>
              <a:t> a(</a:t>
            </a:r>
            <a:r>
              <a:rPr lang="es-AR" sz="1400" dirty="0" err="1">
                <a:solidFill>
                  <a:srgbClr val="002060"/>
                </a:solidFill>
              </a:rPr>
              <a:t>argc</a:t>
            </a:r>
            <a:r>
              <a:rPr lang="es-AR" sz="1400" dirty="0">
                <a:solidFill>
                  <a:srgbClr val="002060"/>
                </a:solidFill>
              </a:rPr>
              <a:t>, </a:t>
            </a:r>
            <a:r>
              <a:rPr lang="es-AR" sz="1400" dirty="0" err="1">
                <a:solidFill>
                  <a:srgbClr val="002060"/>
                </a:solidFill>
              </a:rPr>
              <a:t>argv</a:t>
            </a:r>
            <a:r>
              <a:rPr lang="es-AR" sz="1400" dirty="0">
                <a:solidFill>
                  <a:srgbClr val="002060"/>
                </a:solidFill>
              </a:rPr>
              <a:t>);</a:t>
            </a:r>
          </a:p>
          <a:p>
            <a:endParaRPr lang="es-AR" sz="1400" dirty="0">
              <a:solidFill>
                <a:srgbClr val="002060"/>
              </a:solidFill>
            </a:endParaRPr>
          </a:p>
          <a:p>
            <a:r>
              <a:rPr lang="es-AR" sz="1400" dirty="0">
                <a:solidFill>
                  <a:srgbClr val="002060"/>
                </a:solidFill>
              </a:rPr>
              <a:t>    mostrar();</a:t>
            </a:r>
          </a:p>
          <a:p>
            <a:endParaRPr lang="es-AR" sz="1400" dirty="0">
              <a:solidFill>
                <a:srgbClr val="002060"/>
              </a:solidFill>
            </a:endParaRP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return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a.exec</a:t>
            </a:r>
            <a:r>
              <a:rPr lang="es-AR" sz="1400" dirty="0">
                <a:solidFill>
                  <a:srgbClr val="002060"/>
                </a:solidFill>
              </a:rPr>
              <a:t>();</a:t>
            </a:r>
          </a:p>
          <a:p>
            <a:r>
              <a:rPr lang="es-AR" sz="1400">
                <a:solidFill>
                  <a:srgbClr val="002060"/>
                </a:solidFill>
              </a:rPr>
              <a:t>}</a:t>
            </a:r>
            <a:endParaRPr lang="es-AR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3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Definiciones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944830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Declaración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59" y="3251974"/>
            <a:ext cx="7543801" cy="8147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 smtClean="0"/>
              <a:t>La lista de clases base se utiliza para derivar clases.</a:t>
            </a:r>
          </a:p>
          <a:p>
            <a:pPr marL="0" indent="0">
              <a:buNone/>
            </a:pPr>
            <a:r>
              <a:rPr lang="es-AR" dirty="0" smtClean="0"/>
              <a:t>La lista de miembros comprende una lista de funciones y datos.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446049" y="1815976"/>
            <a:ext cx="79633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dirty="0" smtClean="0"/>
              <a:t>Sintaxis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446049" y="2290375"/>
            <a:ext cx="7963314" cy="897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600" dirty="0" err="1">
                <a:solidFill>
                  <a:srgbClr val="002060"/>
                </a:solidFill>
              </a:rPr>
              <a:t>class</a:t>
            </a:r>
            <a:r>
              <a:rPr lang="es-AR" sz="1600" dirty="0">
                <a:solidFill>
                  <a:srgbClr val="002060"/>
                </a:solidFill>
              </a:rPr>
              <a:t>  &lt;identificador  de clase&gt; [&lt;lista de clases  base&gt;] {</a:t>
            </a:r>
          </a:p>
          <a:p>
            <a:r>
              <a:rPr lang="es-AR" sz="1600" dirty="0" smtClean="0">
                <a:solidFill>
                  <a:srgbClr val="002060"/>
                </a:solidFill>
              </a:rPr>
              <a:t>	&lt;</a:t>
            </a:r>
            <a:r>
              <a:rPr lang="es-AR" sz="1600" dirty="0">
                <a:solidFill>
                  <a:srgbClr val="002060"/>
                </a:solidFill>
              </a:rPr>
              <a:t>lista de  miembros&gt;</a:t>
            </a:r>
          </a:p>
          <a:p>
            <a:r>
              <a:rPr lang="es-AR" sz="1600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46049" y="4020971"/>
            <a:ext cx="79633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dirty="0" smtClean="0"/>
              <a:t>Ejemplo</a:t>
            </a:r>
            <a:endParaRPr lang="es-AR" dirty="0"/>
          </a:p>
        </p:txBody>
      </p:sp>
      <p:sp>
        <p:nvSpPr>
          <p:cNvPr id="11" name="Rectángulo 10"/>
          <p:cNvSpPr/>
          <p:nvPr/>
        </p:nvSpPr>
        <p:spPr>
          <a:xfrm>
            <a:off x="446049" y="4495370"/>
            <a:ext cx="7963314" cy="1747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200" dirty="0" err="1">
                <a:solidFill>
                  <a:srgbClr val="002060"/>
                </a:solidFill>
              </a:rPr>
              <a:t>class</a:t>
            </a:r>
            <a:r>
              <a:rPr lang="es-AR" sz="1200" dirty="0">
                <a:solidFill>
                  <a:srgbClr val="002060"/>
                </a:solidFill>
              </a:rPr>
              <a:t> punto{</a:t>
            </a:r>
          </a:p>
          <a:p>
            <a:r>
              <a:rPr lang="es-AR" sz="1200" dirty="0" err="1">
                <a:solidFill>
                  <a:srgbClr val="002060"/>
                </a:solidFill>
              </a:rPr>
              <a:t>private</a:t>
            </a:r>
            <a:r>
              <a:rPr lang="es-AR" sz="1200" dirty="0">
                <a:solidFill>
                  <a:srgbClr val="002060"/>
                </a:solidFill>
              </a:rPr>
              <a:t>: 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//Atributos de la clase punto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float</a:t>
            </a:r>
            <a:r>
              <a:rPr lang="es-AR" sz="1200" dirty="0">
                <a:solidFill>
                  <a:srgbClr val="002060"/>
                </a:solidFill>
              </a:rPr>
              <a:t> </a:t>
            </a:r>
            <a:r>
              <a:rPr lang="es-AR" sz="1200" dirty="0" err="1">
                <a:solidFill>
                  <a:srgbClr val="002060"/>
                </a:solidFill>
              </a:rPr>
              <a:t>coordX</a:t>
            </a:r>
            <a:r>
              <a:rPr lang="es-AR" sz="1200" dirty="0">
                <a:solidFill>
                  <a:srgbClr val="002060"/>
                </a:solidFill>
              </a:rPr>
              <a:t>, </a:t>
            </a:r>
            <a:r>
              <a:rPr lang="es-AR" sz="1200" dirty="0" err="1">
                <a:solidFill>
                  <a:srgbClr val="002060"/>
                </a:solidFill>
              </a:rPr>
              <a:t>coordY</a:t>
            </a:r>
            <a:r>
              <a:rPr lang="es-AR" sz="1200" dirty="0">
                <a:solidFill>
                  <a:srgbClr val="002060"/>
                </a:solidFill>
              </a:rPr>
              <a:t>;</a:t>
            </a:r>
          </a:p>
          <a:p>
            <a:r>
              <a:rPr lang="es-AR" sz="1200" dirty="0" err="1">
                <a:solidFill>
                  <a:srgbClr val="002060"/>
                </a:solidFill>
              </a:rPr>
              <a:t>public</a:t>
            </a:r>
            <a:r>
              <a:rPr lang="es-AR" sz="1200" dirty="0">
                <a:solidFill>
                  <a:srgbClr val="002060"/>
                </a:solidFill>
              </a:rPr>
              <a:t>: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//Métodos de la clase punto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void</a:t>
            </a:r>
            <a:r>
              <a:rPr lang="es-AR" sz="1200" dirty="0">
                <a:solidFill>
                  <a:srgbClr val="002060"/>
                </a:solidFill>
              </a:rPr>
              <a:t> Carga(</a:t>
            </a:r>
            <a:r>
              <a:rPr lang="es-AR" sz="1200" dirty="0" err="1">
                <a:solidFill>
                  <a:srgbClr val="002060"/>
                </a:solidFill>
              </a:rPr>
              <a:t>float</a:t>
            </a:r>
            <a:r>
              <a:rPr lang="es-AR" sz="1200" dirty="0">
                <a:solidFill>
                  <a:srgbClr val="002060"/>
                </a:solidFill>
              </a:rPr>
              <a:t> x, </a:t>
            </a:r>
            <a:r>
              <a:rPr lang="es-AR" sz="1200" dirty="0" err="1">
                <a:solidFill>
                  <a:srgbClr val="002060"/>
                </a:solidFill>
              </a:rPr>
              <a:t>float</a:t>
            </a:r>
            <a:r>
              <a:rPr lang="es-AR" sz="1200" dirty="0">
                <a:solidFill>
                  <a:srgbClr val="002060"/>
                </a:solidFill>
              </a:rPr>
              <a:t> y);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    </a:t>
            </a:r>
            <a:r>
              <a:rPr lang="es-AR" sz="1200" dirty="0" err="1">
                <a:solidFill>
                  <a:srgbClr val="002060"/>
                </a:solidFill>
              </a:rPr>
              <a:t>void</a:t>
            </a:r>
            <a:r>
              <a:rPr lang="es-AR" sz="1200" dirty="0">
                <a:solidFill>
                  <a:srgbClr val="002060"/>
                </a:solidFill>
              </a:rPr>
              <a:t> Lee(</a:t>
            </a:r>
            <a:r>
              <a:rPr lang="es-AR" sz="1200" dirty="0" err="1">
                <a:solidFill>
                  <a:srgbClr val="002060"/>
                </a:solidFill>
              </a:rPr>
              <a:t>float</a:t>
            </a:r>
            <a:r>
              <a:rPr lang="es-AR" sz="1200" dirty="0">
                <a:solidFill>
                  <a:srgbClr val="002060"/>
                </a:solidFill>
              </a:rPr>
              <a:t> &amp;x, </a:t>
            </a:r>
            <a:r>
              <a:rPr lang="es-AR" sz="1200" dirty="0" err="1">
                <a:solidFill>
                  <a:srgbClr val="002060"/>
                </a:solidFill>
              </a:rPr>
              <a:t>float</a:t>
            </a:r>
            <a:r>
              <a:rPr lang="es-AR" sz="1200" dirty="0">
                <a:solidFill>
                  <a:srgbClr val="002060"/>
                </a:solidFill>
              </a:rPr>
              <a:t> &amp;y);</a:t>
            </a:r>
          </a:p>
          <a:p>
            <a:r>
              <a:rPr lang="es-AR" sz="1200" dirty="0">
                <a:solidFill>
                  <a:srgbClr val="00206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258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Acceso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4103370"/>
            <a:ext cx="7543800" cy="2148840"/>
          </a:xfrm>
        </p:spPr>
        <p:txBody>
          <a:bodyPr>
            <a:normAutofit fontScale="77500" lnSpcReduction="20000"/>
          </a:bodyPr>
          <a:lstStyle/>
          <a:p>
            <a:r>
              <a:rPr lang="es-AR" dirty="0" smtClean="0"/>
              <a:t>Acceso privado (</a:t>
            </a:r>
            <a:r>
              <a:rPr lang="es-AR" dirty="0" err="1" smtClean="0"/>
              <a:t>private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Sólo son accesibles por los propios miembros de la clase, pero no desde funciones externas o desde funciones de clases derivadas. Es el acceso por defecto.</a:t>
            </a:r>
          </a:p>
          <a:p>
            <a:r>
              <a:rPr lang="es-AR" dirty="0"/>
              <a:t>Acceso </a:t>
            </a:r>
            <a:r>
              <a:rPr lang="es-AR" dirty="0" smtClean="0"/>
              <a:t>público </a:t>
            </a:r>
            <a:r>
              <a:rPr lang="es-AR" dirty="0"/>
              <a:t>(</a:t>
            </a:r>
            <a:r>
              <a:rPr lang="es-AR" dirty="0" err="1" smtClean="0"/>
              <a:t>public</a:t>
            </a:r>
            <a:r>
              <a:rPr lang="es-AR" dirty="0" smtClean="0"/>
              <a:t>)</a:t>
            </a:r>
            <a:endParaRPr lang="es-AR" dirty="0"/>
          </a:p>
          <a:p>
            <a:pPr lvl="1"/>
            <a:r>
              <a:rPr lang="es-AR" dirty="0" smtClean="0"/>
              <a:t>Cualquier miembro público de una clase es accesible desde cualquier otra parte donde sea accesible el propio objeto.</a:t>
            </a:r>
            <a:endParaRPr lang="es-AR" dirty="0"/>
          </a:p>
          <a:p>
            <a:r>
              <a:rPr lang="es-AR" dirty="0"/>
              <a:t>Acceso </a:t>
            </a:r>
            <a:r>
              <a:rPr lang="es-AR" dirty="0" smtClean="0"/>
              <a:t>protegido </a:t>
            </a:r>
            <a:r>
              <a:rPr lang="es-AR" dirty="0"/>
              <a:t>(</a:t>
            </a:r>
            <a:r>
              <a:rPr lang="es-AR" dirty="0" err="1" smtClean="0"/>
              <a:t>protected</a:t>
            </a:r>
            <a:r>
              <a:rPr lang="es-AR" dirty="0" smtClean="0"/>
              <a:t>)</a:t>
            </a:r>
            <a:endParaRPr lang="es-AR" dirty="0"/>
          </a:p>
          <a:p>
            <a:pPr lvl="1"/>
            <a:r>
              <a:rPr lang="es-AR" dirty="0" smtClean="0"/>
              <a:t>Respecto a las funciones externas, es equivalente al acceso privado, pero con respecto a las clases derivadas se comporta como el público.</a:t>
            </a:r>
            <a:endParaRPr lang="es-AR" dirty="0"/>
          </a:p>
          <a:p>
            <a:pPr marL="201168" lvl="1" indent="0">
              <a:buNone/>
            </a:pPr>
            <a:endParaRPr lang="es-AR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446049" y="1815976"/>
            <a:ext cx="79633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dirty="0" smtClean="0"/>
              <a:t>Sintaxis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446049" y="2290375"/>
            <a:ext cx="7963314" cy="16986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400" dirty="0" err="1">
                <a:solidFill>
                  <a:srgbClr val="002060"/>
                </a:solidFill>
              </a:rPr>
              <a:t>class</a:t>
            </a:r>
            <a:r>
              <a:rPr lang="es-AR" sz="1400" dirty="0">
                <a:solidFill>
                  <a:srgbClr val="002060"/>
                </a:solidFill>
              </a:rPr>
              <a:t>  &lt;identificador  de </a:t>
            </a:r>
            <a:r>
              <a:rPr lang="es-AR" sz="1400" dirty="0" smtClean="0">
                <a:solidFill>
                  <a:srgbClr val="002060"/>
                </a:solidFill>
              </a:rPr>
              <a:t>clase&gt; {</a:t>
            </a:r>
          </a:p>
          <a:p>
            <a:r>
              <a:rPr lang="es-AR" sz="1400" dirty="0" err="1">
                <a:solidFill>
                  <a:srgbClr val="002060"/>
                </a:solidFill>
              </a:rPr>
              <a:t>p</a:t>
            </a:r>
            <a:r>
              <a:rPr lang="es-AR" sz="1400" dirty="0" err="1" smtClean="0">
                <a:solidFill>
                  <a:srgbClr val="002060"/>
                </a:solidFill>
              </a:rPr>
              <a:t>ublic</a:t>
            </a:r>
            <a:r>
              <a:rPr lang="es-AR" sz="1400" dirty="0" smtClean="0">
                <a:solidFill>
                  <a:srgbClr val="002060"/>
                </a:solidFill>
              </a:rPr>
              <a:t>:</a:t>
            </a:r>
            <a:endParaRPr lang="es-AR" sz="1400" dirty="0">
              <a:solidFill>
                <a:srgbClr val="002060"/>
              </a:solidFill>
            </a:endParaRPr>
          </a:p>
          <a:p>
            <a:r>
              <a:rPr lang="es-AR" sz="1400" dirty="0" smtClean="0">
                <a:solidFill>
                  <a:srgbClr val="002060"/>
                </a:solidFill>
              </a:rPr>
              <a:t>	&lt;</a:t>
            </a:r>
            <a:r>
              <a:rPr lang="es-AR" sz="1400" dirty="0">
                <a:solidFill>
                  <a:srgbClr val="002060"/>
                </a:solidFill>
              </a:rPr>
              <a:t>lista de  miembros</a:t>
            </a:r>
            <a:r>
              <a:rPr lang="es-AR" sz="1400" dirty="0" smtClean="0">
                <a:solidFill>
                  <a:srgbClr val="002060"/>
                </a:solidFill>
              </a:rPr>
              <a:t>&gt;</a:t>
            </a:r>
          </a:p>
          <a:p>
            <a:r>
              <a:rPr lang="es-AR" sz="1400" dirty="0" err="1" smtClean="0">
                <a:solidFill>
                  <a:srgbClr val="002060"/>
                </a:solidFill>
              </a:rPr>
              <a:t>private</a:t>
            </a:r>
            <a:r>
              <a:rPr lang="es-AR" sz="1400" dirty="0" smtClean="0">
                <a:solidFill>
                  <a:srgbClr val="002060"/>
                </a:solidFill>
              </a:rPr>
              <a:t>:</a:t>
            </a:r>
          </a:p>
          <a:p>
            <a:r>
              <a:rPr lang="es-AR" sz="1400" dirty="0" smtClean="0">
                <a:solidFill>
                  <a:srgbClr val="002060"/>
                </a:solidFill>
              </a:rPr>
              <a:t>          &lt;lista de miembros&gt;</a:t>
            </a:r>
          </a:p>
          <a:p>
            <a:r>
              <a:rPr lang="es-AR" sz="1400" dirty="0" err="1">
                <a:solidFill>
                  <a:srgbClr val="002060"/>
                </a:solidFill>
              </a:rPr>
              <a:t>p</a:t>
            </a:r>
            <a:r>
              <a:rPr lang="es-AR" sz="1400" dirty="0" err="1" smtClean="0">
                <a:solidFill>
                  <a:srgbClr val="002060"/>
                </a:solidFill>
              </a:rPr>
              <a:t>rotected</a:t>
            </a:r>
            <a:r>
              <a:rPr lang="es-AR" sz="1400" dirty="0" smtClean="0">
                <a:solidFill>
                  <a:srgbClr val="002060"/>
                </a:solidFill>
              </a:rPr>
              <a:t>: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smtClean="0">
                <a:solidFill>
                  <a:srgbClr val="002060"/>
                </a:solidFill>
              </a:rPr>
              <a:t>          &lt;lista de miembros&gt;</a:t>
            </a:r>
            <a:endParaRPr lang="es-AR" sz="1400" dirty="0">
              <a:solidFill>
                <a:srgbClr val="002060"/>
              </a:solidFill>
            </a:endParaRPr>
          </a:p>
          <a:p>
            <a:r>
              <a:rPr lang="es-AR" sz="1400" dirty="0">
                <a:solidFill>
                  <a:srgbClr val="00206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6169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Métodos (Funciones miembro)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 lista de métodos puede ser</a:t>
            </a:r>
          </a:p>
          <a:p>
            <a:pPr lvl="1"/>
            <a:r>
              <a:rPr lang="es-AR" dirty="0" smtClean="0"/>
              <a:t>Simplemente una declaración de prototipos</a:t>
            </a:r>
          </a:p>
          <a:p>
            <a:pPr lvl="1"/>
            <a:r>
              <a:rPr lang="es-AR" dirty="0" smtClean="0"/>
              <a:t>Pueden ser también definiciones</a:t>
            </a:r>
          </a:p>
          <a:p>
            <a:pPr marL="201168" lvl="1" indent="0">
              <a:buNone/>
            </a:pPr>
            <a:r>
              <a:rPr lang="es-AR" dirty="0" smtClean="0"/>
              <a:t>Cuando se fuera se debe utilizar el operador de ámbito “::”</a:t>
            </a:r>
          </a:p>
          <a:p>
            <a:pPr marL="201168" lvl="1" indent="0">
              <a:buNone/>
            </a:pPr>
            <a:r>
              <a:rPr lang="es-AR" dirty="0" smtClean="0"/>
              <a:t>Las funciones definidas de este modo serán tratadas como </a:t>
            </a:r>
            <a:r>
              <a:rPr lang="es-AR" i="1" dirty="0" err="1" smtClean="0"/>
              <a:t>inline</a:t>
            </a:r>
            <a:r>
              <a:rPr lang="es-AR" dirty="0" smtClean="0"/>
              <a:t> (se inserta código cada vez que son llamadas)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4/5/2017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Prog. Orientada a Objetos - FCyT - UADER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446049" y="388624"/>
            <a:ext cx="79633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dirty="0" smtClean="0"/>
              <a:t>Ejemplo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446049" y="845825"/>
            <a:ext cx="7963314" cy="4529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s-AR" sz="1400" dirty="0" smtClean="0">
                <a:solidFill>
                  <a:srgbClr val="002060"/>
                </a:solidFill>
              </a:rPr>
              <a:t>#</a:t>
            </a:r>
            <a:r>
              <a:rPr lang="es-AR" sz="1400" dirty="0" err="1">
                <a:solidFill>
                  <a:srgbClr val="002060"/>
                </a:solidFill>
              </a:rPr>
              <a:t>include</a:t>
            </a:r>
            <a:r>
              <a:rPr lang="es-AR" sz="1400" dirty="0">
                <a:solidFill>
                  <a:srgbClr val="002060"/>
                </a:solidFill>
              </a:rPr>
              <a:t> &lt;</a:t>
            </a:r>
            <a:r>
              <a:rPr lang="es-AR" sz="1400" dirty="0" err="1">
                <a:solidFill>
                  <a:srgbClr val="002060"/>
                </a:solidFill>
              </a:rPr>
              <a:t>iostream</a:t>
            </a:r>
            <a:r>
              <a:rPr lang="es-AR" sz="1400" dirty="0">
                <a:solidFill>
                  <a:srgbClr val="002060"/>
                </a:solidFill>
              </a:rPr>
              <a:t>&gt;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#</a:t>
            </a:r>
            <a:r>
              <a:rPr lang="es-AR" sz="1400" dirty="0" err="1">
                <a:solidFill>
                  <a:srgbClr val="002060"/>
                </a:solidFill>
              </a:rPr>
              <a:t>include</a:t>
            </a:r>
            <a:r>
              <a:rPr lang="es-AR" sz="1400" dirty="0">
                <a:solidFill>
                  <a:srgbClr val="002060"/>
                </a:solidFill>
              </a:rPr>
              <a:t> &lt;</a:t>
            </a:r>
            <a:r>
              <a:rPr lang="es-AR" sz="1400" dirty="0" err="1">
                <a:solidFill>
                  <a:srgbClr val="002060"/>
                </a:solidFill>
              </a:rPr>
              <a:t>math.h</a:t>
            </a:r>
            <a:r>
              <a:rPr lang="es-AR" sz="1400" dirty="0">
                <a:solidFill>
                  <a:srgbClr val="002060"/>
                </a:solidFill>
              </a:rPr>
              <a:t>&gt;</a:t>
            </a:r>
          </a:p>
          <a:p>
            <a:endParaRPr lang="es-AR" sz="1400" dirty="0">
              <a:solidFill>
                <a:srgbClr val="002060"/>
              </a:solidFill>
            </a:endParaRPr>
          </a:p>
          <a:p>
            <a:r>
              <a:rPr lang="es-AR" sz="1400" dirty="0" err="1">
                <a:solidFill>
                  <a:srgbClr val="002060"/>
                </a:solidFill>
              </a:rPr>
              <a:t>class</a:t>
            </a:r>
            <a:r>
              <a:rPr lang="es-AR" sz="1400" dirty="0">
                <a:solidFill>
                  <a:srgbClr val="002060"/>
                </a:solidFill>
              </a:rPr>
              <a:t> punto{</a:t>
            </a:r>
          </a:p>
          <a:p>
            <a:r>
              <a:rPr lang="es-AR" sz="1400" dirty="0" err="1">
                <a:solidFill>
                  <a:srgbClr val="002060"/>
                </a:solidFill>
              </a:rPr>
              <a:t>private</a:t>
            </a:r>
            <a:r>
              <a:rPr lang="es-AR" sz="1400" dirty="0">
                <a:solidFill>
                  <a:srgbClr val="002060"/>
                </a:solidFill>
              </a:rPr>
              <a:t>: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//Atributos de la clase punto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float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coordX</a:t>
            </a:r>
            <a:r>
              <a:rPr lang="es-AR" sz="1400" dirty="0">
                <a:solidFill>
                  <a:srgbClr val="002060"/>
                </a:solidFill>
              </a:rPr>
              <a:t>, </a:t>
            </a:r>
            <a:r>
              <a:rPr lang="es-AR" sz="1400" dirty="0" err="1">
                <a:solidFill>
                  <a:srgbClr val="002060"/>
                </a:solidFill>
              </a:rPr>
              <a:t>coordY</a:t>
            </a:r>
            <a:r>
              <a:rPr lang="es-AR" sz="1400" dirty="0">
                <a:solidFill>
                  <a:srgbClr val="002060"/>
                </a:solidFill>
              </a:rPr>
              <a:t>;</a:t>
            </a:r>
          </a:p>
          <a:p>
            <a:r>
              <a:rPr lang="es-AR" sz="1400" dirty="0" err="1">
                <a:solidFill>
                  <a:srgbClr val="002060"/>
                </a:solidFill>
              </a:rPr>
              <a:t>public</a:t>
            </a:r>
            <a:r>
              <a:rPr lang="es-AR" sz="1400" dirty="0">
                <a:solidFill>
                  <a:srgbClr val="002060"/>
                </a:solidFill>
              </a:rPr>
              <a:t>: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//Métodos de la clase punto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void</a:t>
            </a:r>
            <a:r>
              <a:rPr lang="es-AR" sz="1400" dirty="0">
                <a:solidFill>
                  <a:srgbClr val="002060"/>
                </a:solidFill>
              </a:rPr>
              <a:t> Carga(</a:t>
            </a:r>
            <a:r>
              <a:rPr lang="es-AR" sz="1400" dirty="0" err="1">
                <a:solidFill>
                  <a:srgbClr val="002060"/>
                </a:solidFill>
              </a:rPr>
              <a:t>float</a:t>
            </a:r>
            <a:r>
              <a:rPr lang="es-AR" sz="1400" dirty="0">
                <a:solidFill>
                  <a:srgbClr val="002060"/>
                </a:solidFill>
              </a:rPr>
              <a:t> x, </a:t>
            </a:r>
            <a:r>
              <a:rPr lang="es-AR" sz="1400" dirty="0" err="1">
                <a:solidFill>
                  <a:srgbClr val="002060"/>
                </a:solidFill>
              </a:rPr>
              <a:t>float</a:t>
            </a:r>
            <a:r>
              <a:rPr lang="es-AR" sz="1400" dirty="0">
                <a:solidFill>
                  <a:srgbClr val="002060"/>
                </a:solidFill>
              </a:rPr>
              <a:t> y);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void</a:t>
            </a:r>
            <a:r>
              <a:rPr lang="es-AR" sz="1400" dirty="0">
                <a:solidFill>
                  <a:srgbClr val="002060"/>
                </a:solidFill>
              </a:rPr>
              <a:t> Lee(</a:t>
            </a:r>
            <a:r>
              <a:rPr lang="es-AR" sz="1400" dirty="0" err="1">
                <a:solidFill>
                  <a:srgbClr val="002060"/>
                </a:solidFill>
              </a:rPr>
              <a:t>float</a:t>
            </a:r>
            <a:r>
              <a:rPr lang="es-AR" sz="1400" dirty="0">
                <a:solidFill>
                  <a:srgbClr val="002060"/>
                </a:solidFill>
              </a:rPr>
              <a:t> &amp;x, </a:t>
            </a:r>
            <a:r>
              <a:rPr lang="es-AR" sz="1400" dirty="0" err="1">
                <a:solidFill>
                  <a:srgbClr val="002060"/>
                </a:solidFill>
              </a:rPr>
              <a:t>float</a:t>
            </a:r>
            <a:r>
              <a:rPr lang="es-AR" sz="1400" dirty="0">
                <a:solidFill>
                  <a:srgbClr val="002060"/>
                </a:solidFill>
              </a:rPr>
              <a:t> &amp;y);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};</a:t>
            </a:r>
          </a:p>
          <a:p>
            <a:r>
              <a:rPr lang="es-AR" sz="1400" dirty="0" err="1" smtClean="0">
                <a:solidFill>
                  <a:srgbClr val="002060"/>
                </a:solidFill>
              </a:rPr>
              <a:t>void</a:t>
            </a:r>
            <a:r>
              <a:rPr lang="es-AR" sz="1400" dirty="0" smtClean="0">
                <a:solidFill>
                  <a:srgbClr val="002060"/>
                </a:solidFill>
              </a:rPr>
              <a:t> </a:t>
            </a:r>
            <a:r>
              <a:rPr lang="es-AR" sz="1400" dirty="0">
                <a:solidFill>
                  <a:srgbClr val="002060"/>
                </a:solidFill>
              </a:rPr>
              <a:t>punto::Carga(</a:t>
            </a:r>
            <a:r>
              <a:rPr lang="es-AR" sz="1400" dirty="0" err="1">
                <a:solidFill>
                  <a:srgbClr val="002060"/>
                </a:solidFill>
              </a:rPr>
              <a:t>float</a:t>
            </a:r>
            <a:r>
              <a:rPr lang="es-AR" sz="1400" dirty="0">
                <a:solidFill>
                  <a:srgbClr val="002060"/>
                </a:solidFill>
              </a:rPr>
              <a:t> x, </a:t>
            </a:r>
            <a:r>
              <a:rPr lang="es-AR" sz="1400" dirty="0" err="1">
                <a:solidFill>
                  <a:srgbClr val="002060"/>
                </a:solidFill>
              </a:rPr>
              <a:t>float</a:t>
            </a:r>
            <a:r>
              <a:rPr lang="es-AR" sz="1400" dirty="0">
                <a:solidFill>
                  <a:srgbClr val="002060"/>
                </a:solidFill>
              </a:rPr>
              <a:t> y){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coordX</a:t>
            </a:r>
            <a:r>
              <a:rPr lang="es-AR" sz="1400" dirty="0">
                <a:solidFill>
                  <a:srgbClr val="002060"/>
                </a:solidFill>
              </a:rPr>
              <a:t>=x;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coordY</a:t>
            </a:r>
            <a:r>
              <a:rPr lang="es-AR" sz="1400" dirty="0">
                <a:solidFill>
                  <a:srgbClr val="002060"/>
                </a:solidFill>
              </a:rPr>
              <a:t>=y;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}</a:t>
            </a:r>
          </a:p>
          <a:p>
            <a:r>
              <a:rPr lang="es-AR" sz="1400" dirty="0" err="1" smtClean="0">
                <a:solidFill>
                  <a:srgbClr val="002060"/>
                </a:solidFill>
              </a:rPr>
              <a:t>void</a:t>
            </a:r>
            <a:r>
              <a:rPr lang="es-AR" sz="1400" dirty="0" smtClean="0">
                <a:solidFill>
                  <a:srgbClr val="002060"/>
                </a:solidFill>
              </a:rPr>
              <a:t> </a:t>
            </a:r>
            <a:r>
              <a:rPr lang="es-AR" sz="1400" dirty="0">
                <a:solidFill>
                  <a:srgbClr val="002060"/>
                </a:solidFill>
              </a:rPr>
              <a:t>punto::Lee(</a:t>
            </a:r>
            <a:r>
              <a:rPr lang="es-AR" sz="1400" dirty="0" err="1">
                <a:solidFill>
                  <a:srgbClr val="002060"/>
                </a:solidFill>
              </a:rPr>
              <a:t>float</a:t>
            </a:r>
            <a:r>
              <a:rPr lang="es-AR" sz="1400" dirty="0">
                <a:solidFill>
                  <a:srgbClr val="002060"/>
                </a:solidFill>
              </a:rPr>
              <a:t> &amp;x, </a:t>
            </a:r>
            <a:r>
              <a:rPr lang="es-AR" sz="1400" dirty="0" err="1">
                <a:solidFill>
                  <a:srgbClr val="002060"/>
                </a:solidFill>
              </a:rPr>
              <a:t>float</a:t>
            </a:r>
            <a:r>
              <a:rPr lang="es-AR" sz="1400" dirty="0">
                <a:solidFill>
                  <a:srgbClr val="002060"/>
                </a:solidFill>
              </a:rPr>
              <a:t> &amp;y){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x=</a:t>
            </a:r>
            <a:r>
              <a:rPr lang="es-AR" sz="1400" dirty="0" err="1">
                <a:solidFill>
                  <a:srgbClr val="002060"/>
                </a:solidFill>
              </a:rPr>
              <a:t>coordX</a:t>
            </a:r>
            <a:r>
              <a:rPr lang="es-AR" sz="1400" dirty="0">
                <a:solidFill>
                  <a:srgbClr val="002060"/>
                </a:solidFill>
              </a:rPr>
              <a:t>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y=</a:t>
            </a:r>
            <a:r>
              <a:rPr lang="es-AR" sz="1400" dirty="0" err="1">
                <a:solidFill>
                  <a:srgbClr val="002060"/>
                </a:solidFill>
              </a:rPr>
              <a:t>coordY</a:t>
            </a:r>
            <a:r>
              <a:rPr lang="es-AR" sz="1400" dirty="0">
                <a:solidFill>
                  <a:srgbClr val="002060"/>
                </a:solidFill>
              </a:rPr>
              <a:t>;</a:t>
            </a:r>
          </a:p>
          <a:p>
            <a:r>
              <a:rPr lang="es-AR" sz="1400" dirty="0" smtClean="0">
                <a:solidFill>
                  <a:srgbClr val="002060"/>
                </a:solidFill>
              </a:rPr>
              <a:t>}</a:t>
            </a:r>
          </a:p>
          <a:p>
            <a:endParaRPr lang="es-AR" sz="1400" dirty="0" smtClean="0">
              <a:solidFill>
                <a:srgbClr val="002060"/>
              </a:solidFill>
            </a:endParaRPr>
          </a:p>
          <a:p>
            <a:r>
              <a:rPr lang="es-AR" sz="1400" dirty="0" err="1" smtClean="0">
                <a:solidFill>
                  <a:srgbClr val="002060"/>
                </a:solidFill>
              </a:rPr>
              <a:t>int</a:t>
            </a:r>
            <a:r>
              <a:rPr lang="es-AR" sz="1400" dirty="0" smtClean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main</a:t>
            </a:r>
            <a:r>
              <a:rPr lang="es-AR" sz="1400" dirty="0">
                <a:solidFill>
                  <a:srgbClr val="002060"/>
                </a:solidFill>
              </a:rPr>
              <a:t>(</a:t>
            </a:r>
            <a:r>
              <a:rPr lang="es-AR" sz="1400" dirty="0" err="1">
                <a:solidFill>
                  <a:srgbClr val="002060"/>
                </a:solidFill>
              </a:rPr>
              <a:t>int</a:t>
            </a:r>
            <a:r>
              <a:rPr lang="es-AR" sz="1400" dirty="0">
                <a:solidFill>
                  <a:srgbClr val="002060"/>
                </a:solidFill>
              </a:rPr>
              <a:t> </a:t>
            </a:r>
            <a:r>
              <a:rPr lang="es-AR" sz="1400" dirty="0" err="1">
                <a:solidFill>
                  <a:srgbClr val="002060"/>
                </a:solidFill>
              </a:rPr>
              <a:t>argc</a:t>
            </a:r>
            <a:r>
              <a:rPr lang="es-AR" sz="1400" dirty="0">
                <a:solidFill>
                  <a:srgbClr val="002060"/>
                </a:solidFill>
              </a:rPr>
              <a:t>, </a:t>
            </a:r>
            <a:r>
              <a:rPr lang="es-AR" sz="1400" dirty="0" err="1">
                <a:solidFill>
                  <a:srgbClr val="002060"/>
                </a:solidFill>
              </a:rPr>
              <a:t>char</a:t>
            </a:r>
            <a:r>
              <a:rPr lang="es-AR" sz="1400" dirty="0">
                <a:solidFill>
                  <a:srgbClr val="002060"/>
                </a:solidFill>
              </a:rPr>
              <a:t> *</a:t>
            </a:r>
            <a:r>
              <a:rPr lang="es-AR" sz="1400" dirty="0" err="1">
                <a:solidFill>
                  <a:srgbClr val="002060"/>
                </a:solidFill>
              </a:rPr>
              <a:t>argv</a:t>
            </a:r>
            <a:r>
              <a:rPr lang="es-AR" sz="1400" dirty="0">
                <a:solidFill>
                  <a:srgbClr val="002060"/>
                </a:solidFill>
              </a:rPr>
              <a:t>[])</a:t>
            </a:r>
          </a:p>
          <a:p>
            <a:r>
              <a:rPr lang="es-AR" sz="1400" dirty="0">
                <a:solidFill>
                  <a:srgbClr val="002060"/>
                </a:solidFill>
              </a:rPr>
              <a:t>{</a:t>
            </a:r>
          </a:p>
          <a:p>
            <a:r>
              <a:rPr lang="es-AR" sz="1400" dirty="0" smtClean="0">
                <a:solidFill>
                  <a:srgbClr val="002060"/>
                </a:solidFill>
              </a:rPr>
              <a:t>    punto </a:t>
            </a:r>
            <a:r>
              <a:rPr lang="es-AR" sz="1400" dirty="0">
                <a:solidFill>
                  <a:srgbClr val="002060"/>
                </a:solidFill>
              </a:rPr>
              <a:t>A;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A.Carga</a:t>
            </a:r>
            <a:r>
              <a:rPr lang="es-AR" sz="1400" dirty="0">
                <a:solidFill>
                  <a:srgbClr val="002060"/>
                </a:solidFill>
              </a:rPr>
              <a:t>(10,5);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float</a:t>
            </a:r>
            <a:r>
              <a:rPr lang="es-AR" sz="1400" dirty="0">
                <a:solidFill>
                  <a:srgbClr val="002060"/>
                </a:solidFill>
              </a:rPr>
              <a:t> x1,y1;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A.Lee</a:t>
            </a:r>
            <a:r>
              <a:rPr lang="es-AR" sz="1400" dirty="0">
                <a:solidFill>
                  <a:srgbClr val="002060"/>
                </a:solidFill>
              </a:rPr>
              <a:t>(x1,y1);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std</a:t>
            </a:r>
            <a:r>
              <a:rPr lang="es-AR" sz="1400" dirty="0">
                <a:solidFill>
                  <a:srgbClr val="002060"/>
                </a:solidFill>
              </a:rPr>
              <a:t>::</a:t>
            </a:r>
            <a:r>
              <a:rPr lang="es-AR" sz="1400" dirty="0" err="1">
                <a:solidFill>
                  <a:srgbClr val="002060"/>
                </a:solidFill>
              </a:rPr>
              <a:t>cout</a:t>
            </a:r>
            <a:r>
              <a:rPr lang="es-AR" sz="1400" dirty="0">
                <a:solidFill>
                  <a:srgbClr val="002060"/>
                </a:solidFill>
              </a:rPr>
              <a:t> &lt;&lt; "La coordenada X es:" &lt;&lt; x1 &lt;&lt; </a:t>
            </a:r>
            <a:r>
              <a:rPr lang="es-AR" sz="1400" dirty="0" err="1">
                <a:solidFill>
                  <a:srgbClr val="002060"/>
                </a:solidFill>
              </a:rPr>
              <a:t>std</a:t>
            </a:r>
            <a:r>
              <a:rPr lang="es-AR" sz="1400" dirty="0">
                <a:solidFill>
                  <a:srgbClr val="002060"/>
                </a:solidFill>
              </a:rPr>
              <a:t>::</a:t>
            </a:r>
            <a:r>
              <a:rPr lang="es-AR" sz="1400" dirty="0" err="1">
                <a:solidFill>
                  <a:srgbClr val="002060"/>
                </a:solidFill>
              </a:rPr>
              <a:t>endl</a:t>
            </a:r>
            <a:r>
              <a:rPr lang="es-AR" sz="1400" dirty="0">
                <a:solidFill>
                  <a:srgbClr val="002060"/>
                </a:solidFill>
              </a:rPr>
              <a:t>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</a:t>
            </a:r>
            <a:r>
              <a:rPr lang="es-AR" sz="1400" dirty="0" err="1">
                <a:solidFill>
                  <a:srgbClr val="002060"/>
                </a:solidFill>
              </a:rPr>
              <a:t>std</a:t>
            </a:r>
            <a:r>
              <a:rPr lang="es-AR" sz="1400" dirty="0">
                <a:solidFill>
                  <a:srgbClr val="002060"/>
                </a:solidFill>
              </a:rPr>
              <a:t>::</a:t>
            </a:r>
            <a:r>
              <a:rPr lang="es-AR" sz="1400" dirty="0" err="1">
                <a:solidFill>
                  <a:srgbClr val="002060"/>
                </a:solidFill>
              </a:rPr>
              <a:t>cout</a:t>
            </a:r>
            <a:r>
              <a:rPr lang="es-AR" sz="1400" dirty="0">
                <a:solidFill>
                  <a:srgbClr val="002060"/>
                </a:solidFill>
              </a:rPr>
              <a:t> &lt;&lt; "La coordenada Y es:" &lt;&lt; y1 &lt;&lt; </a:t>
            </a:r>
            <a:r>
              <a:rPr lang="es-AR" sz="1400" dirty="0" err="1">
                <a:solidFill>
                  <a:srgbClr val="002060"/>
                </a:solidFill>
              </a:rPr>
              <a:t>std</a:t>
            </a:r>
            <a:r>
              <a:rPr lang="es-AR" sz="1400" dirty="0">
                <a:solidFill>
                  <a:srgbClr val="002060"/>
                </a:solidFill>
              </a:rPr>
              <a:t>::</a:t>
            </a:r>
            <a:r>
              <a:rPr lang="es-AR" sz="1400" dirty="0" err="1">
                <a:solidFill>
                  <a:srgbClr val="002060"/>
                </a:solidFill>
              </a:rPr>
              <a:t>endl</a:t>
            </a:r>
            <a:r>
              <a:rPr lang="es-AR" sz="1400" dirty="0">
                <a:solidFill>
                  <a:srgbClr val="002060"/>
                </a:solidFill>
              </a:rPr>
              <a:t>;</a:t>
            </a:r>
          </a:p>
          <a:p>
            <a:r>
              <a:rPr lang="es-AR" sz="1400" dirty="0">
                <a:solidFill>
                  <a:srgbClr val="002060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098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2358</TotalTime>
  <Words>5006</Words>
  <Application>Microsoft Office PowerPoint</Application>
  <PresentationFormat>Presentación en pantalla (4:3)</PresentationFormat>
  <Paragraphs>841</Paragraphs>
  <Slides>40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Times New Roman</vt:lpstr>
      <vt:lpstr>Retrospección</vt:lpstr>
      <vt:lpstr>Programación Orientada a Objetos en C++</vt:lpstr>
      <vt:lpstr>General</vt:lpstr>
      <vt:lpstr>Definiciones</vt:lpstr>
      <vt:lpstr>Definiciones</vt:lpstr>
      <vt:lpstr>Definiciones</vt:lpstr>
      <vt:lpstr>Declaración</vt:lpstr>
      <vt:lpstr>Acceso</vt:lpstr>
      <vt:lpstr>Métodos (Funciones miembro)</vt:lpstr>
      <vt:lpstr>Presentación de PowerPoint</vt:lpstr>
      <vt:lpstr>El puntero this</vt:lpstr>
      <vt:lpstr>Presentación de PowerPoint</vt:lpstr>
      <vt:lpstr>Constructores</vt:lpstr>
      <vt:lpstr>Ejemplo constructor</vt:lpstr>
      <vt:lpstr>Presentación de PowerPoint</vt:lpstr>
      <vt:lpstr>Inicialización de objetos</vt:lpstr>
      <vt:lpstr>Sobrecarga de constructores</vt:lpstr>
      <vt:lpstr>Argumentos por defecto</vt:lpstr>
      <vt:lpstr>Asignación de objetos</vt:lpstr>
      <vt:lpstr>Constructor de copia</vt:lpstr>
      <vt:lpstr>Presentación de PowerPoint</vt:lpstr>
      <vt:lpstr>Copia superficial vs Copia profunda</vt:lpstr>
      <vt:lpstr>Presentación de PowerPoint</vt:lpstr>
      <vt:lpstr>Destructores</vt:lpstr>
      <vt:lpstr>Destructores (cont.)</vt:lpstr>
      <vt:lpstr>Clase cadena de caracteres</vt:lpstr>
      <vt:lpstr>Presentación de PowerPoint</vt:lpstr>
      <vt:lpstr>Presentación de PowerPoint</vt:lpstr>
      <vt:lpstr>Jerarquía de clases</vt:lpstr>
      <vt:lpstr>Clases base y clases derivadas</vt:lpstr>
      <vt:lpstr>Derivación de clases</vt:lpstr>
      <vt:lpstr>Presentación de PowerPoint</vt:lpstr>
      <vt:lpstr>Presentación de PowerPoint</vt:lpstr>
      <vt:lpstr>Constructores y clases derivadas</vt:lpstr>
      <vt:lpstr>Presentación de PowerPoint</vt:lpstr>
      <vt:lpstr>Inicialización de clases base en constructores</vt:lpstr>
      <vt:lpstr>Presentación de PowerPoint</vt:lpstr>
      <vt:lpstr>Inicialización de objetos miembros de clases</vt:lpstr>
      <vt:lpstr>Presentación de PowerPoint</vt:lpstr>
      <vt:lpstr>Destructores de clases derivadas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 en C++</dc:title>
  <dc:creator>Aldo Sigura</dc:creator>
  <cp:lastModifiedBy>Aldo Sigura</cp:lastModifiedBy>
  <cp:revision>37</cp:revision>
  <dcterms:created xsi:type="dcterms:W3CDTF">2017-03-05T15:39:09Z</dcterms:created>
  <dcterms:modified xsi:type="dcterms:W3CDTF">2017-04-26T00:51:10Z</dcterms:modified>
</cp:coreProperties>
</file>